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6" name="Google Shape;346;p2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
          <p:cNvPicPr preferRelativeResize="0"/>
          <p:nvPr/>
        </p:nvPicPr>
        <p:blipFill rotWithShape="1">
          <a:blip r:embed="rId3">
            <a:alphaModFix/>
          </a:blip>
          <a:srcRect b="0" l="0" r="0" t="0"/>
          <a:stretch/>
        </p:blipFill>
        <p:spPr>
          <a:xfrm>
            <a:off x="8521706" y="6387272"/>
            <a:ext cx="830659" cy="756000"/>
          </a:xfrm>
          <a:prstGeom prst="rect">
            <a:avLst/>
          </a:prstGeom>
          <a:noFill/>
          <a:ln>
            <a:noFill/>
          </a:ln>
        </p:spPr>
      </p:pic>
      <p:sp>
        <p:nvSpPr>
          <p:cNvPr id="10" name="Google Shape;10;p2"/>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3"/>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3"/>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3"/>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4"/>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4"/>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4"/>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Logística y distribución</a:t>
            </a:r>
            <a:endParaRPr b="0" i="0" sz="1400" u="none" cap="none" strike="noStrike">
              <a:solidFill>
                <a:srgbClr val="FFFFFF"/>
              </a:solidFill>
              <a:latin typeface="Calibri"/>
              <a:ea typeface="Calibri"/>
              <a:cs typeface="Calibri"/>
              <a:sym typeface="Calibri"/>
            </a:endParaRPr>
          </a:p>
        </p:txBody>
      </p:sp>
      <p:sp>
        <p:nvSpPr>
          <p:cNvPr id="24" name="Google Shape;24;p4"/>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25" name="Google Shape;25;p4"/>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6" name="Google Shape;26;p4"/>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33" name="Google Shape;33;p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Logística y distribución</a:t>
            </a:r>
            <a:endParaRPr b="0" i="0" sz="1400" u="none" cap="none" strike="noStrike">
              <a:solidFill>
                <a:srgbClr val="FFFFFF"/>
              </a:solidFill>
              <a:latin typeface="Calibri"/>
              <a:ea typeface="Calibri"/>
              <a:cs typeface="Calibri"/>
              <a:sym typeface="Calibri"/>
            </a:endParaRPr>
          </a:p>
        </p:txBody>
      </p:sp>
      <p:sp>
        <p:nvSpPr>
          <p:cNvPr id="34" name="Google Shape;34;p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35" name="Google Shape;35;p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Logística y distribución</a:t>
            </a:r>
            <a:endParaRPr b="0" i="0" sz="1400" u="none" cap="none" strike="noStrike">
              <a:solidFill>
                <a:srgbClr val="FFFFFF"/>
              </a:solidFill>
              <a:latin typeface="Calibri"/>
              <a:ea typeface="Calibri"/>
              <a:cs typeface="Calibri"/>
              <a:sym typeface="Calibri"/>
            </a:endParaRPr>
          </a:p>
        </p:txBody>
      </p:sp>
      <p:sp>
        <p:nvSpPr>
          <p:cNvPr id="42" name="Google Shape;42;p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43" name="Google Shape;43;p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7"/>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Logística y distribución</a:t>
            </a:r>
            <a:endParaRPr b="0" i="0" sz="1400" u="none" cap="none" strike="noStrike">
              <a:solidFill>
                <a:srgbClr val="FFFFFF"/>
              </a:solidFill>
              <a:latin typeface="Calibri"/>
              <a:ea typeface="Calibri"/>
              <a:cs typeface="Calibri"/>
              <a:sym typeface="Calibri"/>
            </a:endParaRPr>
          </a:p>
        </p:txBody>
      </p:sp>
      <p:sp>
        <p:nvSpPr>
          <p:cNvPr id="51" name="Google Shape;51;p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52" name="Google Shape;52;p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3" name="Google Shape;53;p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8"/>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8"/>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0" name="Google Shape;60;p8"/>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26.png"/><Relationship Id="rId5"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0.png"/><Relationship Id="rId4" Type="http://schemas.openxmlformats.org/officeDocument/2006/relationships/image" Target="../media/image34.png"/><Relationship Id="rId5" Type="http://schemas.openxmlformats.org/officeDocument/2006/relationships/image" Target="../media/image43.png"/><Relationship Id="rId6"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36.png"/><Relationship Id="rId6"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9"/>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7" name="Google Shape;67;p9"/>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8" name="Google Shape;68;p9"/>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LOGÍSTICA </a:t>
            </a:r>
            <a:r>
              <a:rPr b="0" i="0" lang="en-US" sz="1200" u="none" cap="none" strike="noStrike">
                <a:solidFill>
                  <a:srgbClr val="ED6B00"/>
                </a:solidFill>
                <a:latin typeface="Calibri"/>
                <a:ea typeface="Calibri"/>
                <a:cs typeface="Calibri"/>
                <a:sym typeface="Calibri"/>
              </a:rPr>
              <a:t>| NIVEL 4° MEDIO</a:t>
            </a:r>
            <a:endParaRPr b="0" i="0" sz="1200" u="none" cap="none" strike="noStrike">
              <a:solidFill>
                <a:srgbClr val="ED6B00"/>
              </a:solidFill>
              <a:latin typeface="Calibri"/>
              <a:ea typeface="Calibri"/>
              <a:cs typeface="Calibri"/>
              <a:sym typeface="Calibri"/>
            </a:endParaRPr>
          </a:p>
        </p:txBody>
      </p:sp>
      <p:sp>
        <p:nvSpPr>
          <p:cNvPr id="69" name="Google Shape;69;p9"/>
          <p:cNvSpPr txBox="1"/>
          <p:nvPr/>
        </p:nvSpPr>
        <p:spPr>
          <a:xfrm>
            <a:off x="365425" y="2162360"/>
            <a:ext cx="7505742" cy="68559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LOGÍSTICA Y DISTRIBUCIÓN</a:t>
            </a:r>
            <a:endParaRPr b="1" i="0" sz="3600" u="none" cap="none" strike="noStrike">
              <a:solidFill>
                <a:srgbClr val="ED6B00"/>
              </a:solidFill>
              <a:latin typeface="Calibri"/>
              <a:ea typeface="Calibri"/>
              <a:cs typeface="Calibri"/>
              <a:sym typeface="Calibri"/>
            </a:endParaRPr>
          </a:p>
        </p:txBody>
      </p:sp>
      <p:pic>
        <p:nvPicPr>
          <p:cNvPr id="70" name="Google Shape;70;p9"/>
          <p:cNvPicPr preferRelativeResize="0"/>
          <p:nvPr/>
        </p:nvPicPr>
        <p:blipFill rotWithShape="1">
          <a:blip r:embed="rId3">
            <a:alphaModFix/>
          </a:blip>
          <a:srcRect b="0" l="0" r="0" t="0"/>
          <a:stretch/>
        </p:blipFill>
        <p:spPr>
          <a:xfrm>
            <a:off x="1104900" y="3053998"/>
            <a:ext cx="7498080" cy="32644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8"/>
          <p:cNvSpPr/>
          <p:nvPr/>
        </p:nvSpPr>
        <p:spPr>
          <a:xfrm>
            <a:off x="436865" y="1991194"/>
            <a:ext cx="4439776" cy="995596"/>
          </a:xfrm>
          <a:prstGeom prst="roundRect">
            <a:avLst>
              <a:gd fmla="val 16792"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0" name="Google Shape;190;p18"/>
          <p:cNvSpPr txBox="1"/>
          <p:nvPr/>
        </p:nvSpPr>
        <p:spPr>
          <a:xfrm>
            <a:off x="538464" y="2187111"/>
            <a:ext cx="3677798"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Pero, ¿Qué pasa con el resto de los modos de transporte?</a:t>
            </a:r>
            <a:endParaRPr/>
          </a:p>
        </p:txBody>
      </p:sp>
      <p:sp>
        <p:nvSpPr>
          <p:cNvPr id="191" name="Google Shape;191;p18"/>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TRANSPORTE </a:t>
            </a:r>
            <a:r>
              <a:rPr b="0" i="0" lang="en-US" sz="2800" u="none" cap="none" strike="noStrike">
                <a:solidFill>
                  <a:srgbClr val="A93501"/>
                </a:solidFill>
                <a:latin typeface="Calibri"/>
                <a:ea typeface="Calibri"/>
                <a:cs typeface="Calibri"/>
                <a:sym typeface="Calibri"/>
              </a:rPr>
              <a:t>DE CARGA</a:t>
            </a:r>
            <a:endParaRPr b="0" i="0" sz="3100" u="none" cap="none" strike="noStrike">
              <a:solidFill>
                <a:srgbClr val="A93501"/>
              </a:solidFill>
              <a:latin typeface="Calibri"/>
              <a:ea typeface="Calibri"/>
              <a:cs typeface="Calibri"/>
              <a:sym typeface="Calibri"/>
            </a:endParaRPr>
          </a:p>
        </p:txBody>
      </p:sp>
      <p:pic>
        <p:nvPicPr>
          <p:cNvPr id="192" name="Google Shape;192;p18"/>
          <p:cNvPicPr preferRelativeResize="0"/>
          <p:nvPr/>
        </p:nvPicPr>
        <p:blipFill rotWithShape="1">
          <a:blip r:embed="rId3">
            <a:alphaModFix/>
          </a:blip>
          <a:srcRect b="0" l="0" r="0" t="0"/>
          <a:stretch/>
        </p:blipFill>
        <p:spPr>
          <a:xfrm>
            <a:off x="4670273" y="1644438"/>
            <a:ext cx="482540" cy="482540"/>
          </a:xfrm>
          <a:prstGeom prst="rect">
            <a:avLst/>
          </a:prstGeom>
          <a:noFill/>
          <a:ln>
            <a:noFill/>
          </a:ln>
        </p:spPr>
      </p:pic>
      <p:pic>
        <p:nvPicPr>
          <p:cNvPr id="193" name="Google Shape;193;p18"/>
          <p:cNvPicPr preferRelativeResize="0"/>
          <p:nvPr/>
        </p:nvPicPr>
        <p:blipFill rotWithShape="1">
          <a:blip r:embed="rId4">
            <a:alphaModFix/>
          </a:blip>
          <a:srcRect b="0" l="0" r="0" t="0"/>
          <a:stretch/>
        </p:blipFill>
        <p:spPr>
          <a:xfrm>
            <a:off x="5188075" y="4419228"/>
            <a:ext cx="3966041" cy="2230255"/>
          </a:xfrm>
          <a:prstGeom prst="roundRect">
            <a:avLst>
              <a:gd fmla="val 16667" name="adj"/>
            </a:avLst>
          </a:prstGeom>
          <a:noFill/>
          <a:ln cap="flat" cmpd="sng" w="76200">
            <a:solidFill>
              <a:schemeClr val="lt1"/>
            </a:solidFill>
            <a:prstDash val="solid"/>
            <a:round/>
            <a:headEnd len="sm" w="sm" type="none"/>
            <a:tailEnd len="sm" w="sm" type="none"/>
          </a:ln>
        </p:spPr>
      </p:pic>
      <p:sp>
        <p:nvSpPr>
          <p:cNvPr id="194" name="Google Shape;194;p18"/>
          <p:cNvSpPr/>
          <p:nvPr/>
        </p:nvSpPr>
        <p:spPr>
          <a:xfrm>
            <a:off x="571245" y="3240767"/>
            <a:ext cx="4396833" cy="35394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Bueno, la realidad es que en Chile tenemos otros modos de transporte: </a:t>
            </a:r>
            <a:r>
              <a:rPr b="1" i="0" lang="en-US" sz="1600" u="none" cap="none" strike="noStrike">
                <a:solidFill>
                  <a:srgbClr val="ED6B00"/>
                </a:solidFill>
                <a:latin typeface="Calibri"/>
                <a:ea typeface="Calibri"/>
                <a:cs typeface="Calibri"/>
                <a:sym typeface="Calibri"/>
              </a:rPr>
              <a:t>Terrestre (Carretero y Ferroviario) </a:t>
            </a:r>
            <a:r>
              <a:rPr b="0" i="0" lang="en-US" sz="1600" u="none" cap="none" strike="noStrike">
                <a:solidFill>
                  <a:srgbClr val="000000"/>
                </a:solidFill>
                <a:latin typeface="Calibri"/>
                <a:ea typeface="Calibri"/>
                <a:cs typeface="Calibri"/>
                <a:sym typeface="Calibri"/>
              </a:rPr>
              <a:t>además del aéreo.</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el transporte Carretero tenemos un gran número de pasos fronterizos, desde donde recibimos y enviamos carga de gran parte de los países de Sudamérica, incluyendo Perú, Bolivia, Argentina, Brasil, Uruguay y Paraguay.</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 su vez, todos estos países envían sus cargas a Chile con el objetivo de ocupar sus puertos para que sus productos lleguen a otros países, especialmente a China.</a:t>
            </a:r>
            <a:endParaRPr/>
          </a:p>
        </p:txBody>
      </p:sp>
      <p:pic>
        <p:nvPicPr>
          <p:cNvPr descr="Ilust-ppt-10.png" id="195" name="Google Shape;195;p18"/>
          <p:cNvPicPr preferRelativeResize="0"/>
          <p:nvPr/>
        </p:nvPicPr>
        <p:blipFill rotWithShape="1">
          <a:blip r:embed="rId5">
            <a:alphaModFix/>
          </a:blip>
          <a:srcRect b="0" l="0" r="0" t="0"/>
          <a:stretch/>
        </p:blipFill>
        <p:spPr>
          <a:xfrm>
            <a:off x="6187238" y="1357274"/>
            <a:ext cx="2895505" cy="3144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p:nvPr/>
        </p:nvSpPr>
        <p:spPr>
          <a:xfrm>
            <a:off x="386067" y="3108699"/>
            <a:ext cx="5628456" cy="3271246"/>
          </a:xfrm>
          <a:prstGeom prst="roundRect">
            <a:avLst>
              <a:gd fmla="val 16792"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1" name="Google Shape;201;p19"/>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TRANSPORTE </a:t>
            </a:r>
            <a:r>
              <a:rPr b="0" i="0" lang="en-US" sz="2800" u="none" cap="none" strike="noStrike">
                <a:solidFill>
                  <a:srgbClr val="A93501"/>
                </a:solidFill>
                <a:latin typeface="Calibri"/>
                <a:ea typeface="Calibri"/>
                <a:cs typeface="Calibri"/>
                <a:sym typeface="Calibri"/>
              </a:rPr>
              <a:t>DE CARGA</a:t>
            </a:r>
            <a:endParaRPr b="0" i="0" sz="3100" u="none" cap="none" strike="noStrike">
              <a:solidFill>
                <a:srgbClr val="A93501"/>
              </a:solidFill>
              <a:latin typeface="Calibri"/>
              <a:ea typeface="Calibri"/>
              <a:cs typeface="Calibri"/>
              <a:sym typeface="Calibri"/>
            </a:endParaRPr>
          </a:p>
        </p:txBody>
      </p:sp>
      <p:sp>
        <p:nvSpPr>
          <p:cNvPr id="202" name="Google Shape;202;p19"/>
          <p:cNvSpPr/>
          <p:nvPr/>
        </p:nvSpPr>
        <p:spPr>
          <a:xfrm>
            <a:off x="489969" y="1859123"/>
            <a:ext cx="904996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Finalmente, el </a:t>
            </a:r>
            <a:r>
              <a:rPr b="1" i="0" lang="en-US" sz="1600" u="none" cap="none" strike="noStrike">
                <a:solidFill>
                  <a:srgbClr val="ED6B00"/>
                </a:solidFill>
                <a:latin typeface="Calibri"/>
                <a:ea typeface="Calibri"/>
                <a:cs typeface="Calibri"/>
                <a:sym typeface="Calibri"/>
              </a:rPr>
              <a:t>transporte aéreo. </a:t>
            </a:r>
            <a:r>
              <a:rPr b="0" i="0" lang="en-US" sz="1600" u="none" cap="none" strike="noStrike">
                <a:solidFill>
                  <a:srgbClr val="000000"/>
                </a:solidFill>
                <a:latin typeface="Calibri"/>
                <a:ea typeface="Calibri"/>
                <a:cs typeface="Calibri"/>
                <a:sym typeface="Calibri"/>
              </a:rPr>
              <a:t>Muchas veces cuando pensamos en aviones, sólo pensamos en viajar hacia alguna playa o lugar turístico que nos guste. Sin embargo, en las “panzas” de estos aviones se mueve muchísima carga, especialmente en rutas como Santiago – Miami o Santiago – Frankfurt, entre otras.</a:t>
            </a:r>
            <a:endParaRPr/>
          </a:p>
        </p:txBody>
      </p:sp>
      <p:pic>
        <p:nvPicPr>
          <p:cNvPr id="203" name="Google Shape;203;p19"/>
          <p:cNvPicPr preferRelativeResize="0"/>
          <p:nvPr/>
        </p:nvPicPr>
        <p:blipFill rotWithShape="1">
          <a:blip r:embed="rId3">
            <a:alphaModFix/>
          </a:blip>
          <a:srcRect b="0" l="0" r="0" t="0"/>
          <a:stretch/>
        </p:blipFill>
        <p:spPr>
          <a:xfrm>
            <a:off x="626186" y="3442376"/>
            <a:ext cx="5124186" cy="2575437"/>
          </a:xfrm>
          <a:prstGeom prst="rect">
            <a:avLst/>
          </a:prstGeom>
          <a:noFill/>
          <a:ln cap="flat" cmpd="sng" w="9525">
            <a:solidFill>
              <a:schemeClr val="dk1"/>
            </a:solidFill>
            <a:prstDash val="solid"/>
            <a:round/>
            <a:headEnd len="sm" w="sm" type="none"/>
            <a:tailEnd len="sm" w="sm" type="none"/>
          </a:ln>
        </p:spPr>
      </p:pic>
      <p:sp>
        <p:nvSpPr>
          <p:cNvPr id="204" name="Google Shape;204;p19"/>
          <p:cNvSpPr/>
          <p:nvPr/>
        </p:nvSpPr>
        <p:spPr>
          <a:xfrm>
            <a:off x="6136440" y="3139175"/>
            <a:ext cx="3149497" cy="378565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Un avión de tamaño grande puede llevar hasta 100 Toneladas de carga, al mismo tiempo que lleva a los pasajeros cómodamente sentados. Esto permite ocupar a estos aviones para movilizar carga en todo el mundo, y como nuestro país es uno de los más desarrollados en su mercado aéreo, tenemos </a:t>
            </a:r>
            <a:r>
              <a:rPr b="1" i="0" lang="en-US" sz="1600" u="none" cap="none" strike="noStrike">
                <a:solidFill>
                  <a:srgbClr val="000000"/>
                </a:solidFill>
                <a:latin typeface="Calibri"/>
                <a:ea typeface="Calibri"/>
                <a:cs typeface="Calibri"/>
                <a:sym typeface="Calibri"/>
              </a:rPr>
              <a:t>muchas posibilidades de transportar carga de manera rápida desde y hacia cualquier lugar del mundo, a una tarifa razonable.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grpSp>
        <p:nvGrpSpPr>
          <p:cNvPr id="209" name="Google Shape;209;p20"/>
          <p:cNvGrpSpPr/>
          <p:nvPr/>
        </p:nvGrpSpPr>
        <p:grpSpPr>
          <a:xfrm>
            <a:off x="2035277" y="2062306"/>
            <a:ext cx="6999671" cy="3546131"/>
            <a:chOff x="4461133" y="3098700"/>
            <a:chExt cx="4657800" cy="1525000"/>
          </a:xfrm>
        </p:grpSpPr>
        <p:sp>
          <p:nvSpPr>
            <p:cNvPr id="210" name="Google Shape;210;p20"/>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1" name="Google Shape;211;p20"/>
            <p:cNvSpPr txBox="1"/>
            <p:nvPr/>
          </p:nvSpPr>
          <p:spPr>
            <a:xfrm>
              <a:off x="5331311" y="3625505"/>
              <a:ext cx="3434912" cy="43802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EL TRANSPORTE </a:t>
              </a:r>
              <a:r>
                <a:rPr b="1" i="0" lang="en-US" sz="2000" u="none" cap="none" strike="noStrike">
                  <a:solidFill>
                    <a:srgbClr val="ED6B00"/>
                  </a:solidFill>
                  <a:latin typeface="Calibri"/>
                  <a:ea typeface="Calibri"/>
                  <a:cs typeface="Calibri"/>
                  <a:sym typeface="Calibri"/>
                </a:rPr>
                <a:t>EN CHILE</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1600" u="none" cap="none" strike="noStrike">
                  <a:solidFill>
                    <a:srgbClr val="ED6B00"/>
                  </a:solidFill>
                  <a:latin typeface="Calibri"/>
                  <a:ea typeface="Calibri"/>
                  <a:cs typeface="Calibri"/>
                  <a:sym typeface="Calibri"/>
                </a:rPr>
                <a:t>¡Pausa! Revisemos cuánto hemos aprendido.</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Ahora realizaremos una actividad de investigación. Para ello, reúnanse en equipos de trabajo de 4 integrantes, descarguen la actividad </a:t>
              </a:r>
              <a:r>
                <a:rPr b="1" i="0" lang="en-US" sz="1600" u="none" cap="none" strike="noStrike">
                  <a:solidFill>
                    <a:srgbClr val="000000"/>
                  </a:solidFill>
                  <a:latin typeface="Calibri"/>
                  <a:ea typeface="Calibri"/>
                  <a:cs typeface="Calibri"/>
                  <a:sym typeface="Calibri"/>
                </a:rPr>
                <a:t>“Cuanto aprendimos 1” </a:t>
              </a:r>
              <a:r>
                <a:rPr b="0" i="0" lang="en-US" sz="1600" u="none" cap="none" strike="noStrike">
                  <a:solidFill>
                    <a:srgbClr val="000000"/>
                  </a:solidFill>
                  <a:latin typeface="Calibri"/>
                  <a:ea typeface="Calibri"/>
                  <a:cs typeface="Calibri"/>
                  <a:sym typeface="Calibri"/>
                </a:rPr>
                <a:t>y desarrollen los puntos planteados.</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1800" u="none" cap="none" strike="noStrike">
                  <a:solidFill>
                    <a:srgbClr val="ED6B00"/>
                  </a:solidFill>
                  <a:latin typeface="Calibri"/>
                  <a:ea typeface="Calibri"/>
                  <a:cs typeface="Calibri"/>
                  <a:sym typeface="Calibri"/>
                </a:rPr>
                <a:t>¡Vamos a trabajar!</a:t>
              </a:r>
              <a:endParaRPr b="1" i="0" sz="1800" u="none" cap="none" strike="noStrike">
                <a:solidFill>
                  <a:srgbClr val="ED6B00"/>
                </a:solidFill>
                <a:latin typeface="Calibri"/>
                <a:ea typeface="Calibri"/>
                <a:cs typeface="Calibri"/>
                <a:sym typeface="Calibri"/>
              </a:endParaRPr>
            </a:p>
          </p:txBody>
        </p:sp>
      </p:grpSp>
      <p:sp>
        <p:nvSpPr>
          <p:cNvPr id="212" name="Google Shape;212;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213" name="Google Shape;213;p20"/>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214" name="Google Shape;214;p20"/>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215" name="Google Shape;215;p20"/>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216" name="Google Shape;216;p20"/>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
        <p:nvSpPr>
          <p:cNvPr id="217" name="Google Shape;217;p20"/>
          <p:cNvSpPr txBox="1"/>
          <p:nvPr/>
        </p:nvSpPr>
        <p:spPr>
          <a:xfrm>
            <a:off x="41251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7</a:t>
            </a:r>
            <a:endParaRPr b="0" i="0" sz="5000" u="none" cap="none" strike="noStrike">
              <a:solidFill>
                <a:srgbClr val="FFB375"/>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es un modo </a:t>
            </a:r>
            <a:r>
              <a:rPr b="0" i="0" lang="en-US" sz="2800" u="none" cap="none" strike="noStrike">
                <a:solidFill>
                  <a:srgbClr val="A93501"/>
                </a:solidFill>
                <a:latin typeface="Calibri"/>
                <a:ea typeface="Calibri"/>
                <a:cs typeface="Calibri"/>
                <a:sym typeface="Calibri"/>
              </a:rPr>
              <a:t>y qué es un medio de transporte?</a:t>
            </a:r>
            <a:endParaRPr b="0" i="0" sz="3100" u="none" cap="none" strike="noStrike">
              <a:solidFill>
                <a:srgbClr val="A93501"/>
              </a:solidFill>
              <a:latin typeface="Calibri"/>
              <a:ea typeface="Calibri"/>
              <a:cs typeface="Calibri"/>
              <a:sym typeface="Calibri"/>
            </a:endParaRPr>
          </a:p>
        </p:txBody>
      </p:sp>
      <p:sp>
        <p:nvSpPr>
          <p:cNvPr id="223" name="Google Shape;223;p21"/>
          <p:cNvSpPr/>
          <p:nvPr/>
        </p:nvSpPr>
        <p:spPr>
          <a:xfrm>
            <a:off x="490180" y="3013014"/>
            <a:ext cx="2566448" cy="545504"/>
          </a:xfrm>
          <a:prstGeom prst="roundRect">
            <a:avLst>
              <a:gd fmla="val 16667" name="adj"/>
            </a:avLst>
          </a:prstGeom>
          <a:solidFill>
            <a:srgbClr val="A935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chemeClr val="lt1"/>
                </a:solidFill>
                <a:latin typeface="Calibri"/>
                <a:ea typeface="Calibri"/>
                <a:cs typeface="Calibri"/>
                <a:sym typeface="Calibri"/>
              </a:rPr>
              <a:t>Carretero</a:t>
            </a:r>
            <a:endParaRPr/>
          </a:p>
        </p:txBody>
      </p:sp>
      <p:sp>
        <p:nvSpPr>
          <p:cNvPr id="224" name="Google Shape;224;p21"/>
          <p:cNvSpPr/>
          <p:nvPr/>
        </p:nvSpPr>
        <p:spPr>
          <a:xfrm>
            <a:off x="490180" y="3699974"/>
            <a:ext cx="2566448" cy="545504"/>
          </a:xfrm>
          <a:prstGeom prst="roundRect">
            <a:avLst>
              <a:gd fmla="val 16667" name="adj"/>
            </a:avLst>
          </a:prstGeom>
          <a:solidFill>
            <a:srgbClr val="A935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chemeClr val="lt1"/>
                </a:solidFill>
                <a:latin typeface="Calibri"/>
                <a:ea typeface="Calibri"/>
                <a:cs typeface="Calibri"/>
                <a:sym typeface="Calibri"/>
              </a:rPr>
              <a:t>Ferroviario</a:t>
            </a:r>
            <a:endParaRPr/>
          </a:p>
        </p:txBody>
      </p:sp>
      <p:sp>
        <p:nvSpPr>
          <p:cNvPr id="225" name="Google Shape;225;p21"/>
          <p:cNvSpPr/>
          <p:nvPr/>
        </p:nvSpPr>
        <p:spPr>
          <a:xfrm>
            <a:off x="490180" y="4386934"/>
            <a:ext cx="2566448" cy="545504"/>
          </a:xfrm>
          <a:prstGeom prst="roundRect">
            <a:avLst>
              <a:gd fmla="val 16667" name="adj"/>
            </a:avLst>
          </a:prstGeom>
          <a:solidFill>
            <a:srgbClr val="A935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chemeClr val="lt1"/>
                </a:solidFill>
                <a:latin typeface="Calibri"/>
                <a:ea typeface="Calibri"/>
                <a:cs typeface="Calibri"/>
                <a:sym typeface="Calibri"/>
              </a:rPr>
              <a:t>Marítimo</a:t>
            </a:r>
            <a:endParaRPr/>
          </a:p>
        </p:txBody>
      </p:sp>
      <p:sp>
        <p:nvSpPr>
          <p:cNvPr id="226" name="Google Shape;226;p21"/>
          <p:cNvSpPr/>
          <p:nvPr/>
        </p:nvSpPr>
        <p:spPr>
          <a:xfrm>
            <a:off x="490180" y="5073895"/>
            <a:ext cx="2566448" cy="545504"/>
          </a:xfrm>
          <a:prstGeom prst="roundRect">
            <a:avLst>
              <a:gd fmla="val 16667" name="adj"/>
            </a:avLst>
          </a:prstGeom>
          <a:solidFill>
            <a:srgbClr val="A935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chemeClr val="lt1"/>
                </a:solidFill>
                <a:latin typeface="Calibri"/>
                <a:ea typeface="Calibri"/>
                <a:cs typeface="Calibri"/>
                <a:sym typeface="Calibri"/>
              </a:rPr>
              <a:t>Aéreo</a:t>
            </a:r>
            <a:endParaRPr/>
          </a:p>
        </p:txBody>
      </p:sp>
      <p:sp>
        <p:nvSpPr>
          <p:cNvPr id="227" name="Google Shape;227;p21"/>
          <p:cNvSpPr/>
          <p:nvPr/>
        </p:nvSpPr>
        <p:spPr>
          <a:xfrm>
            <a:off x="490180" y="5760855"/>
            <a:ext cx="2566448" cy="545504"/>
          </a:xfrm>
          <a:prstGeom prst="roundRect">
            <a:avLst>
              <a:gd fmla="val 16667" name="adj"/>
            </a:avLst>
          </a:prstGeom>
          <a:solidFill>
            <a:srgbClr val="A935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chemeClr val="lt1"/>
                </a:solidFill>
                <a:latin typeface="Calibri"/>
                <a:ea typeface="Calibri"/>
                <a:cs typeface="Calibri"/>
                <a:sym typeface="Calibri"/>
              </a:rPr>
              <a:t>Multimodal</a:t>
            </a:r>
            <a:endParaRPr/>
          </a:p>
        </p:txBody>
      </p:sp>
      <p:cxnSp>
        <p:nvCxnSpPr>
          <p:cNvPr id="228" name="Google Shape;228;p21"/>
          <p:cNvCxnSpPr/>
          <p:nvPr/>
        </p:nvCxnSpPr>
        <p:spPr>
          <a:xfrm>
            <a:off x="467344" y="2833493"/>
            <a:ext cx="6309154" cy="0"/>
          </a:xfrm>
          <a:prstGeom prst="straightConnector1">
            <a:avLst/>
          </a:prstGeom>
          <a:noFill/>
          <a:ln cap="flat" cmpd="sng" w="9525">
            <a:solidFill>
              <a:srgbClr val="ED6B00"/>
            </a:solidFill>
            <a:prstDash val="solid"/>
            <a:round/>
            <a:headEnd len="sm" w="sm" type="none"/>
            <a:tailEnd len="sm" w="sm" type="none"/>
          </a:ln>
        </p:spPr>
      </p:cxnSp>
      <p:sp>
        <p:nvSpPr>
          <p:cNvPr id="229" name="Google Shape;229;p21"/>
          <p:cNvSpPr txBox="1"/>
          <p:nvPr/>
        </p:nvSpPr>
        <p:spPr>
          <a:xfrm>
            <a:off x="1323041" y="2418188"/>
            <a:ext cx="947695"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100" u="none" cap="none" strike="noStrike">
                <a:solidFill>
                  <a:srgbClr val="000000"/>
                </a:solidFill>
                <a:latin typeface="Calibri"/>
                <a:ea typeface="Calibri"/>
                <a:cs typeface="Calibri"/>
                <a:sym typeface="Calibri"/>
              </a:rPr>
              <a:t>Modos</a:t>
            </a:r>
            <a:endParaRPr/>
          </a:p>
        </p:txBody>
      </p:sp>
      <p:sp>
        <p:nvSpPr>
          <p:cNvPr id="230" name="Google Shape;230;p21"/>
          <p:cNvSpPr/>
          <p:nvPr/>
        </p:nvSpPr>
        <p:spPr>
          <a:xfrm>
            <a:off x="3870984" y="3013014"/>
            <a:ext cx="2919065" cy="545504"/>
          </a:xfrm>
          <a:prstGeom prst="roundRect">
            <a:avLst>
              <a:gd fmla="val 16667" name="adj"/>
            </a:avLst>
          </a:prstGeom>
          <a:solidFill>
            <a:srgbClr val="A935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chemeClr val="lt1"/>
                </a:solidFill>
                <a:latin typeface="Calibri"/>
                <a:ea typeface="Calibri"/>
                <a:cs typeface="Calibri"/>
                <a:sym typeface="Calibri"/>
              </a:rPr>
              <a:t>Camión, camioneta, auto, etc.</a:t>
            </a:r>
            <a:endParaRPr b="0" i="0" sz="1350" u="none" cap="none" strike="noStrike">
              <a:solidFill>
                <a:schemeClr val="lt1"/>
              </a:solidFill>
              <a:latin typeface="Calibri"/>
              <a:ea typeface="Calibri"/>
              <a:cs typeface="Calibri"/>
              <a:sym typeface="Calibri"/>
            </a:endParaRPr>
          </a:p>
        </p:txBody>
      </p:sp>
      <p:sp>
        <p:nvSpPr>
          <p:cNvPr id="231" name="Google Shape;231;p21"/>
          <p:cNvSpPr/>
          <p:nvPr/>
        </p:nvSpPr>
        <p:spPr>
          <a:xfrm>
            <a:off x="3870984" y="3699974"/>
            <a:ext cx="2919066" cy="545504"/>
          </a:xfrm>
          <a:prstGeom prst="roundRect">
            <a:avLst>
              <a:gd fmla="val 16667" name="adj"/>
            </a:avLst>
          </a:prstGeom>
          <a:solidFill>
            <a:srgbClr val="A935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chemeClr val="lt1"/>
                </a:solidFill>
                <a:latin typeface="Calibri"/>
                <a:ea typeface="Calibri"/>
                <a:cs typeface="Calibri"/>
                <a:sym typeface="Calibri"/>
              </a:rPr>
              <a:t>Locomotora, Tren, Tren de pasajeros, etc.</a:t>
            </a:r>
            <a:endParaRPr b="0" i="0" sz="1350" u="none" cap="none" strike="noStrike">
              <a:solidFill>
                <a:schemeClr val="lt1"/>
              </a:solidFill>
              <a:latin typeface="Calibri"/>
              <a:ea typeface="Calibri"/>
              <a:cs typeface="Calibri"/>
              <a:sym typeface="Calibri"/>
            </a:endParaRPr>
          </a:p>
        </p:txBody>
      </p:sp>
      <p:sp>
        <p:nvSpPr>
          <p:cNvPr id="232" name="Google Shape;232;p21"/>
          <p:cNvSpPr/>
          <p:nvPr/>
        </p:nvSpPr>
        <p:spPr>
          <a:xfrm>
            <a:off x="3870983" y="4386934"/>
            <a:ext cx="2919067" cy="545504"/>
          </a:xfrm>
          <a:prstGeom prst="roundRect">
            <a:avLst>
              <a:gd fmla="val 16667" name="adj"/>
            </a:avLst>
          </a:prstGeom>
          <a:solidFill>
            <a:srgbClr val="A935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chemeClr val="lt1"/>
                </a:solidFill>
                <a:latin typeface="Calibri"/>
                <a:ea typeface="Calibri"/>
                <a:cs typeface="Calibri"/>
                <a:sym typeface="Calibri"/>
              </a:rPr>
              <a:t>Buque, barco, lancha, etc.</a:t>
            </a:r>
            <a:endParaRPr b="0" i="0" sz="1350" u="none" cap="none" strike="noStrike">
              <a:solidFill>
                <a:schemeClr val="lt1"/>
              </a:solidFill>
              <a:latin typeface="Calibri"/>
              <a:ea typeface="Calibri"/>
              <a:cs typeface="Calibri"/>
              <a:sym typeface="Calibri"/>
            </a:endParaRPr>
          </a:p>
        </p:txBody>
      </p:sp>
      <p:sp>
        <p:nvSpPr>
          <p:cNvPr id="233" name="Google Shape;233;p21"/>
          <p:cNvSpPr/>
          <p:nvPr/>
        </p:nvSpPr>
        <p:spPr>
          <a:xfrm>
            <a:off x="3870984" y="5073895"/>
            <a:ext cx="2919068" cy="545504"/>
          </a:xfrm>
          <a:prstGeom prst="roundRect">
            <a:avLst>
              <a:gd fmla="val 16667" name="adj"/>
            </a:avLst>
          </a:prstGeom>
          <a:solidFill>
            <a:srgbClr val="A935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chemeClr val="lt1"/>
                </a:solidFill>
                <a:latin typeface="Calibri"/>
                <a:ea typeface="Calibri"/>
                <a:cs typeface="Calibri"/>
                <a:sym typeface="Calibri"/>
              </a:rPr>
              <a:t>Avión, avioneta, helicóptero.</a:t>
            </a:r>
            <a:endParaRPr b="0" i="0" sz="1350" u="none" cap="none" strike="noStrike">
              <a:solidFill>
                <a:schemeClr val="lt1"/>
              </a:solidFill>
              <a:latin typeface="Calibri"/>
              <a:ea typeface="Calibri"/>
              <a:cs typeface="Calibri"/>
              <a:sym typeface="Calibri"/>
            </a:endParaRPr>
          </a:p>
        </p:txBody>
      </p:sp>
      <p:sp>
        <p:nvSpPr>
          <p:cNvPr id="234" name="Google Shape;234;p21"/>
          <p:cNvSpPr/>
          <p:nvPr/>
        </p:nvSpPr>
        <p:spPr>
          <a:xfrm>
            <a:off x="3870984" y="5760855"/>
            <a:ext cx="2919068" cy="545504"/>
          </a:xfrm>
          <a:prstGeom prst="roundRect">
            <a:avLst>
              <a:gd fmla="val 16667" name="adj"/>
            </a:avLst>
          </a:prstGeom>
          <a:solidFill>
            <a:srgbClr val="A935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chemeClr val="lt1"/>
                </a:solidFill>
                <a:latin typeface="Calibri"/>
                <a:ea typeface="Calibri"/>
                <a:cs typeface="Calibri"/>
                <a:sym typeface="Calibri"/>
              </a:rPr>
              <a:t>Hace referencia a cuando se utilizan dos o más modos de transporte</a:t>
            </a:r>
            <a:endParaRPr/>
          </a:p>
        </p:txBody>
      </p:sp>
      <p:sp>
        <p:nvSpPr>
          <p:cNvPr id="235" name="Google Shape;235;p21"/>
          <p:cNvSpPr txBox="1"/>
          <p:nvPr/>
        </p:nvSpPr>
        <p:spPr>
          <a:xfrm>
            <a:off x="4703844" y="2418188"/>
            <a:ext cx="1002197"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100" u="none" cap="none" strike="noStrike">
                <a:solidFill>
                  <a:srgbClr val="000000"/>
                </a:solidFill>
                <a:latin typeface="Calibri"/>
                <a:ea typeface="Calibri"/>
                <a:cs typeface="Calibri"/>
                <a:sym typeface="Calibri"/>
              </a:rPr>
              <a:t>Medios</a:t>
            </a:r>
            <a:endParaRPr/>
          </a:p>
        </p:txBody>
      </p:sp>
      <p:pic>
        <p:nvPicPr>
          <p:cNvPr descr="Ilust-ppt-18.png" id="236" name="Google Shape;236;p21"/>
          <p:cNvPicPr preferRelativeResize="0"/>
          <p:nvPr/>
        </p:nvPicPr>
        <p:blipFill rotWithShape="1">
          <a:blip r:embed="rId3">
            <a:alphaModFix/>
          </a:blip>
          <a:srcRect b="0" l="0" r="0" t="0"/>
          <a:stretch/>
        </p:blipFill>
        <p:spPr>
          <a:xfrm>
            <a:off x="6711820" y="3901114"/>
            <a:ext cx="3130716" cy="38312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2"/>
          <p:cNvSpPr/>
          <p:nvPr/>
        </p:nvSpPr>
        <p:spPr>
          <a:xfrm>
            <a:off x="5161110" y="4078626"/>
            <a:ext cx="3955347" cy="2595933"/>
          </a:xfrm>
          <a:prstGeom prst="roundRect">
            <a:avLst>
              <a:gd fmla="val 16792"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2" name="Google Shape;242;p22"/>
          <p:cNvSpPr/>
          <p:nvPr/>
        </p:nvSpPr>
        <p:spPr>
          <a:xfrm>
            <a:off x="1727144" y="2503958"/>
            <a:ext cx="7389314" cy="1285403"/>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43" name="Google Shape;243;p22"/>
          <p:cNvPicPr preferRelativeResize="0"/>
          <p:nvPr/>
        </p:nvPicPr>
        <p:blipFill rotWithShape="1">
          <a:blip r:embed="rId3">
            <a:alphaModFix/>
          </a:blip>
          <a:srcRect b="0" l="0" r="0" t="0"/>
          <a:stretch/>
        </p:blipFill>
        <p:spPr>
          <a:xfrm>
            <a:off x="8706148" y="2266934"/>
            <a:ext cx="500374" cy="477100"/>
          </a:xfrm>
          <a:prstGeom prst="rect">
            <a:avLst/>
          </a:prstGeom>
          <a:noFill/>
          <a:ln>
            <a:noFill/>
          </a:ln>
        </p:spPr>
      </p:pic>
      <p:sp>
        <p:nvSpPr>
          <p:cNvPr id="244" name="Google Shape;244;p22"/>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MODOS DE TRANSPORTE </a:t>
            </a:r>
            <a:r>
              <a:rPr b="0" i="0" lang="en-US" sz="2800" u="none" cap="none" strike="noStrike">
                <a:solidFill>
                  <a:srgbClr val="A93501"/>
                </a:solidFill>
                <a:latin typeface="Calibri"/>
                <a:ea typeface="Calibri"/>
                <a:cs typeface="Calibri"/>
                <a:sym typeface="Calibri"/>
              </a:rPr>
              <a:t>EN CHILE</a:t>
            </a:r>
            <a:endParaRPr b="0" i="0" sz="3100" u="none" cap="none" strike="noStrike">
              <a:solidFill>
                <a:srgbClr val="A93501"/>
              </a:solidFill>
              <a:latin typeface="Calibri"/>
              <a:ea typeface="Calibri"/>
              <a:cs typeface="Calibri"/>
              <a:sym typeface="Calibri"/>
            </a:endParaRPr>
          </a:p>
        </p:txBody>
      </p:sp>
      <p:sp>
        <p:nvSpPr>
          <p:cNvPr id="245" name="Google Shape;245;p22"/>
          <p:cNvSpPr txBox="1"/>
          <p:nvPr/>
        </p:nvSpPr>
        <p:spPr>
          <a:xfrm>
            <a:off x="5354144" y="4229103"/>
            <a:ext cx="3677799" cy="2308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De acuerdo con el gráfico, el </a:t>
            </a:r>
            <a:r>
              <a:rPr b="1" i="0" lang="en-US" sz="1600" u="none" cap="none" strike="noStrike">
                <a:solidFill>
                  <a:srgbClr val="000000"/>
                </a:solidFill>
                <a:latin typeface="Calibri"/>
                <a:ea typeface="Calibri"/>
                <a:cs typeface="Calibri"/>
                <a:sym typeface="Calibri"/>
              </a:rPr>
              <a:t>transporte carretero acumula casi un 85% de las cargas movilizadas, </a:t>
            </a:r>
            <a:r>
              <a:rPr b="0" i="0" lang="en-US" sz="1600" u="none" cap="none" strike="noStrike">
                <a:solidFill>
                  <a:srgbClr val="000000"/>
                </a:solidFill>
                <a:latin typeface="Calibri"/>
                <a:ea typeface="Calibri"/>
                <a:cs typeface="Calibri"/>
                <a:sym typeface="Calibri"/>
              </a:rPr>
              <a:t>siendo seguido por el transporte marítimo con un 13% y luego el transporte Ferroviario con un 4%.</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Finalmente, el transporte aéreo tiene muy poca relevancia internamente en el país para el movimiento de carga.</a:t>
            </a:r>
            <a:endParaRPr/>
          </a:p>
        </p:txBody>
      </p:sp>
      <p:pic>
        <p:nvPicPr>
          <p:cNvPr id="246" name="Google Shape;246;p22"/>
          <p:cNvPicPr preferRelativeResize="0"/>
          <p:nvPr/>
        </p:nvPicPr>
        <p:blipFill rotWithShape="1">
          <a:blip r:embed="rId4">
            <a:alphaModFix/>
          </a:blip>
          <a:srcRect b="3715" l="4597" r="4505" t="4106"/>
          <a:stretch/>
        </p:blipFill>
        <p:spPr>
          <a:xfrm>
            <a:off x="599402" y="4166950"/>
            <a:ext cx="4246775" cy="2495747"/>
          </a:xfrm>
          <a:prstGeom prst="rect">
            <a:avLst/>
          </a:prstGeom>
          <a:noFill/>
          <a:ln>
            <a:noFill/>
          </a:ln>
        </p:spPr>
      </p:pic>
      <p:pic>
        <p:nvPicPr>
          <p:cNvPr descr="Ilust-ppt-07.png" id="247" name="Google Shape;247;p22"/>
          <p:cNvPicPr preferRelativeResize="0"/>
          <p:nvPr/>
        </p:nvPicPr>
        <p:blipFill rotWithShape="1">
          <a:blip r:embed="rId5">
            <a:alphaModFix/>
          </a:blip>
          <a:srcRect b="0" l="0" r="0" t="0"/>
          <a:stretch/>
        </p:blipFill>
        <p:spPr>
          <a:xfrm>
            <a:off x="596921" y="1823505"/>
            <a:ext cx="2461139" cy="2586834"/>
          </a:xfrm>
          <a:prstGeom prst="rect">
            <a:avLst/>
          </a:prstGeom>
          <a:noFill/>
          <a:ln>
            <a:noFill/>
          </a:ln>
        </p:spPr>
      </p:pic>
      <p:sp>
        <p:nvSpPr>
          <p:cNvPr id="248" name="Google Shape;248;p22"/>
          <p:cNvSpPr/>
          <p:nvPr/>
        </p:nvSpPr>
        <p:spPr>
          <a:xfrm>
            <a:off x="3108858" y="2699365"/>
            <a:ext cx="583165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En Chile, en general, el principal modo de transporte de carga para viajes internos, es el </a:t>
            </a:r>
            <a:r>
              <a:rPr b="1" i="0" lang="en-US" sz="1600" u="none" cap="none" strike="noStrike">
                <a:solidFill>
                  <a:srgbClr val="ED6B00"/>
                </a:solidFill>
                <a:latin typeface="Calibri"/>
                <a:ea typeface="Calibri"/>
                <a:cs typeface="Calibri"/>
                <a:sym typeface="Calibri"/>
              </a:rPr>
              <a:t>transporte carretero, </a:t>
            </a:r>
            <a:r>
              <a:rPr b="0" i="0" lang="en-US" sz="1600" u="none" cap="none" strike="noStrike">
                <a:solidFill>
                  <a:srgbClr val="000000"/>
                </a:solidFill>
                <a:latin typeface="Calibri"/>
                <a:ea typeface="Calibri"/>
                <a:cs typeface="Calibri"/>
                <a:sym typeface="Calibri"/>
              </a:rPr>
              <a:t>donde nos referimos, específicamente, al camión.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3"/>
          <p:cNvSpPr/>
          <p:nvPr/>
        </p:nvSpPr>
        <p:spPr>
          <a:xfrm>
            <a:off x="416547" y="2488992"/>
            <a:ext cx="8656037" cy="1087029"/>
          </a:xfrm>
          <a:prstGeom prst="roundRect">
            <a:avLst>
              <a:gd fmla="val 16792"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4" name="Google Shape;254;p23"/>
          <p:cNvSpPr/>
          <p:nvPr/>
        </p:nvSpPr>
        <p:spPr>
          <a:xfrm>
            <a:off x="5018870" y="4109103"/>
            <a:ext cx="3955347" cy="3083571"/>
          </a:xfrm>
          <a:prstGeom prst="roundRect">
            <a:avLst>
              <a:gd fmla="val 16792"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5" name="Google Shape;255;p23"/>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sucede con los modos </a:t>
            </a:r>
            <a:endParaRPr/>
          </a:p>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aéreo, ferroviario y marítimo en Chile?</a:t>
            </a:r>
            <a:endParaRPr b="0" i="0" sz="3100" u="none" cap="none" strike="noStrike">
              <a:solidFill>
                <a:srgbClr val="A93501"/>
              </a:solidFill>
              <a:latin typeface="Calibri"/>
              <a:ea typeface="Calibri"/>
              <a:cs typeface="Calibri"/>
              <a:sym typeface="Calibri"/>
            </a:endParaRPr>
          </a:p>
        </p:txBody>
      </p:sp>
      <p:sp>
        <p:nvSpPr>
          <p:cNvPr id="256" name="Google Shape;256;p23"/>
          <p:cNvSpPr txBox="1"/>
          <p:nvPr/>
        </p:nvSpPr>
        <p:spPr>
          <a:xfrm>
            <a:off x="1127720" y="3721145"/>
            <a:ext cx="8066776" cy="30469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No ganamos tanto tiempo. </a:t>
            </a:r>
            <a:r>
              <a:rPr b="0" i="0" lang="en-US" sz="1600" u="none" cap="none" strike="noStrike">
                <a:solidFill>
                  <a:srgbClr val="000000"/>
                </a:solidFill>
                <a:latin typeface="Calibri"/>
                <a:ea typeface="Calibri"/>
                <a:cs typeface="Calibri"/>
                <a:sym typeface="Calibri"/>
              </a:rPr>
              <a:t>Transportar carga en avión supone una serie de preparativos que llevan mucho tiempo, cuando comparamos el tiempo total de viaje, versus realizarlo en camión, la diferencias de tiempo son menores.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La consolidación de la carga se complica. </a:t>
            </a:r>
            <a:r>
              <a:rPr b="0" i="0" lang="en-US" sz="1600" u="none" cap="none" strike="noStrike">
                <a:solidFill>
                  <a:srgbClr val="000000"/>
                </a:solidFill>
                <a:latin typeface="Calibri"/>
                <a:ea typeface="Calibri"/>
                <a:cs typeface="Calibri"/>
                <a:sym typeface="Calibri"/>
              </a:rPr>
              <a:t>Las compuertas de los aviones que vuelan dentro de Chile son muy pequeñas, lo que genera que debamos desconsolidar la carga para poder cargarlos. Este proceso es lento y, en algunos casos, muy caro.</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Todo se mueve en camión. </a:t>
            </a:r>
            <a:r>
              <a:rPr b="0" i="0" lang="en-US" sz="1600" u="none" cap="none" strike="noStrike">
                <a:solidFill>
                  <a:srgbClr val="000000"/>
                </a:solidFill>
                <a:latin typeface="Calibri"/>
                <a:ea typeface="Calibri"/>
                <a:cs typeface="Calibri"/>
                <a:sym typeface="Calibri"/>
              </a:rPr>
              <a:t>Si pienso que tengo que llevar la carga en camión hasta el aeropuerto, luego ir a retirarla en camión a otro aeropuerto, y así sucesivamente, prefiero mantener la carga sobre un camión y no trasladarla tanto, ya que en uno de esos movimientos se puede dañar o tener una merma de producto.</a:t>
            </a:r>
            <a:endParaRPr/>
          </a:p>
        </p:txBody>
      </p:sp>
      <p:sp>
        <p:nvSpPr>
          <p:cNvPr id="257" name="Google Shape;257;p23"/>
          <p:cNvSpPr/>
          <p:nvPr/>
        </p:nvSpPr>
        <p:spPr>
          <a:xfrm>
            <a:off x="558780" y="2099975"/>
            <a:ext cx="7965181"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Empecemos por el modo aéreo:</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En Chile existen muchos aeropuertos, y tenemos uno de los mercados internos aéreos más desarrollados de Latinoamérica. Entonces, ¿por qué no movilizamos más carga en este modo? Son varias las situaciones, pero enumeremos las más importantes:</a:t>
            </a:r>
            <a:endParaRPr/>
          </a:p>
        </p:txBody>
      </p:sp>
      <p:grpSp>
        <p:nvGrpSpPr>
          <p:cNvPr id="258" name="Google Shape;258;p23"/>
          <p:cNvGrpSpPr/>
          <p:nvPr/>
        </p:nvGrpSpPr>
        <p:grpSpPr>
          <a:xfrm>
            <a:off x="599483" y="3778129"/>
            <a:ext cx="376200" cy="395325"/>
            <a:chOff x="375767" y="3437085"/>
            <a:chExt cx="376200" cy="395325"/>
          </a:xfrm>
        </p:grpSpPr>
        <p:sp>
          <p:nvSpPr>
            <p:cNvPr id="259" name="Google Shape;259;p23"/>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3"/>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nvGrpSpPr>
          <p:cNvPr id="261" name="Google Shape;261;p23"/>
          <p:cNvGrpSpPr/>
          <p:nvPr/>
        </p:nvGrpSpPr>
        <p:grpSpPr>
          <a:xfrm>
            <a:off x="599483" y="4743248"/>
            <a:ext cx="376200" cy="395325"/>
            <a:chOff x="375767" y="3437085"/>
            <a:chExt cx="376200" cy="395325"/>
          </a:xfrm>
        </p:grpSpPr>
        <p:sp>
          <p:nvSpPr>
            <p:cNvPr id="262" name="Google Shape;262;p23"/>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3"/>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grpSp>
        <p:nvGrpSpPr>
          <p:cNvPr id="264" name="Google Shape;264;p23"/>
          <p:cNvGrpSpPr/>
          <p:nvPr/>
        </p:nvGrpSpPr>
        <p:grpSpPr>
          <a:xfrm>
            <a:off x="599483" y="5728687"/>
            <a:ext cx="376200" cy="405484"/>
            <a:chOff x="375767" y="3437085"/>
            <a:chExt cx="376200" cy="405484"/>
          </a:xfrm>
        </p:grpSpPr>
        <p:sp>
          <p:nvSpPr>
            <p:cNvPr id="265" name="Google Shape;265;p23"/>
            <p:cNvSpPr/>
            <p:nvPr/>
          </p:nvSpPr>
          <p:spPr>
            <a:xfrm>
              <a:off x="375767" y="34567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3"/>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4"/>
          <p:cNvSpPr/>
          <p:nvPr/>
        </p:nvSpPr>
        <p:spPr>
          <a:xfrm>
            <a:off x="416547" y="2671856"/>
            <a:ext cx="3210455" cy="4155090"/>
          </a:xfrm>
          <a:prstGeom prst="roundRect">
            <a:avLst>
              <a:gd fmla="val 16792"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2" name="Google Shape;272;p24"/>
          <p:cNvSpPr/>
          <p:nvPr/>
        </p:nvSpPr>
        <p:spPr>
          <a:xfrm>
            <a:off x="5018870" y="4109103"/>
            <a:ext cx="3955347" cy="3083571"/>
          </a:xfrm>
          <a:prstGeom prst="roundRect">
            <a:avLst>
              <a:gd fmla="val 16792"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3" name="Google Shape;273;p24"/>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sucede con los modos </a:t>
            </a:r>
            <a:endParaRPr/>
          </a:p>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aéreo, ferroviario y marítimo en Chile?</a:t>
            </a:r>
            <a:endParaRPr b="0" i="0" sz="3100" u="none" cap="none" strike="noStrike">
              <a:solidFill>
                <a:srgbClr val="A93501"/>
              </a:solidFill>
              <a:latin typeface="Calibri"/>
              <a:ea typeface="Calibri"/>
              <a:cs typeface="Calibri"/>
              <a:sym typeface="Calibri"/>
            </a:endParaRPr>
          </a:p>
        </p:txBody>
      </p:sp>
      <p:sp>
        <p:nvSpPr>
          <p:cNvPr id="274" name="Google Shape;274;p24"/>
          <p:cNvSpPr txBox="1"/>
          <p:nvPr/>
        </p:nvSpPr>
        <p:spPr>
          <a:xfrm>
            <a:off x="3891150" y="2207432"/>
            <a:ext cx="5435425" cy="50167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Como podemos observar en la imagen de la izquierda, la </a:t>
            </a:r>
            <a:r>
              <a:rPr b="1" i="0" lang="en-US" sz="1600" u="none" cap="none" strike="noStrike">
                <a:solidFill>
                  <a:srgbClr val="ED6B00"/>
                </a:solidFill>
                <a:latin typeface="Calibri"/>
                <a:ea typeface="Calibri"/>
                <a:cs typeface="Calibri"/>
                <a:sym typeface="Calibri"/>
              </a:rPr>
              <a:t>infraestructura ferroviaria en Chile es muy reducida (sólo 3.500 Km en todo el país), </a:t>
            </a:r>
            <a:r>
              <a:rPr b="0" i="0" lang="en-US" sz="1600" u="none" cap="none" strike="noStrike">
                <a:solidFill>
                  <a:srgbClr val="000000"/>
                </a:solidFill>
                <a:latin typeface="Calibri"/>
                <a:ea typeface="Calibri"/>
                <a:cs typeface="Calibri"/>
                <a:sym typeface="Calibri"/>
              </a:rPr>
              <a:t>y solo conecta puntos en los que hay grandes movimientos de carga, como Mineras con Puertos, por ejemplo, o conecta puntos de alto movimiento de personas.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El tren es un modo de transporte que se hace rentable cuando movilizamos grandes cantidades de carga, por ejemplo, un tren completo puede movilizar la carga de 55 camiones (en otros países puede ser incluso el triple) por lo que debemos tener toda esa carga disponible y además, las vías del tren tienen que llegar al lugar al que nosotros queremos enviarla.</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Finalmente, construir un kilómetro de vías férreas vale aproximadamente lo mismo que construir 20 kilómetros de Autopista, por lo tanto muchas veces se prefiere construir estas últimas, ya que además, permiten que mucha gente se traslade en sus vehículos privados.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sp>
        <p:nvSpPr>
          <p:cNvPr id="275" name="Google Shape;275;p24"/>
          <p:cNvSpPr/>
          <p:nvPr/>
        </p:nvSpPr>
        <p:spPr>
          <a:xfrm>
            <a:off x="507983" y="2150770"/>
            <a:ext cx="7965181"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¿Y el tren?</a:t>
            </a:r>
            <a:endParaRPr b="1" i="0" sz="1600" u="none" cap="none" strike="noStrike">
              <a:solidFill>
                <a:srgbClr val="000000"/>
              </a:solidFill>
              <a:latin typeface="Calibri"/>
              <a:ea typeface="Calibri"/>
              <a:cs typeface="Calibri"/>
              <a:sym typeface="Calibri"/>
            </a:endParaRPr>
          </a:p>
        </p:txBody>
      </p:sp>
      <p:pic>
        <p:nvPicPr>
          <p:cNvPr id="276" name="Google Shape;276;p24"/>
          <p:cNvPicPr preferRelativeResize="0"/>
          <p:nvPr/>
        </p:nvPicPr>
        <p:blipFill rotWithShape="1">
          <a:blip r:embed="rId3">
            <a:alphaModFix/>
          </a:blip>
          <a:srcRect b="0" l="0" r="0" t="0"/>
          <a:stretch/>
        </p:blipFill>
        <p:spPr>
          <a:xfrm>
            <a:off x="566841" y="2961754"/>
            <a:ext cx="2921419" cy="35197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5"/>
          <p:cNvSpPr/>
          <p:nvPr/>
        </p:nvSpPr>
        <p:spPr>
          <a:xfrm>
            <a:off x="416547" y="2712492"/>
            <a:ext cx="3809875" cy="4043339"/>
          </a:xfrm>
          <a:prstGeom prst="roundRect">
            <a:avLst>
              <a:gd fmla="val 16792"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2" name="Google Shape;282;p25"/>
          <p:cNvSpPr/>
          <p:nvPr/>
        </p:nvSpPr>
        <p:spPr>
          <a:xfrm>
            <a:off x="5018870" y="4109103"/>
            <a:ext cx="3955347" cy="3083571"/>
          </a:xfrm>
          <a:prstGeom prst="roundRect">
            <a:avLst>
              <a:gd fmla="val 16792"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3" name="Google Shape;283;p25"/>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sucede con los modos </a:t>
            </a:r>
            <a:endParaRPr/>
          </a:p>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aéreo, ferroviario y marítimo en Chile?</a:t>
            </a:r>
            <a:endParaRPr b="0" i="0" sz="3100" u="none" cap="none" strike="noStrike">
              <a:solidFill>
                <a:srgbClr val="A93501"/>
              </a:solidFill>
              <a:latin typeface="Calibri"/>
              <a:ea typeface="Calibri"/>
              <a:cs typeface="Calibri"/>
              <a:sym typeface="Calibri"/>
            </a:endParaRPr>
          </a:p>
        </p:txBody>
      </p:sp>
      <p:sp>
        <p:nvSpPr>
          <p:cNvPr id="284" name="Google Shape;284;p25"/>
          <p:cNvSpPr txBox="1"/>
          <p:nvPr/>
        </p:nvSpPr>
        <p:spPr>
          <a:xfrm>
            <a:off x="4348339" y="2197273"/>
            <a:ext cx="5059514" cy="50167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Bueno, aunque parezca imposible, </a:t>
            </a:r>
            <a:r>
              <a:rPr b="1" i="0" lang="en-US" sz="1600" u="none" cap="none" strike="noStrike">
                <a:solidFill>
                  <a:srgbClr val="ED6B00"/>
                </a:solidFill>
                <a:latin typeface="Calibri"/>
                <a:ea typeface="Calibri"/>
                <a:cs typeface="Calibri"/>
                <a:sym typeface="Calibri"/>
              </a:rPr>
              <a:t>el problema por el cual no movemos más cargas en barcos es un problema legal.</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En Chile, tenemos cada día barcos de todo el mundo que llegan a nuestros puertos, descargando cargas en diferentes puntos: Mejillones, San Antonio y Lirquén, por ejemplo. Sin embargo, esos barcos no pueden trasladar productos entre dos puertos Chilenos. ¿Por qué? Muy simple, </a:t>
            </a:r>
            <a:r>
              <a:rPr b="1" i="0" lang="en-US" sz="1600" u="none" cap="none" strike="noStrike">
                <a:solidFill>
                  <a:srgbClr val="000000"/>
                </a:solidFill>
                <a:latin typeface="Calibri"/>
                <a:ea typeface="Calibri"/>
                <a:cs typeface="Calibri"/>
                <a:sym typeface="Calibri"/>
              </a:rPr>
              <a:t>su bandera.</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En Chile sólo pueden realizar </a:t>
            </a:r>
            <a:r>
              <a:rPr b="1" i="0" lang="en-US" sz="1600" u="none" cap="none" strike="noStrike">
                <a:solidFill>
                  <a:srgbClr val="000000"/>
                </a:solidFill>
                <a:latin typeface="Calibri"/>
                <a:ea typeface="Calibri"/>
                <a:cs typeface="Calibri"/>
                <a:sym typeface="Calibri"/>
              </a:rPr>
              <a:t>viajes de cabotaje </a:t>
            </a:r>
            <a:r>
              <a:rPr b="0" i="0" lang="en-US" sz="1600" u="none" cap="none" strike="noStrike">
                <a:solidFill>
                  <a:srgbClr val="000000"/>
                </a:solidFill>
                <a:latin typeface="Calibri"/>
                <a:ea typeface="Calibri"/>
                <a:cs typeface="Calibri"/>
                <a:sym typeface="Calibri"/>
              </a:rPr>
              <a:t>(transporte de carga dentro del país) </a:t>
            </a:r>
            <a:r>
              <a:rPr b="1" i="0" lang="en-US" sz="1600" u="none" cap="none" strike="noStrike">
                <a:solidFill>
                  <a:srgbClr val="000000"/>
                </a:solidFill>
                <a:latin typeface="Calibri"/>
                <a:ea typeface="Calibri"/>
                <a:cs typeface="Calibri"/>
                <a:sym typeface="Calibri"/>
              </a:rPr>
              <a:t>barcos con Bandera Chilena. </a:t>
            </a:r>
            <a:r>
              <a:rPr b="0" i="0" lang="en-US" sz="1600" u="none" cap="none" strike="noStrike">
                <a:solidFill>
                  <a:srgbClr val="000000"/>
                </a:solidFill>
                <a:latin typeface="Calibri"/>
                <a:ea typeface="Calibri"/>
                <a:cs typeface="Calibri"/>
                <a:sym typeface="Calibri"/>
              </a:rPr>
              <a:t>Si bien esto puede sonar muy bueno para el país, la realidad es que reduce mucho la oferta de barcos para realizar esos viajes, lo que transforma al transporte marítimo en un modo muy caro. De esta manera, tenemos cientos de camiones viajando desde Puerto Montt a Antofagasta, o desde Arica hasta Santiago, cuando podríamos trasladar esa carga a menor costo usando nuestros puertos.</a:t>
            </a:r>
            <a:endParaRPr/>
          </a:p>
        </p:txBody>
      </p:sp>
      <p:sp>
        <p:nvSpPr>
          <p:cNvPr id="285" name="Google Shape;285;p25"/>
          <p:cNvSpPr/>
          <p:nvPr/>
        </p:nvSpPr>
        <p:spPr>
          <a:xfrm>
            <a:off x="507983" y="2150770"/>
            <a:ext cx="7965181"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Finalmente, los barcos:</a:t>
            </a:r>
            <a:endParaRPr b="1" i="0" sz="1600" u="none" cap="none" strike="noStrike">
              <a:solidFill>
                <a:srgbClr val="000000"/>
              </a:solidFill>
              <a:latin typeface="Calibri"/>
              <a:ea typeface="Calibri"/>
              <a:cs typeface="Calibri"/>
              <a:sym typeface="Calibri"/>
            </a:endParaRPr>
          </a:p>
        </p:txBody>
      </p:sp>
      <p:sp>
        <p:nvSpPr>
          <p:cNvPr id="286" name="Google Shape;286;p25"/>
          <p:cNvSpPr txBox="1"/>
          <p:nvPr/>
        </p:nvSpPr>
        <p:spPr>
          <a:xfrm>
            <a:off x="1595068" y="2306126"/>
            <a:ext cx="1846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87" name="Google Shape;287;p25"/>
          <p:cNvPicPr preferRelativeResize="0"/>
          <p:nvPr/>
        </p:nvPicPr>
        <p:blipFill rotWithShape="1">
          <a:blip r:embed="rId3">
            <a:alphaModFix/>
          </a:blip>
          <a:srcRect b="0" l="0" r="0" t="0"/>
          <a:stretch/>
        </p:blipFill>
        <p:spPr>
          <a:xfrm>
            <a:off x="678569" y="3068061"/>
            <a:ext cx="3288807" cy="3376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6"/>
          <p:cNvSpPr/>
          <p:nvPr/>
        </p:nvSpPr>
        <p:spPr>
          <a:xfrm>
            <a:off x="2035277" y="2539787"/>
            <a:ext cx="7210021" cy="3464269"/>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3" name="Google Shape;293;p26"/>
          <p:cNvSpPr txBox="1"/>
          <p:nvPr/>
        </p:nvSpPr>
        <p:spPr>
          <a:xfrm>
            <a:off x="3251529" y="3118858"/>
            <a:ext cx="5648339" cy="195055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EL TRANSPORTE </a:t>
            </a:r>
            <a:r>
              <a:rPr b="1" i="0" lang="en-US" sz="2000" u="none" cap="none" strike="noStrike">
                <a:solidFill>
                  <a:srgbClr val="ED6B00"/>
                </a:solidFill>
                <a:latin typeface="Calibri"/>
                <a:ea typeface="Calibri"/>
                <a:cs typeface="Calibri"/>
                <a:sym typeface="Calibri"/>
              </a:rPr>
              <a:t>EN CHILE</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En los mismos equipos que trabajaron la actividad anterior, continuaremos con la segunda parte de la investigación. </a:t>
            </a:r>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Descarguen el archivo </a:t>
            </a:r>
            <a:r>
              <a:rPr b="1" i="0" lang="en-US" sz="1600" u="none" cap="none" strike="noStrike">
                <a:solidFill>
                  <a:srgbClr val="ED6B00"/>
                </a:solidFill>
                <a:latin typeface="Calibri"/>
                <a:ea typeface="Calibri"/>
                <a:cs typeface="Calibri"/>
                <a:sym typeface="Calibri"/>
              </a:rPr>
              <a:t>“¿Cuánto aprendimos 2”.</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1600" u="none" cap="none" strike="noStrike">
                <a:solidFill>
                  <a:srgbClr val="ED6B00"/>
                </a:solidFill>
                <a:latin typeface="Calibri"/>
                <a:ea typeface="Calibri"/>
                <a:cs typeface="Calibri"/>
                <a:sym typeface="Calibri"/>
              </a:rPr>
              <a:t>¡Vamos a trabajar!</a:t>
            </a:r>
            <a:endParaRPr b="1" i="0" sz="1600" u="none" cap="none" strike="noStrike">
              <a:solidFill>
                <a:srgbClr val="ED6B00"/>
              </a:solidFill>
              <a:latin typeface="Calibri"/>
              <a:ea typeface="Calibri"/>
              <a:cs typeface="Calibri"/>
              <a:sym typeface="Calibri"/>
            </a:endParaRPr>
          </a:p>
        </p:txBody>
      </p:sp>
      <p:sp>
        <p:nvSpPr>
          <p:cNvPr id="294" name="Google Shape;294;p26"/>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295" name="Google Shape;295;p26"/>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296" name="Google Shape;296;p26"/>
          <p:cNvPicPr preferRelativeResize="0"/>
          <p:nvPr/>
        </p:nvPicPr>
        <p:blipFill rotWithShape="1">
          <a:blip r:embed="rId3">
            <a:alphaModFix/>
          </a:blip>
          <a:srcRect b="0" l="0" r="0" t="0"/>
          <a:stretch/>
        </p:blipFill>
        <p:spPr>
          <a:xfrm>
            <a:off x="398867" y="2715213"/>
            <a:ext cx="2812026" cy="3182572"/>
          </a:xfrm>
          <a:prstGeom prst="rect">
            <a:avLst/>
          </a:prstGeom>
          <a:noFill/>
          <a:ln>
            <a:noFill/>
          </a:ln>
        </p:spPr>
      </p:pic>
      <p:pic>
        <p:nvPicPr>
          <p:cNvPr id="297" name="Google Shape;297;p26"/>
          <p:cNvPicPr preferRelativeResize="0"/>
          <p:nvPr/>
        </p:nvPicPr>
        <p:blipFill rotWithShape="1">
          <a:blip r:embed="rId4">
            <a:alphaModFix/>
          </a:blip>
          <a:srcRect b="0" l="0" r="0" t="0"/>
          <a:stretch/>
        </p:blipFill>
        <p:spPr>
          <a:xfrm>
            <a:off x="7177325" y="5774754"/>
            <a:ext cx="1705019" cy="1272246"/>
          </a:xfrm>
          <a:prstGeom prst="rect">
            <a:avLst/>
          </a:prstGeom>
          <a:noFill/>
          <a:ln>
            <a:noFill/>
          </a:ln>
        </p:spPr>
      </p:pic>
      <p:pic>
        <p:nvPicPr>
          <p:cNvPr id="298" name="Google Shape;298;p26"/>
          <p:cNvPicPr preferRelativeResize="0"/>
          <p:nvPr/>
        </p:nvPicPr>
        <p:blipFill rotWithShape="1">
          <a:blip r:embed="rId5">
            <a:alphaModFix/>
          </a:blip>
          <a:srcRect b="0" l="0" r="0" t="0"/>
          <a:stretch/>
        </p:blipFill>
        <p:spPr>
          <a:xfrm>
            <a:off x="5423646" y="6100164"/>
            <a:ext cx="1651873" cy="884514"/>
          </a:xfrm>
          <a:prstGeom prst="rect">
            <a:avLst/>
          </a:prstGeom>
          <a:noFill/>
          <a:ln>
            <a:noFill/>
          </a:ln>
        </p:spPr>
      </p:pic>
      <p:sp>
        <p:nvSpPr>
          <p:cNvPr id="299" name="Google Shape;299;p26"/>
          <p:cNvSpPr txBox="1"/>
          <p:nvPr/>
        </p:nvSpPr>
        <p:spPr>
          <a:xfrm>
            <a:off x="41251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7</a:t>
            </a:r>
            <a:endParaRPr b="0" i="0" sz="5000" u="none" cap="none" strike="noStrike">
              <a:solidFill>
                <a:srgbClr val="FFB375"/>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7"/>
          <p:cNvSpPr/>
          <p:nvPr/>
        </p:nvSpPr>
        <p:spPr>
          <a:xfrm>
            <a:off x="431624" y="2082625"/>
            <a:ext cx="8839201" cy="3636975"/>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5" name="Google Shape;305;p27"/>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306" name="Google Shape;306;p27"/>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7" name="Google Shape;307;p27"/>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08" name="Google Shape;308;p27"/>
          <p:cNvSpPr txBox="1"/>
          <p:nvPr/>
        </p:nvSpPr>
        <p:spPr>
          <a:xfrm>
            <a:off x="367056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7</a:t>
            </a:r>
            <a:endParaRPr b="0" i="0" sz="6000" u="none" cap="none" strike="noStrike">
              <a:solidFill>
                <a:srgbClr val="FFB375"/>
              </a:solidFill>
              <a:latin typeface="Calibri"/>
              <a:ea typeface="Calibri"/>
              <a:cs typeface="Calibri"/>
              <a:sym typeface="Calibri"/>
            </a:endParaRPr>
          </a:p>
        </p:txBody>
      </p:sp>
      <p:pic>
        <p:nvPicPr>
          <p:cNvPr id="309" name="Google Shape;309;p27"/>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310" name="Google Shape;310;p27"/>
          <p:cNvSpPr txBox="1"/>
          <p:nvPr/>
        </p:nvSpPr>
        <p:spPr>
          <a:xfrm>
            <a:off x="958647" y="3738706"/>
            <a:ext cx="7087810"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EL TRANSPORTE </a:t>
            </a:r>
            <a:r>
              <a:rPr b="1" i="0" lang="en-US" sz="2000" u="none" cap="none" strike="noStrike">
                <a:solidFill>
                  <a:srgbClr val="ED6B00"/>
                </a:solidFill>
                <a:latin typeface="Calibri"/>
                <a:ea typeface="Calibri"/>
                <a:cs typeface="Calibri"/>
                <a:sym typeface="Calibri"/>
              </a:rPr>
              <a:t>EN CHILE</a:t>
            </a:r>
            <a:endParaRPr b="1" i="0" sz="20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consolidar los temas trabajados, reúnanse en equipos de trabajo de 4 integrantes, y prepárense para jugar, a través de la aplicación </a:t>
            </a:r>
            <a:r>
              <a:rPr b="1" i="0" lang="en-US" sz="1600" u="none" cap="none" strike="noStrike">
                <a:solidFill>
                  <a:srgbClr val="000000"/>
                </a:solidFill>
                <a:latin typeface="Calibri"/>
                <a:ea typeface="Calibri"/>
                <a:cs typeface="Calibri"/>
                <a:sym typeface="Calibri"/>
              </a:rPr>
              <a:t>“Kahoot!”. </a:t>
            </a:r>
            <a:r>
              <a:rPr b="0" i="0" lang="en-US" sz="1600" u="none" cap="none" strike="noStrike">
                <a:solidFill>
                  <a:srgbClr val="000000"/>
                </a:solidFill>
                <a:latin typeface="Calibri"/>
                <a:ea typeface="Calibri"/>
                <a:cs typeface="Calibri"/>
                <a:sym typeface="Calibri"/>
              </a:rPr>
              <a:t>Para ello, deberán descargar la aplicación desde Play Store o App Store, o entrar directamente a la página www.kahoot.it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Una vez allí, ingresen el código que entregará su docente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y utilicen el celular como control remoto para contestar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las preguntas.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0"/>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6" name="Google Shape;76;p10"/>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3 </a:t>
            </a:r>
            <a:r>
              <a:rPr b="0" i="0" lang="en-US" sz="1200" u="none" cap="none" strike="noStrike">
                <a:solidFill>
                  <a:srgbClr val="ED6B00"/>
                </a:solidFill>
                <a:latin typeface="Calibri"/>
                <a:ea typeface="Calibri"/>
                <a:cs typeface="Calibri"/>
                <a:sym typeface="Calibri"/>
              </a:rPr>
              <a:t>| LOGÍSTICA Y DISTRIBUCIÓN</a:t>
            </a:r>
            <a:endParaRPr b="0" i="0" sz="1200" u="none" cap="none" strike="noStrike">
              <a:solidFill>
                <a:srgbClr val="ED6B00"/>
              </a:solidFill>
              <a:latin typeface="Calibri"/>
              <a:ea typeface="Calibri"/>
              <a:cs typeface="Calibri"/>
              <a:sym typeface="Calibri"/>
            </a:endParaRPr>
          </a:p>
        </p:txBody>
      </p:sp>
      <p:sp>
        <p:nvSpPr>
          <p:cNvPr id="77" name="Google Shape;77;p10"/>
          <p:cNvSpPr txBox="1"/>
          <p:nvPr/>
        </p:nvSpPr>
        <p:spPr>
          <a:xfrm>
            <a:off x="365425" y="1803793"/>
            <a:ext cx="6096124"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EL TRANSPORTE EN CHILE</a:t>
            </a:r>
            <a:endParaRPr b="1" i="0" sz="3600" u="none" cap="none" strike="noStrike">
              <a:solidFill>
                <a:srgbClr val="ED6B00"/>
              </a:solidFill>
              <a:latin typeface="Calibri"/>
              <a:ea typeface="Calibri"/>
              <a:cs typeface="Calibri"/>
              <a:sym typeface="Calibri"/>
            </a:endParaRPr>
          </a:p>
        </p:txBody>
      </p:sp>
      <p:pic>
        <p:nvPicPr>
          <p:cNvPr descr="PORTADILLA A7 M3-01.png" id="78" name="Google Shape;78;p10"/>
          <p:cNvPicPr preferRelativeResize="0"/>
          <p:nvPr/>
        </p:nvPicPr>
        <p:blipFill rotWithShape="1">
          <a:blip r:embed="rId3">
            <a:alphaModFix/>
          </a:blip>
          <a:srcRect b="0" l="0" r="0" t="0"/>
          <a:stretch/>
        </p:blipFill>
        <p:spPr>
          <a:xfrm>
            <a:off x="1043951" y="2993665"/>
            <a:ext cx="6829791" cy="419087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8"/>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6" name="Google Shape;316;p28"/>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7" name="Google Shape;317;p2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318" name="Google Shape;318;p28"/>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319" name="Google Shape;319;p28"/>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320" name="Google Shape;320;p28"/>
          <p:cNvSpPr txBox="1"/>
          <p:nvPr/>
        </p:nvSpPr>
        <p:spPr>
          <a:xfrm>
            <a:off x="958647" y="37888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EL TRANSPORTE </a:t>
            </a:r>
            <a:r>
              <a:rPr b="1" i="0" lang="en-US" sz="2000" u="none" cap="none" strike="noStrike">
                <a:solidFill>
                  <a:srgbClr val="ED6B00"/>
                </a:solidFill>
                <a:latin typeface="Calibri"/>
                <a:ea typeface="Calibri"/>
                <a:cs typeface="Calibri"/>
                <a:sym typeface="Calibri"/>
              </a:rPr>
              <a:t>EN CHILE</a:t>
            </a:r>
            <a:endParaRPr b="1" i="0" sz="20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321" name="Google Shape;321;p28"/>
          <p:cNvPicPr preferRelativeResize="0"/>
          <p:nvPr/>
        </p:nvPicPr>
        <p:blipFill rotWithShape="1">
          <a:blip r:embed="rId4">
            <a:alphaModFix/>
          </a:blip>
          <a:srcRect b="0" l="0" r="0" t="0"/>
          <a:stretch/>
        </p:blipFill>
        <p:spPr>
          <a:xfrm>
            <a:off x="3210792" y="4159042"/>
            <a:ext cx="673176" cy="6037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27" name="Google Shape;327;p29"/>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pic>
        <p:nvPicPr>
          <p:cNvPr id="328" name="Google Shape;328;p29"/>
          <p:cNvPicPr preferRelativeResize="0"/>
          <p:nvPr/>
        </p:nvPicPr>
        <p:blipFill rotWithShape="1">
          <a:blip r:embed="rId3">
            <a:alphaModFix/>
          </a:blip>
          <a:srcRect b="0" l="0" r="0" t="0"/>
          <a:stretch/>
        </p:blipFill>
        <p:spPr>
          <a:xfrm>
            <a:off x="5639333" y="1565094"/>
            <a:ext cx="3816532" cy="6006178"/>
          </a:xfrm>
          <a:prstGeom prst="rect">
            <a:avLst/>
          </a:prstGeom>
          <a:noFill/>
          <a:ln>
            <a:noFill/>
          </a:ln>
        </p:spPr>
      </p:pic>
      <p:grpSp>
        <p:nvGrpSpPr>
          <p:cNvPr id="329" name="Google Shape;329;p29"/>
          <p:cNvGrpSpPr/>
          <p:nvPr/>
        </p:nvGrpSpPr>
        <p:grpSpPr>
          <a:xfrm>
            <a:off x="-4655" y="1884864"/>
            <a:ext cx="9223735" cy="783005"/>
            <a:chOff x="-4655" y="1955978"/>
            <a:chExt cx="9223735" cy="783005"/>
          </a:xfrm>
        </p:grpSpPr>
        <p:grpSp>
          <p:nvGrpSpPr>
            <p:cNvPr id="330" name="Google Shape;330;p29"/>
            <p:cNvGrpSpPr/>
            <p:nvPr/>
          </p:nvGrpSpPr>
          <p:grpSpPr>
            <a:xfrm>
              <a:off x="-4655" y="1955978"/>
              <a:ext cx="9223735" cy="783005"/>
              <a:chOff x="-4655" y="1788831"/>
              <a:chExt cx="9223735" cy="783005"/>
            </a:xfrm>
          </p:grpSpPr>
          <p:sp>
            <p:nvSpPr>
              <p:cNvPr id="331" name="Google Shape;331;p29"/>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Usar </a:t>
                </a:r>
                <a:r>
                  <a:rPr b="1" i="0" lang="en-US" sz="1600" u="none" cap="none" strike="noStrike">
                    <a:solidFill>
                      <a:srgbClr val="ED6B00"/>
                    </a:solidFill>
                    <a:latin typeface="Calibri"/>
                    <a:ea typeface="Calibri"/>
                    <a:cs typeface="Calibri"/>
                    <a:sym typeface="Calibri"/>
                  </a:rPr>
                  <a:t>EPP </a:t>
                </a:r>
                <a:r>
                  <a:rPr b="0" i="0" lang="en-US" sz="1600" u="none" cap="none" strike="noStrike">
                    <a:solidFill>
                      <a:srgbClr val="000000"/>
                    </a:solidFill>
                    <a:latin typeface="Calibri"/>
                    <a:ea typeface="Calibri"/>
                    <a:cs typeface="Calibri"/>
                    <a:sym typeface="Calibri"/>
                  </a:rPr>
                  <a:t>adecuados cuando corresponda.</a:t>
                </a:r>
                <a:endParaRPr b="0" i="0" sz="1600" u="none" cap="none" strike="noStrike">
                  <a:solidFill>
                    <a:schemeClr val="dk1"/>
                  </a:solidFill>
                  <a:latin typeface="Calibri"/>
                  <a:ea typeface="Calibri"/>
                  <a:cs typeface="Calibri"/>
                  <a:sym typeface="Calibri"/>
                </a:endParaRPr>
              </a:p>
            </p:txBody>
          </p:sp>
          <p:sp>
            <p:nvSpPr>
              <p:cNvPr id="332" name="Google Shape;332;p29"/>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333" name="Google Shape;333;p29"/>
            <p:cNvPicPr preferRelativeResize="0"/>
            <p:nvPr/>
          </p:nvPicPr>
          <p:blipFill rotWithShape="1">
            <a:blip r:embed="rId4">
              <a:alphaModFix/>
            </a:blip>
            <a:srcRect b="0" l="0" r="0" t="0"/>
            <a:stretch/>
          </p:blipFill>
          <p:spPr>
            <a:xfrm>
              <a:off x="355941" y="2130681"/>
              <a:ext cx="502282" cy="502282"/>
            </a:xfrm>
            <a:prstGeom prst="rect">
              <a:avLst/>
            </a:prstGeom>
            <a:noFill/>
            <a:ln>
              <a:noFill/>
            </a:ln>
          </p:spPr>
        </p:pic>
      </p:grpSp>
      <p:grpSp>
        <p:nvGrpSpPr>
          <p:cNvPr id="334" name="Google Shape;334;p29"/>
          <p:cNvGrpSpPr/>
          <p:nvPr/>
        </p:nvGrpSpPr>
        <p:grpSpPr>
          <a:xfrm>
            <a:off x="5505" y="3203919"/>
            <a:ext cx="6760834" cy="783005"/>
            <a:chOff x="-4655" y="5100793"/>
            <a:chExt cx="6760834" cy="783005"/>
          </a:xfrm>
        </p:grpSpPr>
        <p:sp>
          <p:nvSpPr>
            <p:cNvPr id="335" name="Google Shape;335;p29"/>
            <p:cNvSpPr txBox="1"/>
            <p:nvPr/>
          </p:nvSpPr>
          <p:spPr>
            <a:xfrm>
              <a:off x="1284453" y="5224717"/>
              <a:ext cx="5471726"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Busca un lugar tranquilo </a:t>
              </a:r>
              <a:r>
                <a:rPr b="0" i="0" lang="en-US" sz="1600" u="none" cap="none" strike="noStrike">
                  <a:solidFill>
                    <a:srgbClr val="000000"/>
                  </a:solidFill>
                  <a:latin typeface="Calibri"/>
                  <a:ea typeface="Calibri"/>
                  <a:cs typeface="Calibri"/>
                  <a:sym typeface="Calibri"/>
                </a:rPr>
                <a:t>para revisar tus clases, la concentración y atención son críticos para un buen aprendizaje.</a:t>
              </a:r>
              <a:endParaRPr/>
            </a:p>
          </p:txBody>
        </p:sp>
        <p:grpSp>
          <p:nvGrpSpPr>
            <p:cNvPr id="336" name="Google Shape;336;p29"/>
            <p:cNvGrpSpPr/>
            <p:nvPr/>
          </p:nvGrpSpPr>
          <p:grpSpPr>
            <a:xfrm>
              <a:off x="-4655" y="5100793"/>
              <a:ext cx="1135367" cy="783005"/>
              <a:chOff x="-4655" y="5280123"/>
              <a:chExt cx="1135367" cy="783005"/>
            </a:xfrm>
          </p:grpSpPr>
          <p:sp>
            <p:nvSpPr>
              <p:cNvPr id="337" name="Google Shape;337;p2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38" name="Google Shape;338;p29"/>
              <p:cNvPicPr preferRelativeResize="0"/>
              <p:nvPr/>
            </p:nvPicPr>
            <p:blipFill rotWithShape="1">
              <a:blip r:embed="rId5">
                <a:alphaModFix/>
              </a:blip>
              <a:srcRect b="0" l="0" r="0" t="0"/>
              <a:stretch/>
            </p:blipFill>
            <p:spPr>
              <a:xfrm>
                <a:off x="281795" y="5383625"/>
                <a:ext cx="683389" cy="576000"/>
              </a:xfrm>
              <a:prstGeom prst="rect">
                <a:avLst/>
              </a:prstGeom>
              <a:noFill/>
              <a:ln>
                <a:noFill/>
              </a:ln>
            </p:spPr>
          </p:pic>
        </p:grpSp>
      </p:grpSp>
      <p:grpSp>
        <p:nvGrpSpPr>
          <p:cNvPr id="339" name="Google Shape;339;p29"/>
          <p:cNvGrpSpPr/>
          <p:nvPr/>
        </p:nvGrpSpPr>
        <p:grpSpPr>
          <a:xfrm>
            <a:off x="15665" y="4594409"/>
            <a:ext cx="6103238" cy="783005"/>
            <a:chOff x="-4655" y="4015333"/>
            <a:chExt cx="6103238" cy="783005"/>
          </a:xfrm>
        </p:grpSpPr>
        <p:grpSp>
          <p:nvGrpSpPr>
            <p:cNvPr id="340" name="Google Shape;340;p29"/>
            <p:cNvGrpSpPr/>
            <p:nvPr/>
          </p:nvGrpSpPr>
          <p:grpSpPr>
            <a:xfrm>
              <a:off x="-4655" y="4015333"/>
              <a:ext cx="6103238" cy="783005"/>
              <a:chOff x="-4655" y="2568971"/>
              <a:chExt cx="6103238" cy="783005"/>
            </a:xfrm>
          </p:grpSpPr>
          <p:sp>
            <p:nvSpPr>
              <p:cNvPr id="341" name="Google Shape;341;p29"/>
              <p:cNvSpPr txBox="1"/>
              <p:nvPr/>
            </p:nvSpPr>
            <p:spPr>
              <a:xfrm>
                <a:off x="1284454" y="2659480"/>
                <a:ext cx="4814129"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Utilizar cuidadosamente </a:t>
                </a:r>
                <a:r>
                  <a:rPr b="0" i="0" lang="en-US" sz="1600" u="none" cap="none" strike="noStrike">
                    <a:solidFill>
                      <a:srgbClr val="000000"/>
                    </a:solidFill>
                    <a:latin typeface="Calibri"/>
                    <a:ea typeface="Calibri"/>
                    <a:cs typeface="Calibri"/>
                    <a:sym typeface="Calibri"/>
                  </a:rPr>
                  <a:t>equipos, herramientas y artículos de escritorio.</a:t>
                </a:r>
                <a:endParaRPr b="0" i="0" sz="1600" u="none" cap="none" strike="noStrike">
                  <a:solidFill>
                    <a:schemeClr val="dk1"/>
                  </a:solidFill>
                  <a:latin typeface="Calibri"/>
                  <a:ea typeface="Calibri"/>
                  <a:cs typeface="Calibri"/>
                  <a:sym typeface="Calibri"/>
                </a:endParaRPr>
              </a:p>
            </p:txBody>
          </p:sp>
          <p:sp>
            <p:nvSpPr>
              <p:cNvPr id="342" name="Google Shape;342;p29"/>
              <p:cNvSpPr/>
              <p:nvPr/>
            </p:nvSpPr>
            <p:spPr>
              <a:xfrm rot="5400000">
                <a:off x="171526" y="239279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343" name="Google Shape;343;p29"/>
            <p:cNvPicPr preferRelativeResize="0"/>
            <p:nvPr/>
          </p:nvPicPr>
          <p:blipFill rotWithShape="1">
            <a:blip r:embed="rId6">
              <a:alphaModFix/>
            </a:blip>
            <a:srcRect b="0" l="0" r="0" t="0"/>
            <a:stretch/>
          </p:blipFill>
          <p:spPr>
            <a:xfrm>
              <a:off x="346039" y="4140710"/>
              <a:ext cx="522086" cy="522086"/>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49" name="Google Shape;349;p30"/>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pic>
        <p:nvPicPr>
          <p:cNvPr id="350" name="Google Shape;350;p30"/>
          <p:cNvPicPr preferRelativeResize="0"/>
          <p:nvPr/>
        </p:nvPicPr>
        <p:blipFill rotWithShape="1">
          <a:blip r:embed="rId3">
            <a:alphaModFix/>
          </a:blip>
          <a:srcRect b="0" l="0" r="0" t="0"/>
          <a:stretch/>
        </p:blipFill>
        <p:spPr>
          <a:xfrm>
            <a:off x="5639333" y="1565094"/>
            <a:ext cx="3816532" cy="6006178"/>
          </a:xfrm>
          <a:prstGeom prst="rect">
            <a:avLst/>
          </a:prstGeom>
          <a:noFill/>
          <a:ln>
            <a:noFill/>
          </a:ln>
        </p:spPr>
      </p:pic>
      <p:grpSp>
        <p:nvGrpSpPr>
          <p:cNvPr id="351" name="Google Shape;351;p30"/>
          <p:cNvGrpSpPr/>
          <p:nvPr/>
        </p:nvGrpSpPr>
        <p:grpSpPr>
          <a:xfrm>
            <a:off x="-4655" y="1960234"/>
            <a:ext cx="6661094" cy="783005"/>
            <a:chOff x="-4655" y="4997819"/>
            <a:chExt cx="6661094" cy="783005"/>
          </a:xfrm>
        </p:grpSpPr>
        <p:grpSp>
          <p:nvGrpSpPr>
            <p:cNvPr id="352" name="Google Shape;352;p30"/>
            <p:cNvGrpSpPr/>
            <p:nvPr/>
          </p:nvGrpSpPr>
          <p:grpSpPr>
            <a:xfrm>
              <a:off x="-4655" y="4997819"/>
              <a:ext cx="6661094" cy="783005"/>
              <a:chOff x="-4655" y="3461842"/>
              <a:chExt cx="6661094" cy="783005"/>
            </a:xfrm>
          </p:grpSpPr>
          <p:sp>
            <p:nvSpPr>
              <p:cNvPr id="353" name="Google Shape;353;p30"/>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Intentar siempre </a:t>
                </a:r>
                <a:r>
                  <a:rPr b="1" i="0" lang="en-US" sz="1600" u="none" cap="none" strike="noStrike">
                    <a:solidFill>
                      <a:srgbClr val="ED6B00"/>
                    </a:solidFill>
                    <a:latin typeface="Calibri"/>
                    <a:ea typeface="Calibri"/>
                    <a:cs typeface="Calibri"/>
                    <a:sym typeface="Calibri"/>
                  </a:rPr>
                  <a:t>dar lo mejor de ti, </a:t>
                </a:r>
                <a:r>
                  <a:rPr b="0" i="0" lang="en-US" sz="1600" u="none" cap="none" strike="noStrike">
                    <a:solidFill>
                      <a:srgbClr val="000000"/>
                    </a:solidFill>
                    <a:latin typeface="Calibri"/>
                    <a:ea typeface="Calibri"/>
                    <a:cs typeface="Calibri"/>
                    <a:sym typeface="Calibri"/>
                  </a:rPr>
                  <a:t>buscando ser eficiente al cumplir los objetivos.</a:t>
                </a:r>
                <a:endParaRPr b="0" i="0" sz="1600" u="none" cap="none" strike="noStrike">
                  <a:solidFill>
                    <a:srgbClr val="ED6B00"/>
                  </a:solidFill>
                  <a:latin typeface="Calibri"/>
                  <a:ea typeface="Calibri"/>
                  <a:cs typeface="Calibri"/>
                  <a:sym typeface="Calibri"/>
                </a:endParaRPr>
              </a:p>
            </p:txBody>
          </p:sp>
          <p:sp>
            <p:nvSpPr>
              <p:cNvPr id="354" name="Google Shape;354;p30"/>
              <p:cNvSpPr/>
              <p:nvPr/>
            </p:nvSpPr>
            <p:spPr>
              <a:xfrm rot="5400000">
                <a:off x="171526" y="3285661"/>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355" name="Google Shape;355;p30"/>
            <p:cNvPicPr preferRelativeResize="0"/>
            <p:nvPr/>
          </p:nvPicPr>
          <p:blipFill rotWithShape="1">
            <a:blip r:embed="rId4">
              <a:alphaModFix/>
            </a:blip>
            <a:srcRect b="0" l="0" r="0" t="0"/>
            <a:stretch/>
          </p:blipFill>
          <p:spPr>
            <a:xfrm>
              <a:off x="365340" y="5162855"/>
              <a:ext cx="483485" cy="483485"/>
            </a:xfrm>
            <a:prstGeom prst="rect">
              <a:avLst/>
            </a:prstGeom>
            <a:noFill/>
            <a:ln>
              <a:noFill/>
            </a:ln>
          </p:spPr>
        </p:pic>
      </p:grpSp>
      <p:grpSp>
        <p:nvGrpSpPr>
          <p:cNvPr id="356" name="Google Shape;356;p30"/>
          <p:cNvGrpSpPr/>
          <p:nvPr/>
        </p:nvGrpSpPr>
        <p:grpSpPr>
          <a:xfrm>
            <a:off x="-4655" y="3277971"/>
            <a:ext cx="5870763" cy="783005"/>
            <a:chOff x="-4655" y="4568183"/>
            <a:chExt cx="5870763" cy="783005"/>
          </a:xfrm>
        </p:grpSpPr>
        <p:grpSp>
          <p:nvGrpSpPr>
            <p:cNvPr id="357" name="Google Shape;357;p30"/>
            <p:cNvGrpSpPr/>
            <p:nvPr/>
          </p:nvGrpSpPr>
          <p:grpSpPr>
            <a:xfrm>
              <a:off x="-4655" y="4568183"/>
              <a:ext cx="5870763" cy="783005"/>
              <a:chOff x="-4655" y="4354713"/>
              <a:chExt cx="5870763" cy="783005"/>
            </a:xfrm>
          </p:grpSpPr>
          <p:sp>
            <p:nvSpPr>
              <p:cNvPr id="358" name="Google Shape;358;p30"/>
              <p:cNvSpPr txBox="1"/>
              <p:nvPr/>
            </p:nvSpPr>
            <p:spPr>
              <a:xfrm>
                <a:off x="1284454" y="4468470"/>
                <a:ext cx="4581654"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Trabajar en equipo, </a:t>
                </a:r>
                <a:r>
                  <a:rPr b="0" i="0" lang="en-US" sz="1600" u="none" cap="none" strike="noStrike">
                    <a:solidFill>
                      <a:srgbClr val="000000"/>
                    </a:solidFill>
                    <a:latin typeface="Calibri"/>
                    <a:ea typeface="Calibri"/>
                    <a:cs typeface="Calibri"/>
                    <a:sym typeface="Calibri"/>
                  </a:rPr>
                  <a:t>cuidando la integridad física y emocional de todos y todas.</a:t>
                </a:r>
                <a:endParaRPr b="0" i="0" sz="1600" u="none" cap="none" strike="noStrike">
                  <a:solidFill>
                    <a:schemeClr val="lt1"/>
                  </a:solidFill>
                  <a:latin typeface="Calibri"/>
                  <a:ea typeface="Calibri"/>
                  <a:cs typeface="Calibri"/>
                  <a:sym typeface="Calibri"/>
                </a:endParaRPr>
              </a:p>
            </p:txBody>
          </p:sp>
          <p:sp>
            <p:nvSpPr>
              <p:cNvPr id="359" name="Google Shape;359;p30"/>
              <p:cNvSpPr/>
              <p:nvPr/>
            </p:nvSpPr>
            <p:spPr>
              <a:xfrm rot="5400000">
                <a:off x="171526" y="417853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360" name="Google Shape;360;p30"/>
            <p:cNvPicPr preferRelativeResize="0"/>
            <p:nvPr/>
          </p:nvPicPr>
          <p:blipFill rotWithShape="1">
            <a:blip r:embed="rId5">
              <a:alphaModFix/>
            </a:blip>
            <a:srcRect b="0" l="0" r="0" t="0"/>
            <a:stretch/>
          </p:blipFill>
          <p:spPr>
            <a:xfrm>
              <a:off x="363597" y="4705564"/>
              <a:ext cx="486970" cy="486970"/>
            </a:xfrm>
            <a:prstGeom prst="rect">
              <a:avLst/>
            </a:prstGeom>
            <a:noFill/>
            <a:ln>
              <a:noFill/>
            </a:ln>
          </p:spPr>
        </p:pic>
      </p:grpSp>
      <p:grpSp>
        <p:nvGrpSpPr>
          <p:cNvPr id="361" name="Google Shape;361;p30"/>
          <p:cNvGrpSpPr/>
          <p:nvPr/>
        </p:nvGrpSpPr>
        <p:grpSpPr>
          <a:xfrm>
            <a:off x="-4655" y="4605866"/>
            <a:ext cx="6467449" cy="783005"/>
            <a:chOff x="-4655" y="5438917"/>
            <a:chExt cx="6467449" cy="783005"/>
          </a:xfrm>
        </p:grpSpPr>
        <p:grpSp>
          <p:nvGrpSpPr>
            <p:cNvPr id="362" name="Google Shape;362;p30"/>
            <p:cNvGrpSpPr/>
            <p:nvPr/>
          </p:nvGrpSpPr>
          <p:grpSpPr>
            <a:xfrm>
              <a:off x="-4655" y="5438917"/>
              <a:ext cx="6467449" cy="783005"/>
              <a:chOff x="-4655" y="5100793"/>
              <a:chExt cx="6467449" cy="783005"/>
            </a:xfrm>
          </p:grpSpPr>
          <p:sp>
            <p:nvSpPr>
              <p:cNvPr id="363" name="Google Shape;363;p30"/>
              <p:cNvSpPr txBox="1"/>
              <p:nvPr/>
            </p:nvSpPr>
            <p:spPr>
              <a:xfrm>
                <a:off x="1284454" y="5224717"/>
                <a:ext cx="517834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Al finalizar cada actividad, </a:t>
                </a:r>
                <a:r>
                  <a:rPr b="1" i="0" lang="en-US" sz="1600" u="none" cap="none" strike="noStrike">
                    <a:solidFill>
                      <a:srgbClr val="ED6B00"/>
                    </a:solidFill>
                    <a:latin typeface="Calibri"/>
                    <a:ea typeface="Calibri"/>
                    <a:cs typeface="Calibri"/>
                    <a:sym typeface="Calibri"/>
                  </a:rPr>
                  <a:t>ordenar y limpiar </a:t>
                </a:r>
                <a:r>
                  <a:rPr b="0" i="0" lang="en-US" sz="1600" u="none" cap="none" strike="noStrike">
                    <a:solidFill>
                      <a:srgbClr val="000000"/>
                    </a:solidFill>
                    <a:latin typeface="Calibri"/>
                    <a:ea typeface="Calibri"/>
                    <a:cs typeface="Calibri"/>
                    <a:sym typeface="Calibri"/>
                  </a:rPr>
                  <a:t>el área de trabajo, reciclando al máximo los residuos.</a:t>
                </a:r>
                <a:endParaRPr/>
              </a:p>
            </p:txBody>
          </p:sp>
          <p:sp>
            <p:nvSpPr>
              <p:cNvPr id="364" name="Google Shape;364;p30"/>
              <p:cNvSpPr/>
              <p:nvPr/>
            </p:nvSpPr>
            <p:spPr>
              <a:xfrm rot="5400000">
                <a:off x="171526" y="492461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365" name="Google Shape;365;p30"/>
            <p:cNvPicPr preferRelativeResize="0"/>
            <p:nvPr/>
          </p:nvPicPr>
          <p:blipFill rotWithShape="1">
            <a:blip r:embed="rId6">
              <a:alphaModFix/>
            </a:blip>
            <a:srcRect b="0" l="0" r="0" t="0"/>
            <a:stretch/>
          </p:blipFill>
          <p:spPr>
            <a:xfrm>
              <a:off x="353358" y="5579402"/>
              <a:ext cx="507448" cy="50744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1"/>
          <p:cNvSpPr txBox="1"/>
          <p:nvPr/>
        </p:nvSpPr>
        <p:spPr>
          <a:xfrm>
            <a:off x="462115" y="2499449"/>
            <a:ext cx="2760221" cy="2683347"/>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chemeClr val="dk1"/>
                </a:solidFill>
                <a:latin typeface="Calibri"/>
                <a:ea typeface="Calibri"/>
                <a:cs typeface="Calibri"/>
                <a:sym typeface="Calibri"/>
              </a:rPr>
              <a:t>OA 1</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Controlar la entrada y salida de productos, revisando el stock disponible y confirmando la recepción y despacho de manera computacional y/o manual, utilizando instrumentos de registro apropiados y la normativa vigente.</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C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4" name="Google Shape;84;p11"/>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5" name="Google Shape;85;p11"/>
          <p:cNvSpPr txBox="1"/>
          <p:nvPr/>
        </p:nvSpPr>
        <p:spPr>
          <a:xfrm>
            <a:off x="358671" y="204100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6" name="Google Shape;86;p11"/>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7" name="Google Shape;87;p11"/>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11"/>
          <p:cNvSpPr txBox="1"/>
          <p:nvPr/>
        </p:nvSpPr>
        <p:spPr>
          <a:xfrm>
            <a:off x="3561634" y="2499449"/>
            <a:ext cx="278109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Revisa las salidas de productos, confirmando el despacho a través de registros apropiados a los procedimientos y con la normativa</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vigente.</a:t>
            </a:r>
            <a:endParaRPr/>
          </a:p>
        </p:txBody>
      </p:sp>
      <p:sp>
        <p:nvSpPr>
          <p:cNvPr id="89" name="Google Shape;89;p11"/>
          <p:cNvSpPr txBox="1"/>
          <p:nvPr/>
        </p:nvSpPr>
        <p:spPr>
          <a:xfrm>
            <a:off x="3561636" y="204100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0" name="Google Shape;90;p11"/>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1" name="Google Shape;91;p11"/>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2" name="Google Shape;92;p11"/>
          <p:cNvSpPr txBox="1"/>
          <p:nvPr/>
        </p:nvSpPr>
        <p:spPr>
          <a:xfrm>
            <a:off x="6656439" y="2499449"/>
            <a:ext cx="2684206" cy="39572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2.1 </a:t>
            </a:r>
            <a:r>
              <a:rPr b="0" i="0" lang="en-US" sz="1400" u="none" cap="none" strike="noStrike">
                <a:solidFill>
                  <a:srgbClr val="000000"/>
                </a:solidFill>
                <a:latin typeface="Calibri"/>
                <a:ea typeface="Calibri"/>
                <a:cs typeface="Calibri"/>
                <a:sym typeface="Calibri"/>
              </a:rPr>
              <a:t>Coteja la información de los documentos que respaldan la salida de productos con el despacho de mercaderías, según la normativa vigente.</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2.2 </a:t>
            </a:r>
            <a:r>
              <a:rPr b="0" i="0" lang="en-US" sz="1400" u="none" cap="none" strike="noStrike">
                <a:solidFill>
                  <a:srgbClr val="000000"/>
                </a:solidFill>
                <a:latin typeface="Calibri"/>
                <a:ea typeface="Calibri"/>
                <a:cs typeface="Calibri"/>
                <a:sym typeface="Calibri"/>
              </a:rPr>
              <a:t>Registra oportunamente en los documentos de respaldo establecidos las salidas de productos, según indicaciones de jefatura y la normativa vigente.</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Identifica los tipos de vehículos y sus características técnicas, seleccionando de acuerdo a los  requerimientos de la organización y la normativa legal vigente.</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0" i="0" sz="1400" u="none" cap="none" strike="noStrike">
              <a:solidFill>
                <a:srgbClr val="76384D"/>
              </a:solidFill>
              <a:latin typeface="Calibri"/>
              <a:ea typeface="Calibri"/>
              <a:cs typeface="Calibri"/>
              <a:sym typeface="Calibri"/>
            </a:endParaRPr>
          </a:p>
        </p:txBody>
      </p:sp>
      <p:sp>
        <p:nvSpPr>
          <p:cNvPr id="93" name="Google Shape;93;p11"/>
          <p:cNvSpPr txBox="1"/>
          <p:nvPr/>
        </p:nvSpPr>
        <p:spPr>
          <a:xfrm>
            <a:off x="6554516" y="204100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4" name="Google Shape;94;p11"/>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5" name="Google Shape;95;p11"/>
          <p:cNvPicPr preferRelativeResize="0"/>
          <p:nvPr/>
        </p:nvPicPr>
        <p:blipFill rotWithShape="1">
          <a:blip r:embed="rId6">
            <a:alphaModFix/>
          </a:blip>
          <a:srcRect b="0" l="0" r="0" t="0"/>
          <a:stretch/>
        </p:blipFill>
        <p:spPr>
          <a:xfrm flipH="1">
            <a:off x="511864" y="4448534"/>
            <a:ext cx="3103843" cy="2466270"/>
          </a:xfrm>
          <a:prstGeom prst="rect">
            <a:avLst/>
          </a:prstGeom>
          <a:noFill/>
          <a:ln>
            <a:noFill/>
          </a:ln>
        </p:spPr>
      </p:pic>
      <p:pic>
        <p:nvPicPr>
          <p:cNvPr id="96" name="Google Shape;96;p11"/>
          <p:cNvPicPr preferRelativeResize="0"/>
          <p:nvPr/>
        </p:nvPicPr>
        <p:blipFill rotWithShape="1">
          <a:blip r:embed="rId7">
            <a:alphaModFix/>
          </a:blip>
          <a:srcRect b="0" l="0" r="0" t="0"/>
          <a:stretch/>
        </p:blipFill>
        <p:spPr>
          <a:xfrm flipH="1">
            <a:off x="3588297" y="3757726"/>
            <a:ext cx="3025211" cy="40823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12"/>
          <p:cNvGrpSpPr/>
          <p:nvPr/>
        </p:nvGrpSpPr>
        <p:grpSpPr>
          <a:xfrm>
            <a:off x="386551" y="3816228"/>
            <a:ext cx="4845900" cy="883650"/>
            <a:chOff x="386551" y="4102397"/>
            <a:chExt cx="4845900" cy="883650"/>
          </a:xfrm>
        </p:grpSpPr>
        <p:sp>
          <p:nvSpPr>
            <p:cNvPr id="102" name="Google Shape;102;p12"/>
            <p:cNvSpPr/>
            <p:nvPr/>
          </p:nvSpPr>
          <p:spPr>
            <a:xfrm>
              <a:off x="574651" y="4102397"/>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3" name="Google Shape;103;p12"/>
            <p:cNvGrpSpPr/>
            <p:nvPr/>
          </p:nvGrpSpPr>
          <p:grpSpPr>
            <a:xfrm>
              <a:off x="386551" y="4346560"/>
              <a:ext cx="391110" cy="395325"/>
              <a:chOff x="375767" y="3437085"/>
              <a:chExt cx="376200" cy="395325"/>
            </a:xfrm>
          </p:grpSpPr>
          <p:sp>
            <p:nvSpPr>
              <p:cNvPr id="104" name="Google Shape;104;p12"/>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2"/>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06" name="Google Shape;106;p12"/>
            <p:cNvSpPr txBox="1"/>
            <p:nvPr/>
          </p:nvSpPr>
          <p:spPr>
            <a:xfrm>
              <a:off x="949350" y="4275122"/>
              <a:ext cx="4117499"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Medimos dichos factores.</a:t>
              </a:r>
              <a:endParaRPr/>
            </a:p>
          </p:txBody>
        </p:sp>
      </p:grpSp>
      <p:sp>
        <p:nvSpPr>
          <p:cNvPr id="107" name="Google Shape;107;p12"/>
          <p:cNvSpPr/>
          <p:nvPr/>
        </p:nvSpPr>
        <p:spPr>
          <a:xfrm>
            <a:off x="564075" y="2843142"/>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8" name="Google Shape;108;p12"/>
          <p:cNvGrpSpPr/>
          <p:nvPr/>
        </p:nvGrpSpPr>
        <p:grpSpPr>
          <a:xfrm>
            <a:off x="375975" y="3087305"/>
            <a:ext cx="376200" cy="395325"/>
            <a:chOff x="375767" y="3437085"/>
            <a:chExt cx="376200" cy="395325"/>
          </a:xfrm>
        </p:grpSpPr>
        <p:sp>
          <p:nvSpPr>
            <p:cNvPr id="109" name="Google Shape;109;p12"/>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2"/>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11" name="Google Shape;111;p12"/>
          <p:cNvSpPr txBox="1"/>
          <p:nvPr/>
        </p:nvSpPr>
        <p:spPr>
          <a:xfrm>
            <a:off x="938775" y="3015867"/>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Reconocimos los factores que hay que considerar al evaluar a los proveedores.</a:t>
            </a:r>
            <a:endParaRPr/>
          </a:p>
        </p:txBody>
      </p:sp>
      <p:sp>
        <p:nvSpPr>
          <p:cNvPr id="112" name="Google Shape;112;p12"/>
          <p:cNvSpPr/>
          <p:nvPr/>
        </p:nvSpPr>
        <p:spPr>
          <a:xfrm>
            <a:off x="5026616" y="3630160"/>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3" name="Google Shape;113;p12"/>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14" name="Google Shape;114;p12"/>
          <p:cNvSpPr txBox="1"/>
          <p:nvPr/>
        </p:nvSpPr>
        <p:spPr>
          <a:xfrm>
            <a:off x="574651" y="2261129"/>
            <a:ext cx="47784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EVALUANDO COTIZACIONES</a:t>
            </a:r>
            <a:endParaRPr b="0" i="0" sz="1800" u="none" cap="none" strike="noStrike">
              <a:solidFill>
                <a:srgbClr val="ED6B00"/>
              </a:solidFill>
              <a:latin typeface="Calibri"/>
              <a:ea typeface="Calibri"/>
              <a:cs typeface="Calibri"/>
              <a:sym typeface="Calibri"/>
            </a:endParaRPr>
          </a:p>
        </p:txBody>
      </p:sp>
      <p:sp>
        <p:nvSpPr>
          <p:cNvPr id="115" name="Google Shape;115;p12"/>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grpSp>
        <p:nvGrpSpPr>
          <p:cNvPr id="116" name="Google Shape;116;p12"/>
          <p:cNvGrpSpPr/>
          <p:nvPr/>
        </p:nvGrpSpPr>
        <p:grpSpPr>
          <a:xfrm>
            <a:off x="394672" y="4789314"/>
            <a:ext cx="4845900" cy="883650"/>
            <a:chOff x="394672" y="5057485"/>
            <a:chExt cx="4845900" cy="883650"/>
          </a:xfrm>
        </p:grpSpPr>
        <p:sp>
          <p:nvSpPr>
            <p:cNvPr id="117" name="Google Shape;117;p12"/>
            <p:cNvSpPr/>
            <p:nvPr/>
          </p:nvSpPr>
          <p:spPr>
            <a:xfrm>
              <a:off x="582772" y="5057485"/>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18" name="Google Shape;118;p12"/>
            <p:cNvGrpSpPr/>
            <p:nvPr/>
          </p:nvGrpSpPr>
          <p:grpSpPr>
            <a:xfrm>
              <a:off x="394672" y="5301648"/>
              <a:ext cx="376200" cy="395325"/>
              <a:chOff x="375767" y="3437085"/>
              <a:chExt cx="376200" cy="395325"/>
            </a:xfrm>
          </p:grpSpPr>
          <p:sp>
            <p:nvSpPr>
              <p:cNvPr id="119" name="Google Shape;119;p12"/>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2"/>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121" name="Google Shape;121;p12"/>
            <p:cNvSpPr txBox="1"/>
            <p:nvPr/>
          </p:nvSpPr>
          <p:spPr>
            <a:xfrm>
              <a:off x="957472" y="5230210"/>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Determinamos qué factores son más importantes que otros.</a:t>
              </a:r>
              <a:endParaRPr/>
            </a:p>
          </p:txBody>
        </p:sp>
      </p:grpSp>
      <p:pic>
        <p:nvPicPr>
          <p:cNvPr id="122" name="Google Shape;122;p12"/>
          <p:cNvPicPr preferRelativeResize="0"/>
          <p:nvPr/>
        </p:nvPicPr>
        <p:blipFill rotWithShape="1">
          <a:blip r:embed="rId3">
            <a:alphaModFix/>
          </a:blip>
          <a:srcRect b="0" l="0" r="0" t="0"/>
          <a:stretch/>
        </p:blipFill>
        <p:spPr>
          <a:xfrm>
            <a:off x="4870518" y="2513152"/>
            <a:ext cx="4828328" cy="4574478"/>
          </a:xfrm>
          <a:prstGeom prst="rect">
            <a:avLst/>
          </a:prstGeom>
          <a:noFill/>
          <a:ln>
            <a:noFill/>
          </a:ln>
        </p:spPr>
      </p:pic>
      <p:grpSp>
        <p:nvGrpSpPr>
          <p:cNvPr id="123" name="Google Shape;123;p12"/>
          <p:cNvGrpSpPr/>
          <p:nvPr/>
        </p:nvGrpSpPr>
        <p:grpSpPr>
          <a:xfrm>
            <a:off x="394672" y="5764592"/>
            <a:ext cx="4845900" cy="883650"/>
            <a:chOff x="394672" y="5057485"/>
            <a:chExt cx="4845900" cy="883650"/>
          </a:xfrm>
        </p:grpSpPr>
        <p:sp>
          <p:nvSpPr>
            <p:cNvPr id="124" name="Google Shape;124;p12"/>
            <p:cNvSpPr/>
            <p:nvPr/>
          </p:nvSpPr>
          <p:spPr>
            <a:xfrm>
              <a:off x="582772" y="5057485"/>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25" name="Google Shape;125;p12"/>
            <p:cNvGrpSpPr/>
            <p:nvPr/>
          </p:nvGrpSpPr>
          <p:grpSpPr>
            <a:xfrm>
              <a:off x="394672" y="5301648"/>
              <a:ext cx="376200" cy="395325"/>
              <a:chOff x="375767" y="3437085"/>
              <a:chExt cx="376200" cy="395325"/>
            </a:xfrm>
          </p:grpSpPr>
          <p:sp>
            <p:nvSpPr>
              <p:cNvPr id="126" name="Google Shape;126;p12"/>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2"/>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4</a:t>
                </a:r>
                <a:endParaRPr b="1" i="0" sz="2800" u="none" cap="none" strike="noStrike">
                  <a:solidFill>
                    <a:srgbClr val="FFFFFF"/>
                  </a:solidFill>
                  <a:latin typeface="Calibri"/>
                  <a:ea typeface="Calibri"/>
                  <a:cs typeface="Calibri"/>
                  <a:sym typeface="Calibri"/>
                </a:endParaRPr>
              </a:p>
            </p:txBody>
          </p:sp>
        </p:grpSp>
        <p:sp>
          <p:nvSpPr>
            <p:cNvPr id="128" name="Google Shape;128;p12"/>
            <p:cNvSpPr txBox="1"/>
            <p:nvPr/>
          </p:nvSpPr>
          <p:spPr>
            <a:xfrm>
              <a:off x="957472" y="5230210"/>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Evaluamos finalmente a los proveedores.</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DE CONOCIMIENTOS PREVIOS</a:t>
            </a:r>
            <a:endParaRPr b="1" i="0" sz="3100" u="none" cap="none" strike="noStrike">
              <a:solidFill>
                <a:srgbClr val="ED6B00"/>
              </a:solidFill>
              <a:latin typeface="Calibri"/>
              <a:ea typeface="Calibri"/>
              <a:cs typeface="Calibri"/>
              <a:sym typeface="Calibri"/>
            </a:endParaRPr>
          </a:p>
        </p:txBody>
      </p:sp>
      <p:sp>
        <p:nvSpPr>
          <p:cNvPr id="134" name="Google Shape;134;p13"/>
          <p:cNvSpPr txBox="1"/>
          <p:nvPr/>
        </p:nvSpPr>
        <p:spPr>
          <a:xfrm>
            <a:off x="487661" y="2245172"/>
            <a:ext cx="5658937" cy="3179812"/>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400" u="none" cap="none" strike="noStrike">
                <a:solidFill>
                  <a:srgbClr val="000000"/>
                </a:solidFill>
                <a:latin typeface="Calibri"/>
                <a:ea typeface="Calibri"/>
                <a:cs typeface="Calibri"/>
                <a:sym typeface="Calibri"/>
              </a:rPr>
              <a:t>Para revisar los aprendizajes trabajados en la actividad anterior, te invitamos suponer lo siguiente:</a:t>
            </a:r>
            <a:endParaRPr b="0" i="0" sz="14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1" i="1" sz="14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rPr b="1" i="1" lang="en-US" sz="1400" u="none" cap="none" strike="noStrike">
                <a:solidFill>
                  <a:srgbClr val="ED6B00"/>
                </a:solidFill>
                <a:latin typeface="Calibri"/>
                <a:ea typeface="Calibri"/>
                <a:cs typeface="Calibri"/>
                <a:sym typeface="Calibri"/>
              </a:rPr>
              <a:t>La empresa YAM-YAM. Dice ser la mas “económica” y puede entregar los productos todos los días para el desayuno. La competencia la empresa URU-KAI, dice que ellos nunca se atrasan en sus entregas y que sus porciones de alimentos son más grandes y nutritivas.</a:t>
            </a:r>
            <a:endParaRPr/>
          </a:p>
          <a:p>
            <a:pPr indent="0" lvl="0" marL="0" marR="0" rtl="0" algn="l">
              <a:lnSpc>
                <a:spcPct val="115000"/>
              </a:lnSpc>
              <a:spcBef>
                <a:spcPts val="0"/>
              </a:spcBef>
              <a:spcAft>
                <a:spcPts val="0"/>
              </a:spcAft>
              <a:buNone/>
            </a:pPr>
            <a:r>
              <a:t/>
            </a:r>
            <a:endParaRPr b="1" i="1" sz="14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rPr b="1" i="1" lang="en-US" sz="1400" u="none" cap="none" strike="noStrike">
                <a:solidFill>
                  <a:srgbClr val="ED6B00"/>
                </a:solidFill>
                <a:latin typeface="Calibri"/>
                <a:ea typeface="Calibri"/>
                <a:cs typeface="Calibri"/>
                <a:sym typeface="Calibri"/>
              </a:rPr>
              <a:t>De acuerdo a lo anterior, ¿Cómo elegirías tu que proveedor tomar? ¿Qué factor es más importante, precio o calidad? ¿A tu juicio la información es suficiente o sientes que falta información para tomar la decisión correcta?</a:t>
            </a:r>
            <a:endParaRPr b="0" i="0" sz="14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400" u="none" cap="none" strike="noStrike">
                <a:solidFill>
                  <a:schemeClr val="dk1"/>
                </a:solidFill>
                <a:latin typeface="Calibri"/>
                <a:ea typeface="Calibri"/>
                <a:cs typeface="Calibri"/>
                <a:sym typeface="Calibri"/>
              </a:rPr>
              <a:t>Para el desarrollo de la actividad reúnete en grupos de tres integrantes, y responde a las preguntas en un plenario.</a:t>
            </a:r>
            <a:endParaRPr/>
          </a:p>
        </p:txBody>
      </p:sp>
      <p:sp>
        <p:nvSpPr>
          <p:cNvPr id="135" name="Google Shape;135;p13"/>
          <p:cNvSpPr txBox="1"/>
          <p:nvPr/>
        </p:nvSpPr>
        <p:spPr>
          <a:xfrm>
            <a:off x="491039" y="6159888"/>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¡Muy bien!</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ED6B00"/>
                </a:solidFill>
                <a:latin typeface="Calibri"/>
                <a:ea typeface="Calibri"/>
                <a:cs typeface="Calibri"/>
                <a:sym typeface="Calibri"/>
              </a:rPr>
              <a:t>Te </a:t>
            </a:r>
            <a:r>
              <a:rPr b="0" i="0" lang="en-US" sz="2000" u="none" cap="none" strike="noStrike">
                <a:solidFill>
                  <a:srgbClr val="ED6B00"/>
                </a:solidFill>
                <a:latin typeface="Calibri"/>
                <a:ea typeface="Calibri"/>
                <a:cs typeface="Calibri"/>
                <a:sym typeface="Calibri"/>
              </a:rPr>
              <a:t>invitamos</a:t>
            </a:r>
            <a:r>
              <a:rPr b="0" i="0" lang="en-US" sz="1800" u="none" cap="none" strike="noStrike">
                <a:solidFill>
                  <a:srgbClr val="ED6B00"/>
                </a:solidFill>
                <a:latin typeface="Calibri"/>
                <a:ea typeface="Calibri"/>
                <a:cs typeface="Calibri"/>
                <a:sym typeface="Calibri"/>
              </a:rPr>
              <a:t> a profundizar revisando</a:t>
            </a:r>
            <a:endParaRPr b="0" i="0" sz="1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A93501"/>
                </a:solidFill>
                <a:latin typeface="Calibri"/>
                <a:ea typeface="Calibri"/>
                <a:cs typeface="Calibri"/>
                <a:sym typeface="Calibri"/>
              </a:rPr>
              <a:t>la siguiente presentación</a:t>
            </a:r>
            <a:endParaRPr b="0" i="0" sz="1100" u="none" cap="none" strike="noStrike">
              <a:solidFill>
                <a:srgbClr val="A93501"/>
              </a:solidFill>
              <a:latin typeface="Arial"/>
              <a:ea typeface="Arial"/>
              <a:cs typeface="Arial"/>
              <a:sym typeface="Arial"/>
            </a:endParaRPr>
          </a:p>
        </p:txBody>
      </p:sp>
      <p:pic>
        <p:nvPicPr>
          <p:cNvPr id="136" name="Google Shape;136;p13"/>
          <p:cNvPicPr preferRelativeResize="0"/>
          <p:nvPr/>
        </p:nvPicPr>
        <p:blipFill rotWithShape="1">
          <a:blip r:embed="rId3">
            <a:alphaModFix/>
          </a:blip>
          <a:srcRect b="0" l="0" r="0" t="0"/>
          <a:stretch/>
        </p:blipFill>
        <p:spPr>
          <a:xfrm>
            <a:off x="5511582" y="3333134"/>
            <a:ext cx="4585614" cy="434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grpSp>
        <p:nvGrpSpPr>
          <p:cNvPr id="141" name="Google Shape;141;p14"/>
          <p:cNvGrpSpPr/>
          <p:nvPr/>
        </p:nvGrpSpPr>
        <p:grpSpPr>
          <a:xfrm flipH="1">
            <a:off x="203186" y="2428037"/>
            <a:ext cx="6277227" cy="3088381"/>
            <a:chOff x="3774221" y="2843142"/>
            <a:chExt cx="5390398" cy="2567589"/>
          </a:xfrm>
        </p:grpSpPr>
        <p:sp>
          <p:nvSpPr>
            <p:cNvPr id="142" name="Google Shape;142;p14"/>
            <p:cNvSpPr/>
            <p:nvPr/>
          </p:nvSpPr>
          <p:spPr>
            <a:xfrm>
              <a:off x="4506819" y="2843142"/>
              <a:ext cx="4657800" cy="2567589"/>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3" name="Google Shape;143;p14"/>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44" name="Google Shape;144;p14"/>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INTRODUCCIÓN Y MOTIVACIÓN AL MÓDULO </a:t>
            </a:r>
            <a:endParaRPr b="1" i="0" sz="3100" u="none" cap="none" strike="noStrike">
              <a:solidFill>
                <a:srgbClr val="ED6B00"/>
              </a:solidFill>
              <a:latin typeface="Calibri"/>
              <a:ea typeface="Calibri"/>
              <a:cs typeface="Calibri"/>
              <a:sym typeface="Calibri"/>
            </a:endParaRPr>
          </a:p>
        </p:txBody>
      </p:sp>
      <p:sp>
        <p:nvSpPr>
          <p:cNvPr id="145" name="Google Shape;145;p14"/>
          <p:cNvSpPr txBox="1"/>
          <p:nvPr/>
        </p:nvSpPr>
        <p:spPr>
          <a:xfrm>
            <a:off x="487662" y="2712492"/>
            <a:ext cx="5201751" cy="2458514"/>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400" u="none" cap="none" strike="noStrike">
                <a:solidFill>
                  <a:srgbClr val="000000"/>
                </a:solidFill>
                <a:latin typeface="Calibri"/>
                <a:ea typeface="Calibri"/>
                <a:cs typeface="Calibri"/>
                <a:sym typeface="Calibri"/>
              </a:rPr>
              <a:t>A partir del Video “Transporte Multimodal” (</a:t>
            </a:r>
            <a:r>
              <a:rPr b="1" i="0" lang="en-US" sz="1400" u="none" cap="none" strike="noStrike">
                <a:solidFill>
                  <a:srgbClr val="ED6B00"/>
                </a:solidFill>
                <a:latin typeface="Calibri"/>
                <a:ea typeface="Calibri"/>
                <a:cs typeface="Calibri"/>
                <a:sym typeface="Calibri"/>
              </a:rPr>
              <a:t>https://youtu.be/doCDQ-wxN6g</a:t>
            </a:r>
            <a:r>
              <a:rPr b="0" i="0" lang="en-US" sz="1400" u="none" cap="none" strike="noStrike">
                <a:solidFill>
                  <a:srgbClr val="000000"/>
                </a:solidFill>
                <a:latin typeface="Calibri"/>
                <a:ea typeface="Calibri"/>
                <a:cs typeface="Calibri"/>
                <a:sym typeface="Calibri"/>
              </a:rPr>
              <a:t>), responda las siguientes preguntas:</a:t>
            </a:r>
            <a:endParaRPr/>
          </a:p>
          <a:p>
            <a:pPr indent="0" lvl="0" marL="0" marR="0" rtl="0" algn="l">
              <a:lnSpc>
                <a:spcPct val="115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285750" lvl="0" marL="285750" marR="0" rtl="0" algn="l">
              <a:lnSpc>
                <a:spcPct val="115000"/>
              </a:lnSpc>
              <a:spcBef>
                <a:spcPts val="0"/>
              </a:spcBef>
              <a:spcAft>
                <a:spcPts val="0"/>
              </a:spcAft>
              <a:buClr>
                <a:srgbClr val="000000"/>
              </a:buClr>
              <a:buSzPts val="1600"/>
              <a:buFont typeface="Arial"/>
              <a:buChar char="•"/>
            </a:pPr>
            <a:r>
              <a:rPr b="1" i="0" lang="en-US" sz="1400" u="none" cap="none" strike="noStrike">
                <a:solidFill>
                  <a:srgbClr val="000000"/>
                </a:solidFill>
                <a:latin typeface="Calibri"/>
                <a:ea typeface="Calibri"/>
                <a:cs typeface="Calibri"/>
                <a:sym typeface="Calibri"/>
              </a:rPr>
              <a:t>¿Las operaciones señaladas en el videos las ha visto en Chile?</a:t>
            </a:r>
            <a:endParaRPr/>
          </a:p>
          <a:p>
            <a:pPr indent="-285750" lvl="0" marL="285750" marR="0" rtl="0" algn="l">
              <a:lnSpc>
                <a:spcPct val="115000"/>
              </a:lnSpc>
              <a:spcBef>
                <a:spcPts val="0"/>
              </a:spcBef>
              <a:spcAft>
                <a:spcPts val="0"/>
              </a:spcAft>
              <a:buClr>
                <a:srgbClr val="000000"/>
              </a:buClr>
              <a:buSzPts val="1600"/>
              <a:buFont typeface="Arial"/>
              <a:buChar char="•"/>
            </a:pPr>
            <a:r>
              <a:rPr b="1" i="0" lang="en-US" sz="1400" u="none" cap="none" strike="noStrike">
                <a:solidFill>
                  <a:srgbClr val="000000"/>
                </a:solidFill>
                <a:latin typeface="Calibri"/>
                <a:ea typeface="Calibri"/>
                <a:cs typeface="Calibri"/>
                <a:sym typeface="Calibri"/>
              </a:rPr>
              <a:t>¿Sabe si existen en nuestro país?</a:t>
            </a:r>
            <a:endParaRPr/>
          </a:p>
          <a:p>
            <a:pPr indent="-285750" lvl="0" marL="285750" marR="0" rtl="0" algn="l">
              <a:lnSpc>
                <a:spcPct val="115000"/>
              </a:lnSpc>
              <a:spcBef>
                <a:spcPts val="0"/>
              </a:spcBef>
              <a:spcAft>
                <a:spcPts val="0"/>
              </a:spcAft>
              <a:buClr>
                <a:srgbClr val="000000"/>
              </a:buClr>
              <a:buSzPts val="1600"/>
              <a:buFont typeface="Arial"/>
              <a:buChar char="•"/>
            </a:pPr>
            <a:r>
              <a:rPr b="1" i="0" lang="en-US" sz="1400" u="none" cap="none" strike="noStrike">
                <a:solidFill>
                  <a:srgbClr val="000000"/>
                </a:solidFill>
                <a:latin typeface="Calibri"/>
                <a:ea typeface="Calibri"/>
                <a:cs typeface="Calibri"/>
                <a:sym typeface="Calibri"/>
              </a:rPr>
              <a:t>¿Dónde se le ocurre que podrían estar? y ¿Por qué?</a:t>
            </a:r>
            <a:endParaRPr/>
          </a:p>
          <a:p>
            <a:pPr indent="0" lvl="0" marL="0" marR="0" rtl="0" algn="l">
              <a:lnSpc>
                <a:spcPct val="115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400" u="none" cap="none" strike="noStrike">
                <a:solidFill>
                  <a:srgbClr val="000000"/>
                </a:solidFill>
                <a:latin typeface="Calibri"/>
                <a:ea typeface="Calibri"/>
                <a:cs typeface="Calibri"/>
                <a:sym typeface="Calibri"/>
              </a:rPr>
              <a:t>Reflexione de manera individual y registre sus respuesta en su cuaderno. Posteriormente, reúnase en grupos, de máximo cuatro personas, comparta sus reflexiones y generen una repuesta única como grupo. </a:t>
            </a:r>
            <a:endParaRPr/>
          </a:p>
        </p:txBody>
      </p:sp>
      <p:sp>
        <p:nvSpPr>
          <p:cNvPr id="146" name="Google Shape;146;p14"/>
          <p:cNvSpPr txBox="1"/>
          <p:nvPr/>
        </p:nvSpPr>
        <p:spPr>
          <a:xfrm>
            <a:off x="491039" y="6037978"/>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¡Muy Bien!, </a:t>
            </a:r>
            <a:endParaRPr b="1" i="0" sz="2100" u="none" cap="none" strike="noStrike">
              <a:solidFill>
                <a:srgbClr val="ED6B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ahora compartamos nuestras respuestas</a:t>
            </a:r>
            <a:endParaRPr/>
          </a:p>
        </p:txBody>
      </p:sp>
      <p:pic>
        <p:nvPicPr>
          <p:cNvPr descr="JuguemosCPrevios.png" id="147" name="Google Shape;147;p14"/>
          <p:cNvPicPr preferRelativeResize="0"/>
          <p:nvPr/>
        </p:nvPicPr>
        <p:blipFill rotWithShape="1">
          <a:blip r:embed="rId3">
            <a:alphaModFix/>
          </a:blip>
          <a:srcRect b="0" l="0" r="0" t="0"/>
          <a:stretch/>
        </p:blipFill>
        <p:spPr>
          <a:xfrm>
            <a:off x="6085641" y="3546109"/>
            <a:ext cx="3908932" cy="40948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5"/>
          <p:cNvSpPr txBox="1"/>
          <p:nvPr/>
        </p:nvSpPr>
        <p:spPr>
          <a:xfrm>
            <a:off x="4063852" y="2664933"/>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53" name="Google Shape;153;p15"/>
          <p:cNvSpPr/>
          <p:nvPr/>
        </p:nvSpPr>
        <p:spPr>
          <a:xfrm>
            <a:off x="4063852" y="3185652"/>
            <a:ext cx="5081308" cy="3285723"/>
          </a:xfrm>
          <a:prstGeom prst="roundRect">
            <a:avLst>
              <a:gd fmla="val 674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4" name="Google Shape;154;p15"/>
          <p:cNvSpPr txBox="1"/>
          <p:nvPr/>
        </p:nvSpPr>
        <p:spPr>
          <a:xfrm>
            <a:off x="4578914" y="3548844"/>
            <a:ext cx="4483510" cy="25545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Reconocer los Flujos de Carga en el país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(Primera Parte)</a:t>
            </a:r>
            <a:endParaRPr/>
          </a:p>
          <a:p>
            <a:pPr indent="-342900" lvl="2" marL="342900" marR="0" rtl="0" algn="l">
              <a:lnSpc>
                <a:spcPct val="100000"/>
              </a:lnSpc>
              <a:spcBef>
                <a:spcPts val="0"/>
              </a:spcBef>
              <a:spcAft>
                <a:spcPts val="0"/>
              </a:spcAft>
              <a:buClr>
                <a:srgbClr val="000000"/>
              </a:buClr>
              <a:buSzPts val="1600"/>
              <a:buFont typeface="Arial"/>
              <a:buAutoNum type="arabicPeriod"/>
            </a:pPr>
            <a:r>
              <a:rPr b="0" i="0" lang="en-US" sz="1600" u="none" cap="none" strike="noStrike">
                <a:solidFill>
                  <a:srgbClr val="000000"/>
                </a:solidFill>
                <a:latin typeface="Calibri"/>
                <a:ea typeface="Calibri"/>
                <a:cs typeface="Calibri"/>
                <a:sym typeface="Calibri"/>
              </a:rPr>
              <a:t>Puertos Chilenos</a:t>
            </a:r>
            <a:endParaRPr/>
          </a:p>
          <a:p>
            <a:pPr indent="-342900" lvl="2" marL="342900" marR="0" rtl="0" algn="l">
              <a:lnSpc>
                <a:spcPct val="100000"/>
              </a:lnSpc>
              <a:spcBef>
                <a:spcPts val="0"/>
              </a:spcBef>
              <a:spcAft>
                <a:spcPts val="0"/>
              </a:spcAft>
              <a:buClr>
                <a:srgbClr val="000000"/>
              </a:buClr>
              <a:buSzPts val="1600"/>
              <a:buFont typeface="Arial"/>
              <a:buAutoNum type="arabicPeriod"/>
            </a:pPr>
            <a:r>
              <a:rPr b="0" i="0" lang="en-US" sz="1600" u="none" cap="none" strike="noStrike">
                <a:solidFill>
                  <a:srgbClr val="000000"/>
                </a:solidFill>
                <a:latin typeface="Calibri"/>
                <a:ea typeface="Calibri"/>
                <a:cs typeface="Calibri"/>
                <a:sym typeface="Calibri"/>
              </a:rPr>
              <a:t>Pasos Fronterizos</a:t>
            </a:r>
            <a:endParaRPr/>
          </a:p>
          <a:p>
            <a:pPr indent="-342900" lvl="2" marL="342900" marR="0" rtl="0" algn="l">
              <a:lnSpc>
                <a:spcPct val="100000"/>
              </a:lnSpc>
              <a:spcBef>
                <a:spcPts val="0"/>
              </a:spcBef>
              <a:spcAft>
                <a:spcPts val="0"/>
              </a:spcAft>
              <a:buClr>
                <a:srgbClr val="000000"/>
              </a:buClr>
              <a:buSzPts val="1600"/>
              <a:buFont typeface="Arial"/>
              <a:buAutoNum type="arabicPeriod"/>
            </a:pPr>
            <a:r>
              <a:rPr b="0" i="0" lang="en-US" sz="1600" u="none" cap="none" strike="noStrike">
                <a:solidFill>
                  <a:srgbClr val="000000"/>
                </a:solidFill>
                <a:latin typeface="Calibri"/>
                <a:ea typeface="Calibri"/>
                <a:cs typeface="Calibri"/>
                <a:sym typeface="Calibri"/>
              </a:rPr>
              <a:t>Transporte Aéreo</a:t>
            </a:r>
            <a:endParaRPr/>
          </a:p>
          <a:p>
            <a:pPr indent="-241300" lvl="0" marL="3429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Identificar los Modos de Transporte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(Segunda Parte)</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US" sz="1600" u="none" cap="none" strike="noStrike">
                <a:solidFill>
                  <a:srgbClr val="000000"/>
                </a:solidFill>
                <a:latin typeface="Calibri"/>
                <a:ea typeface="Calibri"/>
                <a:cs typeface="Calibri"/>
                <a:sym typeface="Calibri"/>
              </a:rPr>
              <a:t>Modos y Medios de Transporte</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US" sz="1600" u="none" cap="none" strike="noStrike">
                <a:solidFill>
                  <a:srgbClr val="000000"/>
                </a:solidFill>
                <a:latin typeface="Calibri"/>
                <a:ea typeface="Calibri"/>
                <a:cs typeface="Calibri"/>
                <a:sym typeface="Calibri"/>
              </a:rPr>
              <a:t>Situación de cada uno</a:t>
            </a:r>
            <a:endParaRPr/>
          </a:p>
        </p:txBody>
      </p:sp>
      <p:grpSp>
        <p:nvGrpSpPr>
          <p:cNvPr id="155" name="Google Shape;155;p15"/>
          <p:cNvGrpSpPr/>
          <p:nvPr/>
        </p:nvGrpSpPr>
        <p:grpSpPr>
          <a:xfrm>
            <a:off x="3895220" y="3572079"/>
            <a:ext cx="375438" cy="392634"/>
            <a:chOff x="8933845" y="4506384"/>
            <a:chExt cx="376200" cy="418266"/>
          </a:xfrm>
        </p:grpSpPr>
        <p:sp>
          <p:nvSpPr>
            <p:cNvPr id="156" name="Google Shape;156;p15"/>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5"/>
            <p:cNvSpPr txBox="1"/>
            <p:nvPr/>
          </p:nvSpPr>
          <p:spPr>
            <a:xfrm>
              <a:off x="8943370" y="4506384"/>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nvGrpSpPr>
          <p:cNvPr id="158" name="Google Shape;158;p15"/>
          <p:cNvGrpSpPr/>
          <p:nvPr/>
        </p:nvGrpSpPr>
        <p:grpSpPr>
          <a:xfrm>
            <a:off x="3895220" y="5061606"/>
            <a:ext cx="375438" cy="392634"/>
            <a:chOff x="8933845" y="6060803"/>
            <a:chExt cx="376200" cy="418266"/>
          </a:xfrm>
        </p:grpSpPr>
        <p:sp>
          <p:nvSpPr>
            <p:cNvPr id="159" name="Google Shape;159;p1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5"/>
            <p:cNvSpPr txBox="1"/>
            <p:nvPr/>
          </p:nvSpPr>
          <p:spPr>
            <a:xfrm>
              <a:off x="8943370" y="6060803"/>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61" name="Google Shape;161;p15"/>
          <p:cNvSpPr txBox="1"/>
          <p:nvPr/>
        </p:nvSpPr>
        <p:spPr>
          <a:xfrm>
            <a:off x="375975" y="1771953"/>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EL TRANSPORTE </a:t>
            </a:r>
            <a:r>
              <a:rPr b="1" i="0" lang="en-US" sz="2000" u="none" cap="none" strike="noStrike">
                <a:solidFill>
                  <a:srgbClr val="ED6B00"/>
                </a:solidFill>
                <a:latin typeface="Calibri"/>
                <a:ea typeface="Calibri"/>
                <a:cs typeface="Calibri"/>
                <a:sym typeface="Calibri"/>
              </a:rPr>
              <a:t>EN CHILE</a:t>
            </a:r>
            <a:endParaRPr b="1" i="0" sz="2000" u="none" cap="none" strike="noStrike">
              <a:solidFill>
                <a:srgbClr val="ED6B00"/>
              </a:solidFill>
              <a:latin typeface="Calibri"/>
              <a:ea typeface="Calibri"/>
              <a:cs typeface="Calibri"/>
              <a:sym typeface="Calibri"/>
            </a:endParaRPr>
          </a:p>
        </p:txBody>
      </p:sp>
      <p:sp>
        <p:nvSpPr>
          <p:cNvPr id="162" name="Google Shape;162;p15"/>
          <p:cNvSpPr txBox="1"/>
          <p:nvPr/>
        </p:nvSpPr>
        <p:spPr>
          <a:xfrm>
            <a:off x="4017018"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7</a:t>
            </a:r>
            <a:endParaRPr b="0" i="0" sz="5000" u="none" cap="none" strike="noStrike">
              <a:solidFill>
                <a:srgbClr val="FFB375"/>
              </a:solidFill>
              <a:latin typeface="Calibri"/>
              <a:ea typeface="Calibri"/>
              <a:cs typeface="Calibri"/>
              <a:sym typeface="Calibri"/>
            </a:endParaRPr>
          </a:p>
        </p:txBody>
      </p:sp>
      <p:pic>
        <p:nvPicPr>
          <p:cNvPr id="163" name="Google Shape;163;p15"/>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64" name="Google Shape;164;p1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6"/>
          <p:cNvSpPr/>
          <p:nvPr/>
        </p:nvSpPr>
        <p:spPr>
          <a:xfrm>
            <a:off x="172714" y="2184217"/>
            <a:ext cx="9316417" cy="4530979"/>
          </a:xfrm>
          <a:prstGeom prst="roundRect">
            <a:avLst>
              <a:gd fmla="val 16792"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0" name="Google Shape;170;p16"/>
          <p:cNvSpPr/>
          <p:nvPr/>
        </p:nvSpPr>
        <p:spPr>
          <a:xfrm>
            <a:off x="365751" y="2397560"/>
            <a:ext cx="4907118" cy="4104294"/>
          </a:xfrm>
          <a:prstGeom prst="roundRect">
            <a:avLst>
              <a:gd fmla="val 16792"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1" name="Google Shape;171;p16"/>
          <p:cNvSpPr txBox="1"/>
          <p:nvPr/>
        </p:nvSpPr>
        <p:spPr>
          <a:xfrm>
            <a:off x="5617982" y="2532522"/>
            <a:ext cx="3474921" cy="3785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Logística, </a:t>
            </a:r>
            <a:r>
              <a:rPr b="0" i="0" lang="en-US" sz="1600" u="none" cap="none" strike="noStrike">
                <a:solidFill>
                  <a:srgbClr val="000000"/>
                </a:solidFill>
                <a:latin typeface="Calibri"/>
                <a:ea typeface="Calibri"/>
                <a:cs typeface="Calibri"/>
                <a:sym typeface="Calibri"/>
              </a:rPr>
              <a:t>es el conjunto de actividades relacionadas con el </a:t>
            </a:r>
            <a:r>
              <a:rPr b="1" i="0" lang="en-US" sz="1600" u="none" cap="none" strike="noStrike">
                <a:solidFill>
                  <a:srgbClr val="000000"/>
                </a:solidFill>
                <a:latin typeface="Calibri"/>
                <a:ea typeface="Calibri"/>
                <a:cs typeface="Calibri"/>
                <a:sym typeface="Calibri"/>
              </a:rPr>
              <a:t>abastecimiento, transporte, almacenamiento y manejo de materias primas, productos terminados y/o servicios </a:t>
            </a:r>
            <a:r>
              <a:rPr b="0" i="0" lang="en-US" sz="1600" u="none" cap="none" strike="noStrike">
                <a:solidFill>
                  <a:srgbClr val="000000"/>
                </a:solidFill>
                <a:latin typeface="Calibri"/>
                <a:ea typeface="Calibri"/>
                <a:cs typeface="Calibri"/>
                <a:sym typeface="Calibri"/>
              </a:rPr>
              <a:t>a lo largo de la Cadena de Suministros.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Es importante destacar que,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en toda Cadena de Suministros, tenemos un flujo de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materiales que comienza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en Materia Prima </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y termina en producto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final entregado al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cliente final.</a:t>
            </a:r>
            <a:endParaRPr/>
          </a:p>
        </p:txBody>
      </p:sp>
      <p:sp>
        <p:nvSpPr>
          <p:cNvPr id="172" name="Google Shape;172;p16"/>
          <p:cNvSpPr txBox="1"/>
          <p:nvPr/>
        </p:nvSpPr>
        <p:spPr>
          <a:xfrm>
            <a:off x="452175" y="1469677"/>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¿DE QUÉ HABLAMOS CUANDO</a:t>
            </a:r>
            <a:endParaRPr/>
          </a:p>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HABLAMOS DE LOGÍSTICA?</a:t>
            </a:r>
            <a:endParaRPr b="0" i="0" sz="3100" u="none" cap="none" strike="noStrike">
              <a:solidFill>
                <a:srgbClr val="A93501"/>
              </a:solidFill>
              <a:latin typeface="Calibri"/>
              <a:ea typeface="Calibri"/>
              <a:cs typeface="Calibri"/>
              <a:sym typeface="Calibri"/>
            </a:endParaRPr>
          </a:p>
        </p:txBody>
      </p:sp>
      <p:pic>
        <p:nvPicPr>
          <p:cNvPr id="173" name="Google Shape;173;p16"/>
          <p:cNvPicPr preferRelativeResize="0"/>
          <p:nvPr/>
        </p:nvPicPr>
        <p:blipFill rotWithShape="1">
          <a:blip r:embed="rId3">
            <a:alphaModFix/>
          </a:blip>
          <a:srcRect b="5220" l="0" r="0" t="0"/>
          <a:stretch/>
        </p:blipFill>
        <p:spPr>
          <a:xfrm>
            <a:off x="688763" y="3229580"/>
            <a:ext cx="4258471" cy="2459557"/>
          </a:xfrm>
          <a:prstGeom prst="rect">
            <a:avLst/>
          </a:prstGeom>
          <a:noFill/>
          <a:ln>
            <a:noFill/>
          </a:ln>
        </p:spPr>
      </p:pic>
      <p:pic>
        <p:nvPicPr>
          <p:cNvPr descr="Ilust-ppt-01.png" id="174" name="Google Shape;174;p16"/>
          <p:cNvPicPr preferRelativeResize="0"/>
          <p:nvPr/>
        </p:nvPicPr>
        <p:blipFill rotWithShape="1">
          <a:blip r:embed="rId4">
            <a:alphaModFix/>
          </a:blip>
          <a:srcRect b="0" l="0" r="0" t="0"/>
          <a:stretch/>
        </p:blipFill>
        <p:spPr>
          <a:xfrm rot="-161850">
            <a:off x="7438364" y="4023022"/>
            <a:ext cx="3060041" cy="36280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7"/>
          <p:cNvSpPr/>
          <p:nvPr/>
        </p:nvSpPr>
        <p:spPr>
          <a:xfrm>
            <a:off x="548622" y="4277000"/>
            <a:ext cx="5628456" cy="2397559"/>
          </a:xfrm>
          <a:prstGeom prst="roundRect">
            <a:avLst>
              <a:gd fmla="val 16792"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0" name="Google Shape;180;p17"/>
          <p:cNvSpPr/>
          <p:nvPr/>
        </p:nvSpPr>
        <p:spPr>
          <a:xfrm>
            <a:off x="548622" y="2610900"/>
            <a:ext cx="5628456" cy="1503553"/>
          </a:xfrm>
          <a:prstGeom prst="roundRect">
            <a:avLst>
              <a:gd fmla="val 16792"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1" name="Google Shape;181;p17"/>
          <p:cNvSpPr/>
          <p:nvPr/>
        </p:nvSpPr>
        <p:spPr>
          <a:xfrm>
            <a:off x="6563145" y="2184217"/>
            <a:ext cx="2428161" cy="4896708"/>
          </a:xfrm>
          <a:prstGeom prst="roundRect">
            <a:avLst>
              <a:gd fmla="val 16792"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2" name="Google Shape;182;p17"/>
          <p:cNvSpPr txBox="1"/>
          <p:nvPr/>
        </p:nvSpPr>
        <p:spPr>
          <a:xfrm>
            <a:off x="650221" y="2806818"/>
            <a:ext cx="5232227" cy="353939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De acuerdo con diferentes instituciones, </a:t>
            </a:r>
            <a:r>
              <a:rPr b="1" i="0" lang="en-US" sz="1600" u="none" cap="none" strike="noStrike">
                <a:solidFill>
                  <a:srgbClr val="ED6B00"/>
                </a:solidFill>
                <a:latin typeface="Calibri"/>
                <a:ea typeface="Calibri"/>
                <a:cs typeface="Calibri"/>
                <a:sym typeface="Calibri"/>
              </a:rPr>
              <a:t>más del 90% de la carga mundial se mueve en buques,</a:t>
            </a:r>
            <a:r>
              <a:rPr b="0" i="0" lang="en-US" sz="1600" u="none" cap="none" strike="noStrike">
                <a:solidFill>
                  <a:srgbClr val="000000"/>
                </a:solidFill>
                <a:latin typeface="Calibri"/>
                <a:ea typeface="Calibri"/>
                <a:cs typeface="Calibri"/>
                <a:sym typeface="Calibri"/>
              </a:rPr>
              <a:t> transformando al transporte marítimo en el principal modo de transporte por cantidad de carga movilizada.</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Este volumen de carga requiere de una infraestructura en el mundo asociada, que permita su carga y descarga de los buques, así como el posterior transporte hacia los puntos de consumo, y desde los puntos de producción. Esta infraestructura son los denominados </a:t>
            </a:r>
            <a:r>
              <a:rPr b="1" i="0" lang="en-US" sz="1600" u="none" cap="none" strike="noStrike">
                <a:solidFill>
                  <a:srgbClr val="ED6B00"/>
                </a:solidFill>
                <a:latin typeface="Calibri"/>
                <a:ea typeface="Calibri"/>
                <a:cs typeface="Calibri"/>
                <a:sym typeface="Calibri"/>
              </a:rPr>
              <a:t>puertos, </a:t>
            </a:r>
            <a:r>
              <a:rPr b="0" i="0" lang="en-US" sz="1600" u="none" cap="none" strike="noStrike">
                <a:solidFill>
                  <a:srgbClr val="000000"/>
                </a:solidFill>
                <a:latin typeface="Calibri"/>
                <a:ea typeface="Calibri"/>
                <a:cs typeface="Calibri"/>
                <a:sym typeface="Calibri"/>
              </a:rPr>
              <a:t>de los cuales en Chile tenemos muchos y de variadas características.</a:t>
            </a:r>
            <a:endParaRPr/>
          </a:p>
        </p:txBody>
      </p:sp>
      <p:sp>
        <p:nvSpPr>
          <p:cNvPr id="183" name="Google Shape;183;p17"/>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TRANSPORTE </a:t>
            </a:r>
            <a:r>
              <a:rPr b="0" i="0" lang="en-US" sz="2800" u="none" cap="none" strike="noStrike">
                <a:solidFill>
                  <a:srgbClr val="A93501"/>
                </a:solidFill>
                <a:latin typeface="Calibri"/>
                <a:ea typeface="Calibri"/>
                <a:cs typeface="Calibri"/>
                <a:sym typeface="Calibri"/>
              </a:rPr>
              <a:t>DE CARGA</a:t>
            </a:r>
            <a:endParaRPr b="0" i="0" sz="3100" u="none" cap="none" strike="noStrike">
              <a:solidFill>
                <a:srgbClr val="A93501"/>
              </a:solidFill>
              <a:latin typeface="Calibri"/>
              <a:ea typeface="Calibri"/>
              <a:cs typeface="Calibri"/>
              <a:sym typeface="Calibri"/>
            </a:endParaRPr>
          </a:p>
        </p:txBody>
      </p:sp>
      <p:pic>
        <p:nvPicPr>
          <p:cNvPr id="184" name="Google Shape;184;p17"/>
          <p:cNvPicPr preferRelativeResize="0"/>
          <p:nvPr/>
        </p:nvPicPr>
        <p:blipFill rotWithShape="1">
          <a:blip r:embed="rId3">
            <a:alphaModFix/>
          </a:blip>
          <a:srcRect b="0" l="74974" r="0" t="0"/>
          <a:stretch/>
        </p:blipFill>
        <p:spPr>
          <a:xfrm>
            <a:off x="6874530" y="2383939"/>
            <a:ext cx="1835869" cy="44972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