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82" r:id="rId4"/>
    <p:sldId id="258" r:id="rId5"/>
    <p:sldId id="278" r:id="rId6"/>
    <p:sldId id="342" r:id="rId7"/>
    <p:sldId id="343" r:id="rId8"/>
    <p:sldId id="260" r:id="rId9"/>
    <p:sldId id="306" r:id="rId10"/>
    <p:sldId id="321" r:id="rId11"/>
    <p:sldId id="331" r:id="rId12"/>
    <p:sldId id="332" r:id="rId13"/>
    <p:sldId id="311" r:id="rId14"/>
    <p:sldId id="333" r:id="rId15"/>
    <p:sldId id="335" r:id="rId16"/>
    <p:sldId id="334" r:id="rId17"/>
    <p:sldId id="336" r:id="rId18"/>
    <p:sldId id="337" r:id="rId19"/>
    <p:sldId id="338" r:id="rId20"/>
    <p:sldId id="339" r:id="rId21"/>
    <p:sldId id="340" r:id="rId22"/>
    <p:sldId id="341" r:id="rId23"/>
    <p:sldId id="300" r:id="rId24"/>
    <p:sldId id="275" r:id="rId25"/>
    <p:sldId id="276" r:id="rId26"/>
    <p:sldId id="344" r:id="rId27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p15="http://schemas.microsoft.com/office/powerpoint/2012/main" xmlns:go="http://customooxmlschemas.google.com/" roundtripDataSignature="AMtx7mgdpmz/hhui4CnszWcIjF0/xYqBtw==" r:id="rId30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2D"/>
    <a:srgbClr val="C64033"/>
    <a:srgbClr val="A93501"/>
    <a:srgbClr val="ED6B00"/>
    <a:srgbClr val="FECC00"/>
    <a:srgbClr val="B99F2F"/>
    <a:srgbClr val="AA4E02"/>
    <a:srgbClr val="FFB375"/>
    <a:srgbClr val="F7E3D1"/>
    <a:srgbClr val="F9E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7" autoAdjust="0"/>
    <p:restoredTop sz="94740" autoAdjust="0"/>
  </p:normalViewPr>
  <p:slideViewPr>
    <p:cSldViewPr snapToGrid="0">
      <p:cViewPr varScale="1">
        <p:scale>
          <a:sx n="57" d="100"/>
          <a:sy n="57" d="100"/>
        </p:scale>
        <p:origin x="1244" y="28"/>
      </p:cViewPr>
      <p:guideLst>
        <p:guide orient="horz" pos="2381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51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519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509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904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904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904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904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519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519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50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509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005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50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519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904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904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904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90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sp>
        <p:nvSpPr>
          <p:cNvPr id="19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3"/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2797"/>
            <a:ext cx="690482" cy="6804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8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n-US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4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400" b="0" i="0" u="none" strike="noStrike" cap="none" baseline="0" noProof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Gestión Comercial y Tributaria</a:t>
            </a:r>
            <a:endParaRPr lang="es-CL" sz="1400" b="0" i="0" u="none" strike="noStrike" cap="none" noProof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4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400" b="0" i="0" u="none" strike="noStrike" cap="none" baseline="0" noProof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Gestión Comercial y Tributaria</a:t>
            </a:r>
            <a:endParaRPr lang="es-CL" sz="1400" b="0" i="0" u="none" strike="noStrike" cap="none" noProof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8|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n-US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4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400" b="0" i="0" u="none" strike="noStrike" cap="none" baseline="0" noProof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Gestión Comercial y Tributaria</a:t>
            </a:r>
            <a:endParaRPr lang="es-CL" sz="1400" b="0" i="0" u="none" strike="noStrike" cap="none" noProof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8|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n-US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4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400" b="0" i="0" u="none" strike="noStrike" cap="none" baseline="0" noProof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Gestión Comercial y Tributaria</a:t>
            </a:r>
            <a:endParaRPr lang="es-CL" sz="1400" b="0" i="0" u="none" strike="noStrike" cap="none" noProof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8|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n-US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compañero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palabras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equivalentes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respectivos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plurales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hombres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1;p13"/>
          <p:cNvSpPr txBox="1">
            <a:spLocks/>
          </p:cNvSpPr>
          <p:nvPr/>
        </p:nvSpPr>
        <p:spPr>
          <a:xfrm>
            <a:off x="365425" y="2098538"/>
            <a:ext cx="4457554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GESTIÓN COMERCIAL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Y TRIBUTARIA</a:t>
            </a: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8018DC9-45DD-FB40-BAA5-2FB59FE8D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979" y="2233840"/>
            <a:ext cx="4457555" cy="401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73;p6"/>
          <p:cNvSpPr/>
          <p:nvPr/>
        </p:nvSpPr>
        <p:spPr>
          <a:xfrm>
            <a:off x="4282590" y="5039784"/>
            <a:ext cx="3215319" cy="1378172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29" y="4742809"/>
            <a:ext cx="663549" cy="632685"/>
          </a:xfrm>
          <a:prstGeom prst="rect">
            <a:avLst/>
          </a:prstGeom>
        </p:spPr>
      </p:pic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CALCULEMOS EL IVA DÉBITO </a:t>
            </a:r>
            <a:r>
              <a:rPr lang="en-US" sz="28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Y CRÉDITO FISCAL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367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206138" y="2323975"/>
            <a:ext cx="2622204" cy="66038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91409"/>
              </p:ext>
            </p:extLst>
          </p:nvPr>
        </p:nvGraphicFramePr>
        <p:xfrm>
          <a:off x="377380" y="2502569"/>
          <a:ext cx="2736850" cy="2181829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El día 01 de Mayo se compran Mercaderías por $670.000.-  neto </a:t>
                      </a:r>
                    </a:p>
                  </a:txBody>
                  <a:tcPr marL="91458" marR="91458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Mercadería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1458" marR="91458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Neto $ 670.000.-</a:t>
                      </a:r>
                    </a:p>
                  </a:txBody>
                  <a:tcPr marL="91458" marR="91458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IVA    $ 127.300.-</a:t>
                      </a:r>
                    </a:p>
                  </a:txBody>
                  <a:tcPr marL="91458" marR="91458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Total $ 797.300.-</a:t>
                      </a:r>
                    </a:p>
                  </a:txBody>
                  <a:tcPr marL="91458" marR="91458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990355"/>
              </p:ext>
            </p:extLst>
          </p:nvPr>
        </p:nvGraphicFramePr>
        <p:xfrm>
          <a:off x="371699" y="4842688"/>
          <a:ext cx="3336925" cy="1989138"/>
        </p:xfrm>
        <a:graphic>
          <a:graphicData uri="http://schemas.openxmlformats.org/drawingml/2006/table">
            <a:tbl>
              <a:tblPr/>
              <a:tblGrid>
                <a:gridCol w="3336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El día 25 de Octubre compra una camioneta para el local comercial por 5.450.300.- neto</a:t>
                      </a:r>
                    </a:p>
                  </a:txBody>
                  <a:tcPr marL="91464" marR="91464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Camioneta</a:t>
                      </a:r>
                    </a:p>
                  </a:txBody>
                  <a:tcPr marL="91464" marR="91464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Neto  $ 5.450.300.-</a:t>
                      </a:r>
                    </a:p>
                  </a:txBody>
                  <a:tcPr marL="91464" marR="91464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IVA     $ 1.035.557.-</a:t>
                      </a:r>
                    </a:p>
                  </a:txBody>
                  <a:tcPr marL="91464" marR="91464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Total  $ 6.485.857.-</a:t>
                      </a:r>
                    </a:p>
                  </a:txBody>
                  <a:tcPr marL="91464" marR="91464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065908"/>
              </p:ext>
            </p:extLst>
          </p:nvPr>
        </p:nvGraphicFramePr>
        <p:xfrm>
          <a:off x="3349842" y="2425773"/>
          <a:ext cx="3384550" cy="2217738"/>
        </p:xfrm>
        <a:graphic>
          <a:graphicData uri="http://schemas.openxmlformats.org/drawingml/2006/table">
            <a:tbl>
              <a:tblPr/>
              <a:tblGrid>
                <a:gridCol w="3384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El día 15 de Septiembre realiza el pago de servicio de luz del local comercial por $35.000.- neto</a:t>
                      </a:r>
                    </a:p>
                  </a:txBody>
                  <a:tcPr marL="91445" marR="9144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Pago de luz</a:t>
                      </a:r>
                    </a:p>
                  </a:txBody>
                  <a:tcPr marL="91445" marR="9144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Neto  $ 35.000.-</a:t>
                      </a:r>
                    </a:p>
                  </a:txBody>
                  <a:tcPr marL="91445" marR="9144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IVA     $   6.650.-</a:t>
                      </a:r>
                    </a:p>
                  </a:txBody>
                  <a:tcPr marL="91445" marR="9144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Total  $ 41.650.-</a:t>
                      </a:r>
                    </a:p>
                  </a:txBody>
                  <a:tcPr marL="91445" marR="91445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329026" y="2077181"/>
            <a:ext cx="3696877" cy="31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buSzPts val="1800"/>
            </a:pPr>
            <a:r>
              <a:rPr lang="en-US" sz="16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EJEMPLOS IVA CRÉDITO FISCAL:</a:t>
            </a:r>
            <a:endParaRPr lang="en-US" sz="1600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02885" y="5221785"/>
            <a:ext cx="3108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latin typeface="Calibri"/>
                <a:cs typeface="Calibri"/>
              </a:rPr>
              <a:t>Recordemos que para el cálculo </a:t>
            </a:r>
          </a:p>
          <a:p>
            <a:r>
              <a:rPr lang="es-CL" sz="1600" dirty="0">
                <a:latin typeface="Calibri"/>
                <a:cs typeface="Calibri"/>
              </a:rPr>
              <a:t>Del IVA Crédito Fiscal, debemos </a:t>
            </a:r>
          </a:p>
          <a:p>
            <a:r>
              <a:rPr lang="es-CL" sz="1600" dirty="0">
                <a:latin typeface="Calibri"/>
                <a:cs typeface="Calibri"/>
              </a:rPr>
              <a:t>Tomar el valor neto y Multiplicar</a:t>
            </a:r>
          </a:p>
          <a:p>
            <a:r>
              <a:rPr lang="es-CL" sz="1600" dirty="0">
                <a:latin typeface="Calibri"/>
                <a:cs typeface="Calibri"/>
              </a:rPr>
              <a:t>Por el 19% del IVA.</a:t>
            </a:r>
          </a:p>
          <a:p>
            <a:endParaRPr lang="es-CL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1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73;p6"/>
          <p:cNvSpPr/>
          <p:nvPr/>
        </p:nvSpPr>
        <p:spPr>
          <a:xfrm>
            <a:off x="4282590" y="5039783"/>
            <a:ext cx="3215319" cy="1580843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29" y="4742809"/>
            <a:ext cx="663549" cy="632685"/>
          </a:xfrm>
          <a:prstGeom prst="rect">
            <a:avLst/>
          </a:prstGeom>
        </p:spPr>
      </p:pic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CALCULEMOS EL IVA DÉBITO </a:t>
            </a:r>
            <a:r>
              <a:rPr lang="en-US" sz="28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Y CRÉDITO FISCAL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329026" y="2077181"/>
            <a:ext cx="3696877" cy="31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buSzPts val="1800"/>
            </a:pPr>
            <a:r>
              <a:rPr lang="en-US" sz="16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EJEMPLOS IVA CRÉDITO FISCAL:</a:t>
            </a:r>
            <a:endParaRPr lang="en-US" sz="1600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02885" y="5181252"/>
            <a:ext cx="3108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s-CL" sz="1600" dirty="0">
                <a:latin typeface="Calibri"/>
                <a:cs typeface="Calibri"/>
              </a:rPr>
              <a:t>Recordemos que para el cálculo </a:t>
            </a:r>
          </a:p>
          <a:p>
            <a:pPr marL="0" indent="0" eaLnBrk="1" hangingPunct="1">
              <a:buFont typeface="Arial" charset="0"/>
              <a:buNone/>
            </a:pPr>
            <a:r>
              <a:rPr lang="es-CL" sz="1600" dirty="0">
                <a:latin typeface="Calibri"/>
                <a:cs typeface="Calibri"/>
              </a:rPr>
              <a:t>Del IVA Débito Fiscal si lo tenemos </a:t>
            </a:r>
          </a:p>
          <a:p>
            <a:pPr marL="0" indent="0" eaLnBrk="1" hangingPunct="1">
              <a:buFont typeface="Arial" charset="0"/>
              <a:buNone/>
            </a:pPr>
            <a:r>
              <a:rPr lang="es-CL" sz="1600" dirty="0">
                <a:latin typeface="Calibri"/>
                <a:cs typeface="Calibri"/>
              </a:rPr>
              <a:t>Neto lo multiplicamos por 19%,</a:t>
            </a:r>
          </a:p>
          <a:p>
            <a:pPr marL="0" indent="0" eaLnBrk="1" hangingPunct="1">
              <a:buFont typeface="Arial" charset="0"/>
              <a:buNone/>
            </a:pPr>
            <a:r>
              <a:rPr lang="es-CL" sz="1600" dirty="0">
                <a:latin typeface="Calibri"/>
                <a:cs typeface="Calibri"/>
              </a:rPr>
              <a:t>Pero si lo tenemos bruto o total lo </a:t>
            </a:r>
          </a:p>
          <a:p>
            <a:pPr marL="0" indent="0" eaLnBrk="1" hangingPunct="1">
              <a:buFont typeface="Arial" charset="0"/>
              <a:buNone/>
            </a:pPr>
            <a:r>
              <a:rPr lang="es-CL" sz="1600" dirty="0">
                <a:latin typeface="Calibri"/>
                <a:cs typeface="Calibri"/>
              </a:rPr>
              <a:t>Dividimos en 1.19</a:t>
            </a:r>
          </a:p>
        </p:txBody>
      </p:sp>
      <p:graphicFrame>
        <p:nvGraphicFramePr>
          <p:cNvPr id="15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86994"/>
              </p:ext>
            </p:extLst>
          </p:nvPr>
        </p:nvGraphicFramePr>
        <p:xfrm>
          <a:off x="417906" y="2493510"/>
          <a:ext cx="3168650" cy="2181828"/>
        </p:xfrm>
        <a:graphic>
          <a:graphicData uri="http://schemas.openxmlformats.org/drawingml/2006/table">
            <a:tbl>
              <a:tblPr/>
              <a:tblGrid>
                <a:gridCol w="3168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El día 06 de Enero se venden Mercaderías por $1.200.000.-  neto </a:t>
                      </a:r>
                    </a:p>
                  </a:txBody>
                  <a:tcPr marL="91449" marR="9144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Mercadería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1449" marR="9144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Neto $ 1.200.000.-</a:t>
                      </a:r>
                    </a:p>
                  </a:txBody>
                  <a:tcPr marL="91449" marR="9144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IVA    $    228.000.-</a:t>
                      </a:r>
                    </a:p>
                  </a:txBody>
                  <a:tcPr marL="91449" marR="9144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Total $ 1.428.000.-</a:t>
                      </a:r>
                    </a:p>
                  </a:txBody>
                  <a:tcPr marL="91449" marR="91449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59795"/>
              </p:ext>
            </p:extLst>
          </p:nvPr>
        </p:nvGraphicFramePr>
        <p:xfrm>
          <a:off x="412226" y="4785049"/>
          <a:ext cx="3336925" cy="1989138"/>
        </p:xfrm>
        <a:graphic>
          <a:graphicData uri="http://schemas.openxmlformats.org/drawingml/2006/table">
            <a:tbl>
              <a:tblPr/>
              <a:tblGrid>
                <a:gridCol w="3336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El día 18 de Abril vende una maquinaria por deterioro por $2.900.000.- neto</a:t>
                      </a:r>
                    </a:p>
                  </a:txBody>
                  <a:tcPr marL="91464" marR="91464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Camioneta</a:t>
                      </a:r>
                    </a:p>
                  </a:txBody>
                  <a:tcPr marL="91464" marR="91464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Neto  $ 2.900.000.-</a:t>
                      </a:r>
                    </a:p>
                  </a:txBody>
                  <a:tcPr marL="91464" marR="91464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IVA     $    551.000.-</a:t>
                      </a:r>
                    </a:p>
                  </a:txBody>
                  <a:tcPr marL="91464" marR="91464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Total  $ 3.451.000.-</a:t>
                      </a:r>
                    </a:p>
                  </a:txBody>
                  <a:tcPr marL="91464" marR="91464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33663"/>
              </p:ext>
            </p:extLst>
          </p:nvPr>
        </p:nvGraphicFramePr>
        <p:xfrm>
          <a:off x="3828452" y="2502858"/>
          <a:ext cx="3384550" cy="1989138"/>
        </p:xfrm>
        <a:graphic>
          <a:graphicData uri="http://schemas.openxmlformats.org/drawingml/2006/table">
            <a:tbl>
              <a:tblPr/>
              <a:tblGrid>
                <a:gridCol w="3384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El día 28 de Febrero calcula las ventas con boletas  por $585.950.- bruto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Ventas con boletas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Neto  $ 492.395.-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IVA     $   93.555.-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Total  $ 585.950.-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" name="Imagen 17" descr="PLAN COMUN ILUST-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3674" y="1729470"/>
            <a:ext cx="2872397" cy="69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5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¿CÓMO SABEMOS SI TENEMOS IMPUESTO </a:t>
            </a:r>
            <a:endParaRPr lang="en-US" sz="2800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 PAGAR O REMANENTE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329026" y="2077181"/>
            <a:ext cx="745258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CL" sz="16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DE LA OBTENCIÓN DEL IVA DÉBITO FISCAL Y EL IVA CRÉDITO FISCAL</a:t>
            </a:r>
          </a:p>
        </p:txBody>
      </p:sp>
      <p:graphicFrame>
        <p:nvGraphicFramePr>
          <p:cNvPr id="1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20414"/>
              </p:ext>
            </p:extLst>
          </p:nvPr>
        </p:nvGraphicFramePr>
        <p:xfrm>
          <a:off x="675104" y="4330674"/>
          <a:ext cx="8424863" cy="536576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5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4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113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366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190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Impuesto Determinado</a:t>
                      </a: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48</a:t>
                      </a: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Remanente de crédito fiscal para el período siguiente</a:t>
                      </a: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77</a:t>
                      </a: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IVA determinado</a:t>
                      </a: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89</a:t>
                      </a: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100.510</a:t>
                      </a: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=</a:t>
                      </a:r>
                    </a:p>
                  </a:txBody>
                  <a:tcPr marL="9525" marR="9525" marT="95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84202"/>
              </p:ext>
            </p:extLst>
          </p:nvPr>
        </p:nvGraphicFramePr>
        <p:xfrm>
          <a:off x="702123" y="6094812"/>
          <a:ext cx="8424863" cy="400050"/>
        </p:xfrm>
        <a:graphic>
          <a:graphicData uri="http://schemas.openxmlformats.org/drawingml/2006/table">
            <a:tbl>
              <a:tblPr/>
              <a:tblGrid>
                <a:gridCol w="3032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8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128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73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652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190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Impuesto Determinado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48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Remanente de crédito fiscal para el período siguiente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              65.340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IVA determinado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=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ctángulo redondeado 20"/>
          <p:cNvSpPr/>
          <p:nvPr/>
        </p:nvSpPr>
        <p:spPr>
          <a:xfrm>
            <a:off x="270193" y="5310013"/>
            <a:ext cx="9213648" cy="63504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18801" y="5436858"/>
            <a:ext cx="8997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CL" sz="1600" dirty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Si el Crédito Fiscal es mayor al débito fiscal el resultado será negativo, por lo tanto, obtenemos remanente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270193" y="2634740"/>
            <a:ext cx="5079667" cy="87824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418802" y="2761585"/>
            <a:ext cx="47824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CL" sz="1600" dirty="0">
                <a:latin typeface="Calibri" charset="0"/>
                <a:ea typeface="ＭＳ Ｐゴシック" charset="0"/>
              </a:rPr>
              <a:t>Si el débito fiscal es mayor al Crédito Fiscal el resultado será positivo por lo tanto obtenemos Impuesto a Pagar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329026" y="3712071"/>
            <a:ext cx="745258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s-CL" sz="16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QUEDARÁ REFLEJADO EN EL FORMULARIO 29 DE ESTA FORMA:</a:t>
            </a:r>
          </a:p>
        </p:txBody>
      </p:sp>
      <p:pic>
        <p:nvPicPr>
          <p:cNvPr id="27" name="Gráfico 12">
            <a:extLst>
              <a:ext uri="{FF2B5EF4-FFF2-40B4-BE49-F238E27FC236}">
                <a16:creationId xmlns="" xmlns:a16="http://schemas.microsoft.com/office/drawing/2014/main" id="{7F2FDC5A-A362-4DCE-BE88-6834BAB81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8809" y="1958006"/>
            <a:ext cx="2197094" cy="23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6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REALICEMOS </a:t>
            </a:r>
            <a:r>
              <a:rPr lang="en-US" sz="28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UNA PAUSA…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7;p6">
            <a:extLst>
              <a:ext uri="{FF2B5EF4-FFF2-40B4-BE49-F238E27FC236}">
                <a16:creationId xmlns="" xmlns:a16="http://schemas.microsoft.com/office/drawing/2014/main" id="{2E4369A4-B388-D846-AEE8-90295FC630B0}"/>
              </a:ext>
            </a:extLst>
          </p:cNvPr>
          <p:cNvSpPr txBox="1"/>
          <p:nvPr/>
        </p:nvSpPr>
        <p:spPr>
          <a:xfrm>
            <a:off x="651852" y="2521125"/>
            <a:ext cx="5039206" cy="226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eaLnBrk="1" hangingPunct="1">
              <a:buFont typeface="Arial" charset="0"/>
              <a:buNone/>
            </a:pPr>
            <a:r>
              <a:rPr lang="es-CL" sz="1800" dirty="0">
                <a:latin typeface="Calibri" charset="0"/>
              </a:rPr>
              <a:t>Te invito a que hagamos una pausa, y reflexionemos acerca del cálculo del IVA, para esto, conversen en parejas y respondan la siguiente pregunta:</a:t>
            </a:r>
          </a:p>
          <a:p>
            <a:pPr marL="0" indent="0" eaLnBrk="1" hangingPunct="1">
              <a:buFont typeface="Arial" charset="0"/>
              <a:buNone/>
            </a:pPr>
            <a:endParaRPr lang="es-CL" sz="1800" dirty="0">
              <a:latin typeface="Calibri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s-CL" sz="1800" b="1" dirty="0">
                <a:solidFill>
                  <a:srgbClr val="ED6B00"/>
                </a:solidFill>
                <a:latin typeface="Calibri" charset="0"/>
              </a:rPr>
              <a:t>¿Qué debemos considerar para el cálculo del IVA?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  <a:buNone/>
            </a:pPr>
            <a:endParaRPr lang="es-MX" sz="1800" b="1" dirty="0">
              <a:solidFill>
                <a:srgbClr val="ED6B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  <a:buNone/>
            </a:pPr>
            <a:endParaRPr lang="es-MX" sz="2000" b="1" dirty="0">
              <a:solidFill>
                <a:srgbClr val="ED6B00"/>
              </a:solidFill>
            </a:endParaRPr>
          </a:p>
        </p:txBody>
      </p:sp>
      <p:sp>
        <p:nvSpPr>
          <p:cNvPr id="7" name="Google Shape;318;p12">
            <a:extLst>
              <a:ext uri="{FF2B5EF4-FFF2-40B4-BE49-F238E27FC236}">
                <a16:creationId xmlns="" xmlns:a16="http://schemas.microsoft.com/office/drawing/2014/main" id="{C3AA7D52-EC8A-6F43-B508-49DE59F2418F}"/>
              </a:ext>
            </a:extLst>
          </p:cNvPr>
          <p:cNvSpPr txBox="1"/>
          <p:nvPr/>
        </p:nvSpPr>
        <p:spPr>
          <a:xfrm>
            <a:off x="651851" y="4776459"/>
            <a:ext cx="4278737" cy="176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21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Muy bien!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invitamos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un </a:t>
            </a:r>
            <a:r>
              <a:rPr lang="en-US" sz="2100" b="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plenario</a:t>
            </a:r>
            <a:r>
              <a:rPr lang="en-US" sz="21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con los </a:t>
            </a:r>
            <a:r>
              <a:rPr lang="en-US" sz="2100" b="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sz="21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endParaRPr dirty="0">
              <a:solidFill>
                <a:srgbClr val="A9350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D6A96B7-DA0C-D141-A083-C15A738B3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425" y="3302924"/>
            <a:ext cx="4087904" cy="404702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21483" y="605823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383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SOLUCIÓN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7;p6">
            <a:extLst>
              <a:ext uri="{FF2B5EF4-FFF2-40B4-BE49-F238E27FC236}">
                <a16:creationId xmlns="" xmlns:a16="http://schemas.microsoft.com/office/drawing/2014/main" id="{2E4369A4-B388-D846-AEE8-90295FC630B0}"/>
              </a:ext>
            </a:extLst>
          </p:cNvPr>
          <p:cNvSpPr txBox="1"/>
          <p:nvPr/>
        </p:nvSpPr>
        <p:spPr>
          <a:xfrm>
            <a:off x="651852" y="2521125"/>
            <a:ext cx="503920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s-CL" sz="1800" dirty="0">
                <a:latin typeface="Calibri"/>
                <a:cs typeface="Calibri"/>
              </a:rPr>
              <a:t>Para el cálculo del IVA, debemos tener en consideración el valor de los IVA Débito Fiscal y los IVA Crédito Fiscal, según estos podemos obtener el Impuesto a pagar en caso que el débito sea mayor al crédito o remanente si el crédito es mayor que el débito.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21483" y="605823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52D5018-9681-F043-B3B6-ED5C7BC2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011" y="2974820"/>
            <a:ext cx="6316844" cy="60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78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23;p16">
            <a:extLst>
              <a:ext uri="{FF2B5EF4-FFF2-40B4-BE49-F238E27FC236}">
                <a16:creationId xmlns="" xmlns:a16="http://schemas.microsoft.com/office/drawing/2014/main" id="{433A6900-F562-9741-B799-BBFE59B65FB5}"/>
              </a:ext>
            </a:extLst>
          </p:cNvPr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DECLAREMOS EL FORMULARIO 29</a:t>
            </a:r>
            <a:endParaRPr sz="31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2" name="Imagen 1" descr="PLAN COMUN ILUST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83" y="1905118"/>
            <a:ext cx="5450473" cy="46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7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DECLAREMOS EL </a:t>
            </a:r>
            <a:r>
              <a:rPr lang="en-US" sz="28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DÉBITO FISCAL Y CRÉDITO FISCAL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3;p6"/>
          <p:cNvSpPr/>
          <p:nvPr/>
        </p:nvSpPr>
        <p:spPr>
          <a:xfrm>
            <a:off x="344097" y="2139866"/>
            <a:ext cx="8113004" cy="967775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491145" y="2212304"/>
            <a:ext cx="796595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CL" sz="1600" b="1" dirty="0">
                <a:latin typeface="Calibri"/>
                <a:cs typeface="Calibri"/>
              </a:rPr>
              <a:t>Para la declaración del Débito fiscal en el formulario 29 debe quedar de la siguiente forma:</a:t>
            </a:r>
          </a:p>
          <a:p>
            <a:r>
              <a:rPr lang="es-CL" sz="1600" dirty="0">
                <a:latin typeface="Calibri"/>
                <a:cs typeface="Calibri"/>
              </a:rPr>
              <a:t>Ventas con boletas (225 Boletas)  $1.450.000.- bruto.</a:t>
            </a:r>
          </a:p>
          <a:p>
            <a:r>
              <a:rPr lang="es-CL" sz="1600" dirty="0">
                <a:latin typeface="Calibri"/>
                <a:cs typeface="Calibri"/>
              </a:rPr>
              <a:t>Ventas con facturas (10 Facturas)  $670.000.- neto.</a:t>
            </a:r>
          </a:p>
        </p:txBody>
      </p:sp>
      <p:graphicFrame>
        <p:nvGraphicFramePr>
          <p:cNvPr id="11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72069"/>
              </p:ext>
            </p:extLst>
          </p:nvPr>
        </p:nvGraphicFramePr>
        <p:xfrm>
          <a:off x="323850" y="3221997"/>
          <a:ext cx="8135938" cy="1323975"/>
        </p:xfrm>
        <a:graphic>
          <a:graphicData uri="http://schemas.openxmlformats.org/drawingml/2006/table">
            <a:tbl>
              <a:tblPr/>
              <a:tblGrid>
                <a:gridCol w="300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640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3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82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174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Cantidad de documentos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Débitos 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7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Facturas emitidas por ventas y servicios del giro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503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10 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502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127.300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+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8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Facturas emitidas por la venta de bienes inmuebles  afectas a IVA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763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764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+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9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Facturas y Notas de Débitos por ventas y servicios que </a:t>
                      </a:r>
                      <a:br>
                        <a:rPr kumimoji="0" 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 son del giro (activo fijo y otros)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716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717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+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10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Boletas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110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225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111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  231.513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+ 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Google Shape;173;p6"/>
          <p:cNvSpPr/>
          <p:nvPr/>
        </p:nvSpPr>
        <p:spPr>
          <a:xfrm>
            <a:off x="344097" y="4639486"/>
            <a:ext cx="8126514" cy="67052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418801" y="4683696"/>
            <a:ext cx="91460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s-CL" sz="1600" b="1" dirty="0">
                <a:latin typeface="Calibri"/>
                <a:cs typeface="Calibri"/>
              </a:rPr>
              <a:t>Para la declaración del Crédito Fiscal en el formulario 29 debe quedar de la siguiente forma:</a:t>
            </a:r>
          </a:p>
          <a:p>
            <a:pPr algn="just"/>
            <a:r>
              <a:rPr lang="es-CL" sz="1600" dirty="0">
                <a:latin typeface="Calibri"/>
                <a:cs typeface="Calibri"/>
              </a:rPr>
              <a:t>Compras con factura electrónica (12 Facturas) $334.670.- neto</a:t>
            </a:r>
          </a:p>
        </p:txBody>
      </p:sp>
      <p:graphicFrame>
        <p:nvGraphicFramePr>
          <p:cNvPr id="15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863412"/>
              </p:ext>
            </p:extLst>
          </p:nvPr>
        </p:nvGraphicFramePr>
        <p:xfrm>
          <a:off x="323850" y="5395810"/>
          <a:ext cx="8208963" cy="400050"/>
        </p:xfrm>
        <a:graphic>
          <a:graphicData uri="http://schemas.openxmlformats.org/drawingml/2006/table">
            <a:tbl>
              <a:tblPr/>
              <a:tblGrid>
                <a:gridCol w="287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6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3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8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271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28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Cantidad de documentos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Crédito, Recuperación y Reintegro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27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Facturas recibidas del giro y Facturas de compra emitidas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519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12 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520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63.587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+</a:t>
                      </a:r>
                    </a:p>
                  </a:txBody>
                  <a:tcPr marL="9526" marR="9526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Google Shape;173;p6"/>
          <p:cNvSpPr/>
          <p:nvPr/>
        </p:nvSpPr>
        <p:spPr>
          <a:xfrm>
            <a:off x="344097" y="5896054"/>
            <a:ext cx="8126514" cy="454343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418801" y="5913245"/>
            <a:ext cx="914609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s-CL" sz="1600" b="1" dirty="0">
                <a:latin typeface="Calibri"/>
                <a:cs typeface="Calibri"/>
              </a:rPr>
              <a:t>Con estos datos podemos determinar si tenemos impuesto determinado o remanente</a:t>
            </a:r>
          </a:p>
        </p:txBody>
      </p:sp>
      <p:graphicFrame>
        <p:nvGraphicFramePr>
          <p:cNvPr id="18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548236"/>
              </p:ext>
            </p:extLst>
          </p:nvPr>
        </p:nvGraphicFramePr>
        <p:xfrm>
          <a:off x="323850" y="6440528"/>
          <a:ext cx="8043863" cy="400050"/>
        </p:xfrm>
        <a:graphic>
          <a:graphicData uri="http://schemas.openxmlformats.org/drawingml/2006/table">
            <a:tbl>
              <a:tblPr/>
              <a:tblGrid>
                <a:gridCol w="287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1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03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43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73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37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095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Impuesto Determinado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48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Remanente de crédito fiscal para el período siguiente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IVA determinado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295.226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=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35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DECLAREMOS EL </a:t>
            </a:r>
            <a:r>
              <a:rPr lang="en-US" sz="28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IMPUESTO </a:t>
            </a:r>
            <a:r>
              <a:rPr lang="en-US" sz="28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ÚNICO Y HONORARIOS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3;p6"/>
          <p:cNvSpPr/>
          <p:nvPr/>
        </p:nvSpPr>
        <p:spPr>
          <a:xfrm>
            <a:off x="344097" y="2139866"/>
            <a:ext cx="8113004" cy="967775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491145" y="2212304"/>
            <a:ext cx="796595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s-CL" sz="1600" b="1" dirty="0">
                <a:latin typeface="Calibri"/>
                <a:cs typeface="Calibri"/>
              </a:rPr>
              <a:t>Para declarar el impuesto único al trabajo y los honorarios se realiza de la siguiente forma:</a:t>
            </a:r>
          </a:p>
          <a:p>
            <a:pPr algn="just"/>
            <a:r>
              <a:rPr lang="es-CL" sz="1600" dirty="0">
                <a:latin typeface="Calibri"/>
                <a:cs typeface="Calibri"/>
              </a:rPr>
              <a:t>Impuesto único por $45.000.-</a:t>
            </a:r>
          </a:p>
          <a:p>
            <a:pPr algn="just"/>
            <a:r>
              <a:rPr lang="es-CL" sz="1600" dirty="0">
                <a:latin typeface="Calibri"/>
                <a:cs typeface="Calibri"/>
              </a:rPr>
              <a:t>Honorarios al contador $ 150.000.- bruto</a:t>
            </a:r>
          </a:p>
        </p:txBody>
      </p:sp>
      <p:sp>
        <p:nvSpPr>
          <p:cNvPr id="12" name="Google Shape;173;p6"/>
          <p:cNvSpPr/>
          <p:nvPr/>
        </p:nvSpPr>
        <p:spPr>
          <a:xfrm>
            <a:off x="344097" y="4355745"/>
            <a:ext cx="8126514" cy="67052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418802" y="4413468"/>
            <a:ext cx="76465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s-CL" sz="1600" b="1" dirty="0">
                <a:latin typeface="Calibri"/>
                <a:cs typeface="Calibri"/>
              </a:rPr>
              <a:t>Recuerda que para el cálculo del honorario debes tomar los $150.000 y multiplicarlos por 10,75% y nos dará el valor a retener.</a:t>
            </a:r>
          </a:p>
        </p:txBody>
      </p:sp>
      <p:graphicFrame>
        <p:nvGraphicFramePr>
          <p:cNvPr id="13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1147"/>
              </p:ext>
            </p:extLst>
          </p:nvPr>
        </p:nvGraphicFramePr>
        <p:xfrm>
          <a:off x="414018" y="3370791"/>
          <a:ext cx="7826375" cy="647700"/>
        </p:xfrm>
        <a:graphic>
          <a:graphicData uri="http://schemas.openxmlformats.org/drawingml/2006/table">
            <a:tbl>
              <a:tblPr/>
              <a:tblGrid>
                <a:gridCol w="293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57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75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82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52</a:t>
                      </a:r>
                    </a:p>
                  </a:txBody>
                  <a:tcPr marL="9524" marR="9524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Retención Impuesto Único a los Trabajadores, según Art. 74 N° 1 LIR</a:t>
                      </a:r>
                    </a:p>
                  </a:txBody>
                  <a:tcPr marL="9524" marR="9524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48</a:t>
                      </a:r>
                    </a:p>
                  </a:txBody>
                  <a:tcPr marL="9524" marR="9524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45.000</a:t>
                      </a:r>
                    </a:p>
                  </a:txBody>
                  <a:tcPr marL="9524" marR="9524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+</a:t>
                      </a:r>
                    </a:p>
                  </a:txBody>
                  <a:tcPr marL="9524" marR="9524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53</a:t>
                      </a:r>
                    </a:p>
                  </a:txBody>
                  <a:tcPr marL="9524" marR="9524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Retención de Impuesto con tasa según Ley 21.133 sobre las rentas del Art. 42 N°2, según Art. 74 N°2 LIR</a:t>
                      </a:r>
                    </a:p>
                  </a:txBody>
                  <a:tcPr marL="9524" marR="9524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151</a:t>
                      </a:r>
                    </a:p>
                  </a:txBody>
                  <a:tcPr marL="9524" marR="9524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16.125</a:t>
                      </a:r>
                    </a:p>
                  </a:txBody>
                  <a:tcPr marL="9524" marR="9524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+</a:t>
                      </a:r>
                    </a:p>
                  </a:txBody>
                  <a:tcPr marL="9524" marR="9524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211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DECLAREMOS EL </a:t>
            </a:r>
            <a:r>
              <a:rPr lang="en-US" sz="28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P.P.M. NETO DETERMINADO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3;p6"/>
          <p:cNvSpPr/>
          <p:nvPr/>
        </p:nvSpPr>
        <p:spPr>
          <a:xfrm>
            <a:off x="344097" y="2139866"/>
            <a:ext cx="8113004" cy="1616326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491145" y="2212304"/>
            <a:ext cx="796595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s-CL" sz="1600" b="1" dirty="0">
                <a:latin typeface="Calibri"/>
                <a:cs typeface="Calibri"/>
              </a:rPr>
              <a:t>Los PPM del mes se calculan sobre el monto neto de las ventas de acuerdo al porcentaje que cancela la empresa, como se mostrará a continuación:</a:t>
            </a:r>
          </a:p>
          <a:p>
            <a:pPr algn="just"/>
            <a:endParaRPr lang="es-CL" sz="1600" dirty="0">
              <a:latin typeface="Calibri"/>
              <a:cs typeface="Calibri"/>
            </a:endParaRPr>
          </a:p>
          <a:p>
            <a:pPr algn="just"/>
            <a:r>
              <a:rPr lang="es-CL" sz="1600" dirty="0">
                <a:latin typeface="Calibri"/>
                <a:cs typeface="Calibri"/>
              </a:rPr>
              <a:t>Tasa 1,8%</a:t>
            </a:r>
          </a:p>
          <a:p>
            <a:pPr algn="just"/>
            <a:r>
              <a:rPr lang="es-CL" sz="1600" dirty="0">
                <a:latin typeface="Calibri"/>
                <a:cs typeface="Calibri"/>
              </a:rPr>
              <a:t>Ventas netas $358.813.-</a:t>
            </a:r>
          </a:p>
        </p:txBody>
      </p:sp>
      <p:sp>
        <p:nvSpPr>
          <p:cNvPr id="12" name="Google Shape;173;p6"/>
          <p:cNvSpPr/>
          <p:nvPr/>
        </p:nvSpPr>
        <p:spPr>
          <a:xfrm>
            <a:off x="344097" y="5463687"/>
            <a:ext cx="6329718" cy="67052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459332" y="5521410"/>
            <a:ext cx="59172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s-CL" sz="1600" b="1" dirty="0">
                <a:latin typeface="Calibri"/>
                <a:cs typeface="Calibri"/>
              </a:rPr>
              <a:t>Recuerda que para obtener el PPM debes tomar la base imponible y multiplicarla por la tasa %.</a:t>
            </a:r>
          </a:p>
        </p:txBody>
      </p:sp>
      <p:graphicFrame>
        <p:nvGraphicFramePr>
          <p:cNvPr id="9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15578"/>
              </p:ext>
            </p:extLst>
          </p:nvPr>
        </p:nvGraphicFramePr>
        <p:xfrm>
          <a:off x="390887" y="4032854"/>
          <a:ext cx="7704138" cy="1046163"/>
        </p:xfrm>
        <a:graphic>
          <a:graphicData uri="http://schemas.openxmlformats.org/drawingml/2006/table">
            <a:tbl>
              <a:tblPr/>
              <a:tblGrid>
                <a:gridCol w="287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0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89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50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7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8733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921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8733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36842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Monto </a:t>
                      </a:r>
                      <a:b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Pérdida  </a:t>
                      </a:r>
                      <a:b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Art. 90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Base </a:t>
                      </a:r>
                      <a:b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Imponible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Tasa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Crédito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PPM Neto</a:t>
                      </a:r>
                      <a:b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Determinado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58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1a Categoría </a:t>
                      </a:r>
                      <a:b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Art. 84 a)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563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358.813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115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1.8%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68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62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6.459</a:t>
                      </a:r>
                    </a:p>
                  </a:txBody>
                  <a:tcPr marL="9524" marR="9524" marT="95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Imagen 9" descr="PLAN COMUN ILUST-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18" y="4999462"/>
            <a:ext cx="2777457" cy="256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7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¿CÓMO OBTENEMOS EL </a:t>
            </a:r>
            <a:r>
              <a:rPr lang="en-US" sz="28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VALOR A PAGAR?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3;p6"/>
          <p:cNvSpPr/>
          <p:nvPr/>
        </p:nvSpPr>
        <p:spPr>
          <a:xfrm>
            <a:off x="344097" y="2139866"/>
            <a:ext cx="7626653" cy="208922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491145" y="2212304"/>
            <a:ext cx="745258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CL" sz="1600" b="1" dirty="0">
                <a:latin typeface="Calibri"/>
                <a:cs typeface="Calibri"/>
              </a:rPr>
              <a:t>Con toda la información reflejada en el formulario, podemos proceder a obtener el resultado del ejercicio como se te mostrará a continuación: </a:t>
            </a:r>
          </a:p>
          <a:p>
            <a:endParaRPr lang="es-CL" sz="1600" dirty="0">
              <a:latin typeface="Calibri"/>
              <a:cs typeface="Calibri"/>
            </a:endParaRPr>
          </a:p>
          <a:p>
            <a:r>
              <a:rPr lang="es-CL" sz="1600" dirty="0">
                <a:latin typeface="Calibri"/>
                <a:cs typeface="Calibri"/>
              </a:rPr>
              <a:t>Impuesto Determinado $295.226.-</a:t>
            </a:r>
          </a:p>
          <a:p>
            <a:r>
              <a:rPr lang="es-CL" sz="1600" dirty="0">
                <a:latin typeface="Calibri"/>
                <a:cs typeface="Calibri"/>
              </a:rPr>
              <a:t>Impuesto único por $45.000.-</a:t>
            </a:r>
          </a:p>
          <a:p>
            <a:r>
              <a:rPr lang="es-CL" sz="1600" dirty="0">
                <a:latin typeface="Calibri"/>
                <a:cs typeface="Calibri"/>
              </a:rPr>
              <a:t>Retención de Honorarios $16.125.-</a:t>
            </a:r>
          </a:p>
          <a:p>
            <a:r>
              <a:rPr lang="es-CL" sz="1600" dirty="0">
                <a:latin typeface="Calibri"/>
                <a:cs typeface="Calibri"/>
              </a:rPr>
              <a:t>PPM $6.459.-</a:t>
            </a:r>
          </a:p>
        </p:txBody>
      </p:sp>
      <p:sp>
        <p:nvSpPr>
          <p:cNvPr id="12" name="Google Shape;173;p6"/>
          <p:cNvSpPr/>
          <p:nvPr/>
        </p:nvSpPr>
        <p:spPr>
          <a:xfrm>
            <a:off x="344097" y="5463687"/>
            <a:ext cx="6329718" cy="67052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459332" y="5521410"/>
            <a:ext cx="59172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s-CL" sz="1600" b="1" dirty="0">
                <a:latin typeface="Calibri"/>
                <a:cs typeface="Calibri"/>
              </a:rPr>
              <a:t>Recuerda con los datos obtenidos debes sumar todos los valores obtenidos para así calcular el impuesto determinado</a:t>
            </a:r>
          </a:p>
        </p:txBody>
      </p:sp>
      <p:graphicFrame>
        <p:nvGraphicFramePr>
          <p:cNvPr id="11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839593"/>
              </p:ext>
            </p:extLst>
          </p:nvPr>
        </p:nvGraphicFramePr>
        <p:xfrm>
          <a:off x="400508" y="4365625"/>
          <a:ext cx="7145337" cy="940965"/>
        </p:xfrm>
        <a:graphic>
          <a:graphicData uri="http://schemas.openxmlformats.org/drawingml/2006/table">
            <a:tbl>
              <a:tblPr/>
              <a:tblGrid>
                <a:gridCol w="2873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0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8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46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04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46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88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841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2702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94932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3178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65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SUB TOTAL IMPUESTO DETERMINADO ANVERSO. </a:t>
                      </a:r>
                      <a:br>
                        <a:rPr kumimoji="0" 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(Suma de las líneas 49 a 64, columna Impuesto y/o PPM determinado)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595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362.810 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=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827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119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TOTAL A PAGAR EN PLAZO LEGAL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6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91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362.810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=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3" marR="9523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60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;p2"/>
          <p:cNvSpPr txBox="1"/>
          <p:nvPr/>
        </p:nvSpPr>
        <p:spPr>
          <a:xfrm>
            <a:off x="376566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s-ES_tradnl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GESTIÓN COMERCIAL Y TRIBUTARIA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61;p13"/>
          <p:cNvSpPr txBox="1">
            <a:spLocks/>
          </p:cNvSpPr>
          <p:nvPr/>
        </p:nvSpPr>
        <p:spPr>
          <a:xfrm>
            <a:off x="365425" y="2051269"/>
            <a:ext cx="4525103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FORMULARIO 29</a:t>
            </a:r>
            <a:br>
              <a:rPr lang="es-ES_tradnl" sz="36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</a:br>
            <a:r>
              <a:rPr lang="es-ES_tradnl" sz="36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DECLARACIÓN DE IVA</a:t>
            </a: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4ABC34B-594F-9143-9EC3-8D4B7DB1D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128" y="756906"/>
            <a:ext cx="584156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5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REALICEMOS </a:t>
            </a:r>
            <a:r>
              <a:rPr lang="en-US" sz="28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UNA PAUSA…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7;p6">
            <a:extLst>
              <a:ext uri="{FF2B5EF4-FFF2-40B4-BE49-F238E27FC236}">
                <a16:creationId xmlns="" xmlns:a16="http://schemas.microsoft.com/office/drawing/2014/main" id="{2E4369A4-B388-D846-AEE8-90295FC630B0}"/>
              </a:ext>
            </a:extLst>
          </p:cNvPr>
          <p:cNvSpPr txBox="1"/>
          <p:nvPr/>
        </p:nvSpPr>
        <p:spPr>
          <a:xfrm>
            <a:off x="651852" y="2521125"/>
            <a:ext cx="5039206" cy="30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eaLnBrk="1" hangingPunct="1">
              <a:buFont typeface="Arial" charset="0"/>
              <a:buNone/>
            </a:pPr>
            <a:r>
              <a:rPr lang="es-CL" sz="1800" dirty="0">
                <a:latin typeface="Calibri"/>
                <a:cs typeface="Calibri"/>
              </a:rPr>
              <a:t>Te invito a que reflexionemos sobre el tema que hemos tratado, para esto reúnanse en parejas y conversen sobre la pregunta que se les planteará, compartan sus respuestas en plenario con sus compañeros</a:t>
            </a:r>
          </a:p>
          <a:p>
            <a:pPr marL="0" indent="0" eaLnBrk="1" hangingPunct="1">
              <a:buFont typeface="Arial" charset="0"/>
              <a:buNone/>
            </a:pPr>
            <a:endParaRPr lang="es-CL" sz="1800" dirty="0">
              <a:latin typeface="Calibri"/>
              <a:cs typeface="Calibri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s-CL" sz="1800" b="1" dirty="0">
                <a:solidFill>
                  <a:srgbClr val="ED6B00"/>
                </a:solidFill>
                <a:latin typeface="Calibri"/>
                <a:cs typeface="Calibri"/>
              </a:rPr>
              <a:t>¿Qué tener en cuenta para el llenado del formulario 29?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  <a:buNone/>
            </a:pPr>
            <a:endParaRPr lang="es-MX" sz="1800" b="1" dirty="0">
              <a:solidFill>
                <a:srgbClr val="ED6B00"/>
              </a:solidFill>
              <a:latin typeface="Calibri"/>
              <a:cs typeface="Calibri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  <a:buNone/>
            </a:pPr>
            <a:endParaRPr lang="es-MX" sz="2000" b="1" dirty="0">
              <a:solidFill>
                <a:srgbClr val="ED6B00"/>
              </a:solidFill>
              <a:latin typeface="Calibri"/>
              <a:cs typeface="Calibri"/>
            </a:endParaRPr>
          </a:p>
        </p:txBody>
      </p:sp>
      <p:sp>
        <p:nvSpPr>
          <p:cNvPr id="7" name="Google Shape;318;p12">
            <a:extLst>
              <a:ext uri="{FF2B5EF4-FFF2-40B4-BE49-F238E27FC236}">
                <a16:creationId xmlns="" xmlns:a16="http://schemas.microsoft.com/office/drawing/2014/main" id="{C3AA7D52-EC8A-6F43-B508-49DE59F2418F}"/>
              </a:ext>
            </a:extLst>
          </p:cNvPr>
          <p:cNvSpPr txBox="1"/>
          <p:nvPr/>
        </p:nvSpPr>
        <p:spPr>
          <a:xfrm>
            <a:off x="651851" y="4776459"/>
            <a:ext cx="4278737" cy="176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21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Muy bien!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invitamos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un </a:t>
            </a:r>
            <a:r>
              <a:rPr lang="en-US" sz="2100" b="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plenario</a:t>
            </a:r>
            <a:r>
              <a:rPr lang="en-US" sz="21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con los </a:t>
            </a:r>
            <a:r>
              <a:rPr lang="en-US" sz="2100" b="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sz="21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endParaRPr dirty="0">
              <a:solidFill>
                <a:srgbClr val="A9350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D6A96B7-DA0C-D141-A083-C15A738B3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425" y="3302924"/>
            <a:ext cx="4087904" cy="404702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21483" y="605823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7086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SOLUCIÓN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7;p6">
            <a:extLst>
              <a:ext uri="{FF2B5EF4-FFF2-40B4-BE49-F238E27FC236}">
                <a16:creationId xmlns="" xmlns:a16="http://schemas.microsoft.com/office/drawing/2014/main" id="{2E4369A4-B388-D846-AEE8-90295FC630B0}"/>
              </a:ext>
            </a:extLst>
          </p:cNvPr>
          <p:cNvSpPr txBox="1"/>
          <p:nvPr/>
        </p:nvSpPr>
        <p:spPr>
          <a:xfrm>
            <a:off x="651852" y="2521125"/>
            <a:ext cx="503920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s-CL" sz="1800" dirty="0">
                <a:latin typeface="Calibri"/>
                <a:cs typeface="Calibri"/>
              </a:rPr>
              <a:t>Para la confección del formulario debemos tener en claro la información que estamos presentando, a través de los Débitos y los Créditos teniendo clara esta información podemos empezar a confeccionar nuestro formulario. De ahí en adelante debemos considerar las retenciones por concepto de honorarios e impuesto único. Finalmente calculamos el PPM neto de las ventas para conseguir finalmente el monto a pagar de los impuestos.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21483" y="605823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52D5018-9681-F043-B3B6-ED5C7BC2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011" y="2285736"/>
            <a:ext cx="6316844" cy="60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6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23;p16">
            <a:extLst>
              <a:ext uri="{FF2B5EF4-FFF2-40B4-BE49-F238E27FC236}">
                <a16:creationId xmlns="" xmlns:a16="http://schemas.microsoft.com/office/drawing/2014/main" id="{433A6900-F562-9741-B799-BBFE59B65FB5}"/>
              </a:ext>
            </a:extLst>
          </p:cNvPr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EJEMPLO</a:t>
            </a:r>
            <a:endParaRPr sz="31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aphicFrame>
        <p:nvGraphicFramePr>
          <p:cNvPr id="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773275"/>
              </p:ext>
            </p:extLst>
          </p:nvPr>
        </p:nvGraphicFramePr>
        <p:xfrm>
          <a:off x="409106" y="3177013"/>
          <a:ext cx="6756400" cy="3389522"/>
        </p:xfrm>
        <a:graphic>
          <a:graphicData uri="http://schemas.openxmlformats.org/drawingml/2006/table">
            <a:tbl>
              <a:tblPr/>
              <a:tblGrid>
                <a:gridCol w="2252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26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Actividad económica 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Es parte del giro 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Está exenta de pago de IVA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Compra de una moto para una carnicería.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 es del giro 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Está exenta de pago de IVA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Compra de harina para una panadería.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Es parte del giro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 está exenta del pago de IVA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Venta de ropa en un negocio de verdulería.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 es del giro 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Está exenta del pago de IVA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Compra de una máquina cortadora para una farmacia.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 es del giro 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Está exenta del pago de IVA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Pago de consumo de agua en una veterinaria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Es parte del giro </a:t>
                      </a: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 está exenta del pago de IVA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Imagen 3" descr="RRHH-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27" y="1000379"/>
            <a:ext cx="3486912" cy="6559296"/>
          </a:xfrm>
          <a:prstGeom prst="rect">
            <a:avLst/>
          </a:prstGeom>
        </p:spPr>
      </p:pic>
      <p:sp>
        <p:nvSpPr>
          <p:cNvPr id="8" name="Google Shape;107;p6">
            <a:extLst>
              <a:ext uri="{FF2B5EF4-FFF2-40B4-BE49-F238E27FC236}">
                <a16:creationId xmlns="" xmlns:a16="http://schemas.microsoft.com/office/drawing/2014/main" id="{2E4369A4-B388-D846-AEE8-90295FC630B0}"/>
              </a:ext>
            </a:extLst>
          </p:cNvPr>
          <p:cNvSpPr txBox="1"/>
          <p:nvPr/>
        </p:nvSpPr>
        <p:spPr>
          <a:xfrm>
            <a:off x="408675" y="1926620"/>
            <a:ext cx="5387005" cy="1078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lnSpc>
                <a:spcPct val="90000"/>
              </a:lnSpc>
              <a:spcBef>
                <a:spcPts val="750"/>
              </a:spcBef>
              <a:buNone/>
            </a:pPr>
            <a:r>
              <a:rPr lang="es-CL" dirty="0">
                <a:latin typeface="Calibri"/>
                <a:cs typeface="Calibri"/>
              </a:rPr>
              <a:t>A continuación se presentan una serie de actividades económicas, para las cuales su clasificación se realiza según si son parte del giro o si están exentas del pago de IVA.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buNone/>
            </a:pPr>
            <a:endParaRPr lang="es-CL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294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23;p16">
            <a:extLst>
              <a:ext uri="{FF2B5EF4-FFF2-40B4-BE49-F238E27FC236}">
                <a16:creationId xmlns="" xmlns:a16="http://schemas.microsoft.com/office/drawing/2014/main" id="{433A6900-F562-9741-B799-BBFE59B65FB5}"/>
              </a:ext>
            </a:extLst>
          </p:cNvPr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AHORA REVISEMOS ¿CUÁNTO APRENDIMOS?</a:t>
            </a:r>
            <a:endParaRPr sz="31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2" name="Google Shape;70;p14">
            <a:extLst>
              <a:ext uri="{FF2B5EF4-FFF2-40B4-BE49-F238E27FC236}">
                <a16:creationId xmlns="" xmlns:a16="http://schemas.microsoft.com/office/drawing/2014/main" id="{1DBA6A8A-DFE5-2C49-B6E2-7ED65D8C1360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REVISEMOS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5" name="Google Shape;73;p14">
            <a:extLst>
              <a:ext uri="{FF2B5EF4-FFF2-40B4-BE49-F238E27FC236}">
                <a16:creationId xmlns="" xmlns:a16="http://schemas.microsoft.com/office/drawing/2014/main" id="{B7375787-873D-BD41-85A6-A9B33E61F550}"/>
              </a:ext>
            </a:extLst>
          </p:cNvPr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587AAEB3-4742-BF42-B5D9-312E48622E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42338" y="3353848"/>
            <a:ext cx="5237611" cy="4275353"/>
          </a:xfrm>
          <a:prstGeom prst="rect">
            <a:avLst/>
          </a:prstGeom>
        </p:spPr>
      </p:pic>
      <p:sp>
        <p:nvSpPr>
          <p:cNvPr id="27" name="Google Shape;80;p14">
            <a:extLst>
              <a:ext uri="{FF2B5EF4-FFF2-40B4-BE49-F238E27FC236}">
                <a16:creationId xmlns="" xmlns:a16="http://schemas.microsoft.com/office/drawing/2014/main" id="{7A2F8BF2-05D0-3E4C-B6E2-3F6208DFA44B}"/>
              </a:ext>
            </a:extLst>
          </p:cNvPr>
          <p:cNvSpPr txBox="1"/>
          <p:nvPr/>
        </p:nvSpPr>
        <p:spPr>
          <a:xfrm>
            <a:off x="702507" y="2357301"/>
            <a:ext cx="5849720" cy="323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Font typeface="Arial" charset="0"/>
              <a:buNone/>
            </a:pPr>
            <a:r>
              <a:rPr lang="es-ES" sz="1800" dirty="0">
                <a:latin typeface="Calibri"/>
                <a:cs typeface="Calibri"/>
              </a:rPr>
              <a:t>Los invito a  reunirse en grupos de cuatro integrantes, y deben en conjunto, realizar la confección del </a:t>
            </a:r>
            <a:r>
              <a:rPr lang="es-ES" sz="1800" b="1" dirty="0">
                <a:latin typeface="Calibri"/>
                <a:cs typeface="Calibri"/>
              </a:rPr>
              <a:t>Registro de las Compras y Ventas de un negocio.</a:t>
            </a:r>
          </a:p>
          <a:p>
            <a:pPr marL="0" indent="0" algn="ctr">
              <a:buFont typeface="Arial" charset="0"/>
              <a:buNone/>
            </a:pPr>
            <a:endParaRPr lang="es-ES" sz="1800" dirty="0">
              <a:latin typeface="Calibri"/>
              <a:cs typeface="Calibri"/>
            </a:endParaRPr>
          </a:p>
          <a:p>
            <a:pPr marL="0" indent="0" algn="ctr">
              <a:buFont typeface="Arial" charset="0"/>
              <a:buNone/>
            </a:pPr>
            <a:r>
              <a:rPr lang="es-ES" sz="1800" dirty="0">
                <a:latin typeface="Calibri"/>
                <a:cs typeface="Calibri"/>
              </a:rPr>
              <a:t> Recuerda tomar en cuenta las transacciones que se te irán dando en el ejercicio.</a:t>
            </a:r>
          </a:p>
          <a:p>
            <a:pPr algn="ctr">
              <a:spcBef>
                <a:spcPts val="600"/>
              </a:spcBef>
            </a:pPr>
            <a:r>
              <a:rPr lang="es-MX" sz="1800" spc="-5" dirty="0">
                <a:latin typeface="Calibri"/>
                <a:cs typeface="Calibri"/>
              </a:rPr>
              <a:t>¡Éxito!</a:t>
            </a:r>
            <a:endParaRPr lang="es-CL" sz="1800" dirty="0">
              <a:latin typeface="Calibri"/>
              <a:cs typeface="Calibri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s-CL" sz="1800" b="1" dirty="0">
                <a:solidFill>
                  <a:srgbClr val="ED6B00"/>
                </a:solidFill>
                <a:latin typeface="Calibri"/>
                <a:cs typeface="Calibri"/>
              </a:rPr>
              <a:t>¡Muy Bien!, </a:t>
            </a:r>
            <a:r>
              <a:rPr lang="es-CL" sz="1800" dirty="0">
                <a:latin typeface="Calibri"/>
                <a:cs typeface="Calibri"/>
              </a:rPr>
              <a:t>ahora vamos a practicar</a:t>
            </a:r>
          </a:p>
        </p:txBody>
      </p:sp>
    </p:spTree>
    <p:extLst>
      <p:ext uri="{BB962C8B-B14F-4D97-AF65-F5344CB8AC3E}">
        <p14:creationId xmlns:p14="http://schemas.microsoft.com/office/powerpoint/2010/main" val="91884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50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8;p5"/>
          <p:cNvSpPr txBox="1"/>
          <p:nvPr/>
        </p:nvSpPr>
        <p:spPr>
          <a:xfrm>
            <a:off x="3670559" y="1209418"/>
            <a:ext cx="585011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56" y="3978569"/>
            <a:ext cx="6899892" cy="3974395"/>
          </a:xfrm>
          <a:prstGeom prst="rect">
            <a:avLst/>
          </a:prstGeom>
        </p:spPr>
      </p:pic>
      <p:sp>
        <p:nvSpPr>
          <p:cNvPr id="14" name="Google Shape;97;p3"/>
          <p:cNvSpPr txBox="1"/>
          <p:nvPr/>
        </p:nvSpPr>
        <p:spPr>
          <a:xfrm>
            <a:off x="2686559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45;p20"/>
          <p:cNvSpPr txBox="1"/>
          <p:nvPr/>
        </p:nvSpPr>
        <p:spPr>
          <a:xfrm>
            <a:off x="952449" y="3592917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rgbClr val="A9350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FORMULARIO 29 </a:t>
            </a:r>
            <a:r>
              <a:rPr lang="en-US" sz="2000" b="1" dirty="0">
                <a:solidFill>
                  <a:srgbClr val="ED6B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DECLARACIÓN DEL IVA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Ahora realizaremos una actividad práctica. Para el desarrollo de la actividad, utiliza el archivo </a:t>
            </a:r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Actividad Práctica 8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. Sigue las instrucciones señaladas.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2100" b="1" dirty="0">
                <a:solidFill>
                  <a:srgbClr val="ED6B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¡Éxito! 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600"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50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31" y="2890682"/>
            <a:ext cx="2963594" cy="4629223"/>
          </a:xfrm>
          <a:prstGeom prst="rect">
            <a:avLst/>
          </a:prstGeom>
        </p:spPr>
      </p:pic>
      <p:sp>
        <p:nvSpPr>
          <p:cNvPr id="16" name="Google Shape;445;p20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rgbClr val="A9350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FORMULARIO 29 </a:t>
            </a:r>
            <a:r>
              <a:rPr lang="en-US" sz="2000" b="1" dirty="0">
                <a:solidFill>
                  <a:srgbClr val="ED6B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DECLARACIÓN DEL IVA</a:t>
            </a: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ED6B00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2" y="4159042"/>
            <a:ext cx="673176" cy="60372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 TRABAJAR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-4655" y="4568183"/>
            <a:ext cx="9154909" cy="783005"/>
            <a:chOff x="-4655" y="4354713"/>
            <a:chExt cx="9154909" cy="783005"/>
          </a:xfrm>
        </p:grpSpPr>
        <p:sp>
          <p:nvSpPr>
            <p:cNvPr id="406" name="Google Shape;406;p19"/>
            <p:cNvSpPr txBox="1"/>
            <p:nvPr/>
          </p:nvSpPr>
          <p:spPr>
            <a:xfrm>
              <a:off x="1284454" y="4576958"/>
              <a:ext cx="78658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Situarse en un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contexto escolar.</a:t>
              </a:r>
              <a:endParaRPr sz="1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22" name="Google Shape;422;p19"/>
            <p:cNvSpPr/>
            <p:nvPr/>
          </p:nvSpPr>
          <p:spPr>
            <a:xfrm rot="5400000">
              <a:off x="171526" y="417853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414" name="Google Shape;414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empático </a:t>
              </a:r>
              <a:r>
                <a:rPr lang="es-CL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 momento de que presenten sus respuetsas en plenario.</a:t>
              </a:r>
              <a:endParaRPr sz="1600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 rot="5400000">
              <a:off x="171526" y="3285661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-4655" y="2826713"/>
            <a:ext cx="8958264" cy="783005"/>
            <a:chOff x="-4655" y="2568971"/>
            <a:chExt cx="8958264" cy="783005"/>
          </a:xfrm>
        </p:grpSpPr>
        <p:sp>
          <p:nvSpPr>
            <p:cNvPr id="405" name="Google Shape;405;p19"/>
            <p:cNvSpPr txBox="1"/>
            <p:nvPr/>
          </p:nvSpPr>
          <p:spPr>
            <a:xfrm>
              <a:off x="1284454" y="2791216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Considerar el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anexo adjunto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para realizar la actividad.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16" name="Google Shape;416;p19"/>
            <p:cNvSpPr/>
            <p:nvPr/>
          </p:nvSpPr>
          <p:spPr>
            <a:xfrm rot="5400000">
              <a:off x="171526" y="239279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3" y="1565094"/>
            <a:ext cx="3816532" cy="6006178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="" xmlns:a16="http://schemas.microsoft.com/office/drawing/2014/main" id="{73B4BED1-B60D-3741-93EF-8347ADC342C4}"/>
              </a:ext>
            </a:extLst>
          </p:cNvPr>
          <p:cNvGrpSpPr/>
          <p:nvPr/>
        </p:nvGrpSpPr>
        <p:grpSpPr>
          <a:xfrm>
            <a:off x="0" y="1963131"/>
            <a:ext cx="5870763" cy="783005"/>
            <a:chOff x="-4655" y="4354713"/>
            <a:chExt cx="5870763" cy="783005"/>
          </a:xfrm>
        </p:grpSpPr>
        <p:sp>
          <p:nvSpPr>
            <p:cNvPr id="31" name="Google Shape;406;p19">
              <a:extLst>
                <a:ext uri="{FF2B5EF4-FFF2-40B4-BE49-F238E27FC236}">
                  <a16:creationId xmlns="" xmlns:a16="http://schemas.microsoft.com/office/drawing/2014/main" id="{81307FB9-8866-8744-B29A-D1528A0586B5}"/>
                </a:ext>
              </a:extLst>
            </p:cNvPr>
            <p:cNvSpPr txBox="1"/>
            <p:nvPr/>
          </p:nvSpPr>
          <p:spPr>
            <a:xfrm>
              <a:off x="1284454" y="4468470"/>
              <a:ext cx="4581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Trabajar en equipo,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cuidando la integridad física y emocional de todos y todas.</a:t>
              </a:r>
              <a:endParaRPr sz="1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2" name="Google Shape;422;p19">
              <a:extLst>
                <a:ext uri="{FF2B5EF4-FFF2-40B4-BE49-F238E27FC236}">
                  <a16:creationId xmlns="" xmlns:a16="http://schemas.microsoft.com/office/drawing/2014/main" id="{494B16B2-EA4C-2943-B221-B654612FC865}"/>
                </a:ext>
              </a:extLst>
            </p:cNvPr>
            <p:cNvSpPr/>
            <p:nvPr/>
          </p:nvSpPr>
          <p:spPr>
            <a:xfrm rot="5400000">
              <a:off x="171526" y="417853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" name="Gráfico 32">
            <a:extLst>
              <a:ext uri="{FF2B5EF4-FFF2-40B4-BE49-F238E27FC236}">
                <a16:creationId xmlns="" xmlns:a16="http://schemas.microsoft.com/office/drawing/2014/main" id="{78DD814A-BCDC-7B4A-85B1-C7EDBE825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252" y="2100512"/>
            <a:ext cx="486970" cy="48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5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9;p3"/>
          <p:cNvSpPr txBox="1"/>
          <p:nvPr/>
        </p:nvSpPr>
        <p:spPr>
          <a:xfrm>
            <a:off x="459175" y="2309023"/>
            <a:ext cx="2604271" cy="264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OA1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685800" fontAlgn="ctr">
              <a:spcBef>
                <a:spcPct val="0"/>
              </a:spcBef>
              <a:spcAft>
                <a:spcPct val="0"/>
              </a:spcAft>
              <a:buClrTx/>
            </a:pPr>
            <a:r>
              <a:rPr lang="es-CL" dirty="0">
                <a:latin typeface="Calibri" charset="0"/>
                <a:ea typeface="ＭＳ Ｐゴシック" charset="0"/>
              </a:rPr>
              <a:t>Leer y utilizar información contable básica acerca de la marcha de la empresa, incluida información sobre importaciones y/o exportaciones, de acuerdo a las normas internacionales de contabilidad  (NIC) y de información financiera (NIIF).</a:t>
            </a:r>
          </a:p>
          <a:p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Genérico</a:t>
            </a:r>
          </a:p>
          <a:p>
            <a:pPr lvl="0"/>
            <a:r>
              <a:rPr lang="es-ES_tradn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mr-I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s-ES_tradn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101;p3"/>
          <p:cNvSpPr/>
          <p:nvPr/>
        </p:nvSpPr>
        <p:spPr>
          <a:xfrm>
            <a:off x="252573" y="1472659"/>
            <a:ext cx="2980513" cy="4711831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6;p3"/>
          <p:cNvSpPr txBox="1"/>
          <p:nvPr/>
        </p:nvSpPr>
        <p:spPr>
          <a:xfrm>
            <a:off x="358671" y="1952515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51" y="1090895"/>
            <a:ext cx="821157" cy="782964"/>
          </a:xfrm>
          <a:prstGeom prst="rect">
            <a:avLst/>
          </a:prstGeom>
        </p:spPr>
      </p:pic>
      <p:sp>
        <p:nvSpPr>
          <p:cNvPr id="42" name="Google Shape;101;p3"/>
          <p:cNvSpPr/>
          <p:nvPr/>
        </p:nvSpPr>
        <p:spPr>
          <a:xfrm>
            <a:off x="3362219" y="1472660"/>
            <a:ext cx="2980513" cy="4711830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99;p3"/>
          <p:cNvSpPr txBox="1"/>
          <p:nvPr/>
        </p:nvSpPr>
        <p:spPr>
          <a:xfrm>
            <a:off x="3489514" y="2235575"/>
            <a:ext cx="2853218" cy="17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defTabSz="685800" fontAlgn="ctr">
              <a:spcBef>
                <a:spcPct val="0"/>
              </a:spcBef>
              <a:spcAft>
                <a:spcPct val="0"/>
              </a:spcAft>
              <a:buClrTx/>
            </a:pPr>
            <a:r>
              <a:rPr lang="es-ES" b="1" dirty="0">
                <a:latin typeface="Calibri" panose="020F0502020204030204" pitchFamily="34" charset="0"/>
              </a:rPr>
              <a:t>2. </a:t>
            </a:r>
            <a:r>
              <a:rPr lang="es-CL" dirty="0">
                <a:latin typeface="Calibri" charset="0"/>
                <a:ea typeface="ＭＳ Ｐゴシック" charset="0"/>
              </a:rPr>
              <a:t>Monitorea el cumplimiento de las obligaciones tributarias de la empresa de acuerdo a la normativa legal vigente.</a:t>
            </a:r>
          </a:p>
          <a:p>
            <a:pPr fontAlgn="ctr"/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" name="Google Shape;96;p3"/>
          <p:cNvSpPr txBox="1"/>
          <p:nvPr/>
        </p:nvSpPr>
        <p:spPr>
          <a:xfrm>
            <a:off x="3561636" y="1952515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50" y="1090895"/>
            <a:ext cx="821157" cy="782964"/>
          </a:xfrm>
          <a:prstGeom prst="rect">
            <a:avLst/>
          </a:prstGeom>
        </p:spPr>
      </p:pic>
      <p:sp>
        <p:nvSpPr>
          <p:cNvPr id="43" name="Google Shape;101;p3"/>
          <p:cNvSpPr/>
          <p:nvPr/>
        </p:nvSpPr>
        <p:spPr>
          <a:xfrm>
            <a:off x="6473043" y="1472660"/>
            <a:ext cx="2980513" cy="4711830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99;p3"/>
          <p:cNvSpPr txBox="1"/>
          <p:nvPr/>
        </p:nvSpPr>
        <p:spPr>
          <a:xfrm>
            <a:off x="6563541" y="2758159"/>
            <a:ext cx="2872170" cy="113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ctr"/>
            <a:r>
              <a:rPr lang="es-ES" b="1" dirty="0">
                <a:latin typeface="Calibri" panose="020F0502020204030204" pitchFamily="34" charset="0"/>
              </a:rPr>
              <a:t>2.3 </a:t>
            </a:r>
            <a:r>
              <a:rPr lang="es-CL" dirty="0">
                <a:latin typeface="Calibri" charset="0"/>
                <a:ea typeface="ＭＳ Ｐゴシック" charset="0"/>
              </a:rPr>
              <a:t>Realiza la declaración de impuesto mensual Formulario</a:t>
            </a:r>
            <a:br>
              <a:rPr lang="es-CL" dirty="0">
                <a:latin typeface="Calibri" charset="0"/>
                <a:ea typeface="ＭＳ Ｐゴシック" charset="0"/>
              </a:rPr>
            </a:br>
            <a:r>
              <a:rPr lang="es-CL" dirty="0">
                <a:latin typeface="Calibri" charset="0"/>
                <a:ea typeface="ＭＳ Ｐゴシック" charset="0"/>
              </a:rPr>
              <a:t>N° 29, en conformidad a las disposiciones tributarias</a:t>
            </a:r>
            <a:br>
              <a:rPr lang="es-CL" dirty="0">
                <a:latin typeface="Calibri" charset="0"/>
                <a:ea typeface="ＭＳ Ｐゴシック" charset="0"/>
              </a:rPr>
            </a:br>
            <a:r>
              <a:rPr lang="es-CL" dirty="0">
                <a:latin typeface="Calibri" charset="0"/>
                <a:ea typeface="ＭＳ Ｐゴシック" charset="0"/>
              </a:rPr>
              <a:t>establecidas.</a:t>
            </a:r>
            <a:br>
              <a:rPr lang="es-CL" dirty="0">
                <a:latin typeface="Calibri" charset="0"/>
                <a:ea typeface="ＭＳ Ｐゴシック" charset="0"/>
              </a:rPr>
            </a:br>
            <a:r>
              <a:rPr lang="es-CL" dirty="0">
                <a:latin typeface="Calibri" charset="0"/>
                <a:ea typeface="ＭＳ Ｐゴシック" charset="0"/>
              </a:rPr>
              <a:t/>
            </a:r>
            <a:br>
              <a:rPr lang="es-CL" dirty="0">
                <a:latin typeface="Calibri" charset="0"/>
                <a:ea typeface="ＭＳ Ｐゴシック" charset="0"/>
              </a:rPr>
            </a:b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25" name="Google Shape;96;p3"/>
          <p:cNvSpPr txBox="1"/>
          <p:nvPr/>
        </p:nvSpPr>
        <p:spPr>
          <a:xfrm>
            <a:off x="6554516" y="1952515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68" y="1090895"/>
            <a:ext cx="821157" cy="78296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8297" y="3845310"/>
            <a:ext cx="3025211" cy="408238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454" y="4610670"/>
            <a:ext cx="3103843" cy="24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8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86551" y="3816228"/>
            <a:ext cx="4845900" cy="883650"/>
            <a:chOff x="386551" y="4102397"/>
            <a:chExt cx="4845900" cy="883650"/>
          </a:xfrm>
        </p:grpSpPr>
        <p:sp>
          <p:nvSpPr>
            <p:cNvPr id="45" name="Google Shape;101;p3"/>
            <p:cNvSpPr/>
            <p:nvPr/>
          </p:nvSpPr>
          <p:spPr>
            <a:xfrm>
              <a:off x="574651" y="4102397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rupo 45"/>
            <p:cNvGrpSpPr/>
            <p:nvPr/>
          </p:nvGrpSpPr>
          <p:grpSpPr>
            <a:xfrm>
              <a:off x="386551" y="4346560"/>
              <a:ext cx="391110" cy="395325"/>
              <a:chOff x="375767" y="3437085"/>
              <a:chExt cx="376200" cy="395325"/>
            </a:xfrm>
          </p:grpSpPr>
          <p:sp>
            <p:nvSpPr>
              <p:cNvPr id="47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" name="Google Shape;99;p3"/>
            <p:cNvSpPr txBox="1"/>
            <p:nvPr/>
          </p:nvSpPr>
          <p:spPr>
            <a:xfrm>
              <a:off x="949350" y="4275122"/>
              <a:ext cx="4117499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s-CL" sz="1600" dirty="0">
                  <a:latin typeface="Calibri"/>
                  <a:cs typeface="Calibri"/>
                </a:rPr>
                <a:t>Calculamos impuestos adicionales.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75975" y="2843142"/>
            <a:ext cx="4845900" cy="883650"/>
            <a:chOff x="375767" y="3098701"/>
            <a:chExt cx="4845900" cy="883650"/>
          </a:xfrm>
        </p:grpSpPr>
        <p:sp>
          <p:nvSpPr>
            <p:cNvPr id="101" name="Google Shape;101;p3"/>
            <p:cNvSpPr/>
            <p:nvPr/>
          </p:nvSpPr>
          <p:spPr>
            <a:xfrm>
              <a:off x="563867" y="3098701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375767" y="3342864"/>
              <a:ext cx="376200" cy="395325"/>
              <a:chOff x="375767" y="3437085"/>
              <a:chExt cx="376200" cy="395325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" name="Google Shape;99;p3"/>
            <p:cNvSpPr txBox="1"/>
            <p:nvPr/>
          </p:nvSpPr>
          <p:spPr>
            <a:xfrm>
              <a:off x="938567" y="3271426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s-CL" sz="1600" dirty="0">
                  <a:latin typeface="Calibri"/>
                  <a:cs typeface="Calibri"/>
                </a:rPr>
                <a:t>Calculamos de manera correcta el impuesto al valor agregado.</a:t>
              </a:r>
            </a:p>
          </p:txBody>
        </p:sp>
      </p:grpSp>
      <p:sp>
        <p:nvSpPr>
          <p:cNvPr id="44" name="Elipse 43">
            <a:extLst>
              <a:ext uri="{FF2B5EF4-FFF2-40B4-BE49-F238E27FC236}">
                <a16:creationId xmlns=""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574651" y="22611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IMPUESTO ADICIONALES Y EL IVA: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94672" y="4789314"/>
            <a:ext cx="4845900" cy="883650"/>
            <a:chOff x="394672" y="5057485"/>
            <a:chExt cx="4845900" cy="883650"/>
          </a:xfrm>
        </p:grpSpPr>
        <p:sp>
          <p:nvSpPr>
            <p:cNvPr id="50" name="Google Shape;101;p3"/>
            <p:cNvSpPr/>
            <p:nvPr/>
          </p:nvSpPr>
          <p:spPr>
            <a:xfrm>
              <a:off x="582772" y="5057485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" name="Grupo 50"/>
            <p:cNvGrpSpPr/>
            <p:nvPr/>
          </p:nvGrpSpPr>
          <p:grpSpPr>
            <a:xfrm>
              <a:off x="394672" y="5301648"/>
              <a:ext cx="376200" cy="395325"/>
              <a:chOff x="375767" y="3437085"/>
              <a:chExt cx="376200" cy="395325"/>
            </a:xfrm>
          </p:grpSpPr>
          <p:sp>
            <p:nvSpPr>
              <p:cNvPr id="52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" name="Google Shape;99;p3"/>
            <p:cNvSpPr txBox="1"/>
            <p:nvPr/>
          </p:nvSpPr>
          <p:spPr>
            <a:xfrm>
              <a:off x="957471" y="5230210"/>
              <a:ext cx="4216762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CL" sz="1600" dirty="0">
                  <a:latin typeface="Calibri"/>
                  <a:cs typeface="Calibri"/>
                </a:rPr>
                <a:t>Identificamos Impuesto de Segunda Categoría</a:t>
              </a:r>
            </a:p>
            <a:p>
              <a:r>
                <a:rPr lang="es-CL" sz="1600" dirty="0">
                  <a:latin typeface="Calibri"/>
                  <a:cs typeface="Calibri"/>
                </a:rPr>
                <a:t>y Honorarios.</a:t>
              </a:r>
            </a:p>
          </p:txBody>
        </p:sp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2513152"/>
            <a:ext cx="4828328" cy="4574478"/>
          </a:xfrm>
          <a:prstGeom prst="rect">
            <a:avLst/>
          </a:prstGeom>
        </p:spPr>
      </p:pic>
      <p:grpSp>
        <p:nvGrpSpPr>
          <p:cNvPr id="26" name="Grupo 6"/>
          <p:cNvGrpSpPr/>
          <p:nvPr/>
        </p:nvGrpSpPr>
        <p:grpSpPr>
          <a:xfrm>
            <a:off x="394672" y="5843210"/>
            <a:ext cx="4845900" cy="883650"/>
            <a:chOff x="394672" y="5057485"/>
            <a:chExt cx="4845900" cy="883650"/>
          </a:xfrm>
        </p:grpSpPr>
        <p:sp>
          <p:nvSpPr>
            <p:cNvPr id="27" name="Google Shape;101;p3"/>
            <p:cNvSpPr/>
            <p:nvPr/>
          </p:nvSpPr>
          <p:spPr>
            <a:xfrm>
              <a:off x="582772" y="5057485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rupo 50"/>
            <p:cNvGrpSpPr/>
            <p:nvPr/>
          </p:nvGrpSpPr>
          <p:grpSpPr>
            <a:xfrm>
              <a:off x="394672" y="5301648"/>
              <a:ext cx="376200" cy="395325"/>
              <a:chOff x="375767" y="3437085"/>
              <a:chExt cx="376200" cy="395325"/>
            </a:xfrm>
          </p:grpSpPr>
          <p:sp>
            <p:nvSpPr>
              <p:cNvPr id="30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" name="Google Shape;99;p3"/>
            <p:cNvSpPr txBox="1"/>
            <p:nvPr/>
          </p:nvSpPr>
          <p:spPr>
            <a:xfrm>
              <a:off x="957471" y="5230210"/>
              <a:ext cx="4216762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s-CL" sz="1600" dirty="0">
                  <a:latin typeface="Calibri"/>
                  <a:cs typeface="Calibri"/>
                </a:rPr>
                <a:t>Confeccionamos la declaración de impuestos en el formulario 29.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 flipH="1">
            <a:off x="344122" y="2499623"/>
            <a:ext cx="5508280" cy="2810389"/>
            <a:chOff x="3816593" y="2968135"/>
            <a:chExt cx="5508280" cy="2499984"/>
          </a:xfrm>
        </p:grpSpPr>
        <p:sp>
          <p:nvSpPr>
            <p:cNvPr id="5" name="Google Shape;101;p3"/>
            <p:cNvSpPr/>
            <p:nvPr/>
          </p:nvSpPr>
          <p:spPr>
            <a:xfrm>
              <a:off x="4329258" y="2968135"/>
              <a:ext cx="4995615" cy="2499984"/>
            </a:xfrm>
            <a:prstGeom prst="roundRect">
              <a:avLst>
                <a:gd name="adj" fmla="val 16667"/>
              </a:avLst>
            </a:prstGeom>
            <a:solidFill>
              <a:srgbClr val="F7E3D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Triángulo isósceles 14"/>
            <p:cNvSpPr/>
            <p:nvPr/>
          </p:nvSpPr>
          <p:spPr>
            <a:xfrm rot="14571043">
              <a:off x="4111561" y="4473675"/>
              <a:ext cx="432619" cy="1022555"/>
            </a:xfrm>
            <a:prstGeom prst="triangle">
              <a:avLst/>
            </a:prstGeom>
            <a:solidFill>
              <a:srgbClr val="F7E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3"/>
          <p:cNvSpPr txBox="1"/>
          <p:nvPr/>
        </p:nvSpPr>
        <p:spPr>
          <a:xfrm>
            <a:off x="719643" y="2523720"/>
            <a:ext cx="4643727" cy="299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 charset="0"/>
              <a:buNone/>
            </a:pPr>
            <a:r>
              <a:rPr lang="es-ES" sz="1600" dirty="0">
                <a:latin typeface="Calibri"/>
                <a:cs typeface="Calibri"/>
              </a:rPr>
              <a:t>Para revisar los aprendizajes trabajados en la actividad anterior, te invito a que recordemos  el </a:t>
            </a:r>
            <a:r>
              <a:rPr lang="es-ES" sz="1600" b="1" dirty="0">
                <a:latin typeface="Calibri"/>
                <a:cs typeface="Calibri"/>
              </a:rPr>
              <a:t>Decreto Ley 825. </a:t>
            </a:r>
            <a:r>
              <a:rPr lang="es-ES" sz="1600" dirty="0">
                <a:latin typeface="Calibri"/>
                <a:cs typeface="Calibri"/>
              </a:rPr>
              <a:t>Ley sobre Impuestos a las Ventas y Servicios, que se aplica en nuestro país para la recaudación de los impuestos. Reúnanse en parejas para que realicen el desarrollo de la actividad.</a:t>
            </a:r>
          </a:p>
          <a:p>
            <a:pPr>
              <a:buFont typeface="Arial" charset="0"/>
              <a:buNone/>
            </a:pPr>
            <a:endParaRPr lang="es-ES" sz="1600" dirty="0">
              <a:latin typeface="Calibri"/>
              <a:cs typeface="Calibri"/>
            </a:endParaRPr>
          </a:p>
          <a:p>
            <a:r>
              <a:rPr lang="es-ES" sz="1600" dirty="0">
                <a:solidFill>
                  <a:srgbClr val="ED6B00"/>
                </a:solidFill>
                <a:latin typeface="Calibri"/>
                <a:cs typeface="Calibri"/>
              </a:rPr>
              <a:t>Además, del Artículo Segundo del decreto ley 825 </a:t>
            </a:r>
            <a:r>
              <a:rPr lang="es-ES" sz="1600" b="1" dirty="0">
                <a:solidFill>
                  <a:srgbClr val="ED6B00"/>
                </a:solidFill>
                <a:latin typeface="Calibri"/>
                <a:cs typeface="Calibri"/>
              </a:rPr>
              <a:t>¿Qué conceptos revisados, además de </a:t>
            </a:r>
            <a:r>
              <a:rPr lang="es-ES" sz="1600" b="1" i="1" dirty="0">
                <a:solidFill>
                  <a:srgbClr val="ED6B00"/>
                </a:solidFill>
                <a:latin typeface="Calibri"/>
                <a:cs typeface="Calibri"/>
              </a:rPr>
              <a:t>impuesto</a:t>
            </a:r>
            <a:r>
              <a:rPr lang="es-ES" sz="1600" b="1" dirty="0">
                <a:solidFill>
                  <a:srgbClr val="ED6B00"/>
                </a:solidFill>
                <a:latin typeface="Calibri"/>
                <a:cs typeface="Calibri"/>
              </a:rPr>
              <a:t>, están asociados a este decreto de Ley?</a:t>
            </a:r>
          </a:p>
          <a:p>
            <a:pPr>
              <a:buFont typeface="Arial" charset="0"/>
              <a:buNone/>
            </a:pPr>
            <a:endParaRPr lang="es-ES" sz="1600" dirty="0">
              <a:latin typeface="Calibri"/>
              <a:cs typeface="Calibri"/>
            </a:endParaRPr>
          </a:p>
        </p:txBody>
      </p:sp>
      <p:sp>
        <p:nvSpPr>
          <p:cNvPr id="17" name="Google Shape;318;p12"/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21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Muy bien!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invitamos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profundizar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revisando</a:t>
            </a:r>
            <a:endParaRPr dirty="0">
              <a:solidFill>
                <a:srgbClr val="ED6B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10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21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dirty="0">
              <a:solidFill>
                <a:srgbClr val="A9350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4" y="3333134"/>
            <a:ext cx="4585614" cy="4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0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23;p16">
            <a:extLst>
              <a:ext uri="{FF2B5EF4-FFF2-40B4-BE49-F238E27FC236}">
                <a16:creationId xmlns="" xmlns:a16="http://schemas.microsoft.com/office/drawing/2014/main" id="{433A6900-F562-9741-B799-BBFE59B65FB5}"/>
              </a:ext>
            </a:extLst>
          </p:cNvPr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INTRODUCCIÓN A LA ACTIVIDAD</a:t>
            </a:r>
            <a:endParaRPr sz="31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107;p6">
            <a:extLst>
              <a:ext uri="{FF2B5EF4-FFF2-40B4-BE49-F238E27FC236}">
                <a16:creationId xmlns="" xmlns:a16="http://schemas.microsoft.com/office/drawing/2014/main" id="{2E4369A4-B388-D846-AEE8-90295FC630B0}"/>
              </a:ext>
            </a:extLst>
          </p:cNvPr>
          <p:cNvSpPr txBox="1"/>
          <p:nvPr/>
        </p:nvSpPr>
        <p:spPr>
          <a:xfrm>
            <a:off x="408675" y="2683263"/>
            <a:ext cx="5387005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just">
              <a:buFont typeface="Arial" charset="0"/>
              <a:buNone/>
            </a:pPr>
            <a:r>
              <a:rPr lang="es-CL" dirty="0">
                <a:latin typeface="Calibri"/>
                <a:cs typeface="Calibri"/>
              </a:rPr>
              <a:t>En el siguiente tema que trataremos, aprenderemos en detalle la declaración de IVA, en particular la documentación y realización de cálculos respecto del IVA Débito Fiscal y el IVA Crédito Fiscal. Para saber si obtenemos impuesto a pagar o un remanente del mes.</a:t>
            </a:r>
          </a:p>
          <a:p>
            <a:pPr marL="0" indent="0" algn="just">
              <a:buFont typeface="Arial" charset="0"/>
              <a:buNone/>
            </a:pPr>
            <a:endParaRPr lang="es-CL" dirty="0">
              <a:latin typeface="Calibri"/>
              <a:cs typeface="Calibri"/>
            </a:endParaRPr>
          </a:p>
          <a:p>
            <a:pPr marL="0" indent="0" algn="just">
              <a:buFont typeface="Arial" charset="0"/>
              <a:buNone/>
            </a:pPr>
            <a:r>
              <a:rPr lang="es-CL" dirty="0">
                <a:latin typeface="Calibri"/>
                <a:cs typeface="Calibri"/>
              </a:rPr>
              <a:t>Para introducirnos en el tema, te invito a que clasifiques las siguientes cuentas, determinando si pertenecen a las que dan como resultado débito fiscal o crédito fiscal.</a:t>
            </a:r>
          </a:p>
          <a:p>
            <a:pPr marL="0" indent="0" algn="just">
              <a:buFont typeface="Arial" charset="0"/>
              <a:buNone/>
            </a:pPr>
            <a:endParaRPr lang="es-CL" dirty="0">
              <a:latin typeface="Calibri"/>
              <a:cs typeface="Calibri"/>
            </a:endParaRPr>
          </a:p>
          <a:p>
            <a:pPr marL="0" indent="0" algn="ctr">
              <a:buFont typeface="Arial" charset="0"/>
              <a:buNone/>
            </a:pPr>
            <a:r>
              <a:rPr lang="es-CL" b="1" dirty="0">
                <a:latin typeface="Calibri"/>
                <a:cs typeface="Calibri"/>
              </a:rPr>
              <a:t>Proveedores – Pago de Facturas – Compra de mercadería – Clientes  – Nos cancelan factura – Venta de mercadería – Pago de consumo de luz</a:t>
            </a:r>
          </a:p>
          <a:p>
            <a:pPr marL="0" indent="0" algn="just">
              <a:buFont typeface="Arial" charset="0"/>
              <a:buNone/>
            </a:pPr>
            <a:r>
              <a:rPr lang="es-CL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2" name="Imagen 1" descr="RRHH-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24" y="1472753"/>
            <a:ext cx="2512964" cy="56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4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SOLUCIÓN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7;p6">
            <a:extLst>
              <a:ext uri="{FF2B5EF4-FFF2-40B4-BE49-F238E27FC236}">
                <a16:creationId xmlns="" xmlns:a16="http://schemas.microsoft.com/office/drawing/2014/main" id="{2E4369A4-B388-D846-AEE8-90295FC630B0}"/>
              </a:ext>
            </a:extLst>
          </p:cNvPr>
          <p:cNvSpPr txBox="1"/>
          <p:nvPr/>
        </p:nvSpPr>
        <p:spPr>
          <a:xfrm>
            <a:off x="651852" y="2521125"/>
            <a:ext cx="503920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just">
              <a:buFont typeface="Arial" charset="0"/>
              <a:buNone/>
            </a:pPr>
            <a:r>
              <a:rPr lang="es-CL" sz="1800" dirty="0">
                <a:latin typeface="Calibri"/>
                <a:cs typeface="Calibri"/>
              </a:rPr>
              <a:t>Según la clasificación las partidas que pertenecen al </a:t>
            </a:r>
            <a:r>
              <a:rPr lang="es-CL" sz="1800" dirty="0" smtClean="0">
                <a:latin typeface="Calibri"/>
                <a:cs typeface="Calibri"/>
              </a:rPr>
              <a:t>débito </a:t>
            </a:r>
            <a:r>
              <a:rPr lang="es-CL" sz="1800" dirty="0">
                <a:latin typeface="Calibri"/>
                <a:cs typeface="Calibri"/>
              </a:rPr>
              <a:t>fiscal y al crédito fiscal quedarían reflejadas de la siguiente manera: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21483" y="605823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6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504471"/>
              </p:ext>
            </p:extLst>
          </p:nvPr>
        </p:nvGraphicFramePr>
        <p:xfrm>
          <a:off x="692554" y="3713309"/>
          <a:ext cx="6096000" cy="198882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DÉBITO FISCAL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CRÉDITO FISCAL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Clientes </a:t>
                      </a:r>
                      <a:endParaRPr kumimoji="0" lang="es-CL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Proveedores</a:t>
                      </a:r>
                      <a:endParaRPr kumimoji="0" lang="es-CL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Nos cancelan factura </a:t>
                      </a:r>
                      <a:endParaRPr kumimoji="0" lang="es-CL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Pago de Facturas </a:t>
                      </a:r>
                      <a:endParaRPr kumimoji="0" lang="es-CL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Venta de mercadería </a:t>
                      </a:r>
                      <a:endParaRPr kumimoji="0" lang="es-CL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Compra de mercadería </a:t>
                      </a:r>
                      <a:endParaRPr kumimoji="0" lang="es-CL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Pago de consumo de luz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52D5018-9681-F043-B3B6-ED5C7BC2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011" y="2974820"/>
            <a:ext cx="6316844" cy="60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7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en condiciones 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4063852" y="3185653"/>
            <a:ext cx="5081308" cy="2637796"/>
          </a:xfrm>
          <a:prstGeom prst="roundRect">
            <a:avLst>
              <a:gd name="adj" fmla="val 674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4587839" y="4140568"/>
            <a:ext cx="4334603" cy="76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s-CL" sz="1600" dirty="0">
                <a:latin typeface="Calibri"/>
                <a:cs typeface="Calibri"/>
              </a:rPr>
              <a:t>Calcular a través de registro de compras y ventas para presentar la declaración de impuestos mensuales.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880044" y="3417680"/>
            <a:ext cx="375438" cy="362157"/>
            <a:chOff x="8933845" y="4538850"/>
            <a:chExt cx="376200" cy="385800"/>
          </a:xfrm>
        </p:grpSpPr>
        <p:sp>
          <p:nvSpPr>
            <p:cNvPr id="162" name="Google Shape;162;p5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8943370" y="45388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872360" y="4194070"/>
            <a:ext cx="375438" cy="362157"/>
            <a:chOff x="8933845" y="6093269"/>
            <a:chExt cx="376200" cy="385800"/>
          </a:xfrm>
        </p:grpSpPr>
        <p:sp>
          <p:nvSpPr>
            <p:cNvPr id="164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FORMULARIO 29 DECLARACIÓN DEL IVA</a:t>
            </a:r>
            <a:endParaRPr sz="20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017018" y="1184197"/>
            <a:ext cx="495238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5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3" y="2382979"/>
            <a:ext cx="2950556" cy="4313787"/>
          </a:xfrm>
          <a:prstGeom prst="rect">
            <a:avLst/>
          </a:prstGeom>
        </p:spPr>
      </p:pic>
      <p:sp>
        <p:nvSpPr>
          <p:cNvPr id="20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5;p5">
            <a:extLst>
              <a:ext uri="{FF2B5EF4-FFF2-40B4-BE49-F238E27FC236}">
                <a16:creationId xmlns="" xmlns:a16="http://schemas.microsoft.com/office/drawing/2014/main" id="{355A9BCD-BDE2-3244-B937-57BE04B6EFAC}"/>
              </a:ext>
            </a:extLst>
          </p:cNvPr>
          <p:cNvSpPr txBox="1"/>
          <p:nvPr/>
        </p:nvSpPr>
        <p:spPr>
          <a:xfrm>
            <a:off x="4587840" y="3455735"/>
            <a:ext cx="4014476" cy="31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s-CL" sz="1600" dirty="0">
                <a:latin typeface="Calibri"/>
                <a:cs typeface="Calibri"/>
              </a:rPr>
              <a:t>Identificar el IVA Débito Fiscal y Crédito Fiscal.</a:t>
            </a:r>
          </a:p>
        </p:txBody>
      </p:sp>
      <p:grpSp>
        <p:nvGrpSpPr>
          <p:cNvPr id="16" name="Grupo 3"/>
          <p:cNvGrpSpPr/>
          <p:nvPr/>
        </p:nvGrpSpPr>
        <p:grpSpPr>
          <a:xfrm>
            <a:off x="3872360" y="4991251"/>
            <a:ext cx="375438" cy="362157"/>
            <a:chOff x="8933845" y="6093269"/>
            <a:chExt cx="376200" cy="385800"/>
          </a:xfrm>
        </p:grpSpPr>
        <p:sp>
          <p:nvSpPr>
            <p:cNvPr id="17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55;p5">
            <a:extLst>
              <a:ext uri="{FF2B5EF4-FFF2-40B4-BE49-F238E27FC236}">
                <a16:creationId xmlns="" xmlns:a16="http://schemas.microsoft.com/office/drawing/2014/main" id="{355A9BCD-BDE2-3244-B937-57BE04B6EFAC}"/>
              </a:ext>
            </a:extLst>
          </p:cNvPr>
          <p:cNvSpPr txBox="1"/>
          <p:nvPr/>
        </p:nvSpPr>
        <p:spPr>
          <a:xfrm>
            <a:off x="4587840" y="5009556"/>
            <a:ext cx="4014476" cy="53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s-CL" sz="1600" dirty="0">
                <a:latin typeface="Calibri"/>
                <a:cs typeface="Calibri"/>
              </a:rPr>
              <a:t>Preparar la información del negocio para la declaración mensual del IVA.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CL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EL IVA DÉBITO FISCAL Y EL </a:t>
            </a:r>
            <a:r>
              <a:rPr lang="en-US" sz="2800" b="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IVA CRÉDITO FISCAL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3;p6"/>
          <p:cNvSpPr/>
          <p:nvPr/>
        </p:nvSpPr>
        <p:spPr>
          <a:xfrm>
            <a:off x="452174" y="2329022"/>
            <a:ext cx="3843925" cy="2008164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00" y="2081049"/>
            <a:ext cx="663549" cy="63268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666771" y="2401459"/>
            <a:ext cx="357528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 sz="1600" b="1" dirty="0">
                <a:latin typeface="Calibri"/>
                <a:cs typeface="Calibri"/>
              </a:rPr>
              <a:t>Débito Fiscal</a:t>
            </a:r>
            <a:r>
              <a:rPr lang="es-MX" sz="1600" dirty="0">
                <a:latin typeface="Calibri"/>
                <a:cs typeface="Calibri"/>
              </a:rPr>
              <a:t>: </a:t>
            </a:r>
          </a:p>
          <a:p>
            <a:r>
              <a:rPr lang="es-MX" sz="1600" dirty="0">
                <a:latin typeface="Calibri"/>
                <a:cs typeface="Calibri"/>
              </a:rPr>
              <a:t>Es el Impuesto al Valor Agregado (IVA) recargado en las boletas, facturas, liquidaciones, notas de débito y notas de crédito emitidas por el concepto de ventas y servicios efectuados en el período tributario respectivo.</a:t>
            </a:r>
          </a:p>
        </p:txBody>
      </p:sp>
      <p:sp>
        <p:nvSpPr>
          <p:cNvPr id="9" name="Google Shape;173;p6"/>
          <p:cNvSpPr/>
          <p:nvPr/>
        </p:nvSpPr>
        <p:spPr>
          <a:xfrm>
            <a:off x="4856351" y="2329021"/>
            <a:ext cx="3843925" cy="2251371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77" y="2081049"/>
            <a:ext cx="663549" cy="63268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5016908" y="2401459"/>
            <a:ext cx="3575289" cy="20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 sz="1600" b="1" dirty="0">
                <a:latin typeface="Calibri"/>
                <a:cs typeface="Calibri"/>
              </a:rPr>
              <a:t>Crédito Fiscal</a:t>
            </a:r>
            <a:r>
              <a:rPr lang="es-MX" sz="1600" dirty="0">
                <a:latin typeface="Calibri"/>
                <a:cs typeface="Calibri"/>
              </a:rPr>
              <a:t>: </a:t>
            </a:r>
          </a:p>
          <a:p>
            <a:r>
              <a:rPr lang="es-MX" sz="1600" dirty="0">
                <a:latin typeface="Calibri"/>
                <a:cs typeface="Calibri"/>
              </a:rPr>
              <a:t>Es el impuesto soportado, entre otros documentos, en las facturas de proveedores, facturas de compras, notas de débito y de crédito recibidas que acrediten las adquisiciones o la utilización de servicios efectuados en el período tributario respectivo.</a:t>
            </a:r>
          </a:p>
        </p:txBody>
      </p:sp>
      <p:sp>
        <p:nvSpPr>
          <p:cNvPr id="12" name="Google Shape;173;p6"/>
          <p:cNvSpPr/>
          <p:nvPr/>
        </p:nvSpPr>
        <p:spPr>
          <a:xfrm>
            <a:off x="452174" y="4837110"/>
            <a:ext cx="3843925" cy="1837561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00" y="4661740"/>
            <a:ext cx="663549" cy="63268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666771" y="4955127"/>
            <a:ext cx="357528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 sz="1600" b="1" dirty="0">
                <a:latin typeface="Calibri"/>
                <a:cs typeface="Calibri"/>
              </a:rPr>
              <a:t>Remanente de Crédito Fiscal:</a:t>
            </a:r>
          </a:p>
          <a:p>
            <a:endParaRPr lang="es-MX" sz="1600" b="1" dirty="0">
              <a:latin typeface="Calibri"/>
              <a:cs typeface="Calibri"/>
            </a:endParaRPr>
          </a:p>
          <a:p>
            <a:r>
              <a:rPr lang="es-MX" sz="1600" dirty="0">
                <a:latin typeface="Calibri"/>
                <a:cs typeface="Calibri"/>
              </a:rPr>
              <a:t>Entendido como la diferencia que resulta de imputar al Débito Fiscal Mensual el Crédito Fiscal Mensual cuando este último es mayor que el primero.</a:t>
            </a:r>
          </a:p>
        </p:txBody>
      </p:sp>
      <p:sp>
        <p:nvSpPr>
          <p:cNvPr id="15" name="Google Shape;173;p6"/>
          <p:cNvSpPr/>
          <p:nvPr/>
        </p:nvSpPr>
        <p:spPr>
          <a:xfrm>
            <a:off x="4869861" y="4837110"/>
            <a:ext cx="3843925" cy="2107793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87" y="4661740"/>
            <a:ext cx="663549" cy="63268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D855716-7F8A-0D42-AD71-4238F9365EE6}"/>
              </a:ext>
            </a:extLst>
          </p:cNvPr>
          <p:cNvSpPr txBox="1"/>
          <p:nvPr/>
        </p:nvSpPr>
        <p:spPr>
          <a:xfrm>
            <a:off x="5030418" y="4955127"/>
            <a:ext cx="369687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SzPts val="2000"/>
              <a:buFont typeface="Arial" panose="020B0604020202020204" pitchFamily="34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 sz="1600" b="1" dirty="0">
                <a:latin typeface="Calibri"/>
                <a:cs typeface="Calibri"/>
              </a:rPr>
              <a:t>Pagos Provisionales Mensuales Obligatorios</a:t>
            </a:r>
            <a:r>
              <a:rPr lang="es-MX" sz="1600" dirty="0">
                <a:latin typeface="Calibri"/>
                <a:cs typeface="Calibri"/>
              </a:rPr>
              <a:t>: </a:t>
            </a:r>
          </a:p>
          <a:p>
            <a:r>
              <a:rPr lang="es-MX" sz="1600" dirty="0">
                <a:latin typeface="Calibri"/>
                <a:cs typeface="Calibri"/>
              </a:rPr>
              <a:t>Son pagos mensuales a cuenta de los impuestos anuales que les corresponda pagar a los contribuyentes, cuyo monto se determinará, por lo general, de acuerdo con un mecanismo establecido en la ley.</a:t>
            </a:r>
            <a:endParaRPr lang="es-CL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5845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</TotalTime>
  <Words>2104</Words>
  <Application>Microsoft Office PowerPoint</Application>
  <PresentationFormat>Personalizado</PresentationFormat>
  <Paragraphs>377</Paragraphs>
  <Slides>26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Isabel Nuñez</cp:lastModifiedBy>
  <cp:revision>143</cp:revision>
  <dcterms:modified xsi:type="dcterms:W3CDTF">2021-02-19T04:12:35Z</dcterms:modified>
</cp:coreProperties>
</file>