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7559675" cx="97202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  <p15:guide id="3" orient="horz" pos="4761">
          <p15:clr>
            <a:srgbClr val="A4A3A4"/>
          </p15:clr>
        </p15:guide>
        <p15:guide id="4" pos="354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3" roundtripDataSignature="AMtx7mhgRaG4tB7+fIjjJqd897rPIDpR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061"/>
        <p:guide pos="4761" orient="horz"/>
        <p:guide pos="35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5" name="Google Shape;65;p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43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44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45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46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4" name="Google Shape;234;p19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6" name="Google Shape;266;p20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0" name="Google Shape;280;p2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37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8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39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40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41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42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441" y="418596"/>
            <a:ext cx="2897433" cy="6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3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7725" y="6464000"/>
            <a:ext cx="747675" cy="6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fmla="val 19335" name="adj"/>
            </a:avLst>
          </a:prstGeom>
          <a:solidFill>
            <a:srgbClr val="FFB3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baseline="-2500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41" y="6462797"/>
            <a:ext cx="690482" cy="680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12;p23"/>
          <p:cNvGrpSpPr/>
          <p:nvPr/>
        </p:nvGrpSpPr>
        <p:grpSpPr>
          <a:xfrm>
            <a:off x="8272365" y="418596"/>
            <a:ext cx="1080000" cy="1045451"/>
            <a:chOff x="8272365" y="418596"/>
            <a:chExt cx="1080000" cy="1045451"/>
          </a:xfrm>
        </p:grpSpPr>
        <p:pic>
          <p:nvPicPr>
            <p:cNvPr id="13" name="Google Shape;13;p2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272365" y="1222172"/>
              <a:ext cx="1080000" cy="241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272365" y="418596"/>
              <a:ext cx="1080000" cy="66477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/>
          <p:nvPr/>
        </p:nvSpPr>
        <p:spPr>
          <a:xfrm>
            <a:off x="259789" y="1739619"/>
            <a:ext cx="9240327" cy="5608419"/>
          </a:xfrm>
          <a:prstGeom prst="round1Rect">
            <a:avLst>
              <a:gd fmla="val 15350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441" y="418596"/>
            <a:ext cx="2897433" cy="680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18;p24"/>
          <p:cNvGrpSpPr/>
          <p:nvPr/>
        </p:nvGrpSpPr>
        <p:grpSpPr>
          <a:xfrm>
            <a:off x="8272365" y="418596"/>
            <a:ext cx="1080000" cy="1045451"/>
            <a:chOff x="8272365" y="418596"/>
            <a:chExt cx="1080000" cy="1045451"/>
          </a:xfrm>
        </p:grpSpPr>
        <p:pic>
          <p:nvPicPr>
            <p:cNvPr id="19" name="Google Shape;19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272365" y="1222172"/>
              <a:ext cx="1080000" cy="241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272365" y="418596"/>
              <a:ext cx="1080000" cy="66477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">
  <p:cSld name="Diseño personalizado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4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7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PLAN COMÚN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7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7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11|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7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Utilización de información contable 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/>
          <p:nvPr/>
        </p:nvSpPr>
        <p:spPr>
          <a:xfrm flipH="1" rot="10800000">
            <a:off x="180975" y="832250"/>
            <a:ext cx="9358200" cy="12369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5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PLAN COMÚN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5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5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11|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5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Utilización de información contable 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6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6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PLAN COMÚN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6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Utilización de información contable 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6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11|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8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8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PLAN COMÚN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8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8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Utilización de información contable 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8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11|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 2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0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0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0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0"/>
          <p:cNvSpPr/>
          <p:nvPr/>
        </p:nvSpPr>
        <p:spPr>
          <a:xfrm>
            <a:off x="181651" y="180900"/>
            <a:ext cx="7909200" cy="651000"/>
          </a:xfrm>
          <a:prstGeom prst="round2SameRect">
            <a:avLst>
              <a:gd fmla="val 16667" name="adj1"/>
              <a:gd fmla="val 0" name="adj2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0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PLAN COMÚN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30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21.png"/><Relationship Id="rId5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2.png"/><Relationship Id="rId6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4511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PLAN COMÚN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NIVEL 3° MEDIO</a:t>
            </a:r>
            <a:endParaRPr b="0" i="0" sz="1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467024" y="2688174"/>
            <a:ext cx="5493190" cy="13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UTILIZACIÓN DE INFORMACIÓN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CONTABLE</a:t>
            </a:r>
            <a:endParaRPr b="1" i="0" sz="3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2668" y="2607635"/>
            <a:ext cx="6660216" cy="3628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3"/>
          <p:cNvSpPr txBox="1"/>
          <p:nvPr/>
        </p:nvSpPr>
        <p:spPr>
          <a:xfrm>
            <a:off x="0" y="4174190"/>
            <a:ext cx="11802721" cy="8229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43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ESTADOS DE CAMBIO EN EL PATRIMONIO NETO</a:t>
            </a:r>
            <a:endParaRPr/>
          </a:p>
        </p:txBody>
      </p:sp>
      <p:pic>
        <p:nvPicPr>
          <p:cNvPr id="197" name="Google Shape;19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052" y="1888162"/>
            <a:ext cx="9104629" cy="3072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4"/>
          <p:cNvSpPr txBox="1"/>
          <p:nvPr/>
        </p:nvSpPr>
        <p:spPr>
          <a:xfrm>
            <a:off x="0" y="4174190"/>
            <a:ext cx="11802721" cy="8229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44"/>
          <p:cNvSpPr txBox="1"/>
          <p:nvPr/>
        </p:nvSpPr>
        <p:spPr>
          <a:xfrm>
            <a:off x="443709" y="1217372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ESTADOS DE CAMBIO EN EL PATRIMONIO NETO</a:t>
            </a:r>
            <a:endParaRPr/>
          </a:p>
        </p:txBody>
      </p:sp>
      <p:pic>
        <p:nvPicPr>
          <p:cNvPr id="204" name="Google Shape;20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328" y="1781861"/>
            <a:ext cx="6972744" cy="5081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8"/>
          <p:cNvSpPr/>
          <p:nvPr/>
        </p:nvSpPr>
        <p:spPr>
          <a:xfrm>
            <a:off x="2425699" y="1905000"/>
            <a:ext cx="6609249" cy="4648199"/>
          </a:xfrm>
          <a:prstGeom prst="roundRect">
            <a:avLst>
              <a:gd fmla="val 5764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8"/>
          <p:cNvSpPr txBox="1"/>
          <p:nvPr/>
        </p:nvSpPr>
        <p:spPr>
          <a:xfrm>
            <a:off x="375975" y="14245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8"/>
          <p:cNvSpPr txBox="1"/>
          <p:nvPr/>
        </p:nvSpPr>
        <p:spPr>
          <a:xfrm>
            <a:off x="366450" y="12299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8"/>
          <p:cNvSpPr txBox="1"/>
          <p:nvPr/>
        </p:nvSpPr>
        <p:spPr>
          <a:xfrm>
            <a:off x="4226900" y="1298318"/>
            <a:ext cx="9928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b="0" i="0" sz="6000" u="none" cap="none" strike="noStrik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975" y="3782013"/>
            <a:ext cx="2428748" cy="2748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8123" y="5063613"/>
            <a:ext cx="1705019" cy="1272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74444" y="5389023"/>
            <a:ext cx="1651873" cy="884514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8"/>
          <p:cNvSpPr txBox="1"/>
          <p:nvPr/>
        </p:nvSpPr>
        <p:spPr>
          <a:xfrm>
            <a:off x="6718300" y="177189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8"/>
          <p:cNvSpPr/>
          <p:nvPr/>
        </p:nvSpPr>
        <p:spPr>
          <a:xfrm>
            <a:off x="2752721" y="2076792"/>
            <a:ext cx="5756279" cy="3490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CASO </a:t>
            </a:r>
            <a:endParaRPr b="0" baseline="3000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empresa TT Y T S.A presenta el siguiente patrimonio al 31.12.2018: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Capital $ 7.000.000</a:t>
            </a:r>
            <a:endParaRPr b="0" baseline="3000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Reserva revalorización capital $ 2.000.000 </a:t>
            </a:r>
            <a:endParaRPr b="0" baseline="3000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Utilidad acumulada $ 3.000.000</a:t>
            </a:r>
            <a:endParaRPr b="0" baseline="3000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Utilidad del ejercicio $ 3.000.000 </a:t>
            </a:r>
            <a:endParaRPr b="0" baseline="3000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Patrimonio $ 15.000.000 </a:t>
            </a:r>
            <a:endParaRPr b="0" baseline="3000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Durante el año 2019 el patrimonio tuvo el siguiente movimiento: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La utilidad del año 2018 pasa a formar parte de la utilidad acumulada del año 2019.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Uno de los socios de la empresa aporta $ 4.000.000 en efectivo en Enero 2019.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Se traspasaron $ 4.000.000 de utilidades acumuladas a capital en Marzo 2019.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Se crean en efectivo otras reservas $ 1.500.000 en Junio de 2019.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Disminución de Utilidad acumulada por reparto de dividendos por $ 1.500.000 en Agosto de 2019.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baseline="3000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3000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Registre en el libro Diario las transacciones que ocurrieron y presente el Estado de Cambios </a:t>
            </a:r>
            <a:br>
              <a:rPr b="1" baseline="3000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baseline="3000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el Patrimonio al 31 de Diciembre de 2019.</a:t>
            </a:r>
            <a:endParaRPr b="1" baseline="3000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5"/>
          <p:cNvSpPr/>
          <p:nvPr/>
        </p:nvSpPr>
        <p:spPr>
          <a:xfrm>
            <a:off x="652463" y="2959885"/>
            <a:ext cx="48577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5"/>
          <p:cNvSpPr txBox="1"/>
          <p:nvPr/>
        </p:nvSpPr>
        <p:spPr>
          <a:xfrm>
            <a:off x="452175" y="11496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ESTADOS DE CAMBIO EN EL PATRIMONIO NETO</a:t>
            </a:r>
            <a:endParaRPr/>
          </a:p>
        </p:txBody>
      </p:sp>
      <p:pic>
        <p:nvPicPr>
          <p:cNvPr id="224" name="Google Shape;224;p45"/>
          <p:cNvPicPr preferRelativeResize="0"/>
          <p:nvPr/>
        </p:nvPicPr>
        <p:blipFill rotWithShape="1">
          <a:blip r:embed="rId3">
            <a:alphaModFix/>
          </a:blip>
          <a:srcRect b="29129" l="0" r="0" t="0"/>
          <a:stretch/>
        </p:blipFill>
        <p:spPr>
          <a:xfrm>
            <a:off x="444500" y="1676400"/>
            <a:ext cx="7302500" cy="5058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6"/>
          <p:cNvSpPr/>
          <p:nvPr/>
        </p:nvSpPr>
        <p:spPr>
          <a:xfrm>
            <a:off x="652463" y="2959885"/>
            <a:ext cx="48577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6"/>
          <p:cNvSpPr txBox="1"/>
          <p:nvPr/>
        </p:nvSpPr>
        <p:spPr>
          <a:xfrm>
            <a:off x="452175" y="11496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ESTADOS DE CAMBIO EN EL PATRIMONIO NETO</a:t>
            </a:r>
            <a:endParaRPr/>
          </a:p>
        </p:txBody>
      </p:sp>
      <p:pic>
        <p:nvPicPr>
          <p:cNvPr id="231" name="Google Shape;23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587500"/>
            <a:ext cx="7162800" cy="63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A TRABAJAR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9"/>
          <p:cNvSpPr txBox="1"/>
          <p:nvPr/>
        </p:nvSpPr>
        <p:spPr>
          <a:xfrm>
            <a:off x="375977" y="1392244"/>
            <a:ext cx="7017881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8" name="Google Shape;238;p19"/>
          <p:cNvGrpSpPr/>
          <p:nvPr/>
        </p:nvGrpSpPr>
        <p:grpSpPr>
          <a:xfrm>
            <a:off x="-4655" y="4568183"/>
            <a:ext cx="9154909" cy="783005"/>
            <a:chOff x="-4655" y="4354713"/>
            <a:chExt cx="9154909" cy="783005"/>
          </a:xfrm>
        </p:grpSpPr>
        <p:sp>
          <p:nvSpPr>
            <p:cNvPr id="239" name="Google Shape;239;p19"/>
            <p:cNvSpPr txBox="1"/>
            <p:nvPr/>
          </p:nvSpPr>
          <p:spPr>
            <a:xfrm>
              <a:off x="1284454" y="4576958"/>
              <a:ext cx="7865800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riguroso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y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ordenado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con los antecedentes que manejas</a:t>
              </a:r>
              <a:endPara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0" name="Google Shape;240;p19"/>
            <p:cNvGrpSpPr/>
            <p:nvPr/>
          </p:nvGrpSpPr>
          <p:grpSpPr>
            <a:xfrm>
              <a:off x="-4655" y="4354713"/>
              <a:ext cx="1135367" cy="783005"/>
              <a:chOff x="-4655" y="4407300"/>
              <a:chExt cx="1135367" cy="783005"/>
            </a:xfrm>
          </p:grpSpPr>
          <p:sp>
            <p:nvSpPr>
              <p:cNvPr id="241" name="Google Shape;241;p19"/>
              <p:cNvSpPr/>
              <p:nvPr/>
            </p:nvSpPr>
            <p:spPr>
              <a:xfrm rot="5400000">
                <a:off x="171526" y="4231119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42" name="Google Shape;242;p1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81796" y="4510802"/>
                <a:ext cx="683386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43" name="Google Shape;243;p19"/>
          <p:cNvGrpSpPr/>
          <p:nvPr/>
        </p:nvGrpSpPr>
        <p:grpSpPr>
          <a:xfrm>
            <a:off x="-4655" y="3697448"/>
            <a:ext cx="6661094" cy="783005"/>
            <a:chOff x="-4655" y="3461842"/>
            <a:chExt cx="6661094" cy="783005"/>
          </a:xfrm>
        </p:grpSpPr>
        <p:sp>
          <p:nvSpPr>
            <p:cNvPr id="244" name="Google Shape;244;p19"/>
            <p:cNvSpPr txBox="1"/>
            <p:nvPr/>
          </p:nvSpPr>
          <p:spPr>
            <a:xfrm>
              <a:off x="1284454" y="3556270"/>
              <a:ext cx="5371985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Cuidado con los dispositivos externos,  asegura la información instalando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antivirus</a:t>
              </a:r>
              <a:r>
                <a:rPr b="0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5" name="Google Shape;245;p19"/>
            <p:cNvGrpSpPr/>
            <p:nvPr/>
          </p:nvGrpSpPr>
          <p:grpSpPr>
            <a:xfrm>
              <a:off x="-4655" y="3461842"/>
              <a:ext cx="1135367" cy="783005"/>
              <a:chOff x="-4655" y="3534477"/>
              <a:chExt cx="1135367" cy="783005"/>
            </a:xfrm>
          </p:grpSpPr>
          <p:sp>
            <p:nvSpPr>
              <p:cNvPr id="246" name="Google Shape;246;p19"/>
              <p:cNvSpPr/>
              <p:nvPr/>
            </p:nvSpPr>
            <p:spPr>
              <a:xfrm rot="5400000">
                <a:off x="171526" y="3358296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47" name="Google Shape;247;p1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81796" y="3637979"/>
                <a:ext cx="683386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48" name="Google Shape;248;p19"/>
          <p:cNvGrpSpPr/>
          <p:nvPr/>
        </p:nvGrpSpPr>
        <p:grpSpPr>
          <a:xfrm>
            <a:off x="-4655" y="1955978"/>
            <a:ext cx="9223735" cy="783005"/>
            <a:chOff x="-4655" y="1788831"/>
            <a:chExt cx="9223735" cy="783005"/>
          </a:xfrm>
        </p:grpSpPr>
        <p:sp>
          <p:nvSpPr>
            <p:cNvPr id="249" name="Google Shape;249;p19"/>
            <p:cNvSpPr txBox="1"/>
            <p:nvPr/>
          </p:nvSpPr>
          <p:spPr>
            <a:xfrm>
              <a:off x="1284454" y="2011076"/>
              <a:ext cx="7934626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tus claves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acceso.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0" name="Google Shape;250;p19"/>
            <p:cNvGrpSpPr/>
            <p:nvPr/>
          </p:nvGrpSpPr>
          <p:grpSpPr>
            <a:xfrm>
              <a:off x="-4655" y="1788831"/>
              <a:ext cx="1135367" cy="783005"/>
              <a:chOff x="-4655" y="1788831"/>
              <a:chExt cx="1135367" cy="783005"/>
            </a:xfrm>
          </p:grpSpPr>
          <p:sp>
            <p:nvSpPr>
              <p:cNvPr id="251" name="Google Shape;251;p19"/>
              <p:cNvSpPr/>
              <p:nvPr/>
            </p:nvSpPr>
            <p:spPr>
              <a:xfrm rot="5400000">
                <a:off x="171526" y="1612650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52" name="Google Shape;252;p19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57560" y="1871905"/>
                <a:ext cx="731859" cy="6168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53" name="Google Shape;253;p19"/>
          <p:cNvGrpSpPr/>
          <p:nvPr/>
        </p:nvGrpSpPr>
        <p:grpSpPr>
          <a:xfrm>
            <a:off x="-4655" y="2826713"/>
            <a:ext cx="8958264" cy="783005"/>
            <a:chOff x="-4655" y="2568971"/>
            <a:chExt cx="8958264" cy="783005"/>
          </a:xfrm>
        </p:grpSpPr>
        <p:sp>
          <p:nvSpPr>
            <p:cNvPr id="254" name="Google Shape;254;p19"/>
            <p:cNvSpPr txBox="1"/>
            <p:nvPr/>
          </p:nvSpPr>
          <p:spPr>
            <a:xfrm>
              <a:off x="1284454" y="2791216"/>
              <a:ext cx="7669155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Resguarda la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confidencialidad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la información.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5" name="Google Shape;255;p19"/>
            <p:cNvGrpSpPr/>
            <p:nvPr/>
          </p:nvGrpSpPr>
          <p:grpSpPr>
            <a:xfrm>
              <a:off x="-4655" y="2568971"/>
              <a:ext cx="1135367" cy="783005"/>
              <a:chOff x="-4655" y="2661654"/>
              <a:chExt cx="1135367" cy="783005"/>
            </a:xfrm>
          </p:grpSpPr>
          <p:sp>
            <p:nvSpPr>
              <p:cNvPr id="256" name="Google Shape;256;p19"/>
              <p:cNvSpPr/>
              <p:nvPr/>
            </p:nvSpPr>
            <p:spPr>
              <a:xfrm rot="5400000">
                <a:off x="171526" y="2485473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57" name="Google Shape;257;p19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81796" y="2765156"/>
                <a:ext cx="683386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58" name="Google Shape;258;p19"/>
          <p:cNvGrpSpPr/>
          <p:nvPr/>
        </p:nvGrpSpPr>
        <p:grpSpPr>
          <a:xfrm>
            <a:off x="-4655" y="5438917"/>
            <a:ext cx="6906899" cy="783005"/>
            <a:chOff x="-4655" y="5100793"/>
            <a:chExt cx="6906899" cy="783005"/>
          </a:xfrm>
        </p:grpSpPr>
        <p:sp>
          <p:nvSpPr>
            <p:cNvPr id="259" name="Google Shape;259;p19"/>
            <p:cNvSpPr txBox="1"/>
            <p:nvPr/>
          </p:nvSpPr>
          <p:spPr>
            <a:xfrm>
              <a:off x="1284453" y="5224717"/>
              <a:ext cx="5617791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Realiza trabajo en equipo con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respeto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tus opiniones, 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escucha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a los demás. </a:t>
              </a:r>
              <a:endParaRPr/>
            </a:p>
          </p:txBody>
        </p:sp>
        <p:grpSp>
          <p:nvGrpSpPr>
            <p:cNvPr id="260" name="Google Shape;260;p19"/>
            <p:cNvGrpSpPr/>
            <p:nvPr/>
          </p:nvGrpSpPr>
          <p:grpSpPr>
            <a:xfrm>
              <a:off x="-4655" y="5100793"/>
              <a:ext cx="1135367" cy="783005"/>
              <a:chOff x="-4655" y="5280123"/>
              <a:chExt cx="1135367" cy="783005"/>
            </a:xfrm>
          </p:grpSpPr>
          <p:sp>
            <p:nvSpPr>
              <p:cNvPr id="261" name="Google Shape;261;p19"/>
              <p:cNvSpPr/>
              <p:nvPr/>
            </p:nvSpPr>
            <p:spPr>
              <a:xfrm rot="5400000">
                <a:off x="171526" y="5103942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62" name="Google Shape;262;p19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281795" y="5383625"/>
                <a:ext cx="683389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63" name="Google Shape;263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639333" y="1565094"/>
            <a:ext cx="3816532" cy="6006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0"/>
          <p:cNvSpPr/>
          <p:nvPr/>
        </p:nvSpPr>
        <p:spPr>
          <a:xfrm>
            <a:off x="375975" y="2370247"/>
            <a:ext cx="8839201" cy="323819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0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0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20"/>
          <p:cNvPicPr preferRelativeResize="0"/>
          <p:nvPr/>
        </p:nvPicPr>
        <p:blipFill rotWithShape="1">
          <a:blip r:embed="rId3">
            <a:alphaModFix/>
          </a:blip>
          <a:srcRect b="2633" l="0" r="0" t="-1"/>
          <a:stretch/>
        </p:blipFill>
        <p:spPr>
          <a:xfrm>
            <a:off x="2716056" y="3689939"/>
            <a:ext cx="6899892" cy="386973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0"/>
          <p:cNvSpPr txBox="1"/>
          <p:nvPr/>
        </p:nvSpPr>
        <p:spPr>
          <a:xfrm>
            <a:off x="2686559" y="6881800"/>
            <a:ext cx="1639637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0"/>
          <p:cNvSpPr/>
          <p:nvPr/>
        </p:nvSpPr>
        <p:spPr>
          <a:xfrm>
            <a:off x="6443663" y="1411566"/>
            <a:ext cx="485775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0"/>
          <p:cNvSpPr txBox="1"/>
          <p:nvPr/>
        </p:nvSpPr>
        <p:spPr>
          <a:xfrm>
            <a:off x="3655400" y="1298318"/>
            <a:ext cx="9928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b="0" i="0" sz="6000" u="none" cap="none" strike="noStrik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0"/>
          <p:cNvSpPr/>
          <p:nvPr/>
        </p:nvSpPr>
        <p:spPr>
          <a:xfrm>
            <a:off x="846002" y="2872927"/>
            <a:ext cx="5757998" cy="402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ESTADOS DE CAMBIO EN EL PATRIMONIO NETO</a:t>
            </a:r>
            <a:endParaRPr/>
          </a:p>
        </p:txBody>
      </p:sp>
      <p:sp>
        <p:nvSpPr>
          <p:cNvPr id="277" name="Google Shape;277;p20"/>
          <p:cNvSpPr/>
          <p:nvPr/>
        </p:nvSpPr>
        <p:spPr>
          <a:xfrm>
            <a:off x="881062" y="3430830"/>
            <a:ext cx="5189537" cy="1924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 realizaremos una actividad práctica con todo lo que hemos conocido.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Descarga el archivo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acuerdo a las instrucciones señaladas.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¡Éxito!</a:t>
            </a:r>
            <a:endParaRPr b="1" i="0" sz="20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1"/>
          <p:cNvSpPr/>
          <p:nvPr/>
        </p:nvSpPr>
        <p:spPr>
          <a:xfrm>
            <a:off x="431624" y="2372800"/>
            <a:ext cx="8839201" cy="323819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531" y="2890682"/>
            <a:ext cx="2963594" cy="4629223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1"/>
          <p:cNvSpPr txBox="1"/>
          <p:nvPr/>
        </p:nvSpPr>
        <p:spPr>
          <a:xfrm>
            <a:off x="958647" y="3641405"/>
            <a:ext cx="5855108" cy="77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ESTADOS DE CAMBIO EN EL PATRIMONIO NETO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la Autoevaluación y entregar el Ticket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Salida!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b="1" i="0" sz="21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20624" y="4011561"/>
            <a:ext cx="673176" cy="603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67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67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7"/>
          <p:cNvSpPr txBox="1"/>
          <p:nvPr/>
        </p:nvSpPr>
        <p:spPr>
          <a:xfrm>
            <a:off x="4670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7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MÓDULO 1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UTILIZACIÓN DE INFORMACIÓN CONTABLE</a:t>
            </a:r>
            <a:endParaRPr b="0" i="0" sz="1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6298" y="2235200"/>
            <a:ext cx="5073502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37"/>
          <p:cNvSpPr txBox="1"/>
          <p:nvPr/>
        </p:nvSpPr>
        <p:spPr>
          <a:xfrm>
            <a:off x="467025" y="2896350"/>
            <a:ext cx="3253500" cy="13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ESTADOS  DE  </a:t>
            </a:r>
            <a:b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CAMBIO EN  EL  PATRIMONIO NETO 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8"/>
          <p:cNvSpPr txBox="1"/>
          <p:nvPr/>
        </p:nvSpPr>
        <p:spPr>
          <a:xfrm>
            <a:off x="334294" y="2210200"/>
            <a:ext cx="2969208" cy="24919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OA1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Leer y utilizar información contable básica acerca de la marcha de la empresa, incluida información sobre importaciones y/o exportaciones, de acuerdo a las normas internaciones de contabilidad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(NIC) y de información financiera (NIIF) y a la legislación tributaria vigente.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 Genérico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- C - H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4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38"/>
          <p:cNvSpPr/>
          <p:nvPr/>
        </p:nvSpPr>
        <p:spPr>
          <a:xfrm>
            <a:off x="252573" y="1472660"/>
            <a:ext cx="2980513" cy="4543828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8"/>
          <p:cNvSpPr txBox="1"/>
          <p:nvPr/>
        </p:nvSpPr>
        <p:spPr>
          <a:xfrm>
            <a:off x="358671" y="1910374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0122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8"/>
          <p:cNvSpPr/>
          <p:nvPr/>
        </p:nvSpPr>
        <p:spPr>
          <a:xfrm>
            <a:off x="3362219" y="1472660"/>
            <a:ext cx="2980513" cy="4543827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8"/>
          <p:cNvSpPr txBox="1"/>
          <p:nvPr/>
        </p:nvSpPr>
        <p:spPr>
          <a:xfrm>
            <a:off x="3459164" y="2210200"/>
            <a:ext cx="2883567" cy="23179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 la información contable de la empresa para evaluar la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marcha de la misma, considerando las Normas Internacionales de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Contabilidad y la legislación tributaria vigente.</a:t>
            </a:r>
            <a:endParaRPr/>
          </a:p>
        </p:txBody>
      </p:sp>
      <p:sp>
        <p:nvSpPr>
          <p:cNvPr id="90" name="Google Shape;90;p38"/>
          <p:cNvSpPr txBox="1"/>
          <p:nvPr/>
        </p:nvSpPr>
        <p:spPr>
          <a:xfrm>
            <a:off x="3561636" y="1910374"/>
            <a:ext cx="2609184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9906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38"/>
          <p:cNvSpPr/>
          <p:nvPr/>
        </p:nvSpPr>
        <p:spPr>
          <a:xfrm>
            <a:off x="6473043" y="1472660"/>
            <a:ext cx="2980513" cy="5663580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8"/>
          <p:cNvSpPr txBox="1"/>
          <p:nvPr/>
        </p:nvSpPr>
        <p:spPr>
          <a:xfrm>
            <a:off x="6635991" y="2210200"/>
            <a:ext cx="2780786" cy="39572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2.1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 análisis de los estados financieros de acuerdo a las características de la empresa, considerando los indicadores apropiados y la normativa contable y tributaria vigente.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2.4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Ejecuta análisis de los cambios patrimoniales en la empresa,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utilizando el estado de cambios en el patrimonio neto y las respectivas notas a los estados financieros finales, resguardando el cumplimiento de las disposiciones legales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Registra movimientos de estado de cambios patrimoniales, clasificando y contabilizando en libro diario, considerando Normativa IFRS.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38"/>
          <p:cNvSpPr txBox="1"/>
          <p:nvPr/>
        </p:nvSpPr>
        <p:spPr>
          <a:xfrm>
            <a:off x="6554516" y="1910374"/>
            <a:ext cx="286226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CRITERIOS DE EVALUACIÓN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49552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1527195" y="4509094"/>
            <a:ext cx="2978131" cy="2366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371451" y="2146829"/>
            <a:ext cx="47784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ESTADOS DE FLUJO EFECTIVO</a:t>
            </a: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574651" y="3816228"/>
            <a:ext cx="4657800" cy="88365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3"/>
          <p:cNvGrpSpPr/>
          <p:nvPr/>
        </p:nvGrpSpPr>
        <p:grpSpPr>
          <a:xfrm>
            <a:off x="386551" y="4060391"/>
            <a:ext cx="371558" cy="375559"/>
            <a:chOff x="375767" y="3437085"/>
            <a:chExt cx="376200" cy="395325"/>
          </a:xfrm>
        </p:grpSpPr>
        <p:sp>
          <p:nvSpPr>
            <p:cNvPr id="106" name="Google Shape;106;p3"/>
            <p:cNvSpPr/>
            <p:nvPr/>
          </p:nvSpPr>
          <p:spPr>
            <a:xfrm>
              <a:off x="375767" y="3446610"/>
              <a:ext cx="376200" cy="385800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 txBox="1"/>
            <p:nvPr/>
          </p:nvSpPr>
          <p:spPr>
            <a:xfrm>
              <a:off x="385292" y="3437085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1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108;p3"/>
          <p:cNvSpPr txBox="1"/>
          <p:nvPr/>
        </p:nvSpPr>
        <p:spPr>
          <a:xfrm>
            <a:off x="911250" y="3988953"/>
            <a:ext cx="4117499" cy="5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Reconocimos actividades de operación, financiamiento o inversión</a:t>
            </a:r>
            <a:endParaRPr/>
          </a:p>
        </p:txBody>
      </p:sp>
      <p:sp>
        <p:nvSpPr>
          <p:cNvPr id="109" name="Google Shape;109;p3"/>
          <p:cNvSpPr/>
          <p:nvPr/>
        </p:nvSpPr>
        <p:spPr>
          <a:xfrm>
            <a:off x="564075" y="2843142"/>
            <a:ext cx="4657800" cy="88365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" name="Google Shape;110;p3"/>
          <p:cNvGrpSpPr/>
          <p:nvPr/>
        </p:nvGrpSpPr>
        <p:grpSpPr>
          <a:xfrm>
            <a:off x="375975" y="3087305"/>
            <a:ext cx="357393" cy="375559"/>
            <a:chOff x="375767" y="3437085"/>
            <a:chExt cx="376200" cy="395325"/>
          </a:xfrm>
        </p:grpSpPr>
        <p:sp>
          <p:nvSpPr>
            <p:cNvPr id="111" name="Google Shape;111;p3"/>
            <p:cNvSpPr/>
            <p:nvPr/>
          </p:nvSpPr>
          <p:spPr>
            <a:xfrm>
              <a:off x="375767" y="3446610"/>
              <a:ext cx="376200" cy="385800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 txBox="1"/>
            <p:nvPr/>
          </p:nvSpPr>
          <p:spPr>
            <a:xfrm>
              <a:off x="385292" y="3437085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1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3"/>
          <p:cNvSpPr txBox="1"/>
          <p:nvPr/>
        </p:nvSpPr>
        <p:spPr>
          <a:xfrm>
            <a:off x="875274" y="3092067"/>
            <a:ext cx="4230125" cy="5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Reconocimos Estado de Flujo de Efectivo  (EFE).</a:t>
            </a:r>
            <a:endParaRPr/>
          </a:p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5026616" y="3630160"/>
            <a:ext cx="696535" cy="69653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582772" y="4789314"/>
            <a:ext cx="4657800" cy="88365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" name="Google Shape;116;p3"/>
          <p:cNvGrpSpPr/>
          <p:nvPr/>
        </p:nvGrpSpPr>
        <p:grpSpPr>
          <a:xfrm>
            <a:off x="394672" y="5033477"/>
            <a:ext cx="357393" cy="375559"/>
            <a:chOff x="375767" y="3437085"/>
            <a:chExt cx="376200" cy="395325"/>
          </a:xfrm>
        </p:grpSpPr>
        <p:sp>
          <p:nvSpPr>
            <p:cNvPr id="117" name="Google Shape;117;p3"/>
            <p:cNvSpPr/>
            <p:nvPr/>
          </p:nvSpPr>
          <p:spPr>
            <a:xfrm>
              <a:off x="375767" y="3446610"/>
              <a:ext cx="376200" cy="385800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385292" y="3437085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1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3"/>
          <p:cNvSpPr txBox="1"/>
          <p:nvPr/>
        </p:nvSpPr>
        <p:spPr>
          <a:xfrm>
            <a:off x="919372" y="4962039"/>
            <a:ext cx="3960526" cy="5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Clasificamos actividades de operación, financiamiento o inversión</a:t>
            </a: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564976" y="5762399"/>
            <a:ext cx="4657800" cy="88365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121;p3"/>
          <p:cNvGrpSpPr/>
          <p:nvPr/>
        </p:nvGrpSpPr>
        <p:grpSpPr>
          <a:xfrm>
            <a:off x="376876" y="6006562"/>
            <a:ext cx="357393" cy="375559"/>
            <a:chOff x="375767" y="3437085"/>
            <a:chExt cx="376200" cy="395325"/>
          </a:xfrm>
        </p:grpSpPr>
        <p:sp>
          <p:nvSpPr>
            <p:cNvPr id="122" name="Google Shape;122;p3"/>
            <p:cNvSpPr/>
            <p:nvPr/>
          </p:nvSpPr>
          <p:spPr>
            <a:xfrm>
              <a:off x="375767" y="3446610"/>
              <a:ext cx="376200" cy="385800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 txBox="1"/>
            <p:nvPr/>
          </p:nvSpPr>
          <p:spPr>
            <a:xfrm>
              <a:off x="385292" y="3437085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1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" name="Google Shape;124;p3"/>
          <p:cNvSpPr txBox="1"/>
          <p:nvPr/>
        </p:nvSpPr>
        <p:spPr>
          <a:xfrm>
            <a:off x="901576" y="5935124"/>
            <a:ext cx="3960526" cy="5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Registramos información utilizando los flujos efectivos del período comercial .  </a:t>
            </a:r>
            <a:endParaRPr/>
          </a:p>
        </p:txBody>
      </p:sp>
      <p:sp>
        <p:nvSpPr>
          <p:cNvPr id="125" name="Google Shape;125;p3"/>
          <p:cNvSpPr txBox="1"/>
          <p:nvPr/>
        </p:nvSpPr>
        <p:spPr>
          <a:xfrm>
            <a:off x="5922257" y="838200"/>
            <a:ext cx="4929011" cy="3786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0518" y="2513152"/>
            <a:ext cx="4828328" cy="4574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39"/>
          <p:cNvGrpSpPr/>
          <p:nvPr/>
        </p:nvGrpSpPr>
        <p:grpSpPr>
          <a:xfrm flipH="1">
            <a:off x="536225" y="2440019"/>
            <a:ext cx="5390398" cy="2790742"/>
            <a:chOff x="3774221" y="2843142"/>
            <a:chExt cx="5390398" cy="2790742"/>
          </a:xfrm>
        </p:grpSpPr>
        <p:sp>
          <p:nvSpPr>
            <p:cNvPr id="132" name="Google Shape;132;p39"/>
            <p:cNvSpPr/>
            <p:nvPr/>
          </p:nvSpPr>
          <p:spPr>
            <a:xfrm>
              <a:off x="4506819" y="2843142"/>
              <a:ext cx="4657800" cy="2790742"/>
            </a:xfrm>
            <a:prstGeom prst="roundRect">
              <a:avLst>
                <a:gd fmla="val 16667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9"/>
            <p:cNvSpPr/>
            <p:nvPr/>
          </p:nvSpPr>
          <p:spPr>
            <a:xfrm rot="-7028957">
              <a:off x="4111561" y="4473675"/>
              <a:ext cx="432619" cy="1022555"/>
            </a:xfrm>
            <a:prstGeom prst="triangle">
              <a:avLst>
                <a:gd fmla="val 50000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" name="Google Shape;134;p39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9"/>
          <p:cNvSpPr txBox="1"/>
          <p:nvPr/>
        </p:nvSpPr>
        <p:spPr>
          <a:xfrm>
            <a:off x="856788" y="2876745"/>
            <a:ext cx="4056002" cy="19172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revisar los aprendizajes trabajados en actividad anterior, te invito a resolver la actividad de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Términos Pareados.</a:t>
            </a:r>
            <a:endParaRPr b="1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Responde y recuerda los principales conceptos ya trabajados.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9"/>
          <p:cNvSpPr txBox="1"/>
          <p:nvPr/>
        </p:nvSpPr>
        <p:spPr>
          <a:xfrm>
            <a:off x="856788" y="5814477"/>
            <a:ext cx="4995614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¡Muy bien!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Te invitamos a profundizar revisando</a:t>
            </a:r>
            <a:endParaRPr b="0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b="0" i="0" lang="en-US" sz="21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siguiente presentación.</a:t>
            </a:r>
            <a:endParaRPr b="0" i="0" sz="1400" u="none" cap="none" strike="noStrike">
              <a:solidFill>
                <a:srgbClr val="A9350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5674" y="3333134"/>
            <a:ext cx="4585614" cy="434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/>
          <p:nvPr/>
        </p:nvSpPr>
        <p:spPr>
          <a:xfrm>
            <a:off x="4285917" y="2863545"/>
            <a:ext cx="4932406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término de la actividad estarás en condiciones de: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¿CUÁL ES EL TEMA DE HOY?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4349955" y="3354386"/>
            <a:ext cx="4552745" cy="2678114"/>
          </a:xfrm>
          <a:prstGeom prst="roundRect">
            <a:avLst>
              <a:gd fmla="val 622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4285917" y="2456725"/>
            <a:ext cx="49975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ESTADOS DE </a:t>
            </a:r>
            <a:r>
              <a:rPr lang="en-US" sz="200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CAMBIO DE PATRIMONIO NETO</a:t>
            </a:r>
            <a:endParaRPr/>
          </a:p>
        </p:txBody>
      </p:sp>
      <p:sp>
        <p:nvSpPr>
          <p:cNvPr id="148" name="Google Shape;148;p5"/>
          <p:cNvSpPr txBox="1"/>
          <p:nvPr/>
        </p:nvSpPr>
        <p:spPr>
          <a:xfrm>
            <a:off x="4063852" y="1209418"/>
            <a:ext cx="1016148" cy="530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b="0" i="0" sz="6000" u="none" cap="none" strike="noStrik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517" y="2277109"/>
            <a:ext cx="3768583" cy="423059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5"/>
          <p:cNvSpPr/>
          <p:nvPr/>
        </p:nvSpPr>
        <p:spPr>
          <a:xfrm>
            <a:off x="1008063" y="1899677"/>
            <a:ext cx="4857750" cy="374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4767263" y="3659517"/>
            <a:ext cx="3805237" cy="20805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Reconocer Estado de Cambios en el Patrimonio Neto.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Reconocer Principales cuentas de patrimonio.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Completar información de Estado de Cambios en el Patrimonio.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6122988" y="730107"/>
            <a:ext cx="485775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3" name="Google Shape;153;p5"/>
          <p:cNvGrpSpPr/>
          <p:nvPr/>
        </p:nvGrpSpPr>
        <p:grpSpPr>
          <a:xfrm>
            <a:off x="4611725" y="4523676"/>
            <a:ext cx="304722" cy="325198"/>
            <a:chOff x="8933845" y="4778802"/>
            <a:chExt cx="376200" cy="401480"/>
          </a:xfrm>
        </p:grpSpPr>
        <p:sp>
          <p:nvSpPr>
            <p:cNvPr id="154" name="Google Shape;154;p5"/>
            <p:cNvSpPr/>
            <p:nvPr/>
          </p:nvSpPr>
          <p:spPr>
            <a:xfrm>
              <a:off x="8933845" y="4794482"/>
              <a:ext cx="376200" cy="385800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"/>
            <p:cNvSpPr txBox="1"/>
            <p:nvPr/>
          </p:nvSpPr>
          <p:spPr>
            <a:xfrm>
              <a:off x="8935530" y="4778802"/>
              <a:ext cx="270270" cy="347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1" i="0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" name="Google Shape;156;p5"/>
          <p:cNvGrpSpPr/>
          <p:nvPr/>
        </p:nvGrpSpPr>
        <p:grpSpPr>
          <a:xfrm>
            <a:off x="4611725" y="5266626"/>
            <a:ext cx="304722" cy="325198"/>
            <a:chOff x="8933845" y="4778802"/>
            <a:chExt cx="376200" cy="401480"/>
          </a:xfrm>
        </p:grpSpPr>
        <p:sp>
          <p:nvSpPr>
            <p:cNvPr id="157" name="Google Shape;157;p5"/>
            <p:cNvSpPr/>
            <p:nvPr/>
          </p:nvSpPr>
          <p:spPr>
            <a:xfrm>
              <a:off x="8933845" y="4794482"/>
              <a:ext cx="376200" cy="385800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5"/>
            <p:cNvSpPr txBox="1"/>
            <p:nvPr/>
          </p:nvSpPr>
          <p:spPr>
            <a:xfrm>
              <a:off x="8935530" y="4778802"/>
              <a:ext cx="270270" cy="347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1" i="0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5"/>
          <p:cNvGrpSpPr/>
          <p:nvPr/>
        </p:nvGrpSpPr>
        <p:grpSpPr>
          <a:xfrm>
            <a:off x="4611725" y="3742626"/>
            <a:ext cx="304722" cy="325198"/>
            <a:chOff x="8933845" y="4778802"/>
            <a:chExt cx="376200" cy="401480"/>
          </a:xfrm>
        </p:grpSpPr>
        <p:sp>
          <p:nvSpPr>
            <p:cNvPr id="160" name="Google Shape;160;p5"/>
            <p:cNvSpPr/>
            <p:nvPr/>
          </p:nvSpPr>
          <p:spPr>
            <a:xfrm>
              <a:off x="8933845" y="4794482"/>
              <a:ext cx="376200" cy="385800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"/>
            <p:cNvSpPr txBox="1"/>
            <p:nvPr/>
          </p:nvSpPr>
          <p:spPr>
            <a:xfrm>
              <a:off x="8935530" y="4778802"/>
              <a:ext cx="270270" cy="347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1" i="0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67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0"/>
          <p:cNvSpPr txBox="1"/>
          <p:nvPr/>
        </p:nvSpPr>
        <p:spPr>
          <a:xfrm>
            <a:off x="699989" y="2916855"/>
            <a:ext cx="103065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40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ESTADOS DE CAMBIO EN EL PATRIMONIO NETO</a:t>
            </a:r>
            <a:endParaRPr/>
          </a:p>
        </p:txBody>
      </p:sp>
      <p:sp>
        <p:nvSpPr>
          <p:cNvPr id="168" name="Google Shape;168;p40"/>
          <p:cNvSpPr txBox="1"/>
          <p:nvPr/>
        </p:nvSpPr>
        <p:spPr>
          <a:xfrm>
            <a:off x="463230" y="2333221"/>
            <a:ext cx="7702870" cy="3563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2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 estado de cambios en el patrimonio explica cómo ha cambiado la    composición patrimonial de una entidad.</a:t>
            </a:r>
            <a:endParaRPr/>
          </a:p>
          <a:p>
            <a:pPr indent="-101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emisión de acciones o la distribución de utilidades de las causas de los cambios en el patrimonio.</a:t>
            </a:r>
            <a:endParaRPr/>
          </a:p>
          <a:p>
            <a:pPr indent="-101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este análisis explicamos la estructura y forma de elaboración de este informe.</a:t>
            </a:r>
            <a:endParaRPr/>
          </a:p>
        </p:txBody>
      </p:sp>
      <p:sp>
        <p:nvSpPr>
          <p:cNvPr id="169" name="Google Shape;169;p40"/>
          <p:cNvSpPr/>
          <p:nvPr/>
        </p:nvSpPr>
        <p:spPr>
          <a:xfrm>
            <a:off x="546100" y="5384800"/>
            <a:ext cx="8013700" cy="1295399"/>
          </a:xfrm>
          <a:prstGeom prst="roundRect">
            <a:avLst>
              <a:gd fmla="val 16792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0"/>
          <p:cNvSpPr txBox="1"/>
          <p:nvPr/>
        </p:nvSpPr>
        <p:spPr>
          <a:xfrm>
            <a:off x="752575" y="4920903"/>
            <a:ext cx="8086625" cy="154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PROPÓSITOS</a:t>
            </a:r>
            <a:endParaRPr/>
          </a:p>
          <a:p>
            <a:pPr indent="0" lvl="2" marL="0" marR="0" rtl="0" algn="l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general el objetivo principal es mostrar y explicar las variaciones ocurridas en un periodo determinado, esto de forma comparativa.</a:t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debe mostrar saldo inicial, variaciones del ejercicio y saldos finales.</a:t>
            </a:r>
            <a:endParaRPr/>
          </a:p>
        </p:txBody>
      </p:sp>
      <p:pic>
        <p:nvPicPr>
          <p:cNvPr id="171" name="Google Shape;17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1804" y="5238725"/>
            <a:ext cx="500374" cy="4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/>
          <p:nvPr/>
        </p:nvSpPr>
        <p:spPr>
          <a:xfrm>
            <a:off x="6358121" y="4902200"/>
            <a:ext cx="194721" cy="53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41"/>
          <p:cNvSpPr/>
          <p:nvPr/>
        </p:nvSpPr>
        <p:spPr>
          <a:xfrm rot="-5400000">
            <a:off x="7112330" y="4275694"/>
            <a:ext cx="481857" cy="15993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1"/>
          <p:cNvSpPr txBox="1"/>
          <p:nvPr/>
        </p:nvSpPr>
        <p:spPr>
          <a:xfrm>
            <a:off x="2636839" y="1732823"/>
            <a:ext cx="6557961" cy="5710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44000" lvl="0" marL="14400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500"/>
              <a:buFont typeface="Arial"/>
              <a:buChar char="•"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1" i="0" lang="en-US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apital: </a:t>
            </a:r>
            <a:r>
              <a:rPr b="0" i="0" lang="en-US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Está constituido por el Capital Social, que se indica en la escritura de constitución social y también por las modificaciones de éste.</a:t>
            </a:r>
            <a:endParaRPr b="0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7650" lvl="0" marL="144000" marR="0" rtl="0" algn="l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rgbClr val="ED6B00"/>
              </a:buClr>
              <a:buSzPts val="1400"/>
              <a:buFont typeface="Arial"/>
              <a:buChar char="•"/>
            </a:pPr>
            <a:r>
              <a:rPr b="1" i="0" lang="en-US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Reserva Revalorización Capital Propio: </a:t>
            </a:r>
            <a:r>
              <a:rPr b="0" i="0" lang="en-US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Revalorización del Capital Pagado, acumulada durante el ejercicio. Esta cuenta se abona cuando se aplica la corrección monetaria al capital o a la misma. </a:t>
            </a:r>
            <a:endParaRPr sz="1300"/>
          </a:p>
          <a:p>
            <a:pPr indent="-137650" lvl="0" marL="144000" marR="0" rtl="0" algn="l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rgbClr val="ED6B00"/>
              </a:buClr>
              <a:buSzPts val="1400"/>
              <a:buFont typeface="Arial"/>
              <a:buChar char="•"/>
            </a:pPr>
            <a:r>
              <a:rPr b="1" i="0" lang="en-US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Otras Reservas: </a:t>
            </a:r>
            <a:r>
              <a:rPr b="0" i="0" lang="en-US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Reservas de capitalización no definidas anteriormente o generadas por disposiciones legales especiales que afecten a la sociedad.</a:t>
            </a:r>
            <a:endParaRPr b="0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7650" lvl="0" marL="144000" marR="0" rtl="0" algn="l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rgbClr val="ED6B00"/>
              </a:buClr>
              <a:buSzPts val="1400"/>
              <a:buFont typeface="Arial"/>
              <a:buChar char="•"/>
            </a:pPr>
            <a:r>
              <a:rPr b="1" i="0" lang="en-US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Cuenta Obligada Socio: </a:t>
            </a:r>
            <a:r>
              <a:rPr b="0" i="0" lang="en-US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Aporte que el socio tiene por enterar según la escritura de la constitución de la sociedad. Es una cuenta complementaria de Capital (cuando las cuentas son complementarias, tienen tratamiento inverso). </a:t>
            </a:r>
            <a:endParaRPr sz="1300"/>
          </a:p>
          <a:p>
            <a:pPr indent="-137650" lvl="0" marL="144000" marR="0" rtl="0" algn="l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rgbClr val="ED6B00"/>
              </a:buClr>
              <a:buSzPts val="1400"/>
              <a:buFont typeface="Arial"/>
              <a:buChar char="•"/>
            </a:pPr>
            <a:r>
              <a:rPr b="1" i="0" lang="en-US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Utilidad del Ejercicio: </a:t>
            </a:r>
            <a:r>
              <a:rPr b="0" i="0" lang="en-US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Utilidad o pérdida del Ejercicio, es decir, la diferencia de los ingresos y egresos del período. </a:t>
            </a:r>
            <a:endParaRPr sz="1300"/>
          </a:p>
          <a:p>
            <a:pPr indent="-137650" lvl="0" marL="144000" marR="0" rtl="0" algn="l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rgbClr val="ED6B00"/>
              </a:buClr>
              <a:buSzPts val="1400"/>
              <a:buFont typeface="Arial"/>
              <a:buChar char="•"/>
            </a:pPr>
            <a:r>
              <a:rPr b="1" i="0" lang="en-US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Utilidades Acumuladas: </a:t>
            </a:r>
            <a:r>
              <a:rPr b="0" i="0" lang="en-US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Representa las utilidades de la empresa que provienen de ejercicios anteriores. </a:t>
            </a:r>
            <a:endParaRPr sz="1300"/>
          </a:p>
          <a:p>
            <a:pPr indent="-144000" lvl="0" marL="144000" marR="0" rtl="0" algn="l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rgbClr val="ED6B00"/>
              </a:buClr>
              <a:buSzPts val="1500"/>
              <a:buFont typeface="Arial"/>
              <a:buChar char="•"/>
            </a:pPr>
            <a:r>
              <a:rPr b="1" i="0" lang="en-US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Pérdidas Acumuladas: </a:t>
            </a:r>
            <a:r>
              <a:rPr b="0" i="0" lang="en-US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Representa las pérdidas de la empresa que provienen de ejercicios anteriore</a:t>
            </a: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s. 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41"/>
          <p:cNvSpPr txBox="1"/>
          <p:nvPr/>
        </p:nvSpPr>
        <p:spPr>
          <a:xfrm>
            <a:off x="3976226" y="1761951"/>
            <a:ext cx="3657600" cy="4624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41"/>
          <p:cNvSpPr/>
          <p:nvPr/>
        </p:nvSpPr>
        <p:spPr>
          <a:xfrm>
            <a:off x="295275" y="3143350"/>
            <a:ext cx="2866709" cy="1140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CUENTAS DEL PATRIMONIO NETO</a:t>
            </a:r>
            <a:endParaRPr b="1" i="0" sz="2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41"/>
          <p:cNvSpPr/>
          <p:nvPr/>
        </p:nvSpPr>
        <p:spPr>
          <a:xfrm>
            <a:off x="2458250" y="2099300"/>
            <a:ext cx="6952500" cy="4862100"/>
          </a:xfrm>
          <a:prstGeom prst="roundRect">
            <a:avLst>
              <a:gd fmla="val 4909" name="adj"/>
            </a:avLst>
          </a:prstGeom>
          <a:noFill/>
          <a:ln cap="flat" cmpd="sng" w="9525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1"/>
          <p:cNvSpPr/>
          <p:nvPr/>
        </p:nvSpPr>
        <p:spPr>
          <a:xfrm>
            <a:off x="379130" y="4895950"/>
            <a:ext cx="18466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41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ESTADOS DE CAMBIO EN EL PATRIMONIO NETO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2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ESTADOS DE CAMBIO EN EL PATRIMONIO NETO</a:t>
            </a:r>
            <a:endParaRPr/>
          </a:p>
        </p:txBody>
      </p:sp>
      <p:sp>
        <p:nvSpPr>
          <p:cNvPr id="189" name="Google Shape;189;p42"/>
          <p:cNvSpPr/>
          <p:nvPr/>
        </p:nvSpPr>
        <p:spPr>
          <a:xfrm>
            <a:off x="452175" y="2527050"/>
            <a:ext cx="8717100" cy="4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empresa TT Y TT S.A. presenta el siguiente patrimonio al 31-12-2018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Capital $9.000.000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Reserva revaloración capital $3.000.000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Utilidad acumulada $4.000.000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Utilidad del ejercicio $4.000.000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Patrimonio $3.000.000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$20.000.000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 el año 2019 el patrimonio tuvo el siguiente movimiento: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Utilidades del año 2018 pasan a formar parte de la utilidad acumulada del año 2019.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Uno de los socios de la empresa aporta $3.000.000 en efecto en Enero 2019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traspasaron $5.000.000 de utilidad acumulada a capital en Marzo 2019.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crearon en efectivo otras reservas $2.000.000 en junio 2019.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Disminución  de utilidad acumulada por reparto de dividendos por $1.500.000 en Agosto 2019.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Registra en el libro Diario las transacciones que ocurrieron y presente el Estado de Cambio de Patrimonio al 31 de Dic.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42"/>
          <p:cNvSpPr/>
          <p:nvPr/>
        </p:nvSpPr>
        <p:spPr>
          <a:xfrm>
            <a:off x="473075" y="2178150"/>
            <a:ext cx="55341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Ejercicio Ejemplo</a:t>
            </a:r>
            <a:endParaRPr b="1" i="0" sz="2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Toledo</dc:creator>
</cp:coreProperties>
</file>