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7559675" cx="972025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81">
          <p15:clr>
            <a:srgbClr val="A4A3A4"/>
          </p15:clr>
        </p15:guide>
        <p15:guide id="2" pos="3061">
          <p15:clr>
            <a:srgbClr val="A4A3A4"/>
          </p15:clr>
        </p15:guide>
        <p15:guide id="3" orient="horz" pos="4761">
          <p15:clr>
            <a:srgbClr val="A4A3A4"/>
          </p15:clr>
        </p15:guide>
        <p15:guide id="4" pos="3351">
          <p15:clr>
            <a:srgbClr val="A4A3A4"/>
          </p15:clr>
        </p15:guide>
      </p15:sldGuideLst>
    </p:ext>
    <p:ext uri="http://customooxmlschemas.google.com/">
      <go:slidesCustomData xmlns:go="http://customooxmlschemas.google.com/" r:id="rId20" roundtripDataSignature="AMtx7miAiENth2GOLfMuwiAktPezQ5bzA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81" orient="horz"/>
        <p:guide pos="3061"/>
        <p:guide pos="4761" orient="horz"/>
        <p:guide pos="3351"/>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 name="Google Shape;65;p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43: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8: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9" name="Google Shape;24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2" name="Google Shape;262;p19: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4" name="Google Shape;294;p20: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8" name="Google Shape;308;p2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7: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38: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39: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5: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40: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41: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42: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p:spTree>
      <p:nvGrpSpPr>
        <p:cNvPr id="6" name="Shape 6"/>
        <p:cNvGrpSpPr/>
        <p:nvPr/>
      </p:nvGrpSpPr>
      <p:grpSpPr>
        <a:xfrm>
          <a:off x="0" y="0"/>
          <a:ext cx="0" cy="0"/>
          <a:chOff x="0" y="0"/>
          <a:chExt cx="0" cy="0"/>
        </a:xfrm>
      </p:grpSpPr>
      <p:pic>
        <p:nvPicPr>
          <p:cNvPr id="7" name="Google Shape;7;p23"/>
          <p:cNvPicPr preferRelativeResize="0"/>
          <p:nvPr/>
        </p:nvPicPr>
        <p:blipFill rotWithShape="1">
          <a:blip r:embed="rId2">
            <a:alphaModFix/>
          </a:blip>
          <a:srcRect b="0" l="0" r="0" t="0"/>
          <a:stretch/>
        </p:blipFill>
        <p:spPr>
          <a:xfrm>
            <a:off x="433441" y="418596"/>
            <a:ext cx="2897433" cy="680400"/>
          </a:xfrm>
          <a:prstGeom prst="rect">
            <a:avLst/>
          </a:prstGeom>
          <a:noFill/>
          <a:ln>
            <a:noFill/>
          </a:ln>
        </p:spPr>
      </p:pic>
      <p:sp>
        <p:nvSpPr>
          <p:cNvPr id="8" name="Google Shape;8;p23"/>
          <p:cNvSpPr/>
          <p:nvPr/>
        </p:nvSpPr>
        <p:spPr>
          <a:xfrm>
            <a:off x="242856" y="1756550"/>
            <a:ext cx="9346500" cy="5675922"/>
          </a:xfrm>
          <a:prstGeom prst="round1Rect">
            <a:avLst>
              <a:gd fmla="val 15350"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9" name="Google Shape;9;p23"/>
          <p:cNvPicPr preferRelativeResize="0"/>
          <p:nvPr/>
        </p:nvPicPr>
        <p:blipFill rotWithShape="1">
          <a:blip r:embed="rId3">
            <a:alphaModFix/>
          </a:blip>
          <a:srcRect b="0" l="0" r="0" t="0"/>
          <a:stretch/>
        </p:blipFill>
        <p:spPr>
          <a:xfrm>
            <a:off x="8527725" y="6464000"/>
            <a:ext cx="747675" cy="680475"/>
          </a:xfrm>
          <a:prstGeom prst="rect">
            <a:avLst/>
          </a:prstGeom>
          <a:noFill/>
          <a:ln>
            <a:noFill/>
          </a:ln>
        </p:spPr>
      </p:pic>
      <p:sp>
        <p:nvSpPr>
          <p:cNvPr id="10" name="Google Shape;10;p23"/>
          <p:cNvSpPr/>
          <p:nvPr/>
        </p:nvSpPr>
        <p:spPr>
          <a:xfrm>
            <a:off x="436350" y="6464001"/>
            <a:ext cx="7891862" cy="680474"/>
          </a:xfrm>
          <a:prstGeom prst="roundRect">
            <a:avLst>
              <a:gd fmla="val 19335" name="adj"/>
            </a:avLst>
          </a:prstGeom>
          <a:solidFill>
            <a:srgbClr val="FFB37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baseline="-25000" i="0" sz="1400" u="none" cap="none" strike="noStrike">
              <a:solidFill>
                <a:schemeClr val="lt1"/>
              </a:solidFill>
              <a:latin typeface="Arial"/>
              <a:ea typeface="Arial"/>
              <a:cs typeface="Arial"/>
              <a:sym typeface="Arial"/>
            </a:endParaRPr>
          </a:p>
        </p:txBody>
      </p:sp>
      <p:pic>
        <p:nvPicPr>
          <p:cNvPr id="11" name="Google Shape;11;p23"/>
          <p:cNvPicPr preferRelativeResize="0"/>
          <p:nvPr/>
        </p:nvPicPr>
        <p:blipFill rotWithShape="1">
          <a:blip r:embed="rId4">
            <a:alphaModFix/>
          </a:blip>
          <a:srcRect b="0" l="0" r="0" t="0"/>
          <a:stretch/>
        </p:blipFill>
        <p:spPr>
          <a:xfrm>
            <a:off x="433441" y="6462797"/>
            <a:ext cx="690482" cy="680475"/>
          </a:xfrm>
          <a:prstGeom prst="rect">
            <a:avLst/>
          </a:prstGeom>
          <a:noFill/>
          <a:ln>
            <a:noFill/>
          </a:ln>
        </p:spPr>
      </p:pic>
      <p:grpSp>
        <p:nvGrpSpPr>
          <p:cNvPr id="12" name="Google Shape;12;p23"/>
          <p:cNvGrpSpPr/>
          <p:nvPr/>
        </p:nvGrpSpPr>
        <p:grpSpPr>
          <a:xfrm>
            <a:off x="8272365" y="418596"/>
            <a:ext cx="1080000" cy="1045451"/>
            <a:chOff x="8272365" y="418596"/>
            <a:chExt cx="1080000" cy="1045451"/>
          </a:xfrm>
        </p:grpSpPr>
        <p:pic>
          <p:nvPicPr>
            <p:cNvPr id="13" name="Google Shape;13;p23"/>
            <p:cNvPicPr preferRelativeResize="0"/>
            <p:nvPr/>
          </p:nvPicPr>
          <p:blipFill rotWithShape="1">
            <a:blip r:embed="rId5">
              <a:alphaModFix/>
            </a:blip>
            <a:srcRect b="0" l="0" r="0" t="0"/>
            <a:stretch/>
          </p:blipFill>
          <p:spPr>
            <a:xfrm>
              <a:off x="8272365" y="1222172"/>
              <a:ext cx="1080000" cy="241875"/>
            </a:xfrm>
            <a:prstGeom prst="rect">
              <a:avLst/>
            </a:prstGeom>
            <a:noFill/>
            <a:ln>
              <a:noFill/>
            </a:ln>
          </p:spPr>
        </p:pic>
        <p:pic>
          <p:nvPicPr>
            <p:cNvPr id="14" name="Google Shape;14;p23"/>
            <p:cNvPicPr preferRelativeResize="0"/>
            <p:nvPr/>
          </p:nvPicPr>
          <p:blipFill rotWithShape="1">
            <a:blip r:embed="rId6">
              <a:alphaModFix/>
            </a:blip>
            <a:srcRect b="0" l="0" r="0" t="0"/>
            <a:stretch/>
          </p:blipFill>
          <p:spPr>
            <a:xfrm>
              <a:off x="8272365" y="418596"/>
              <a:ext cx="1080000" cy="664778"/>
            </a:xfrm>
            <a:prstGeom prst="rect">
              <a:avLst/>
            </a:prstGeom>
            <a:noFill/>
            <a:ln>
              <a:noFill/>
            </a:ln>
          </p:spPr>
        </p:pic>
      </p:grpSp>
    </p:spTree>
  </p:cSld>
  <p:clrMapOvr>
    <a:masterClrMapping/>
  </p:clrMapOvr>
  <mc:AlternateContent>
    <mc:Choice Requires="p14">
      <p:transition spd="slow" p14:dur="1250">
        <p14:reveal dir="l"/>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4"/>
          <p:cNvSpPr/>
          <p:nvPr/>
        </p:nvSpPr>
        <p:spPr>
          <a:xfrm>
            <a:off x="259789" y="1739619"/>
            <a:ext cx="9240327" cy="5608419"/>
          </a:xfrm>
          <a:prstGeom prst="round1Rect">
            <a:avLst>
              <a:gd fmla="val 15350"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7" name="Google Shape;17;p24"/>
          <p:cNvPicPr preferRelativeResize="0"/>
          <p:nvPr/>
        </p:nvPicPr>
        <p:blipFill rotWithShape="1">
          <a:blip r:embed="rId2">
            <a:alphaModFix/>
          </a:blip>
          <a:srcRect b="0" l="0" r="0" t="0"/>
          <a:stretch/>
        </p:blipFill>
        <p:spPr>
          <a:xfrm>
            <a:off x="433441" y="418596"/>
            <a:ext cx="2897433" cy="680400"/>
          </a:xfrm>
          <a:prstGeom prst="rect">
            <a:avLst/>
          </a:prstGeom>
          <a:noFill/>
          <a:ln>
            <a:noFill/>
          </a:ln>
        </p:spPr>
      </p:pic>
      <p:grpSp>
        <p:nvGrpSpPr>
          <p:cNvPr id="18" name="Google Shape;18;p24"/>
          <p:cNvGrpSpPr/>
          <p:nvPr/>
        </p:nvGrpSpPr>
        <p:grpSpPr>
          <a:xfrm>
            <a:off x="8272365" y="418596"/>
            <a:ext cx="1080000" cy="1045451"/>
            <a:chOff x="8272365" y="418596"/>
            <a:chExt cx="1080000" cy="1045451"/>
          </a:xfrm>
        </p:grpSpPr>
        <p:pic>
          <p:nvPicPr>
            <p:cNvPr id="19" name="Google Shape;19;p24"/>
            <p:cNvPicPr preferRelativeResize="0"/>
            <p:nvPr/>
          </p:nvPicPr>
          <p:blipFill rotWithShape="1">
            <a:blip r:embed="rId3">
              <a:alphaModFix/>
            </a:blip>
            <a:srcRect b="0" l="0" r="0" t="0"/>
            <a:stretch/>
          </p:blipFill>
          <p:spPr>
            <a:xfrm>
              <a:off x="8272365" y="1222172"/>
              <a:ext cx="1080000" cy="241875"/>
            </a:xfrm>
            <a:prstGeom prst="rect">
              <a:avLst/>
            </a:prstGeom>
            <a:noFill/>
            <a:ln>
              <a:noFill/>
            </a:ln>
          </p:spPr>
        </p:pic>
        <p:pic>
          <p:nvPicPr>
            <p:cNvPr id="20" name="Google Shape;20;p24"/>
            <p:cNvPicPr preferRelativeResize="0"/>
            <p:nvPr/>
          </p:nvPicPr>
          <p:blipFill rotWithShape="1">
            <a:blip r:embed="rId4">
              <a:alphaModFix/>
            </a:blip>
            <a:srcRect b="0" l="0" r="0" t="0"/>
            <a:stretch/>
          </p:blipFill>
          <p:spPr>
            <a:xfrm>
              <a:off x="8272365" y="418596"/>
              <a:ext cx="1080000" cy="664778"/>
            </a:xfrm>
            <a:prstGeom prst="rect">
              <a:avLst/>
            </a:prstGeom>
            <a:noFill/>
            <a:ln>
              <a:noFill/>
            </a:ln>
          </p:spPr>
        </p:pic>
      </p:grpSp>
    </p:spTree>
  </p:cSld>
  <p:clrMapOvr>
    <a:masterClrMapping/>
  </p:clrMapOvr>
  <mc:AlternateContent>
    <mc:Choice Requires="p14">
      <p:transition spd="slow" p14:dur="1250">
        <p14:reveal dir="l"/>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27"/>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27"/>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4" name="Google Shape;24;p27"/>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5" name="Google Shape;25;p27"/>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ADMINISTRACIÓN 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
        <p:nvSpPr>
          <p:cNvPr id="26" name="Google Shape;26;p27"/>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27" name="Google Shape;27;p27"/>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10|</a:t>
            </a:r>
            <a:r>
              <a:rPr b="0" i="0" lang="en-U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Calibri"/>
              <a:ea typeface="Calibri"/>
              <a:cs typeface="Calibri"/>
              <a:sym typeface="Calibri"/>
            </a:endParaRPr>
          </a:p>
        </p:txBody>
      </p:sp>
      <p:sp>
        <p:nvSpPr>
          <p:cNvPr id="28" name="Google Shape;28;p27"/>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Utilización de información contable </a:t>
            </a:r>
            <a:endParaRPr b="0" i="0" sz="1400" u="none" cap="none" strike="noStrike">
              <a:solidFill>
                <a:srgbClr val="FFFFFF"/>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9" name="Shape 29"/>
        <p:cNvGrpSpPr/>
        <p:nvPr/>
      </p:nvGrpSpPr>
      <p:grpSpPr>
        <a:xfrm>
          <a:off x="0" y="0"/>
          <a:ext cx="0" cy="0"/>
          <a:chOff x="0" y="0"/>
          <a:chExt cx="0" cy="0"/>
        </a:xfrm>
      </p:grpSpPr>
      <p:sp>
        <p:nvSpPr>
          <p:cNvPr id="30" name="Google Shape;30;p25"/>
          <p:cNvSpPr/>
          <p:nvPr/>
        </p:nvSpPr>
        <p:spPr>
          <a:xfrm flipH="1" rot="10800000">
            <a:off x="180975" y="832250"/>
            <a:ext cx="9358200" cy="1236900"/>
          </a:xfrm>
          <a:prstGeom prst="round1Rect">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25"/>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25"/>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3" name="Google Shape;33;p25"/>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4" name="Google Shape;34;p25"/>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ADMINISTRACIÓN 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
        <p:nvSpPr>
          <p:cNvPr id="35" name="Google Shape;35;p25"/>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36" name="Google Shape;36;p25"/>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10|</a:t>
            </a:r>
            <a:r>
              <a:rPr b="0" i="0" lang="en-U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Calibri"/>
              <a:ea typeface="Calibri"/>
              <a:cs typeface="Calibri"/>
              <a:sym typeface="Calibri"/>
            </a:endParaRPr>
          </a:p>
        </p:txBody>
      </p:sp>
      <p:sp>
        <p:nvSpPr>
          <p:cNvPr id="37" name="Google Shape;37;p25"/>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Utilización de información contable </a:t>
            </a:r>
            <a:endParaRPr b="0" i="0" sz="1400" u="none" cap="none" strike="noStrike">
              <a:solidFill>
                <a:srgbClr val="FFFFFF"/>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 name="Shape 38"/>
        <p:cNvGrpSpPr/>
        <p:nvPr/>
      </p:nvGrpSpPr>
      <p:grpSpPr>
        <a:xfrm>
          <a:off x="0" y="0"/>
          <a:ext cx="0" cy="0"/>
          <a:chOff x="0" y="0"/>
          <a:chExt cx="0" cy="0"/>
        </a:xfrm>
      </p:grpSpPr>
      <p:sp>
        <p:nvSpPr>
          <p:cNvPr id="39" name="Google Shape;39;p26"/>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26"/>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26"/>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2" name="Google Shape;42;p26"/>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3" name="Google Shape;43;p26"/>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44" name="Google Shape;44;p26"/>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ADMINISTRACIÓN 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
        <p:nvSpPr>
          <p:cNvPr id="45" name="Google Shape;45;p26"/>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Utilización de información contable </a:t>
            </a:r>
            <a:endParaRPr b="0" i="0" sz="1400" u="none" cap="none" strike="noStrike">
              <a:solidFill>
                <a:srgbClr val="FFFFFF"/>
              </a:solidFill>
              <a:latin typeface="Calibri"/>
              <a:ea typeface="Calibri"/>
              <a:cs typeface="Calibri"/>
              <a:sym typeface="Calibri"/>
            </a:endParaRPr>
          </a:p>
        </p:txBody>
      </p:sp>
      <p:sp>
        <p:nvSpPr>
          <p:cNvPr id="46" name="Google Shape;46;p26"/>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10|</a:t>
            </a:r>
            <a:r>
              <a:rPr b="0" i="0" lang="en-U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7" name="Shape 47"/>
        <p:cNvGrpSpPr/>
        <p:nvPr/>
      </p:nvGrpSpPr>
      <p:grpSpPr>
        <a:xfrm>
          <a:off x="0" y="0"/>
          <a:ext cx="0" cy="0"/>
          <a:chOff x="0" y="0"/>
          <a:chExt cx="0" cy="0"/>
        </a:xfrm>
      </p:grpSpPr>
      <p:sp>
        <p:nvSpPr>
          <p:cNvPr id="48" name="Google Shape;48;p28"/>
          <p:cNvSpPr/>
          <p:nvPr/>
        </p:nvSpPr>
        <p:spPr>
          <a:xfrm flipH="1" rot="10800000">
            <a:off x="181650" y="822025"/>
            <a:ext cx="9356700" cy="6531300"/>
          </a:xfrm>
          <a:prstGeom prst="round1Rect">
            <a:avLst>
              <a:gd fmla="val 15350"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28"/>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28"/>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1" name="Google Shape;51;p28"/>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2" name="Google Shape;52;p28"/>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ADMINISTRACIÓN 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
        <p:nvSpPr>
          <p:cNvPr id="53" name="Google Shape;53;p28"/>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54" name="Google Shape;54;p28"/>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Utilización de información contable </a:t>
            </a:r>
            <a:endParaRPr b="0" i="0" sz="1400" u="none" cap="none" strike="noStrike">
              <a:solidFill>
                <a:srgbClr val="FFFFFF"/>
              </a:solidFill>
              <a:latin typeface="Calibri"/>
              <a:ea typeface="Calibri"/>
              <a:cs typeface="Calibri"/>
              <a:sym typeface="Calibri"/>
            </a:endParaRPr>
          </a:p>
        </p:txBody>
      </p:sp>
      <p:sp>
        <p:nvSpPr>
          <p:cNvPr id="55" name="Google Shape;55;p28"/>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10|</a:t>
            </a:r>
            <a:r>
              <a:rPr b="0" i="0" lang="en-U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2">
    <p:bg>
      <p:bgPr>
        <a:solidFill>
          <a:schemeClr val="lt1"/>
        </a:solidFill>
      </p:bgPr>
    </p:bg>
    <p:spTree>
      <p:nvGrpSpPr>
        <p:cNvPr id="56" name="Shape 56"/>
        <p:cNvGrpSpPr/>
        <p:nvPr/>
      </p:nvGrpSpPr>
      <p:grpSpPr>
        <a:xfrm>
          <a:off x="0" y="0"/>
          <a:ext cx="0" cy="0"/>
          <a:chOff x="0" y="0"/>
          <a:chExt cx="0" cy="0"/>
        </a:xfrm>
      </p:grpSpPr>
      <p:sp>
        <p:nvSpPr>
          <p:cNvPr id="57" name="Google Shape;57;p30"/>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30"/>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9" name="Google Shape;59;p30"/>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60" name="Google Shape;60;p30"/>
          <p:cNvSpPr/>
          <p:nvPr/>
        </p:nvSpPr>
        <p:spPr>
          <a:xfrm>
            <a:off x="181651" y="180900"/>
            <a:ext cx="7909200" cy="651000"/>
          </a:xfrm>
          <a:prstGeom prst="round2SameRect">
            <a:avLst>
              <a:gd fmla="val 16667" name="adj1"/>
              <a:gd fmla="val 0" name="adj2"/>
            </a:avLst>
          </a:prstGeom>
          <a:blipFill rotWithShape="1">
            <a:blip r:embed="rId2">
              <a:alphaModFix/>
            </a:blip>
            <a:tile algn="tl" flip="none" tx="0" sx="100000" ty="0" sy="100000"/>
          </a:blip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30"/>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ADMINISTRACIÓN 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
        <p:nvSpPr>
          <p:cNvPr id="62" name="Google Shape;62;p30"/>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mc:Choice Requires="p14">
      <p:transition spd="slow" p14:dur="1250">
        <p14:reveal dir="l"/>
      </p:transition>
    </mc:Choice>
    <mc:Fallback>
      <p:transition spd="med">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27.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4.png"/><Relationship Id="rId4" Type="http://schemas.openxmlformats.org/officeDocument/2006/relationships/image" Target="../media/image34.png"/><Relationship Id="rId5" Type="http://schemas.openxmlformats.org/officeDocument/2006/relationships/image" Target="../media/image26.png"/><Relationship Id="rId6" Type="http://schemas.openxmlformats.org/officeDocument/2006/relationships/image" Target="../media/image22.png"/><Relationship Id="rId7" Type="http://schemas.openxmlformats.org/officeDocument/2006/relationships/image" Target="../media/image20.png"/><Relationship Id="rId8" Type="http://schemas.openxmlformats.org/officeDocument/2006/relationships/image" Target="../media/image3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3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31.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4.png"/><Relationship Id="rId5" Type="http://schemas.openxmlformats.org/officeDocument/2006/relationships/image" Target="../media/image8.png"/><Relationship Id="rId6"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image" Target="../media/image15.png"/><Relationship Id="rId5"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
          <p:cNvSpPr txBox="1"/>
          <p:nvPr/>
        </p:nvSpPr>
        <p:spPr>
          <a:xfrm>
            <a:off x="1176619" y="6648293"/>
            <a:ext cx="7012134" cy="311887"/>
          </a:xfrm>
          <a:prstGeom prst="rect">
            <a:avLst/>
          </a:prstGeom>
          <a:noFill/>
          <a:ln>
            <a:noFill/>
          </a:ln>
        </p:spPr>
        <p:txBody>
          <a:bodyPr anchorCtr="0" anchor="ctr" bIns="91425" lIns="91425" spcFirstLastPara="1" rIns="91425" wrap="square" tIns="91425">
            <a:noAutofit/>
          </a:bodyPr>
          <a:lstStyle/>
          <a:p>
            <a:pPr indent="0" lvl="1" marL="0" marR="0" rtl="0" algn="just">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b="0" i="0" sz="1100" u="none" cap="none" strike="noStrike">
              <a:solidFill>
                <a:schemeClr val="lt1"/>
              </a:solidFill>
              <a:latin typeface="Calibri"/>
              <a:ea typeface="Calibri"/>
              <a:cs typeface="Calibri"/>
              <a:sym typeface="Calibri"/>
            </a:endParaRPr>
          </a:p>
        </p:txBody>
      </p:sp>
      <p:sp>
        <p:nvSpPr>
          <p:cNvPr id="68" name="Google Shape;68;p1"/>
          <p:cNvSpPr txBox="1"/>
          <p:nvPr/>
        </p:nvSpPr>
        <p:spPr>
          <a:xfrm>
            <a:off x="374950"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MÓDULO 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69" name="Google Shape;69;p1"/>
          <p:cNvSpPr txBox="1"/>
          <p:nvPr/>
        </p:nvSpPr>
        <p:spPr>
          <a:xfrm>
            <a:off x="1139100" y="834800"/>
            <a:ext cx="4156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ED6B00"/>
                </a:solidFill>
                <a:latin typeface="Calibri"/>
                <a:ea typeface="Calibri"/>
                <a:cs typeface="Calibri"/>
                <a:sym typeface="Calibri"/>
              </a:rPr>
              <a:t>PLAN COMÚN </a:t>
            </a:r>
            <a:r>
              <a:rPr b="0" i="0" lang="en-US" sz="1200" u="none" cap="none" strike="noStrike">
                <a:solidFill>
                  <a:srgbClr val="ED6B00"/>
                </a:solidFill>
                <a:latin typeface="Calibri"/>
                <a:ea typeface="Calibri"/>
                <a:cs typeface="Calibri"/>
                <a:sym typeface="Calibri"/>
              </a:rPr>
              <a:t>| NIVEL 3° MEDIO</a:t>
            </a:r>
            <a:endParaRPr b="0" i="0" sz="1200" u="none" cap="none" strike="noStrike">
              <a:solidFill>
                <a:srgbClr val="ED6B00"/>
              </a:solidFill>
              <a:latin typeface="Calibri"/>
              <a:ea typeface="Calibri"/>
              <a:cs typeface="Calibri"/>
              <a:sym typeface="Calibri"/>
            </a:endParaRPr>
          </a:p>
        </p:txBody>
      </p:sp>
      <p:pic>
        <p:nvPicPr>
          <p:cNvPr id="70" name="Google Shape;70;p1"/>
          <p:cNvPicPr preferRelativeResize="0"/>
          <p:nvPr/>
        </p:nvPicPr>
        <p:blipFill rotWithShape="1">
          <a:blip r:embed="rId3">
            <a:alphaModFix/>
          </a:blip>
          <a:srcRect b="0" l="0" r="0" t="0"/>
          <a:stretch/>
        </p:blipFill>
        <p:spPr>
          <a:xfrm>
            <a:off x="2762668" y="2607635"/>
            <a:ext cx="6660216" cy="3628388"/>
          </a:xfrm>
          <a:prstGeom prst="rect">
            <a:avLst/>
          </a:prstGeom>
          <a:noFill/>
          <a:ln>
            <a:noFill/>
          </a:ln>
        </p:spPr>
      </p:pic>
      <p:sp>
        <p:nvSpPr>
          <p:cNvPr id="71" name="Google Shape;71;p1"/>
          <p:cNvSpPr txBox="1"/>
          <p:nvPr/>
        </p:nvSpPr>
        <p:spPr>
          <a:xfrm>
            <a:off x="365424" y="2611974"/>
            <a:ext cx="4749501" cy="13572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1" i="0" lang="en-US" sz="3600" u="none" cap="none" strike="noStrike">
                <a:solidFill>
                  <a:srgbClr val="ED6B00"/>
                </a:solidFill>
                <a:latin typeface="Calibri"/>
                <a:ea typeface="Calibri"/>
                <a:cs typeface="Calibri"/>
                <a:sym typeface="Calibri"/>
              </a:rPr>
              <a:t>UTILIZACIÓN DE INFORMACIÓN CONTABLE</a:t>
            </a:r>
            <a:endParaRPr b="1" i="0" sz="3600" u="none" cap="none" strike="noStrike">
              <a:solidFill>
                <a:srgbClr val="ED6B00"/>
              </a:solidFill>
              <a:latin typeface="Calibri"/>
              <a:ea typeface="Calibri"/>
              <a:cs typeface="Calibri"/>
              <a:sym typeface="Calibri"/>
            </a:endParaRPr>
          </a:p>
          <a:p>
            <a:pPr indent="0" lvl="0" marL="0" marR="0" rtl="0" algn="l">
              <a:lnSpc>
                <a:spcPct val="90000"/>
              </a:lnSpc>
              <a:spcBef>
                <a:spcPts val="0"/>
              </a:spcBef>
              <a:spcAft>
                <a:spcPts val="0"/>
              </a:spcAft>
              <a:buNone/>
            </a:pPr>
            <a:r>
              <a:t/>
            </a:r>
            <a:endParaRPr b="1" i="0" sz="3600" u="none" cap="none" strike="noStrike">
              <a:solidFill>
                <a:srgbClr val="ED6B00"/>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500"/>
                                  </p:stCondLst>
                                  <p:childTnLst>
                                    <p:set>
                                      <p:cBhvr>
                                        <p:cTn dur="1" fill="hold">
                                          <p:stCondLst>
                                            <p:cond delay="0"/>
                                          </p:stCondLst>
                                        </p:cTn>
                                        <p:tgtEl>
                                          <p:spTgt spid="67"/>
                                        </p:tgtEl>
                                        <p:attrNameLst>
                                          <p:attrName>style.visibility</p:attrName>
                                        </p:attrNameLst>
                                      </p:cBhvr>
                                      <p:to>
                                        <p:strVal val="visible"/>
                                      </p:to>
                                    </p:set>
                                    <p:anim calcmode="lin" valueType="num">
                                      <p:cBhvr additive="base">
                                        <p:cTn dur="500"/>
                                        <p:tgtEl>
                                          <p:spTgt spid="6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43"/>
          <p:cNvSpPr txBox="1"/>
          <p:nvPr/>
        </p:nvSpPr>
        <p:spPr>
          <a:xfrm>
            <a:off x="0" y="4174190"/>
            <a:ext cx="11802721" cy="822959"/>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1" i="0" lang="en-US" sz="4400" u="none" cap="none" strike="noStrike">
                <a:solidFill>
                  <a:schemeClr val="dk1"/>
                </a:solidFill>
                <a:latin typeface="Arial"/>
                <a:ea typeface="Arial"/>
                <a:cs typeface="Arial"/>
                <a:sym typeface="Arial"/>
              </a:rPr>
              <a:t> </a:t>
            </a:r>
            <a:endParaRPr b="0" i="0" sz="4400" u="none" cap="none" strike="noStrike">
              <a:solidFill>
                <a:schemeClr val="dk1"/>
              </a:solidFill>
              <a:latin typeface="Arial"/>
              <a:ea typeface="Arial"/>
              <a:cs typeface="Arial"/>
              <a:sym typeface="Arial"/>
            </a:endParaRPr>
          </a:p>
        </p:txBody>
      </p:sp>
      <p:sp>
        <p:nvSpPr>
          <p:cNvPr id="242" name="Google Shape;242;p43"/>
          <p:cNvSpPr txBox="1"/>
          <p:nvPr/>
        </p:nvSpPr>
        <p:spPr>
          <a:xfrm>
            <a:off x="353750" y="1093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 ÁRBOL DE </a:t>
            </a:r>
            <a:r>
              <a:rPr b="1" lang="en-US">
                <a:latin typeface="Calibri"/>
                <a:ea typeface="Calibri"/>
                <a:cs typeface="Calibri"/>
                <a:sym typeface="Calibri"/>
              </a:rPr>
              <a:t>DECISIÓN</a:t>
            </a:r>
            <a:r>
              <a:rPr b="1" i="0" lang="en-US" sz="1400" u="none" cap="none" strike="noStrike">
                <a:solidFill>
                  <a:srgbClr val="000000"/>
                </a:solidFill>
                <a:latin typeface="Calibri"/>
                <a:ea typeface="Calibri"/>
                <a:cs typeface="Calibri"/>
                <a:sym typeface="Calibri"/>
              </a:rPr>
              <a:t>: </a:t>
            </a:r>
            <a:endParaRPr b="1" i="0" sz="1400" u="none" cap="none" strike="noStrike">
              <a:solidFill>
                <a:srgbClr val="000000"/>
              </a:solidFill>
              <a:latin typeface="Calibri"/>
              <a:ea typeface="Calibri"/>
              <a:cs typeface="Calibri"/>
              <a:sym typeface="Calibri"/>
            </a:endParaRPr>
          </a:p>
        </p:txBody>
      </p:sp>
      <p:pic>
        <p:nvPicPr>
          <p:cNvPr id="243" name="Google Shape;243;p43"/>
          <p:cNvPicPr preferRelativeResize="0"/>
          <p:nvPr/>
        </p:nvPicPr>
        <p:blipFill rotWithShape="1">
          <a:blip r:embed="rId3">
            <a:alphaModFix/>
          </a:blip>
          <a:srcRect b="0" l="0" r="0" t="0"/>
          <a:stretch/>
        </p:blipFill>
        <p:spPr>
          <a:xfrm>
            <a:off x="1462722" y="1516249"/>
            <a:ext cx="7541577" cy="5226181"/>
          </a:xfrm>
          <a:prstGeom prst="rect">
            <a:avLst/>
          </a:prstGeom>
          <a:noFill/>
          <a:ln>
            <a:noFill/>
          </a:ln>
        </p:spPr>
      </p:pic>
      <p:sp>
        <p:nvSpPr>
          <p:cNvPr id="244" name="Google Shape;244;p43"/>
          <p:cNvSpPr/>
          <p:nvPr/>
        </p:nvSpPr>
        <p:spPr>
          <a:xfrm>
            <a:off x="2430463" y="-4921004"/>
            <a:ext cx="4857750" cy="427809"/>
          </a:xfrm>
          <a:prstGeom prst="rect">
            <a:avLst/>
          </a:prstGeom>
          <a:noFill/>
          <a:ln>
            <a:noFill/>
          </a:ln>
        </p:spPr>
        <p:txBody>
          <a:bodyPr anchorCtr="0" anchor="t" bIns="45700" lIns="91425" spcFirstLastPara="1" rIns="91425" wrap="square" tIns="45700">
            <a:spAutoFit/>
          </a:bodyPr>
          <a:lstStyle/>
          <a:p>
            <a:pPr indent="0" lvl="0" marL="402590" marR="0" rtl="0" algn="l">
              <a:lnSpc>
                <a:spcPct val="90000"/>
              </a:lnSpc>
              <a:spcBef>
                <a:spcPts val="0"/>
              </a:spcBef>
              <a:spcAft>
                <a:spcPts val="0"/>
              </a:spcAft>
              <a:buNone/>
            </a:pPr>
            <a:r>
              <a:rPr b="0" i="0" lang="en-US" sz="1200" u="none" cap="none" strike="noStrike">
                <a:solidFill>
                  <a:schemeClr val="dk1"/>
                </a:solidFill>
                <a:latin typeface="Calibri"/>
                <a:ea typeface="Calibri"/>
                <a:cs typeface="Calibri"/>
                <a:sym typeface="Calibri"/>
              </a:rPr>
              <a:t> Árbol de decision: Clasificación de flujos de efectivo entre actividades</a:t>
            </a:r>
            <a:endParaRPr b="0" i="0" sz="1200" u="none" cap="none" strike="noStrike">
              <a:solidFill>
                <a:schemeClr val="dk1"/>
              </a:solidFill>
              <a:latin typeface="Calibri"/>
              <a:ea typeface="Calibri"/>
              <a:cs typeface="Calibri"/>
              <a:sym typeface="Calibri"/>
            </a:endParaRPr>
          </a:p>
        </p:txBody>
      </p:sp>
      <p:sp>
        <p:nvSpPr>
          <p:cNvPr id="245" name="Google Shape;245;p43"/>
          <p:cNvSpPr/>
          <p:nvPr/>
        </p:nvSpPr>
        <p:spPr>
          <a:xfrm>
            <a:off x="2011362" y="1023376"/>
            <a:ext cx="8821738" cy="402674"/>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2200" u="none" cap="none" strike="noStrike">
                <a:solidFill>
                  <a:srgbClr val="ED6B00"/>
                </a:solidFill>
                <a:latin typeface="Calibri"/>
                <a:ea typeface="Calibri"/>
                <a:cs typeface="Calibri"/>
                <a:sym typeface="Calibri"/>
              </a:rPr>
              <a:t>CLASIFICACIÓN DE FLUJOS DE EFECTIVO ENTRE ACTIVIDADES</a:t>
            </a:r>
            <a:endParaRPr b="1" i="0" sz="2200" u="none" cap="none" strike="noStrike">
              <a:solidFill>
                <a:srgbClr val="ED6B00"/>
              </a:solidFill>
              <a:latin typeface="Calibri"/>
              <a:ea typeface="Calibri"/>
              <a:cs typeface="Calibri"/>
              <a:sym typeface="Calibri"/>
            </a:endParaRPr>
          </a:p>
        </p:txBody>
      </p:sp>
      <p:pic>
        <p:nvPicPr>
          <p:cNvPr id="246" name="Google Shape;246;p43"/>
          <p:cNvPicPr preferRelativeResize="0"/>
          <p:nvPr/>
        </p:nvPicPr>
        <p:blipFill rotWithShape="1">
          <a:blip r:embed="rId4">
            <a:alphaModFix/>
          </a:blip>
          <a:srcRect b="0" l="0" r="0" t="0"/>
          <a:stretch/>
        </p:blipFill>
        <p:spPr>
          <a:xfrm>
            <a:off x="4102100" y="2298700"/>
            <a:ext cx="4943054" cy="3648710"/>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243"/>
                                        </p:tgtEl>
                                        <p:attrNameLst>
                                          <p:attrName>style.visibility</p:attrName>
                                        </p:attrNameLst>
                                      </p:cBhvr>
                                      <p:to>
                                        <p:strVal val="visible"/>
                                      </p:to>
                                    </p:set>
                                    <p:anim calcmode="lin" valueType="num">
                                      <p:cBhvr additive="base">
                                        <p:cTn dur="500"/>
                                        <p:tgtEl>
                                          <p:spTgt spid="24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200"/>
                                  </p:stCondLst>
                                  <p:childTnLst>
                                    <p:set>
                                      <p:cBhvr>
                                        <p:cTn dur="1" fill="hold">
                                          <p:stCondLst>
                                            <p:cond delay="0"/>
                                          </p:stCondLst>
                                        </p:cTn>
                                        <p:tgtEl>
                                          <p:spTgt spid="246"/>
                                        </p:tgtEl>
                                        <p:attrNameLst>
                                          <p:attrName>style.visibility</p:attrName>
                                        </p:attrNameLst>
                                      </p:cBhvr>
                                      <p:to>
                                        <p:strVal val="visible"/>
                                      </p:to>
                                    </p:set>
                                    <p:anim calcmode="lin" valueType="num">
                                      <p:cBhvr additive="base">
                                        <p:cTn dur="500"/>
                                        <p:tgtEl>
                                          <p:spTgt spid="24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8"/>
          <p:cNvSpPr/>
          <p:nvPr/>
        </p:nvSpPr>
        <p:spPr>
          <a:xfrm>
            <a:off x="2035277" y="2911885"/>
            <a:ext cx="6999671" cy="2696553"/>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52" name="Google Shape;252;p18"/>
          <p:cNvSpPr txBox="1"/>
          <p:nvPr/>
        </p:nvSpPr>
        <p:spPr>
          <a:xfrm>
            <a:off x="3381067" y="3705139"/>
            <a:ext cx="5653881" cy="774531"/>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1" i="0" lang="en-US" sz="2000" u="none" cap="none" strike="noStrike">
                <a:solidFill>
                  <a:srgbClr val="ED6B00"/>
                </a:solidFill>
                <a:latin typeface="Calibri"/>
                <a:ea typeface="Calibri"/>
                <a:cs typeface="Calibri"/>
                <a:sym typeface="Calibri"/>
              </a:rPr>
              <a:t>ESTADOS DE FLUJO EN EFECTIVO</a:t>
            </a:r>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Para revisar los temas trabajados durante el desarrollo de la presentación. Te invitamos a desarrollar la Actividad 10 de Cuánto Aprendimos. Descarga el archivo y sigue sus instrucciones.</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600" u="none" cap="none" strike="noStrike">
                <a:solidFill>
                  <a:srgbClr val="000000"/>
                </a:solidFill>
                <a:latin typeface="Calibri"/>
                <a:ea typeface="Calibri"/>
                <a:cs typeface="Calibri"/>
                <a:sym typeface="Calibri"/>
              </a:rPr>
              <a:t>¡Muy Bien!, </a:t>
            </a:r>
            <a:r>
              <a:rPr b="0" i="0" lang="en-US" sz="1600" u="none" cap="none" strike="noStrike">
                <a:solidFill>
                  <a:srgbClr val="000000"/>
                </a:solidFill>
                <a:latin typeface="Calibri"/>
                <a:ea typeface="Calibri"/>
                <a:cs typeface="Calibri"/>
                <a:sym typeface="Calibri"/>
              </a:rPr>
              <a:t>ahora te invitamos a realizar una actividad práctica.</a:t>
            </a:r>
            <a:endParaRPr b="0" i="0" sz="1600" u="none" cap="none" strike="noStrike">
              <a:solidFill>
                <a:srgbClr val="000000"/>
              </a:solidFill>
              <a:latin typeface="Calibri"/>
              <a:ea typeface="Calibri"/>
              <a:cs typeface="Calibri"/>
              <a:sym typeface="Calibri"/>
            </a:endParaRPr>
          </a:p>
        </p:txBody>
      </p:sp>
      <p:sp>
        <p:nvSpPr>
          <p:cNvPr id="253" name="Google Shape;253;p18"/>
          <p:cNvSpPr txBox="1"/>
          <p:nvPr/>
        </p:nvSpPr>
        <p:spPr>
          <a:xfrm>
            <a:off x="375975" y="14245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¿CUÁNTO APRENDIMOS?</a:t>
            </a:r>
            <a:endParaRPr b="1" i="0" sz="3100" u="none" cap="none" strike="noStrike">
              <a:solidFill>
                <a:srgbClr val="ED6B00"/>
              </a:solidFill>
              <a:latin typeface="Calibri"/>
              <a:ea typeface="Calibri"/>
              <a:cs typeface="Calibri"/>
              <a:sym typeface="Calibri"/>
            </a:endParaRPr>
          </a:p>
        </p:txBody>
      </p:sp>
      <p:sp>
        <p:nvSpPr>
          <p:cNvPr id="254" name="Google Shape;254;p18"/>
          <p:cNvSpPr txBox="1"/>
          <p:nvPr/>
        </p:nvSpPr>
        <p:spPr>
          <a:xfrm>
            <a:off x="366450" y="1229932"/>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REVISEMOS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255" name="Google Shape;255;p18"/>
          <p:cNvSpPr txBox="1"/>
          <p:nvPr/>
        </p:nvSpPr>
        <p:spPr>
          <a:xfrm>
            <a:off x="4226900" y="1298318"/>
            <a:ext cx="992800" cy="409500"/>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6000" u="none" cap="none" strike="noStrike">
                <a:solidFill>
                  <a:srgbClr val="FFB375"/>
                </a:solidFill>
                <a:latin typeface="Calibri"/>
                <a:ea typeface="Calibri"/>
                <a:cs typeface="Calibri"/>
                <a:sym typeface="Calibri"/>
              </a:rPr>
              <a:t>10</a:t>
            </a:r>
            <a:endParaRPr b="0" i="0" sz="6000" u="none" cap="none" strike="noStrike">
              <a:solidFill>
                <a:srgbClr val="FFB375"/>
              </a:solidFill>
              <a:latin typeface="Calibri"/>
              <a:ea typeface="Calibri"/>
              <a:cs typeface="Calibri"/>
              <a:sym typeface="Calibri"/>
            </a:endParaRPr>
          </a:p>
        </p:txBody>
      </p:sp>
      <p:pic>
        <p:nvPicPr>
          <p:cNvPr id="256" name="Google Shape;256;p18"/>
          <p:cNvPicPr preferRelativeResize="0"/>
          <p:nvPr/>
        </p:nvPicPr>
        <p:blipFill rotWithShape="1">
          <a:blip r:embed="rId3">
            <a:alphaModFix/>
          </a:blip>
          <a:srcRect b="0" l="0" r="0" t="0"/>
          <a:stretch/>
        </p:blipFill>
        <p:spPr>
          <a:xfrm>
            <a:off x="530942" y="2715213"/>
            <a:ext cx="2812026" cy="3182572"/>
          </a:xfrm>
          <a:prstGeom prst="rect">
            <a:avLst/>
          </a:prstGeom>
          <a:noFill/>
          <a:ln>
            <a:noFill/>
          </a:ln>
        </p:spPr>
      </p:pic>
      <p:pic>
        <p:nvPicPr>
          <p:cNvPr id="257" name="Google Shape;257;p18"/>
          <p:cNvPicPr preferRelativeResize="0"/>
          <p:nvPr/>
        </p:nvPicPr>
        <p:blipFill rotWithShape="1">
          <a:blip r:embed="rId4">
            <a:alphaModFix/>
          </a:blip>
          <a:srcRect b="0" l="0" r="0" t="0"/>
          <a:stretch/>
        </p:blipFill>
        <p:spPr>
          <a:xfrm>
            <a:off x="7228123" y="5063613"/>
            <a:ext cx="1705019" cy="1272246"/>
          </a:xfrm>
          <a:prstGeom prst="rect">
            <a:avLst/>
          </a:prstGeom>
          <a:noFill/>
          <a:ln>
            <a:noFill/>
          </a:ln>
        </p:spPr>
      </p:pic>
      <p:pic>
        <p:nvPicPr>
          <p:cNvPr id="258" name="Google Shape;258;p18"/>
          <p:cNvPicPr preferRelativeResize="0"/>
          <p:nvPr/>
        </p:nvPicPr>
        <p:blipFill rotWithShape="1">
          <a:blip r:embed="rId5">
            <a:alphaModFix/>
          </a:blip>
          <a:srcRect b="0" l="0" r="0" t="0"/>
          <a:stretch/>
        </p:blipFill>
        <p:spPr>
          <a:xfrm>
            <a:off x="5474444" y="5389023"/>
            <a:ext cx="1651873" cy="884514"/>
          </a:xfrm>
          <a:prstGeom prst="rect">
            <a:avLst/>
          </a:prstGeom>
          <a:noFill/>
          <a:ln>
            <a:noFill/>
          </a:ln>
        </p:spPr>
      </p:pic>
      <p:sp>
        <p:nvSpPr>
          <p:cNvPr id="259" name="Google Shape;259;p18"/>
          <p:cNvSpPr txBox="1"/>
          <p:nvPr/>
        </p:nvSpPr>
        <p:spPr>
          <a:xfrm>
            <a:off x="6718300" y="1771894"/>
            <a:ext cx="10515600" cy="4351338"/>
          </a:xfrm>
          <a:prstGeom prst="rect">
            <a:avLst/>
          </a:prstGeom>
          <a:noFill/>
          <a:ln>
            <a:noFill/>
          </a:ln>
        </p:spPr>
        <p:txBody>
          <a:bodyPr anchorCtr="0" anchor="t" bIns="45700" lIns="91425" spcFirstLastPara="1" rIns="91425" wrap="square" tIns="45700">
            <a:normAutofit/>
          </a:bodyPr>
          <a:lstStyle/>
          <a:p>
            <a:pPr indent="0" lvl="0" marL="0" marR="0" rtl="0" algn="just">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252"/>
                                        </p:tgtEl>
                                        <p:attrNameLst>
                                          <p:attrName>style.visibility</p:attrName>
                                        </p:attrNameLst>
                                      </p:cBhvr>
                                      <p:to>
                                        <p:strVal val="visible"/>
                                      </p:to>
                                    </p:set>
                                    <p:anim calcmode="lin" valueType="num">
                                      <p:cBhvr additive="base">
                                        <p:cTn dur="500"/>
                                        <p:tgtEl>
                                          <p:spTgt spid="25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9"/>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ANTES DE COMENZAR A TRABAJAR</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265" name="Google Shape;265;p19"/>
          <p:cNvSpPr txBox="1"/>
          <p:nvPr/>
        </p:nvSpPr>
        <p:spPr>
          <a:xfrm>
            <a:off x="375977" y="1392244"/>
            <a:ext cx="7017881"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0" i="0" lang="en-US" sz="2800" u="none" cap="none" strike="noStrike">
                <a:solidFill>
                  <a:srgbClr val="A93501"/>
                </a:solidFill>
                <a:latin typeface="Calibri"/>
                <a:ea typeface="Calibri"/>
                <a:cs typeface="Calibri"/>
                <a:sym typeface="Calibri"/>
              </a:rPr>
              <a:t>TOMA LAS SIGUIENTES </a:t>
            </a:r>
            <a:r>
              <a:rPr b="1" i="0" lang="en-US" sz="2800" u="none" cap="none" strike="noStrike">
                <a:solidFill>
                  <a:srgbClr val="ED6B00"/>
                </a:solidFill>
                <a:latin typeface="Calibri"/>
                <a:ea typeface="Calibri"/>
                <a:cs typeface="Calibri"/>
                <a:sym typeface="Calibri"/>
              </a:rPr>
              <a:t>PRECAUCIONES</a:t>
            </a:r>
            <a:endParaRPr b="1" i="0" sz="3100" u="none" cap="none" strike="noStrike">
              <a:solidFill>
                <a:srgbClr val="ED6B00"/>
              </a:solidFill>
              <a:latin typeface="Calibri"/>
              <a:ea typeface="Calibri"/>
              <a:cs typeface="Calibri"/>
              <a:sym typeface="Calibri"/>
            </a:endParaRPr>
          </a:p>
        </p:txBody>
      </p:sp>
      <p:grpSp>
        <p:nvGrpSpPr>
          <p:cNvPr id="266" name="Google Shape;266;p19"/>
          <p:cNvGrpSpPr/>
          <p:nvPr/>
        </p:nvGrpSpPr>
        <p:grpSpPr>
          <a:xfrm>
            <a:off x="-4655" y="4568183"/>
            <a:ext cx="9154909" cy="783005"/>
            <a:chOff x="-4655" y="4354713"/>
            <a:chExt cx="9154909" cy="783005"/>
          </a:xfrm>
        </p:grpSpPr>
        <p:sp>
          <p:nvSpPr>
            <p:cNvPr id="267" name="Google Shape;267;p19"/>
            <p:cNvSpPr txBox="1"/>
            <p:nvPr/>
          </p:nvSpPr>
          <p:spPr>
            <a:xfrm>
              <a:off x="1284454" y="4576958"/>
              <a:ext cx="7865800"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Se </a:t>
              </a:r>
              <a:r>
                <a:rPr b="1" i="0" lang="en-US" sz="1600" u="none" cap="none" strike="noStrike">
                  <a:solidFill>
                    <a:srgbClr val="ED6B00"/>
                  </a:solidFill>
                  <a:latin typeface="Calibri"/>
                  <a:ea typeface="Calibri"/>
                  <a:cs typeface="Calibri"/>
                  <a:sym typeface="Calibri"/>
                </a:rPr>
                <a:t>riguroso</a:t>
              </a:r>
              <a:r>
                <a:rPr b="0" i="0" lang="en-US" sz="1600" u="none" cap="none" strike="noStrike">
                  <a:solidFill>
                    <a:srgbClr val="000000"/>
                  </a:solidFill>
                  <a:latin typeface="Calibri"/>
                  <a:ea typeface="Calibri"/>
                  <a:cs typeface="Calibri"/>
                  <a:sym typeface="Calibri"/>
                </a:rPr>
                <a:t> y </a:t>
              </a:r>
              <a:r>
                <a:rPr b="1" i="0" lang="en-US" sz="1600" u="none" cap="none" strike="noStrike">
                  <a:solidFill>
                    <a:srgbClr val="ED6B00"/>
                  </a:solidFill>
                  <a:latin typeface="Calibri"/>
                  <a:ea typeface="Calibri"/>
                  <a:cs typeface="Calibri"/>
                  <a:sym typeface="Calibri"/>
                </a:rPr>
                <a:t>ordenado</a:t>
              </a:r>
              <a:r>
                <a:rPr b="0" i="0" lang="en-US" sz="1600" u="none" cap="none" strike="noStrike">
                  <a:solidFill>
                    <a:srgbClr val="000000"/>
                  </a:solidFill>
                  <a:latin typeface="Calibri"/>
                  <a:ea typeface="Calibri"/>
                  <a:cs typeface="Calibri"/>
                  <a:sym typeface="Calibri"/>
                </a:rPr>
                <a:t> con los antecedentes que manejas</a:t>
              </a:r>
              <a:endParaRPr b="0" i="0" sz="1600" u="none" cap="none" strike="noStrike">
                <a:solidFill>
                  <a:schemeClr val="lt1"/>
                </a:solidFill>
                <a:latin typeface="Calibri"/>
                <a:ea typeface="Calibri"/>
                <a:cs typeface="Calibri"/>
                <a:sym typeface="Calibri"/>
              </a:endParaRPr>
            </a:p>
          </p:txBody>
        </p:sp>
        <p:grpSp>
          <p:nvGrpSpPr>
            <p:cNvPr id="268" name="Google Shape;268;p19"/>
            <p:cNvGrpSpPr/>
            <p:nvPr/>
          </p:nvGrpSpPr>
          <p:grpSpPr>
            <a:xfrm>
              <a:off x="-4655" y="4354713"/>
              <a:ext cx="1135367" cy="783005"/>
              <a:chOff x="-4655" y="4407300"/>
              <a:chExt cx="1135367" cy="783005"/>
            </a:xfrm>
          </p:grpSpPr>
          <p:sp>
            <p:nvSpPr>
              <p:cNvPr id="269" name="Google Shape;269;p19"/>
              <p:cNvSpPr/>
              <p:nvPr/>
            </p:nvSpPr>
            <p:spPr>
              <a:xfrm rot="5400000">
                <a:off x="171526" y="4231119"/>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70" name="Google Shape;270;p19"/>
              <p:cNvPicPr preferRelativeResize="0"/>
              <p:nvPr/>
            </p:nvPicPr>
            <p:blipFill rotWithShape="1">
              <a:blip r:embed="rId3">
                <a:alphaModFix/>
              </a:blip>
              <a:srcRect b="0" l="0" r="0" t="0"/>
              <a:stretch/>
            </p:blipFill>
            <p:spPr>
              <a:xfrm>
                <a:off x="281796" y="4510802"/>
                <a:ext cx="683386" cy="576000"/>
              </a:xfrm>
              <a:prstGeom prst="rect">
                <a:avLst/>
              </a:prstGeom>
              <a:noFill/>
              <a:ln>
                <a:noFill/>
              </a:ln>
            </p:spPr>
          </p:pic>
        </p:grpSp>
      </p:grpSp>
      <p:grpSp>
        <p:nvGrpSpPr>
          <p:cNvPr id="271" name="Google Shape;271;p19"/>
          <p:cNvGrpSpPr/>
          <p:nvPr/>
        </p:nvGrpSpPr>
        <p:grpSpPr>
          <a:xfrm>
            <a:off x="-4655" y="3697448"/>
            <a:ext cx="6661094" cy="783005"/>
            <a:chOff x="-4655" y="3461842"/>
            <a:chExt cx="6661094" cy="783005"/>
          </a:xfrm>
        </p:grpSpPr>
        <p:sp>
          <p:nvSpPr>
            <p:cNvPr id="272" name="Google Shape;272;p19"/>
            <p:cNvSpPr txBox="1"/>
            <p:nvPr/>
          </p:nvSpPr>
          <p:spPr>
            <a:xfrm>
              <a:off x="1284454" y="3556270"/>
              <a:ext cx="5371985"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Cuidado con los dispositivos externos,  asegura la información instalando </a:t>
              </a:r>
              <a:r>
                <a:rPr b="1" i="0" lang="en-US" sz="1600" u="none" cap="none" strike="noStrike">
                  <a:solidFill>
                    <a:srgbClr val="ED6B00"/>
                  </a:solidFill>
                  <a:latin typeface="Calibri"/>
                  <a:ea typeface="Calibri"/>
                  <a:cs typeface="Calibri"/>
                  <a:sym typeface="Calibri"/>
                </a:rPr>
                <a:t>antivirus</a:t>
              </a:r>
              <a:r>
                <a:rPr b="0" i="0" lang="en-US" sz="1600" u="none" cap="none" strike="noStrike">
                  <a:solidFill>
                    <a:srgbClr val="ED6B00"/>
                  </a:solidFill>
                  <a:latin typeface="Calibri"/>
                  <a:ea typeface="Calibri"/>
                  <a:cs typeface="Calibri"/>
                  <a:sym typeface="Calibri"/>
                </a:rPr>
                <a:t>.</a:t>
              </a:r>
              <a:endParaRPr b="0" i="0" sz="1600" u="none" cap="none" strike="noStrike">
                <a:solidFill>
                  <a:srgbClr val="ED6B00"/>
                </a:solidFill>
                <a:latin typeface="Calibri"/>
                <a:ea typeface="Calibri"/>
                <a:cs typeface="Calibri"/>
                <a:sym typeface="Calibri"/>
              </a:endParaRPr>
            </a:p>
          </p:txBody>
        </p:sp>
        <p:grpSp>
          <p:nvGrpSpPr>
            <p:cNvPr id="273" name="Google Shape;273;p19"/>
            <p:cNvGrpSpPr/>
            <p:nvPr/>
          </p:nvGrpSpPr>
          <p:grpSpPr>
            <a:xfrm>
              <a:off x="-4655" y="3461842"/>
              <a:ext cx="1135367" cy="783005"/>
              <a:chOff x="-4655" y="3534477"/>
              <a:chExt cx="1135367" cy="783005"/>
            </a:xfrm>
          </p:grpSpPr>
          <p:sp>
            <p:nvSpPr>
              <p:cNvPr id="274" name="Google Shape;274;p19"/>
              <p:cNvSpPr/>
              <p:nvPr/>
            </p:nvSpPr>
            <p:spPr>
              <a:xfrm rot="5400000">
                <a:off x="171526" y="3358296"/>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75" name="Google Shape;275;p19"/>
              <p:cNvPicPr preferRelativeResize="0"/>
              <p:nvPr/>
            </p:nvPicPr>
            <p:blipFill rotWithShape="1">
              <a:blip r:embed="rId4">
                <a:alphaModFix/>
              </a:blip>
              <a:srcRect b="0" l="0" r="0" t="0"/>
              <a:stretch/>
            </p:blipFill>
            <p:spPr>
              <a:xfrm>
                <a:off x="281796" y="3637979"/>
                <a:ext cx="683386" cy="576000"/>
              </a:xfrm>
              <a:prstGeom prst="rect">
                <a:avLst/>
              </a:prstGeom>
              <a:noFill/>
              <a:ln>
                <a:noFill/>
              </a:ln>
            </p:spPr>
          </p:pic>
        </p:grpSp>
      </p:grpSp>
      <p:grpSp>
        <p:nvGrpSpPr>
          <p:cNvPr id="276" name="Google Shape;276;p19"/>
          <p:cNvGrpSpPr/>
          <p:nvPr/>
        </p:nvGrpSpPr>
        <p:grpSpPr>
          <a:xfrm>
            <a:off x="-4655" y="1955978"/>
            <a:ext cx="9223735" cy="783005"/>
            <a:chOff x="-4655" y="1788831"/>
            <a:chExt cx="9223735" cy="783005"/>
          </a:xfrm>
        </p:grpSpPr>
        <p:sp>
          <p:nvSpPr>
            <p:cNvPr id="277" name="Google Shape;277;p19"/>
            <p:cNvSpPr txBox="1"/>
            <p:nvPr/>
          </p:nvSpPr>
          <p:spPr>
            <a:xfrm>
              <a:off x="1284454" y="2011076"/>
              <a:ext cx="7934626"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Cuida </a:t>
              </a:r>
              <a:r>
                <a:rPr b="1" i="0" lang="en-US" sz="1600" u="none" cap="none" strike="noStrike">
                  <a:solidFill>
                    <a:srgbClr val="ED6B00"/>
                  </a:solidFill>
                  <a:latin typeface="Calibri"/>
                  <a:ea typeface="Calibri"/>
                  <a:cs typeface="Calibri"/>
                  <a:sym typeface="Calibri"/>
                </a:rPr>
                <a:t>tus claves </a:t>
              </a:r>
              <a:r>
                <a:rPr b="0" i="0" lang="en-US" sz="1600" u="none" cap="none" strike="noStrike">
                  <a:solidFill>
                    <a:srgbClr val="000000"/>
                  </a:solidFill>
                  <a:latin typeface="Calibri"/>
                  <a:ea typeface="Calibri"/>
                  <a:cs typeface="Calibri"/>
                  <a:sym typeface="Calibri"/>
                </a:rPr>
                <a:t>de acceso.</a:t>
              </a:r>
              <a:endParaRPr b="0" i="0" sz="1600" u="none" cap="none" strike="noStrike">
                <a:solidFill>
                  <a:schemeClr val="dk1"/>
                </a:solidFill>
                <a:latin typeface="Calibri"/>
                <a:ea typeface="Calibri"/>
                <a:cs typeface="Calibri"/>
                <a:sym typeface="Calibri"/>
              </a:endParaRPr>
            </a:p>
          </p:txBody>
        </p:sp>
        <p:grpSp>
          <p:nvGrpSpPr>
            <p:cNvPr id="278" name="Google Shape;278;p19"/>
            <p:cNvGrpSpPr/>
            <p:nvPr/>
          </p:nvGrpSpPr>
          <p:grpSpPr>
            <a:xfrm>
              <a:off x="-4655" y="1788831"/>
              <a:ext cx="1135367" cy="783005"/>
              <a:chOff x="-4655" y="1788831"/>
              <a:chExt cx="1135367" cy="783005"/>
            </a:xfrm>
          </p:grpSpPr>
          <p:sp>
            <p:nvSpPr>
              <p:cNvPr id="279" name="Google Shape;279;p19"/>
              <p:cNvSpPr/>
              <p:nvPr/>
            </p:nvSpPr>
            <p:spPr>
              <a:xfrm rot="5400000">
                <a:off x="171526" y="1612650"/>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80" name="Google Shape;280;p19"/>
              <p:cNvPicPr preferRelativeResize="0"/>
              <p:nvPr/>
            </p:nvPicPr>
            <p:blipFill rotWithShape="1">
              <a:blip r:embed="rId5">
                <a:alphaModFix/>
              </a:blip>
              <a:srcRect b="0" l="0" r="0" t="0"/>
              <a:stretch/>
            </p:blipFill>
            <p:spPr>
              <a:xfrm>
                <a:off x="257560" y="1871905"/>
                <a:ext cx="731859" cy="616856"/>
              </a:xfrm>
              <a:prstGeom prst="rect">
                <a:avLst/>
              </a:prstGeom>
              <a:noFill/>
              <a:ln>
                <a:noFill/>
              </a:ln>
            </p:spPr>
          </p:pic>
        </p:grpSp>
      </p:grpSp>
      <p:grpSp>
        <p:nvGrpSpPr>
          <p:cNvPr id="281" name="Google Shape;281;p19"/>
          <p:cNvGrpSpPr/>
          <p:nvPr/>
        </p:nvGrpSpPr>
        <p:grpSpPr>
          <a:xfrm>
            <a:off x="-4655" y="2826713"/>
            <a:ext cx="8958264" cy="783005"/>
            <a:chOff x="-4655" y="2568971"/>
            <a:chExt cx="8958264" cy="783005"/>
          </a:xfrm>
        </p:grpSpPr>
        <p:sp>
          <p:nvSpPr>
            <p:cNvPr id="282" name="Google Shape;282;p19"/>
            <p:cNvSpPr txBox="1"/>
            <p:nvPr/>
          </p:nvSpPr>
          <p:spPr>
            <a:xfrm>
              <a:off x="1284454" y="2791216"/>
              <a:ext cx="7669155"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Resguarda la </a:t>
              </a:r>
              <a:r>
                <a:rPr b="1" i="0" lang="en-US" sz="1600" u="none" cap="none" strike="noStrike">
                  <a:solidFill>
                    <a:srgbClr val="ED6B00"/>
                  </a:solidFill>
                  <a:latin typeface="Calibri"/>
                  <a:ea typeface="Calibri"/>
                  <a:cs typeface="Calibri"/>
                  <a:sym typeface="Calibri"/>
                </a:rPr>
                <a:t>confidencialidad</a:t>
              </a:r>
              <a:r>
                <a:rPr b="0" i="0" lang="en-US" sz="1600" u="none" cap="none" strike="noStrike">
                  <a:solidFill>
                    <a:srgbClr val="000000"/>
                  </a:solidFill>
                  <a:latin typeface="Calibri"/>
                  <a:ea typeface="Calibri"/>
                  <a:cs typeface="Calibri"/>
                  <a:sym typeface="Calibri"/>
                </a:rPr>
                <a:t> de la información.</a:t>
              </a:r>
              <a:endParaRPr b="0" i="0" sz="1600" u="none" cap="none" strike="noStrike">
                <a:solidFill>
                  <a:schemeClr val="dk1"/>
                </a:solidFill>
                <a:latin typeface="Calibri"/>
                <a:ea typeface="Calibri"/>
                <a:cs typeface="Calibri"/>
                <a:sym typeface="Calibri"/>
              </a:endParaRPr>
            </a:p>
          </p:txBody>
        </p:sp>
        <p:grpSp>
          <p:nvGrpSpPr>
            <p:cNvPr id="283" name="Google Shape;283;p19"/>
            <p:cNvGrpSpPr/>
            <p:nvPr/>
          </p:nvGrpSpPr>
          <p:grpSpPr>
            <a:xfrm>
              <a:off x="-4655" y="2568971"/>
              <a:ext cx="1135367" cy="783005"/>
              <a:chOff x="-4655" y="2661654"/>
              <a:chExt cx="1135367" cy="783005"/>
            </a:xfrm>
          </p:grpSpPr>
          <p:sp>
            <p:nvSpPr>
              <p:cNvPr id="284" name="Google Shape;284;p19"/>
              <p:cNvSpPr/>
              <p:nvPr/>
            </p:nvSpPr>
            <p:spPr>
              <a:xfrm rot="5400000">
                <a:off x="171526" y="2485473"/>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85" name="Google Shape;285;p19"/>
              <p:cNvPicPr preferRelativeResize="0"/>
              <p:nvPr/>
            </p:nvPicPr>
            <p:blipFill rotWithShape="1">
              <a:blip r:embed="rId6">
                <a:alphaModFix/>
              </a:blip>
              <a:srcRect b="0" l="0" r="0" t="0"/>
              <a:stretch/>
            </p:blipFill>
            <p:spPr>
              <a:xfrm>
                <a:off x="281796" y="2765156"/>
                <a:ext cx="683386" cy="576000"/>
              </a:xfrm>
              <a:prstGeom prst="rect">
                <a:avLst/>
              </a:prstGeom>
              <a:noFill/>
              <a:ln>
                <a:noFill/>
              </a:ln>
            </p:spPr>
          </p:pic>
        </p:grpSp>
      </p:grpSp>
      <p:grpSp>
        <p:nvGrpSpPr>
          <p:cNvPr id="286" name="Google Shape;286;p19"/>
          <p:cNvGrpSpPr/>
          <p:nvPr/>
        </p:nvGrpSpPr>
        <p:grpSpPr>
          <a:xfrm>
            <a:off x="-4655" y="5438917"/>
            <a:ext cx="6906899" cy="783005"/>
            <a:chOff x="-4655" y="5100793"/>
            <a:chExt cx="6906899" cy="783005"/>
          </a:xfrm>
        </p:grpSpPr>
        <p:sp>
          <p:nvSpPr>
            <p:cNvPr id="287" name="Google Shape;287;p19"/>
            <p:cNvSpPr txBox="1"/>
            <p:nvPr/>
          </p:nvSpPr>
          <p:spPr>
            <a:xfrm>
              <a:off x="1284453" y="5224717"/>
              <a:ext cx="5617791"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Realiza trabajo en equipo con </a:t>
              </a:r>
              <a:r>
                <a:rPr b="1" i="0" lang="en-US" sz="1600" u="none" cap="none" strike="noStrike">
                  <a:solidFill>
                    <a:srgbClr val="ED6B00"/>
                  </a:solidFill>
                  <a:latin typeface="Calibri"/>
                  <a:ea typeface="Calibri"/>
                  <a:cs typeface="Calibri"/>
                  <a:sym typeface="Calibri"/>
                </a:rPr>
                <a:t>respeto</a:t>
              </a:r>
              <a:r>
                <a:rPr b="0" i="0" lang="en-US" sz="1600" u="none" cap="none" strike="noStrike">
                  <a:solidFill>
                    <a:srgbClr val="000000"/>
                  </a:solidFill>
                  <a:latin typeface="Calibri"/>
                  <a:ea typeface="Calibri"/>
                  <a:cs typeface="Calibri"/>
                  <a:sym typeface="Calibri"/>
                </a:rPr>
                <a:t> en tus opiniones,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600" u="none" cap="none" strike="noStrike">
                  <a:solidFill>
                    <a:srgbClr val="ED6B00"/>
                  </a:solidFill>
                  <a:latin typeface="Calibri"/>
                  <a:ea typeface="Calibri"/>
                  <a:cs typeface="Calibri"/>
                  <a:sym typeface="Calibri"/>
                </a:rPr>
                <a:t>escucha</a:t>
              </a:r>
              <a:r>
                <a:rPr b="0" i="0" lang="en-US" sz="1600" u="none" cap="none" strike="noStrike">
                  <a:solidFill>
                    <a:srgbClr val="000000"/>
                  </a:solidFill>
                  <a:latin typeface="Calibri"/>
                  <a:ea typeface="Calibri"/>
                  <a:cs typeface="Calibri"/>
                  <a:sym typeface="Calibri"/>
                </a:rPr>
                <a:t> a los demás. </a:t>
              </a:r>
              <a:endParaRPr/>
            </a:p>
          </p:txBody>
        </p:sp>
        <p:grpSp>
          <p:nvGrpSpPr>
            <p:cNvPr id="288" name="Google Shape;288;p19"/>
            <p:cNvGrpSpPr/>
            <p:nvPr/>
          </p:nvGrpSpPr>
          <p:grpSpPr>
            <a:xfrm>
              <a:off x="-4655" y="5100793"/>
              <a:ext cx="1135367" cy="783005"/>
              <a:chOff x="-4655" y="5280123"/>
              <a:chExt cx="1135367" cy="783005"/>
            </a:xfrm>
          </p:grpSpPr>
          <p:sp>
            <p:nvSpPr>
              <p:cNvPr id="289" name="Google Shape;289;p19"/>
              <p:cNvSpPr/>
              <p:nvPr/>
            </p:nvSpPr>
            <p:spPr>
              <a:xfrm rot="5400000">
                <a:off x="171526" y="5103942"/>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90" name="Google Shape;290;p19"/>
              <p:cNvPicPr preferRelativeResize="0"/>
              <p:nvPr/>
            </p:nvPicPr>
            <p:blipFill rotWithShape="1">
              <a:blip r:embed="rId7">
                <a:alphaModFix/>
              </a:blip>
              <a:srcRect b="0" l="0" r="0" t="0"/>
              <a:stretch/>
            </p:blipFill>
            <p:spPr>
              <a:xfrm>
                <a:off x="281795" y="5383625"/>
                <a:ext cx="683389" cy="576000"/>
              </a:xfrm>
              <a:prstGeom prst="rect">
                <a:avLst/>
              </a:prstGeom>
              <a:noFill/>
              <a:ln>
                <a:noFill/>
              </a:ln>
            </p:spPr>
          </p:pic>
        </p:grpSp>
      </p:grpSp>
      <p:pic>
        <p:nvPicPr>
          <p:cNvPr id="291" name="Google Shape;291;p19"/>
          <p:cNvPicPr preferRelativeResize="0"/>
          <p:nvPr/>
        </p:nvPicPr>
        <p:blipFill rotWithShape="1">
          <a:blip r:embed="rId8">
            <a:alphaModFix/>
          </a:blip>
          <a:srcRect b="0" l="0" r="0" t="0"/>
          <a:stretch/>
        </p:blipFill>
        <p:spPr>
          <a:xfrm>
            <a:off x="5639333" y="1565094"/>
            <a:ext cx="3816532" cy="6006178"/>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276"/>
                                        </p:tgtEl>
                                        <p:attrNameLst>
                                          <p:attrName>style.visibility</p:attrName>
                                        </p:attrNameLst>
                                      </p:cBhvr>
                                      <p:to>
                                        <p:strVal val="visible"/>
                                      </p:to>
                                    </p:set>
                                    <p:anim calcmode="lin" valueType="num">
                                      <p:cBhvr additive="base">
                                        <p:cTn dur="1000"/>
                                        <p:tgtEl>
                                          <p:spTgt spid="27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281"/>
                                        </p:tgtEl>
                                        <p:attrNameLst>
                                          <p:attrName>style.visibility</p:attrName>
                                        </p:attrNameLst>
                                      </p:cBhvr>
                                      <p:to>
                                        <p:strVal val="visible"/>
                                      </p:to>
                                    </p:set>
                                    <p:anim calcmode="lin" valueType="num">
                                      <p:cBhvr additive="base">
                                        <p:cTn dur="1000"/>
                                        <p:tgtEl>
                                          <p:spTgt spid="28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264"/>
                                        </p:tgtEl>
                                        <p:attrNameLst>
                                          <p:attrName>style.visibility</p:attrName>
                                        </p:attrNameLst>
                                      </p:cBhvr>
                                      <p:to>
                                        <p:strVal val="visible"/>
                                      </p:to>
                                    </p:set>
                                    <p:anim calcmode="lin" valueType="num">
                                      <p:cBhvr additive="base">
                                        <p:cTn dur="1000"/>
                                        <p:tgtEl>
                                          <p:spTgt spid="26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265"/>
                                        </p:tgtEl>
                                        <p:attrNameLst>
                                          <p:attrName>style.visibility</p:attrName>
                                        </p:attrNameLst>
                                      </p:cBhvr>
                                      <p:to>
                                        <p:strVal val="visible"/>
                                      </p:to>
                                    </p:set>
                                    <p:anim calcmode="lin" valueType="num">
                                      <p:cBhvr additive="base">
                                        <p:cTn dur="1000"/>
                                        <p:tgtEl>
                                          <p:spTgt spid="26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286"/>
                                        </p:tgtEl>
                                        <p:attrNameLst>
                                          <p:attrName>style.visibility</p:attrName>
                                        </p:attrNameLst>
                                      </p:cBhvr>
                                      <p:to>
                                        <p:strVal val="visible"/>
                                      </p:to>
                                    </p:set>
                                    <p:anim calcmode="lin" valueType="num">
                                      <p:cBhvr additive="base">
                                        <p:cTn dur="1000"/>
                                        <p:tgtEl>
                                          <p:spTgt spid="28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20"/>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ACTIVIDAD PRÁCTICA</a:t>
            </a:r>
            <a:endParaRPr b="1" i="0" sz="3100" u="none" cap="none" strike="noStrike">
              <a:solidFill>
                <a:srgbClr val="ED6B00"/>
              </a:solidFill>
              <a:latin typeface="Calibri"/>
              <a:ea typeface="Calibri"/>
              <a:cs typeface="Calibri"/>
              <a:sym typeface="Calibri"/>
            </a:endParaRPr>
          </a:p>
        </p:txBody>
      </p:sp>
      <p:sp>
        <p:nvSpPr>
          <p:cNvPr id="297" name="Google Shape;297;p20"/>
          <p:cNvSpPr/>
          <p:nvPr/>
        </p:nvSpPr>
        <p:spPr>
          <a:xfrm>
            <a:off x="375975" y="2370247"/>
            <a:ext cx="8839201" cy="3238192"/>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98" name="Google Shape;298;p20"/>
          <p:cNvSpPr/>
          <p:nvPr/>
        </p:nvSpPr>
        <p:spPr>
          <a:xfrm>
            <a:off x="5279923" y="7354529"/>
            <a:ext cx="2723535" cy="2051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9" name="Google Shape;299;p20"/>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¡PRACTIQUEMOS!</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pic>
        <p:nvPicPr>
          <p:cNvPr id="300" name="Google Shape;300;p20"/>
          <p:cNvPicPr preferRelativeResize="0"/>
          <p:nvPr/>
        </p:nvPicPr>
        <p:blipFill rotWithShape="1">
          <a:blip r:embed="rId3">
            <a:alphaModFix/>
          </a:blip>
          <a:srcRect b="2633" l="0" r="0" t="-1"/>
          <a:stretch/>
        </p:blipFill>
        <p:spPr>
          <a:xfrm>
            <a:off x="2716056" y="3689939"/>
            <a:ext cx="6899892" cy="3869736"/>
          </a:xfrm>
          <a:prstGeom prst="rect">
            <a:avLst/>
          </a:prstGeom>
          <a:noFill/>
          <a:ln>
            <a:noFill/>
          </a:ln>
        </p:spPr>
      </p:pic>
      <p:sp>
        <p:nvSpPr>
          <p:cNvPr id="301" name="Google Shape;301;p20"/>
          <p:cNvSpPr txBox="1"/>
          <p:nvPr/>
        </p:nvSpPr>
        <p:spPr>
          <a:xfrm>
            <a:off x="2686559" y="6881800"/>
            <a:ext cx="1639637"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Medio | Presentación</a:t>
            </a:r>
            <a:endParaRPr b="0" i="0" sz="1100" u="none" cap="none" strike="noStrike">
              <a:solidFill>
                <a:srgbClr val="741B47"/>
              </a:solidFill>
              <a:latin typeface="Calibri"/>
              <a:ea typeface="Calibri"/>
              <a:cs typeface="Calibri"/>
              <a:sym typeface="Calibri"/>
            </a:endParaRPr>
          </a:p>
        </p:txBody>
      </p:sp>
      <p:sp>
        <p:nvSpPr>
          <p:cNvPr id="302" name="Google Shape;302;p20"/>
          <p:cNvSpPr/>
          <p:nvPr/>
        </p:nvSpPr>
        <p:spPr>
          <a:xfrm>
            <a:off x="6443663" y="1411566"/>
            <a:ext cx="48577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Calibri"/>
              <a:ea typeface="Calibri"/>
              <a:cs typeface="Calibri"/>
              <a:sym typeface="Calibri"/>
            </a:endParaRPr>
          </a:p>
        </p:txBody>
      </p:sp>
      <p:sp>
        <p:nvSpPr>
          <p:cNvPr id="303" name="Google Shape;303;p20"/>
          <p:cNvSpPr txBox="1"/>
          <p:nvPr/>
        </p:nvSpPr>
        <p:spPr>
          <a:xfrm>
            <a:off x="3655400" y="1298318"/>
            <a:ext cx="992800" cy="409500"/>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6000" u="none" cap="none" strike="noStrike">
                <a:solidFill>
                  <a:srgbClr val="FFB375"/>
                </a:solidFill>
                <a:latin typeface="Calibri"/>
                <a:ea typeface="Calibri"/>
                <a:cs typeface="Calibri"/>
                <a:sym typeface="Calibri"/>
              </a:rPr>
              <a:t>10</a:t>
            </a:r>
            <a:endParaRPr b="0" i="0" sz="6000" u="none" cap="none" strike="noStrike">
              <a:solidFill>
                <a:srgbClr val="FFB375"/>
              </a:solidFill>
              <a:latin typeface="Calibri"/>
              <a:ea typeface="Calibri"/>
              <a:cs typeface="Calibri"/>
              <a:sym typeface="Calibri"/>
            </a:endParaRPr>
          </a:p>
        </p:txBody>
      </p:sp>
      <p:sp>
        <p:nvSpPr>
          <p:cNvPr id="304" name="Google Shape;304;p20"/>
          <p:cNvSpPr/>
          <p:nvPr/>
        </p:nvSpPr>
        <p:spPr>
          <a:xfrm>
            <a:off x="846002" y="2872927"/>
            <a:ext cx="5757998" cy="402674"/>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2200" u="none" cap="none" strike="noStrike">
                <a:solidFill>
                  <a:srgbClr val="ED6B00"/>
                </a:solidFill>
                <a:latin typeface="Calibri"/>
                <a:ea typeface="Calibri"/>
                <a:cs typeface="Calibri"/>
                <a:sym typeface="Calibri"/>
              </a:rPr>
              <a:t>ESTADOS DE FLUJO EN EFECTIVO</a:t>
            </a:r>
            <a:endParaRPr/>
          </a:p>
        </p:txBody>
      </p:sp>
      <p:sp>
        <p:nvSpPr>
          <p:cNvPr id="305" name="Google Shape;305;p20"/>
          <p:cNvSpPr/>
          <p:nvPr/>
        </p:nvSpPr>
        <p:spPr>
          <a:xfrm>
            <a:off x="881062" y="3430830"/>
            <a:ext cx="5189537" cy="1924629"/>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0" i="0" lang="en-US" sz="1600" u="none" cap="none" strike="noStrike">
                <a:solidFill>
                  <a:srgbClr val="000000"/>
                </a:solidFill>
                <a:latin typeface="Calibri"/>
                <a:ea typeface="Calibri"/>
                <a:cs typeface="Calibri"/>
                <a:sym typeface="Calibri"/>
              </a:rPr>
              <a:t>Ahora realizaremos una actividad práctica con todo lo que hemos conocido. </a:t>
            </a:r>
            <a:endParaRPr/>
          </a:p>
          <a:p>
            <a:pPr indent="0" lvl="0" marL="0" marR="0" rtl="0" algn="l">
              <a:lnSpc>
                <a:spcPct val="9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None/>
            </a:pPr>
            <a:r>
              <a:rPr b="0" i="0" lang="en-US" sz="1600" u="none" cap="none" strike="noStrike">
                <a:solidFill>
                  <a:srgbClr val="000000"/>
                </a:solidFill>
                <a:latin typeface="Calibri"/>
                <a:ea typeface="Calibri"/>
                <a:cs typeface="Calibri"/>
                <a:sym typeface="Calibri"/>
              </a:rPr>
              <a:t>Descarga el archivo </a:t>
            </a:r>
            <a:r>
              <a:rPr b="1" i="0" lang="en-US" sz="1600" u="none" cap="none" strike="noStrike">
                <a:solidFill>
                  <a:srgbClr val="ED6B00"/>
                </a:solidFill>
                <a:latin typeface="Calibri"/>
                <a:ea typeface="Calibri"/>
                <a:cs typeface="Calibri"/>
                <a:sym typeface="Calibri"/>
              </a:rPr>
              <a:t>Actividad</a:t>
            </a:r>
            <a:r>
              <a:rPr b="1" lang="en-US" sz="1600">
                <a:solidFill>
                  <a:srgbClr val="ED6B00"/>
                </a:solidFill>
                <a:latin typeface="Calibri"/>
                <a:ea typeface="Calibri"/>
                <a:cs typeface="Calibri"/>
                <a:sym typeface="Calibri"/>
              </a:rPr>
              <a:t> </a:t>
            </a:r>
            <a:r>
              <a:rPr b="1" i="0" lang="en-US" sz="1600" u="none" cap="none" strike="noStrike">
                <a:solidFill>
                  <a:srgbClr val="ED6B00"/>
                </a:solidFill>
                <a:latin typeface="Calibri"/>
                <a:ea typeface="Calibri"/>
                <a:cs typeface="Calibri"/>
                <a:sym typeface="Calibri"/>
              </a:rPr>
              <a:t>Práctica</a:t>
            </a:r>
            <a:r>
              <a:rPr b="0" i="0" lang="en-US" sz="1600" u="none" cap="none" strike="noStrike">
                <a:solidFill>
                  <a:srgbClr val="000000"/>
                </a:solidFill>
                <a:latin typeface="Calibri"/>
                <a:ea typeface="Calibri"/>
                <a:cs typeface="Calibri"/>
                <a:sym typeface="Calibri"/>
              </a:rPr>
              <a:t> de acuerdo a las instrucciones señaladas. </a:t>
            </a:r>
            <a:endParaRPr b="0" i="0" sz="16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None/>
            </a:pPr>
            <a:r>
              <a:t/>
            </a:r>
            <a:endParaRPr b="1" i="0" sz="16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None/>
            </a:pPr>
            <a:r>
              <a:rPr b="1" i="0" lang="en-US" sz="2000" u="none" cap="none" strike="noStrike">
                <a:solidFill>
                  <a:srgbClr val="ED6B00"/>
                </a:solidFill>
                <a:latin typeface="Calibri"/>
                <a:ea typeface="Calibri"/>
                <a:cs typeface="Calibri"/>
                <a:sym typeface="Calibri"/>
              </a:rPr>
              <a:t>¡Éxito!</a:t>
            </a:r>
            <a:endParaRPr b="1" i="0" sz="2000" u="none" cap="none" strike="noStrike">
              <a:solidFill>
                <a:srgbClr val="ED6B00"/>
              </a:solidFill>
              <a:latin typeface="Calibri"/>
              <a:ea typeface="Calibri"/>
              <a:cs typeface="Calibri"/>
              <a:sym typeface="Calibri"/>
            </a:endParaRPr>
          </a:p>
          <a:p>
            <a:pPr indent="0" lvl="0" marL="0" marR="0" rtl="0" algn="l">
              <a:lnSpc>
                <a:spcPct val="9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300"/>
                                        </p:tgtEl>
                                        <p:attrNameLst>
                                          <p:attrName>style.visibility</p:attrName>
                                        </p:attrNameLst>
                                      </p:cBhvr>
                                      <p:to>
                                        <p:strVal val="visible"/>
                                      </p:to>
                                    </p:set>
                                    <p:anim calcmode="lin" valueType="num">
                                      <p:cBhvr additive="base">
                                        <p:cTn dur="1000"/>
                                        <p:tgtEl>
                                          <p:spTgt spid="30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21"/>
          <p:cNvSpPr/>
          <p:nvPr/>
        </p:nvSpPr>
        <p:spPr>
          <a:xfrm>
            <a:off x="431624" y="2372800"/>
            <a:ext cx="8839201" cy="3238192"/>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11" name="Google Shape;311;p21"/>
          <p:cNvSpPr/>
          <p:nvPr/>
        </p:nvSpPr>
        <p:spPr>
          <a:xfrm>
            <a:off x="5279923" y="7354529"/>
            <a:ext cx="2723535" cy="2051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12" name="Google Shape;312;p21"/>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TICKET DE SALIDA</a:t>
            </a:r>
            <a:endParaRPr b="1" i="0" sz="3100" u="none" cap="none" strike="noStrike">
              <a:solidFill>
                <a:srgbClr val="ED6B00"/>
              </a:solidFill>
              <a:latin typeface="Calibri"/>
              <a:ea typeface="Calibri"/>
              <a:cs typeface="Calibri"/>
              <a:sym typeface="Calibri"/>
            </a:endParaRPr>
          </a:p>
        </p:txBody>
      </p:sp>
      <p:sp>
        <p:nvSpPr>
          <p:cNvPr id="313" name="Google Shape;313;p21"/>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ANTES DE TERMINAR:</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pic>
        <p:nvPicPr>
          <p:cNvPr id="314" name="Google Shape;314;p21"/>
          <p:cNvPicPr preferRelativeResize="0"/>
          <p:nvPr/>
        </p:nvPicPr>
        <p:blipFill rotWithShape="1">
          <a:blip r:embed="rId3">
            <a:alphaModFix/>
          </a:blip>
          <a:srcRect b="0" l="0" r="0" t="0"/>
          <a:stretch/>
        </p:blipFill>
        <p:spPr>
          <a:xfrm>
            <a:off x="5830531" y="2890682"/>
            <a:ext cx="2963594" cy="4629223"/>
          </a:xfrm>
          <a:prstGeom prst="rect">
            <a:avLst/>
          </a:prstGeom>
          <a:noFill/>
          <a:ln>
            <a:noFill/>
          </a:ln>
        </p:spPr>
      </p:pic>
      <p:sp>
        <p:nvSpPr>
          <p:cNvPr id="315" name="Google Shape;315;p21"/>
          <p:cNvSpPr txBox="1"/>
          <p:nvPr/>
        </p:nvSpPr>
        <p:spPr>
          <a:xfrm>
            <a:off x="958647" y="3641405"/>
            <a:ext cx="5107856" cy="774531"/>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1" i="0" lang="en-US" sz="2200" u="none" cap="none" strike="noStrike">
                <a:solidFill>
                  <a:srgbClr val="ED6B00"/>
                </a:solidFill>
                <a:latin typeface="Calibri"/>
                <a:ea typeface="Calibri"/>
                <a:cs typeface="Calibri"/>
                <a:sym typeface="Calibri"/>
              </a:rPr>
              <a:t>ESTADOS DE FLUJO EN EFECTIVO</a:t>
            </a:r>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¡No olvides contestar la Autoevaluación y entregar el Ticket de Salida!</a:t>
            </a:r>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1" i="0" lang="en-US" sz="2100" u="none" cap="none" strike="noStrike">
                <a:solidFill>
                  <a:srgbClr val="ED6B00"/>
                </a:solidFill>
                <a:latin typeface="Calibri"/>
                <a:ea typeface="Calibri"/>
                <a:cs typeface="Calibri"/>
                <a:sym typeface="Calibri"/>
              </a:rPr>
              <a:t>¡Hasta la próxima! </a:t>
            </a:r>
            <a:endParaRPr b="1" i="0" sz="2100" u="none" cap="none" strike="noStrike">
              <a:solidFill>
                <a:srgbClr val="ED6B00"/>
              </a:solidFill>
              <a:latin typeface="Arial"/>
              <a:ea typeface="Arial"/>
              <a:cs typeface="Arial"/>
              <a:sym typeface="Arial"/>
            </a:endParaRPr>
          </a:p>
          <a:p>
            <a:pPr indent="0" lvl="0" marL="0" marR="0" rtl="0" algn="l">
              <a:lnSpc>
                <a:spcPct val="100000"/>
              </a:lnSpc>
              <a:spcBef>
                <a:spcPts val="0"/>
              </a:spcBef>
              <a:spcAft>
                <a:spcPts val="0"/>
              </a:spcAft>
              <a:buNone/>
            </a:pPr>
            <a:br>
              <a:rPr b="0" i="0" lang="en-US" sz="1600" u="none" cap="none" strike="noStrike">
                <a:solidFill>
                  <a:srgbClr val="000000"/>
                </a:solidFill>
                <a:latin typeface="Arial"/>
                <a:ea typeface="Arial"/>
                <a:cs typeface="Arial"/>
                <a:sym typeface="Arial"/>
              </a:rPr>
            </a:br>
            <a:endParaRPr b="1" i="0" sz="1600" u="none" cap="none" strike="noStrike">
              <a:solidFill>
                <a:srgbClr val="76384D"/>
              </a:solidFill>
              <a:latin typeface="Calibri"/>
              <a:ea typeface="Calibri"/>
              <a:cs typeface="Calibri"/>
              <a:sym typeface="Calibri"/>
            </a:endParaRPr>
          </a:p>
        </p:txBody>
      </p:sp>
      <p:pic>
        <p:nvPicPr>
          <p:cNvPr id="316" name="Google Shape;316;p21"/>
          <p:cNvPicPr preferRelativeResize="0"/>
          <p:nvPr/>
        </p:nvPicPr>
        <p:blipFill rotWithShape="1">
          <a:blip r:embed="rId4">
            <a:alphaModFix/>
          </a:blip>
          <a:srcRect b="0" l="0" r="0" t="0"/>
          <a:stretch/>
        </p:blipFill>
        <p:spPr>
          <a:xfrm>
            <a:off x="3220624" y="4011561"/>
            <a:ext cx="673176" cy="603721"/>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1367"/>
                                        <p:tgtEl>
                                          <p:spTgt spid="314"/>
                                        </p:tgtEl>
                                      </p:cBhvr>
                                    </p:animEffect>
                                  </p:childTnLst>
                                </p:cTn>
                              </p:par>
                            </p:childTnLst>
                          </p:cTn>
                        </p:par>
                        <p:par>
                          <p:cTn fill="hold">
                            <p:stCondLst>
                              <p:cond delay="1367"/>
                            </p:stCondLst>
                            <p:childTnLst>
                              <p:par>
                                <p:cTn fill="hold" nodeType="afterEffect" presetClass="entr" presetID="23" presetSubtype="16">
                                  <p:stCondLst>
                                    <p:cond delay="0"/>
                                  </p:stCondLst>
                                  <p:childTnLst>
                                    <p:set>
                                      <p:cBhvr>
                                        <p:cTn dur="1" fill="hold">
                                          <p:stCondLst>
                                            <p:cond delay="0"/>
                                          </p:stCondLst>
                                        </p:cTn>
                                        <p:tgtEl>
                                          <p:spTgt spid="311"/>
                                        </p:tgtEl>
                                        <p:attrNameLst>
                                          <p:attrName>style.visibility</p:attrName>
                                        </p:attrNameLst>
                                      </p:cBhvr>
                                      <p:to>
                                        <p:strVal val="visible"/>
                                      </p:to>
                                    </p:set>
                                    <p:anim calcmode="lin" valueType="num">
                                      <p:cBhvr additive="base">
                                        <p:cTn dur="500"/>
                                        <p:tgtEl>
                                          <p:spTgt spid="311"/>
                                        </p:tgtEl>
                                        <p:attrNameLst>
                                          <p:attrName>ppt_w</p:attrName>
                                        </p:attrNameLst>
                                      </p:cBhvr>
                                      <p:tavLst>
                                        <p:tav fmla="" tm="0">
                                          <p:val>
                                            <p:strVal val="0"/>
                                          </p:val>
                                        </p:tav>
                                        <p:tav fmla="" tm="100000">
                                          <p:val>
                                            <p:strVal val="#ppt_w"/>
                                          </p:val>
                                        </p:tav>
                                      </p:tavLst>
                                    </p:anim>
                                    <p:anim calcmode="lin" valueType="num">
                                      <p:cBhvr additive="base">
                                        <p:cTn dur="500"/>
                                        <p:tgtEl>
                                          <p:spTgt spid="31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37"/>
          <p:cNvSpPr txBox="1"/>
          <p:nvPr/>
        </p:nvSpPr>
        <p:spPr>
          <a:xfrm>
            <a:off x="365425"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ACTIVIDAD 10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77" name="Google Shape;77;p37"/>
          <p:cNvSpPr txBox="1"/>
          <p:nvPr/>
        </p:nvSpPr>
        <p:spPr>
          <a:xfrm>
            <a:off x="1139100" y="834800"/>
            <a:ext cx="4156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ED6B00"/>
                </a:solidFill>
                <a:latin typeface="Calibri"/>
                <a:ea typeface="Calibri"/>
                <a:cs typeface="Calibri"/>
                <a:sym typeface="Calibri"/>
              </a:rPr>
              <a:t>MÓDULO 1 </a:t>
            </a:r>
            <a:r>
              <a:rPr b="0" i="0" lang="en-US" sz="1200" u="none" cap="none" strike="noStrike">
                <a:solidFill>
                  <a:srgbClr val="ED6B00"/>
                </a:solidFill>
                <a:latin typeface="Calibri"/>
                <a:ea typeface="Calibri"/>
                <a:cs typeface="Calibri"/>
                <a:sym typeface="Calibri"/>
              </a:rPr>
              <a:t>| UTILIZACIÓN DE INFORMACIÓN CONTABLE</a:t>
            </a:r>
            <a:endParaRPr b="0" i="0" sz="1200" u="none" cap="none" strike="noStrike">
              <a:solidFill>
                <a:srgbClr val="ED6B00"/>
              </a:solidFill>
              <a:latin typeface="Calibri"/>
              <a:ea typeface="Calibri"/>
              <a:cs typeface="Calibri"/>
              <a:sym typeface="Calibri"/>
            </a:endParaRPr>
          </a:p>
        </p:txBody>
      </p:sp>
      <p:sp>
        <p:nvSpPr>
          <p:cNvPr id="78" name="Google Shape;78;p37"/>
          <p:cNvSpPr txBox="1"/>
          <p:nvPr/>
        </p:nvSpPr>
        <p:spPr>
          <a:xfrm>
            <a:off x="326942" y="2090335"/>
            <a:ext cx="4811014" cy="13572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3600"/>
              <a:buFont typeface="Arial"/>
              <a:buNone/>
            </a:pPr>
            <a:r>
              <a:rPr b="1" i="0" lang="en-US" sz="3600" u="none" cap="none" strike="noStrike">
                <a:solidFill>
                  <a:srgbClr val="ED6B00"/>
                </a:solidFill>
                <a:latin typeface="Calibri"/>
                <a:ea typeface="Calibri"/>
                <a:cs typeface="Calibri"/>
                <a:sym typeface="Calibri"/>
              </a:rPr>
              <a:t>ESTADOS DE FLUJO EN EFECTIVO</a:t>
            </a:r>
            <a:endParaRPr b="1" i="0" sz="3600" u="none" cap="none" strike="noStrike">
              <a:solidFill>
                <a:srgbClr val="ED6B00"/>
              </a:solidFill>
              <a:latin typeface="Calibri"/>
              <a:ea typeface="Calibri"/>
              <a:cs typeface="Calibri"/>
              <a:sym typeface="Calibri"/>
            </a:endParaRPr>
          </a:p>
        </p:txBody>
      </p:sp>
      <p:pic>
        <p:nvPicPr>
          <p:cNvPr id="79" name="Google Shape;79;p37"/>
          <p:cNvPicPr preferRelativeResize="0"/>
          <p:nvPr/>
        </p:nvPicPr>
        <p:blipFill rotWithShape="1">
          <a:blip r:embed="rId3">
            <a:alphaModFix/>
          </a:blip>
          <a:srcRect b="2240" l="0" r="0" t="0"/>
          <a:stretch/>
        </p:blipFill>
        <p:spPr>
          <a:xfrm>
            <a:off x="3560008" y="2759401"/>
            <a:ext cx="5541708" cy="4283146"/>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20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500"/>
                                        <p:tgtEl>
                                          <p:spTgt spid="7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38"/>
          <p:cNvSpPr txBox="1"/>
          <p:nvPr/>
        </p:nvSpPr>
        <p:spPr>
          <a:xfrm>
            <a:off x="334294" y="2210200"/>
            <a:ext cx="2969208" cy="2491991"/>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1" i="0" lang="en-US" sz="1400" u="none" cap="none" strike="noStrike">
                <a:solidFill>
                  <a:srgbClr val="000000"/>
                </a:solidFill>
                <a:latin typeface="Calibri"/>
                <a:ea typeface="Calibri"/>
                <a:cs typeface="Calibri"/>
                <a:sym typeface="Calibri"/>
              </a:rPr>
              <a:t>OA1</a:t>
            </a:r>
            <a:r>
              <a:rPr b="0" i="0" lang="en-US" sz="1400" u="none" cap="none" strike="noStrike">
                <a:solidFill>
                  <a:srgbClr val="000000"/>
                </a:solidFill>
                <a:latin typeface="Calibri"/>
                <a:ea typeface="Calibri"/>
                <a:cs typeface="Calibri"/>
                <a:sym typeface="Calibri"/>
              </a:rPr>
              <a:t>. Leer y utilizar información contable básica acerca de la marcha de la empresa, incluida información sobre importaciones y/o exportaciones, de acuerdo a las normas internaciones de contabilidad</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(NIC) y de información financiera (NIIF) y a la legislación tributaria vigente.</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400" u="none" cap="none" strike="noStrike">
                <a:solidFill>
                  <a:schemeClr val="dk1"/>
                </a:solidFill>
                <a:latin typeface="Calibri"/>
                <a:ea typeface="Calibri"/>
                <a:cs typeface="Calibri"/>
                <a:sym typeface="Calibri"/>
              </a:rPr>
              <a:t>OA Genérico</a:t>
            </a:r>
            <a:endParaRPr/>
          </a:p>
          <a:p>
            <a:pPr indent="0" lvl="0" marL="0" marR="0" rtl="0" algn="l">
              <a:lnSpc>
                <a:spcPct val="100000"/>
              </a:lnSpc>
              <a:spcBef>
                <a:spcPts val="0"/>
              </a:spcBef>
              <a:spcAft>
                <a:spcPts val="0"/>
              </a:spcAft>
              <a:buNone/>
            </a:pPr>
            <a:r>
              <a:rPr b="0" i="0" lang="en-US" sz="1400" u="none" cap="none" strike="noStrike">
                <a:solidFill>
                  <a:schemeClr val="dk1"/>
                </a:solidFill>
                <a:latin typeface="Calibri"/>
                <a:ea typeface="Calibri"/>
                <a:cs typeface="Calibri"/>
                <a:sym typeface="Calibri"/>
              </a:rPr>
              <a:t>B - C - H</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br>
              <a:rPr b="0" i="0" lang="en-US" sz="1400" u="none" cap="none" strike="noStrike">
                <a:solidFill>
                  <a:srgbClr val="000000"/>
                </a:solidFill>
                <a:latin typeface="Arial"/>
                <a:ea typeface="Arial"/>
                <a:cs typeface="Arial"/>
                <a:sym typeface="Arial"/>
              </a:rPr>
            </a:br>
            <a:endParaRPr b="1" i="0" sz="1400" u="none" cap="none" strike="noStrike">
              <a:solidFill>
                <a:srgbClr val="76384D"/>
              </a:solidFill>
              <a:latin typeface="Calibri"/>
              <a:ea typeface="Calibri"/>
              <a:cs typeface="Calibri"/>
              <a:sym typeface="Calibri"/>
            </a:endParaRPr>
          </a:p>
        </p:txBody>
      </p:sp>
      <p:sp>
        <p:nvSpPr>
          <p:cNvPr id="85" name="Google Shape;85;p38"/>
          <p:cNvSpPr/>
          <p:nvPr/>
        </p:nvSpPr>
        <p:spPr>
          <a:xfrm>
            <a:off x="252573" y="1472660"/>
            <a:ext cx="2980513" cy="4543828"/>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6" name="Google Shape;86;p38"/>
          <p:cNvSpPr txBox="1"/>
          <p:nvPr/>
        </p:nvSpPr>
        <p:spPr>
          <a:xfrm>
            <a:off x="358671" y="1910374"/>
            <a:ext cx="2768317"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OBJETIVO DE APRENDIZAJE</a:t>
            </a:r>
            <a:endParaRPr b="0" i="0" sz="1800" u="none" cap="none" strike="noStrike">
              <a:solidFill>
                <a:srgbClr val="ED6B00"/>
              </a:solidFill>
              <a:latin typeface="Calibri"/>
              <a:ea typeface="Calibri"/>
              <a:cs typeface="Calibri"/>
              <a:sym typeface="Calibri"/>
            </a:endParaRPr>
          </a:p>
        </p:txBody>
      </p:sp>
      <p:pic>
        <p:nvPicPr>
          <p:cNvPr id="87" name="Google Shape;87;p38"/>
          <p:cNvPicPr preferRelativeResize="0"/>
          <p:nvPr/>
        </p:nvPicPr>
        <p:blipFill rotWithShape="1">
          <a:blip r:embed="rId3">
            <a:alphaModFix/>
          </a:blip>
          <a:srcRect b="0" l="0" r="0" t="0"/>
          <a:stretch/>
        </p:blipFill>
        <p:spPr>
          <a:xfrm>
            <a:off x="1410122" y="1203013"/>
            <a:ext cx="702376" cy="669708"/>
          </a:xfrm>
          <a:prstGeom prst="rect">
            <a:avLst/>
          </a:prstGeom>
          <a:noFill/>
          <a:ln>
            <a:noFill/>
          </a:ln>
        </p:spPr>
      </p:pic>
      <p:sp>
        <p:nvSpPr>
          <p:cNvPr id="88" name="Google Shape;88;p38"/>
          <p:cNvSpPr/>
          <p:nvPr/>
        </p:nvSpPr>
        <p:spPr>
          <a:xfrm>
            <a:off x="3362219" y="1472660"/>
            <a:ext cx="2980513" cy="4543827"/>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9" name="Google Shape;89;p38"/>
          <p:cNvSpPr txBox="1"/>
          <p:nvPr/>
        </p:nvSpPr>
        <p:spPr>
          <a:xfrm>
            <a:off x="3459164" y="2210200"/>
            <a:ext cx="2883567" cy="231791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2. </a:t>
            </a:r>
            <a:r>
              <a:rPr b="0" i="0" lang="en-US" sz="1400" u="none" cap="none" strike="noStrike">
                <a:solidFill>
                  <a:srgbClr val="000000"/>
                </a:solidFill>
                <a:latin typeface="Calibri"/>
                <a:ea typeface="Calibri"/>
                <a:cs typeface="Calibri"/>
                <a:sym typeface="Calibri"/>
              </a:rPr>
              <a:t>Utiliza la información contable de la empresa para evaluar la</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marcha de la misma, considerando las Normas Internacionales de</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Contabilidad y la legislación tributaria vigente.</a:t>
            </a:r>
            <a:endParaRPr/>
          </a:p>
        </p:txBody>
      </p:sp>
      <p:sp>
        <p:nvSpPr>
          <p:cNvPr id="90" name="Google Shape;90;p38"/>
          <p:cNvSpPr txBox="1"/>
          <p:nvPr/>
        </p:nvSpPr>
        <p:spPr>
          <a:xfrm>
            <a:off x="3561636" y="1910374"/>
            <a:ext cx="2609184"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APRENDIZAJE ESPERADO</a:t>
            </a:r>
            <a:endParaRPr b="0" i="0" sz="1800" u="none" cap="none" strike="noStrike">
              <a:solidFill>
                <a:srgbClr val="ED6B00"/>
              </a:solidFill>
              <a:latin typeface="Calibri"/>
              <a:ea typeface="Calibri"/>
              <a:cs typeface="Calibri"/>
              <a:sym typeface="Calibri"/>
            </a:endParaRPr>
          </a:p>
        </p:txBody>
      </p:sp>
      <p:pic>
        <p:nvPicPr>
          <p:cNvPr id="91" name="Google Shape;91;p38"/>
          <p:cNvPicPr preferRelativeResize="0"/>
          <p:nvPr/>
        </p:nvPicPr>
        <p:blipFill rotWithShape="1">
          <a:blip r:embed="rId4">
            <a:alphaModFix/>
          </a:blip>
          <a:srcRect b="0" l="0" r="0" t="0"/>
          <a:stretch/>
        </p:blipFill>
        <p:spPr>
          <a:xfrm>
            <a:off x="4539906" y="1203013"/>
            <a:ext cx="702376" cy="669708"/>
          </a:xfrm>
          <a:prstGeom prst="rect">
            <a:avLst/>
          </a:prstGeom>
          <a:noFill/>
          <a:ln>
            <a:noFill/>
          </a:ln>
        </p:spPr>
      </p:pic>
      <p:sp>
        <p:nvSpPr>
          <p:cNvPr id="92" name="Google Shape;92;p38"/>
          <p:cNvSpPr/>
          <p:nvPr/>
        </p:nvSpPr>
        <p:spPr>
          <a:xfrm>
            <a:off x="6473043" y="1472660"/>
            <a:ext cx="2980513" cy="5663580"/>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93" name="Google Shape;93;p38"/>
          <p:cNvSpPr txBox="1"/>
          <p:nvPr/>
        </p:nvSpPr>
        <p:spPr>
          <a:xfrm>
            <a:off x="6656439" y="2210200"/>
            <a:ext cx="2684206" cy="395725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1.1 </a:t>
            </a:r>
            <a:r>
              <a:rPr b="0" i="0" lang="en-US" sz="1400" u="none" cap="none" strike="noStrike">
                <a:solidFill>
                  <a:srgbClr val="000000"/>
                </a:solidFill>
                <a:latin typeface="Calibri"/>
                <a:ea typeface="Calibri"/>
                <a:cs typeface="Calibri"/>
                <a:sym typeface="Calibri"/>
              </a:rPr>
              <a:t>Confecciona el estado de situación financiera, el estado de</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resultados, el estado de flujos de efectivo y el estado de cambio en</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el patrimonio neto de la empresa colaborativa e individualmente,</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según los principios establecidos en la norma internacional y la</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legislación tributaria vigente.</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2.3</a:t>
            </a:r>
            <a:r>
              <a:rPr b="0" i="0" lang="en-US" sz="1400" u="none" cap="none" strike="noStrike">
                <a:solidFill>
                  <a:srgbClr val="000000"/>
                </a:solidFill>
                <a:latin typeface="Calibri"/>
                <a:ea typeface="Calibri"/>
                <a:cs typeface="Calibri"/>
                <a:sym typeface="Calibri"/>
              </a:rPr>
              <a:t> Diagnostica la situación de liquidez de la empresa, utilizando</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el análisis de flujo de efectivo y sus características operacionales,</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de acuerdo al marco legal imperante.</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Elabora los estados de flujo efectivo, clasificando actividades operacionales,</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financieras y de inversión, de acuerdo a normativa IFRS</a:t>
            </a:r>
            <a:endParaRPr b="0" i="0" sz="1400" u="none" cap="none" strike="noStrike">
              <a:solidFill>
                <a:srgbClr val="000000"/>
              </a:solidFill>
              <a:latin typeface="Calibri"/>
              <a:ea typeface="Calibri"/>
              <a:cs typeface="Calibri"/>
              <a:sym typeface="Calibri"/>
            </a:endParaRPr>
          </a:p>
        </p:txBody>
      </p:sp>
      <p:sp>
        <p:nvSpPr>
          <p:cNvPr id="94" name="Google Shape;94;p38"/>
          <p:cNvSpPr txBox="1"/>
          <p:nvPr/>
        </p:nvSpPr>
        <p:spPr>
          <a:xfrm>
            <a:off x="6554516" y="1910374"/>
            <a:ext cx="2862260"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CRITERIOS DE EVALUACIÓN</a:t>
            </a:r>
            <a:endParaRPr b="0" i="0" sz="1800" u="none" cap="none" strike="noStrike">
              <a:solidFill>
                <a:srgbClr val="ED6B00"/>
              </a:solidFill>
              <a:latin typeface="Calibri"/>
              <a:ea typeface="Calibri"/>
              <a:cs typeface="Calibri"/>
              <a:sym typeface="Calibri"/>
            </a:endParaRPr>
          </a:p>
        </p:txBody>
      </p:sp>
      <p:pic>
        <p:nvPicPr>
          <p:cNvPr id="95" name="Google Shape;95;p38"/>
          <p:cNvPicPr preferRelativeResize="0"/>
          <p:nvPr/>
        </p:nvPicPr>
        <p:blipFill rotWithShape="1">
          <a:blip r:embed="rId5">
            <a:alphaModFix/>
          </a:blip>
          <a:srcRect b="0" l="0" r="0" t="0"/>
          <a:stretch/>
        </p:blipFill>
        <p:spPr>
          <a:xfrm>
            <a:off x="7649552" y="1203013"/>
            <a:ext cx="702376" cy="669708"/>
          </a:xfrm>
          <a:prstGeom prst="rect">
            <a:avLst/>
          </a:prstGeom>
          <a:noFill/>
          <a:ln>
            <a:noFill/>
          </a:ln>
        </p:spPr>
      </p:pic>
      <p:pic>
        <p:nvPicPr>
          <p:cNvPr id="96" name="Google Shape;96;p38"/>
          <p:cNvPicPr preferRelativeResize="0"/>
          <p:nvPr/>
        </p:nvPicPr>
        <p:blipFill rotWithShape="1">
          <a:blip r:embed="rId6">
            <a:alphaModFix/>
          </a:blip>
          <a:srcRect b="0" l="0" r="0" t="0"/>
          <a:stretch/>
        </p:blipFill>
        <p:spPr>
          <a:xfrm flipH="1">
            <a:off x="1527195" y="4509094"/>
            <a:ext cx="2978131" cy="2366381"/>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3"/>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¿QUÉ APRENDIMOS LA ACTIVIDAD ANTERIOR?</a:t>
            </a:r>
            <a:endParaRPr b="1" i="0" sz="3100" u="none" cap="none" strike="noStrike">
              <a:solidFill>
                <a:srgbClr val="ED6B00"/>
              </a:solidFill>
              <a:latin typeface="Calibri"/>
              <a:ea typeface="Calibri"/>
              <a:cs typeface="Calibri"/>
              <a:sym typeface="Calibri"/>
            </a:endParaRPr>
          </a:p>
        </p:txBody>
      </p:sp>
      <p:sp>
        <p:nvSpPr>
          <p:cNvPr id="102" name="Google Shape;102;p3"/>
          <p:cNvSpPr txBox="1"/>
          <p:nvPr/>
        </p:nvSpPr>
        <p:spPr>
          <a:xfrm>
            <a:off x="327451" y="2027179"/>
            <a:ext cx="4778400" cy="4095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1800"/>
              <a:buFont typeface="Arial"/>
              <a:buNone/>
            </a:pPr>
            <a:r>
              <a:rPr b="1" lang="en-US" sz="1800">
                <a:solidFill>
                  <a:srgbClr val="ED6B00"/>
                </a:solidFill>
                <a:latin typeface="Calibri"/>
                <a:ea typeface="Calibri"/>
                <a:cs typeface="Calibri"/>
                <a:sym typeface="Calibri"/>
              </a:rPr>
              <a:t>AJUSTES CONTABLES</a:t>
            </a:r>
            <a:r>
              <a:rPr b="1" i="0" lang="en-US" sz="1800" u="none" cap="none" strike="noStrike">
                <a:solidFill>
                  <a:srgbClr val="ED6B00"/>
                </a:solidFill>
                <a:latin typeface="Calibri"/>
                <a:ea typeface="Calibri"/>
                <a:cs typeface="Calibri"/>
                <a:sym typeface="Calibri"/>
              </a:rPr>
              <a:t>:</a:t>
            </a:r>
            <a:endParaRPr b="0" i="0" sz="1800" u="none" cap="none" strike="noStrike">
              <a:solidFill>
                <a:srgbClr val="ED6B00"/>
              </a:solidFill>
              <a:latin typeface="Calibri"/>
              <a:ea typeface="Calibri"/>
              <a:cs typeface="Calibri"/>
              <a:sym typeface="Calibri"/>
            </a:endParaRPr>
          </a:p>
        </p:txBody>
      </p:sp>
      <p:sp>
        <p:nvSpPr>
          <p:cNvPr id="103" name="Google Shape;103;p3"/>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RECORDEMOS</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i="0" sz="1400" u="none" cap="none" strike="noStrike">
              <a:solidFill>
                <a:srgbClr val="000000"/>
              </a:solidFill>
              <a:latin typeface="Calibri"/>
              <a:ea typeface="Calibri"/>
              <a:cs typeface="Calibri"/>
              <a:sym typeface="Calibri"/>
            </a:endParaRPr>
          </a:p>
        </p:txBody>
      </p:sp>
      <p:grpSp>
        <p:nvGrpSpPr>
          <p:cNvPr id="104" name="Google Shape;104;p3"/>
          <p:cNvGrpSpPr/>
          <p:nvPr/>
        </p:nvGrpSpPr>
        <p:grpSpPr>
          <a:xfrm>
            <a:off x="327450" y="2556132"/>
            <a:ext cx="5197200" cy="4556812"/>
            <a:chOff x="327450" y="2556132"/>
            <a:chExt cx="5197200" cy="4556812"/>
          </a:xfrm>
        </p:grpSpPr>
        <p:sp>
          <p:nvSpPr>
            <p:cNvPr id="105" name="Google Shape;105;p3"/>
            <p:cNvSpPr/>
            <p:nvPr/>
          </p:nvSpPr>
          <p:spPr>
            <a:xfrm>
              <a:off x="327450" y="2556132"/>
              <a:ext cx="5143500" cy="4185600"/>
            </a:xfrm>
            <a:prstGeom prst="roundRect">
              <a:avLst>
                <a:gd fmla="val 3861"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106" name="Google Shape;106;p3"/>
            <p:cNvGrpSpPr/>
            <p:nvPr/>
          </p:nvGrpSpPr>
          <p:grpSpPr>
            <a:xfrm>
              <a:off x="433067" y="2844796"/>
              <a:ext cx="233684" cy="243039"/>
              <a:chOff x="661667" y="2628899"/>
              <a:chExt cx="233684" cy="243039"/>
            </a:xfrm>
          </p:grpSpPr>
          <p:sp>
            <p:nvSpPr>
              <p:cNvPr id="107" name="Google Shape;107;p3"/>
              <p:cNvSpPr/>
              <p:nvPr/>
            </p:nvSpPr>
            <p:spPr>
              <a:xfrm>
                <a:off x="694911" y="2666033"/>
                <a:ext cx="200440" cy="205555"/>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3"/>
              <p:cNvSpPr txBox="1"/>
              <p:nvPr/>
            </p:nvSpPr>
            <p:spPr>
              <a:xfrm>
                <a:off x="661667" y="2628899"/>
                <a:ext cx="189177" cy="243039"/>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400" u="none" cap="none" strike="noStrike">
                    <a:solidFill>
                      <a:srgbClr val="FFFFFF"/>
                    </a:solidFill>
                    <a:latin typeface="Calibri"/>
                    <a:ea typeface="Calibri"/>
                    <a:cs typeface="Calibri"/>
                    <a:sym typeface="Calibri"/>
                  </a:rPr>
                  <a:t>1</a:t>
                </a:r>
                <a:endParaRPr b="1" i="0" sz="1400" u="none" cap="none" strike="noStrike">
                  <a:solidFill>
                    <a:srgbClr val="FFFFFF"/>
                  </a:solidFill>
                  <a:latin typeface="Calibri"/>
                  <a:ea typeface="Calibri"/>
                  <a:cs typeface="Calibri"/>
                  <a:sym typeface="Calibri"/>
                </a:endParaRPr>
              </a:p>
            </p:txBody>
          </p:sp>
        </p:grpSp>
        <p:grpSp>
          <p:nvGrpSpPr>
            <p:cNvPr id="109" name="Google Shape;109;p3"/>
            <p:cNvGrpSpPr/>
            <p:nvPr/>
          </p:nvGrpSpPr>
          <p:grpSpPr>
            <a:xfrm>
              <a:off x="433067" y="3236374"/>
              <a:ext cx="233684" cy="243039"/>
              <a:chOff x="814067" y="2882899"/>
              <a:chExt cx="233684" cy="243039"/>
            </a:xfrm>
          </p:grpSpPr>
          <p:sp>
            <p:nvSpPr>
              <p:cNvPr id="110" name="Google Shape;110;p3"/>
              <p:cNvSpPr/>
              <p:nvPr/>
            </p:nvSpPr>
            <p:spPr>
              <a:xfrm>
                <a:off x="847311" y="2920033"/>
                <a:ext cx="200440" cy="205555"/>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3"/>
              <p:cNvSpPr txBox="1"/>
              <p:nvPr/>
            </p:nvSpPr>
            <p:spPr>
              <a:xfrm>
                <a:off x="814067" y="2882899"/>
                <a:ext cx="189177" cy="243039"/>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400" u="none" cap="none" strike="noStrike">
                    <a:solidFill>
                      <a:srgbClr val="FFFFFF"/>
                    </a:solidFill>
                    <a:latin typeface="Calibri"/>
                    <a:ea typeface="Calibri"/>
                    <a:cs typeface="Calibri"/>
                    <a:sym typeface="Calibri"/>
                  </a:rPr>
                  <a:t>2</a:t>
                </a:r>
                <a:endParaRPr b="1" i="0" sz="1400" u="none" cap="none" strike="noStrike">
                  <a:solidFill>
                    <a:srgbClr val="FFFFFF"/>
                  </a:solidFill>
                  <a:latin typeface="Calibri"/>
                  <a:ea typeface="Calibri"/>
                  <a:cs typeface="Calibri"/>
                  <a:sym typeface="Calibri"/>
                </a:endParaRPr>
              </a:p>
            </p:txBody>
          </p:sp>
        </p:grpSp>
        <p:grpSp>
          <p:nvGrpSpPr>
            <p:cNvPr id="112" name="Google Shape;112;p3"/>
            <p:cNvGrpSpPr/>
            <p:nvPr/>
          </p:nvGrpSpPr>
          <p:grpSpPr>
            <a:xfrm>
              <a:off x="433067" y="3798886"/>
              <a:ext cx="233684" cy="243039"/>
              <a:chOff x="814067" y="2882899"/>
              <a:chExt cx="233684" cy="243039"/>
            </a:xfrm>
          </p:grpSpPr>
          <p:sp>
            <p:nvSpPr>
              <p:cNvPr id="113" name="Google Shape;113;p3"/>
              <p:cNvSpPr/>
              <p:nvPr/>
            </p:nvSpPr>
            <p:spPr>
              <a:xfrm>
                <a:off x="847311" y="2920033"/>
                <a:ext cx="200440" cy="205555"/>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3"/>
              <p:cNvSpPr txBox="1"/>
              <p:nvPr/>
            </p:nvSpPr>
            <p:spPr>
              <a:xfrm>
                <a:off x="814067" y="2882899"/>
                <a:ext cx="189177" cy="243039"/>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400" u="none" cap="none" strike="noStrike">
                    <a:solidFill>
                      <a:srgbClr val="FFFFFF"/>
                    </a:solidFill>
                    <a:latin typeface="Calibri"/>
                    <a:ea typeface="Calibri"/>
                    <a:cs typeface="Calibri"/>
                    <a:sym typeface="Calibri"/>
                  </a:rPr>
                  <a:t>3</a:t>
                </a:r>
                <a:endParaRPr b="1" i="0" sz="1400" u="none" cap="none" strike="noStrike">
                  <a:solidFill>
                    <a:srgbClr val="FFFFFF"/>
                  </a:solidFill>
                  <a:latin typeface="Calibri"/>
                  <a:ea typeface="Calibri"/>
                  <a:cs typeface="Calibri"/>
                  <a:sym typeface="Calibri"/>
                </a:endParaRPr>
              </a:p>
            </p:txBody>
          </p:sp>
        </p:grpSp>
        <p:grpSp>
          <p:nvGrpSpPr>
            <p:cNvPr id="115" name="Google Shape;115;p3"/>
            <p:cNvGrpSpPr/>
            <p:nvPr/>
          </p:nvGrpSpPr>
          <p:grpSpPr>
            <a:xfrm>
              <a:off x="433067" y="4120088"/>
              <a:ext cx="233684" cy="243039"/>
              <a:chOff x="814067" y="2882899"/>
              <a:chExt cx="233684" cy="243039"/>
            </a:xfrm>
          </p:grpSpPr>
          <p:sp>
            <p:nvSpPr>
              <p:cNvPr id="116" name="Google Shape;116;p3"/>
              <p:cNvSpPr/>
              <p:nvPr/>
            </p:nvSpPr>
            <p:spPr>
              <a:xfrm>
                <a:off x="847311" y="2920033"/>
                <a:ext cx="200440" cy="205555"/>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3"/>
              <p:cNvSpPr txBox="1"/>
              <p:nvPr/>
            </p:nvSpPr>
            <p:spPr>
              <a:xfrm>
                <a:off x="814067" y="2882899"/>
                <a:ext cx="189177" cy="243039"/>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400" u="none" cap="none" strike="noStrike">
                    <a:solidFill>
                      <a:srgbClr val="FFFFFF"/>
                    </a:solidFill>
                    <a:latin typeface="Calibri"/>
                    <a:ea typeface="Calibri"/>
                    <a:cs typeface="Calibri"/>
                    <a:sym typeface="Calibri"/>
                  </a:rPr>
                  <a:t>4</a:t>
                </a:r>
                <a:endParaRPr b="1" i="0" sz="1400" u="none" cap="none" strike="noStrike">
                  <a:solidFill>
                    <a:srgbClr val="FFFFFF"/>
                  </a:solidFill>
                  <a:latin typeface="Calibri"/>
                  <a:ea typeface="Calibri"/>
                  <a:cs typeface="Calibri"/>
                  <a:sym typeface="Calibri"/>
                </a:endParaRPr>
              </a:p>
            </p:txBody>
          </p:sp>
        </p:grpSp>
        <p:grpSp>
          <p:nvGrpSpPr>
            <p:cNvPr id="118" name="Google Shape;118;p3"/>
            <p:cNvGrpSpPr/>
            <p:nvPr/>
          </p:nvGrpSpPr>
          <p:grpSpPr>
            <a:xfrm>
              <a:off x="433067" y="4509026"/>
              <a:ext cx="233684" cy="243039"/>
              <a:chOff x="814067" y="2882899"/>
              <a:chExt cx="233684" cy="243039"/>
            </a:xfrm>
          </p:grpSpPr>
          <p:sp>
            <p:nvSpPr>
              <p:cNvPr id="119" name="Google Shape;119;p3"/>
              <p:cNvSpPr/>
              <p:nvPr/>
            </p:nvSpPr>
            <p:spPr>
              <a:xfrm>
                <a:off x="847311" y="2920033"/>
                <a:ext cx="200440" cy="205555"/>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3"/>
              <p:cNvSpPr txBox="1"/>
              <p:nvPr/>
            </p:nvSpPr>
            <p:spPr>
              <a:xfrm>
                <a:off x="814067" y="2882899"/>
                <a:ext cx="189177" cy="243039"/>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400" u="none" cap="none" strike="noStrike">
                    <a:solidFill>
                      <a:srgbClr val="FFFFFF"/>
                    </a:solidFill>
                    <a:latin typeface="Calibri"/>
                    <a:ea typeface="Calibri"/>
                    <a:cs typeface="Calibri"/>
                    <a:sym typeface="Calibri"/>
                  </a:rPr>
                  <a:t>5</a:t>
                </a:r>
                <a:endParaRPr b="1" i="0" sz="1400" u="none" cap="none" strike="noStrike">
                  <a:solidFill>
                    <a:srgbClr val="FFFFFF"/>
                  </a:solidFill>
                  <a:latin typeface="Calibri"/>
                  <a:ea typeface="Calibri"/>
                  <a:cs typeface="Calibri"/>
                  <a:sym typeface="Calibri"/>
                </a:endParaRPr>
              </a:p>
            </p:txBody>
          </p:sp>
        </p:grpSp>
        <p:grpSp>
          <p:nvGrpSpPr>
            <p:cNvPr id="121" name="Google Shape;121;p3"/>
            <p:cNvGrpSpPr/>
            <p:nvPr/>
          </p:nvGrpSpPr>
          <p:grpSpPr>
            <a:xfrm>
              <a:off x="433067" y="4847163"/>
              <a:ext cx="233684" cy="243039"/>
              <a:chOff x="814067" y="2882899"/>
              <a:chExt cx="233684" cy="243039"/>
            </a:xfrm>
          </p:grpSpPr>
          <p:sp>
            <p:nvSpPr>
              <p:cNvPr id="122" name="Google Shape;122;p3"/>
              <p:cNvSpPr/>
              <p:nvPr/>
            </p:nvSpPr>
            <p:spPr>
              <a:xfrm>
                <a:off x="847311" y="2920033"/>
                <a:ext cx="200440" cy="205555"/>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3"/>
              <p:cNvSpPr txBox="1"/>
              <p:nvPr/>
            </p:nvSpPr>
            <p:spPr>
              <a:xfrm>
                <a:off x="814067" y="2882899"/>
                <a:ext cx="189177" cy="243039"/>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400" u="none" cap="none" strike="noStrike">
                    <a:solidFill>
                      <a:srgbClr val="FFFFFF"/>
                    </a:solidFill>
                    <a:latin typeface="Calibri"/>
                    <a:ea typeface="Calibri"/>
                    <a:cs typeface="Calibri"/>
                    <a:sym typeface="Calibri"/>
                  </a:rPr>
                  <a:t>6</a:t>
                </a:r>
                <a:endParaRPr b="1" i="0" sz="1400" u="none" cap="none" strike="noStrike">
                  <a:solidFill>
                    <a:srgbClr val="FFFFFF"/>
                  </a:solidFill>
                  <a:latin typeface="Calibri"/>
                  <a:ea typeface="Calibri"/>
                  <a:cs typeface="Calibri"/>
                  <a:sym typeface="Calibri"/>
                </a:endParaRPr>
              </a:p>
            </p:txBody>
          </p:sp>
        </p:grpSp>
        <p:grpSp>
          <p:nvGrpSpPr>
            <p:cNvPr id="124" name="Google Shape;124;p3"/>
            <p:cNvGrpSpPr/>
            <p:nvPr/>
          </p:nvGrpSpPr>
          <p:grpSpPr>
            <a:xfrm>
              <a:off x="433067" y="5238747"/>
              <a:ext cx="233684" cy="243039"/>
              <a:chOff x="814067" y="2882899"/>
              <a:chExt cx="233684" cy="243039"/>
            </a:xfrm>
          </p:grpSpPr>
          <p:sp>
            <p:nvSpPr>
              <p:cNvPr id="125" name="Google Shape;125;p3"/>
              <p:cNvSpPr/>
              <p:nvPr/>
            </p:nvSpPr>
            <p:spPr>
              <a:xfrm>
                <a:off x="847311" y="2920033"/>
                <a:ext cx="200440" cy="205555"/>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3"/>
              <p:cNvSpPr txBox="1"/>
              <p:nvPr/>
            </p:nvSpPr>
            <p:spPr>
              <a:xfrm>
                <a:off x="814067" y="2882899"/>
                <a:ext cx="189177" cy="243039"/>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400" u="none" cap="none" strike="noStrike">
                    <a:solidFill>
                      <a:srgbClr val="FFFFFF"/>
                    </a:solidFill>
                    <a:latin typeface="Calibri"/>
                    <a:ea typeface="Calibri"/>
                    <a:cs typeface="Calibri"/>
                    <a:sym typeface="Calibri"/>
                  </a:rPr>
                  <a:t>7</a:t>
                </a:r>
                <a:endParaRPr b="1" i="0" sz="1400" u="none" cap="none" strike="noStrike">
                  <a:solidFill>
                    <a:srgbClr val="FFFFFF"/>
                  </a:solidFill>
                  <a:latin typeface="Calibri"/>
                  <a:ea typeface="Calibri"/>
                  <a:cs typeface="Calibri"/>
                  <a:sym typeface="Calibri"/>
                </a:endParaRPr>
              </a:p>
            </p:txBody>
          </p:sp>
        </p:grpSp>
        <p:grpSp>
          <p:nvGrpSpPr>
            <p:cNvPr id="127" name="Google Shape;127;p3"/>
            <p:cNvGrpSpPr/>
            <p:nvPr/>
          </p:nvGrpSpPr>
          <p:grpSpPr>
            <a:xfrm>
              <a:off x="433067" y="5598571"/>
              <a:ext cx="233684" cy="243039"/>
              <a:chOff x="814067" y="2882899"/>
              <a:chExt cx="233684" cy="243039"/>
            </a:xfrm>
          </p:grpSpPr>
          <p:sp>
            <p:nvSpPr>
              <p:cNvPr id="128" name="Google Shape;128;p3"/>
              <p:cNvSpPr/>
              <p:nvPr/>
            </p:nvSpPr>
            <p:spPr>
              <a:xfrm>
                <a:off x="847311" y="2920033"/>
                <a:ext cx="200440" cy="205555"/>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3"/>
              <p:cNvSpPr txBox="1"/>
              <p:nvPr/>
            </p:nvSpPr>
            <p:spPr>
              <a:xfrm>
                <a:off x="814067" y="2882899"/>
                <a:ext cx="189177" cy="243039"/>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400" u="none" cap="none" strike="noStrike">
                    <a:solidFill>
                      <a:srgbClr val="FFFFFF"/>
                    </a:solidFill>
                    <a:latin typeface="Calibri"/>
                    <a:ea typeface="Calibri"/>
                    <a:cs typeface="Calibri"/>
                    <a:sym typeface="Calibri"/>
                  </a:rPr>
                  <a:t>8</a:t>
                </a:r>
                <a:endParaRPr b="1" i="0" sz="1400" u="none" cap="none" strike="noStrike">
                  <a:solidFill>
                    <a:srgbClr val="FFFFFF"/>
                  </a:solidFill>
                  <a:latin typeface="Calibri"/>
                  <a:ea typeface="Calibri"/>
                  <a:cs typeface="Calibri"/>
                  <a:sym typeface="Calibri"/>
                </a:endParaRPr>
              </a:p>
            </p:txBody>
          </p:sp>
        </p:grpSp>
        <p:sp>
          <p:nvSpPr>
            <p:cNvPr id="130" name="Google Shape;130;p3"/>
            <p:cNvSpPr/>
            <p:nvPr/>
          </p:nvSpPr>
          <p:spPr>
            <a:xfrm>
              <a:off x="666750" y="2824444"/>
              <a:ext cx="4857900" cy="4288500"/>
            </a:xfrm>
            <a:prstGeom prst="rect">
              <a:avLst/>
            </a:prstGeom>
            <a:noFill/>
            <a:ln>
              <a:noFill/>
            </a:ln>
          </p:spPr>
          <p:txBody>
            <a:bodyPr anchorCtr="0" anchor="t" bIns="45700" lIns="91425" spcFirstLastPara="1" rIns="91425" wrap="square" tIns="45700">
              <a:spAutoFit/>
            </a:bodyPr>
            <a:lstStyle/>
            <a:p>
              <a:pPr indent="0" lvl="0" marL="0" marR="0" rtl="0" algn="l">
                <a:lnSpc>
                  <a:spcPct val="112500"/>
                </a:lnSpc>
                <a:spcBef>
                  <a:spcPts val="0"/>
                </a:spcBef>
                <a:spcAft>
                  <a:spcPts val="0"/>
                </a:spcAft>
                <a:buNone/>
              </a:pPr>
              <a:r>
                <a:rPr b="0" i="0" lang="en-US" sz="1500" u="none" cap="none" strike="noStrike">
                  <a:solidFill>
                    <a:srgbClr val="000000"/>
                  </a:solidFill>
                  <a:latin typeface="Calibri"/>
                  <a:ea typeface="Calibri"/>
                  <a:cs typeface="Calibri"/>
                  <a:sym typeface="Calibri"/>
                </a:rPr>
                <a:t>Reconocimos el concepto de Asiento de Ajuste </a:t>
              </a:r>
              <a:endParaRPr sz="1300"/>
            </a:p>
            <a:p>
              <a:pPr indent="0" lvl="0" marL="0" marR="0" rtl="0" algn="l">
                <a:lnSpc>
                  <a:spcPct val="62500"/>
                </a:lnSpc>
                <a:spcBef>
                  <a:spcPts val="0"/>
                </a:spcBef>
                <a:spcAft>
                  <a:spcPts val="0"/>
                </a:spcAft>
                <a:buNone/>
              </a:pPr>
              <a:r>
                <a:t/>
              </a:r>
              <a:endParaRPr b="0" i="0" sz="1500" u="none" cap="none" strike="noStrike">
                <a:solidFill>
                  <a:srgbClr val="000000"/>
                </a:solidFill>
                <a:latin typeface="Calibri"/>
                <a:ea typeface="Calibri"/>
                <a:cs typeface="Calibri"/>
                <a:sym typeface="Calibri"/>
              </a:endParaRPr>
            </a:p>
            <a:p>
              <a:pPr indent="0" lvl="0" marL="0" marR="0" rtl="0" algn="l">
                <a:lnSpc>
                  <a:spcPct val="112500"/>
                </a:lnSpc>
                <a:spcBef>
                  <a:spcPts val="0"/>
                </a:spcBef>
                <a:spcAft>
                  <a:spcPts val="0"/>
                </a:spcAft>
                <a:buNone/>
              </a:pPr>
              <a:r>
                <a:rPr b="0" i="0" lang="en-US" sz="1500" u="none" cap="none" strike="noStrike">
                  <a:solidFill>
                    <a:srgbClr val="000000"/>
                  </a:solidFill>
                  <a:latin typeface="Calibri"/>
                  <a:ea typeface="Calibri"/>
                  <a:cs typeface="Calibri"/>
                  <a:sym typeface="Calibri"/>
                </a:rPr>
                <a:t>Reconocimos Ajustes a la cuenta Bancos o efectivo y equivalente a efectivos</a:t>
              </a:r>
              <a:endParaRPr sz="1300"/>
            </a:p>
            <a:p>
              <a:pPr indent="0" lvl="0" marL="0" marR="0" rtl="0" algn="l">
                <a:lnSpc>
                  <a:spcPct val="150000"/>
                </a:lnSpc>
                <a:spcBef>
                  <a:spcPts val="0"/>
                </a:spcBef>
                <a:spcAft>
                  <a:spcPts val="0"/>
                </a:spcAft>
                <a:buNone/>
              </a:pPr>
              <a:r>
                <a:rPr b="0" i="0" lang="en-US" sz="1500" u="none" cap="none" strike="noStrike">
                  <a:solidFill>
                    <a:srgbClr val="000000"/>
                  </a:solidFill>
                  <a:latin typeface="Calibri"/>
                  <a:ea typeface="Calibri"/>
                  <a:cs typeface="Calibri"/>
                  <a:sym typeface="Calibri"/>
                </a:rPr>
                <a:t>Reconocimos Ajustes a Inventarios </a:t>
              </a:r>
              <a:endParaRPr b="0" i="0" sz="1500" u="none" cap="none" strike="noStrike">
                <a:solidFill>
                  <a:srgbClr val="000000"/>
                </a:solidFill>
                <a:latin typeface="Calibri"/>
                <a:ea typeface="Calibri"/>
                <a:cs typeface="Calibri"/>
                <a:sym typeface="Calibri"/>
              </a:endParaRPr>
            </a:p>
            <a:p>
              <a:pPr indent="0" lvl="0" marL="0" marR="0" rtl="0" algn="l">
                <a:lnSpc>
                  <a:spcPct val="150000"/>
                </a:lnSpc>
                <a:spcBef>
                  <a:spcPts val="0"/>
                </a:spcBef>
                <a:spcAft>
                  <a:spcPts val="0"/>
                </a:spcAft>
                <a:buNone/>
              </a:pPr>
              <a:r>
                <a:rPr b="0" i="0" lang="en-US" sz="1500" u="none" cap="none" strike="noStrike">
                  <a:solidFill>
                    <a:srgbClr val="000000"/>
                  </a:solidFill>
                  <a:latin typeface="Calibri"/>
                  <a:ea typeface="Calibri"/>
                  <a:cs typeface="Calibri"/>
                  <a:sym typeface="Calibri"/>
                </a:rPr>
                <a:t>Reconocimos Ajustes a Deudores Comerciales </a:t>
              </a:r>
              <a:endParaRPr sz="1300"/>
            </a:p>
            <a:p>
              <a:pPr indent="0" lvl="0" marL="0" marR="0" rtl="0" algn="l">
                <a:lnSpc>
                  <a:spcPct val="150000"/>
                </a:lnSpc>
                <a:spcBef>
                  <a:spcPts val="0"/>
                </a:spcBef>
                <a:spcAft>
                  <a:spcPts val="0"/>
                </a:spcAft>
                <a:buNone/>
              </a:pPr>
              <a:r>
                <a:rPr b="0" i="0" lang="en-US" sz="1500" u="none" cap="none" strike="noStrike">
                  <a:solidFill>
                    <a:srgbClr val="000000"/>
                  </a:solidFill>
                  <a:latin typeface="Calibri"/>
                  <a:ea typeface="Calibri"/>
                  <a:cs typeface="Calibri"/>
                  <a:sym typeface="Calibri"/>
                </a:rPr>
                <a:t>Reconocimos Otros Activos No Financieros </a:t>
              </a:r>
              <a:endParaRPr sz="1300"/>
            </a:p>
            <a:p>
              <a:pPr indent="0" lvl="0" marL="0" marR="0" rtl="0" algn="l">
                <a:lnSpc>
                  <a:spcPct val="150000"/>
                </a:lnSpc>
                <a:spcBef>
                  <a:spcPts val="0"/>
                </a:spcBef>
                <a:spcAft>
                  <a:spcPts val="0"/>
                </a:spcAft>
                <a:buNone/>
              </a:pPr>
              <a:r>
                <a:rPr b="0" i="0" lang="en-US" sz="1500" u="none" cap="none" strike="noStrike">
                  <a:solidFill>
                    <a:srgbClr val="000000"/>
                  </a:solidFill>
                  <a:latin typeface="Calibri"/>
                  <a:ea typeface="Calibri"/>
                  <a:cs typeface="Calibri"/>
                  <a:sym typeface="Calibri"/>
                </a:rPr>
                <a:t>Reconocimos conceptos de Propiedad, Plantas y Equipos </a:t>
              </a:r>
              <a:endParaRPr sz="1300"/>
            </a:p>
            <a:p>
              <a:pPr indent="0" lvl="0" marL="0" marR="0" rtl="0" algn="l">
                <a:lnSpc>
                  <a:spcPct val="150000"/>
                </a:lnSpc>
                <a:spcBef>
                  <a:spcPts val="0"/>
                </a:spcBef>
                <a:spcAft>
                  <a:spcPts val="0"/>
                </a:spcAft>
                <a:buNone/>
              </a:pPr>
              <a:r>
                <a:rPr b="0" i="0" lang="en-US" sz="1500" u="none" cap="none" strike="noStrike">
                  <a:solidFill>
                    <a:srgbClr val="000000"/>
                  </a:solidFill>
                  <a:latin typeface="Calibri"/>
                  <a:ea typeface="Calibri"/>
                  <a:cs typeface="Calibri"/>
                  <a:sym typeface="Calibri"/>
                </a:rPr>
                <a:t>Reconocimos Activos y Pasivos por Impuestos Corrientes</a:t>
              </a:r>
              <a:endParaRPr b="0" i="0" sz="1500" u="none" cap="none" strike="noStrike">
                <a:solidFill>
                  <a:srgbClr val="000000"/>
                </a:solidFill>
                <a:latin typeface="Calibri"/>
                <a:ea typeface="Calibri"/>
                <a:cs typeface="Calibri"/>
                <a:sym typeface="Calibri"/>
              </a:endParaRPr>
            </a:p>
            <a:p>
              <a:pPr indent="0" lvl="0" marL="0" marR="0" rtl="0" algn="l">
                <a:lnSpc>
                  <a:spcPct val="112500"/>
                </a:lnSpc>
                <a:spcBef>
                  <a:spcPts val="0"/>
                </a:spcBef>
                <a:spcAft>
                  <a:spcPts val="0"/>
                </a:spcAft>
                <a:buNone/>
              </a:pPr>
              <a:r>
                <a:rPr b="0" i="0" lang="en-US" sz="1500" u="none" cap="none" strike="noStrike">
                  <a:solidFill>
                    <a:srgbClr val="000000"/>
                  </a:solidFill>
                  <a:latin typeface="Calibri"/>
                  <a:ea typeface="Calibri"/>
                  <a:cs typeface="Calibri"/>
                  <a:sym typeface="Calibri"/>
                </a:rPr>
                <a:t>Calculamos al cierre del período contable, contabilizando las transacciones contables</a:t>
              </a:r>
              <a:endParaRPr b="0" i="0" sz="1500" u="none" cap="none" strike="noStrike">
                <a:solidFill>
                  <a:srgbClr val="000000"/>
                </a:solidFill>
                <a:latin typeface="Calibri"/>
                <a:ea typeface="Calibri"/>
                <a:cs typeface="Calibri"/>
                <a:sym typeface="Calibri"/>
              </a:endParaRPr>
            </a:p>
            <a:p>
              <a:pPr indent="0" lvl="0" marL="0" marR="0" rtl="0" algn="l">
                <a:lnSpc>
                  <a:spcPct val="112500"/>
                </a:lnSpc>
                <a:spcBef>
                  <a:spcPts val="0"/>
                </a:spcBef>
                <a:spcAft>
                  <a:spcPts val="0"/>
                </a:spcAft>
                <a:buNone/>
              </a:pPr>
              <a:r>
                <a:t/>
              </a:r>
              <a:endParaRPr sz="1500">
                <a:latin typeface="Calibri"/>
                <a:ea typeface="Calibri"/>
                <a:cs typeface="Calibri"/>
                <a:sym typeface="Calibri"/>
              </a:endParaRPr>
            </a:p>
            <a:p>
              <a:pPr indent="0" lvl="0" marL="0" marR="0" rtl="0" algn="l">
                <a:lnSpc>
                  <a:spcPct val="81250"/>
                </a:lnSpc>
                <a:spcBef>
                  <a:spcPts val="0"/>
                </a:spcBef>
                <a:spcAft>
                  <a:spcPts val="0"/>
                </a:spcAft>
                <a:buNone/>
              </a:pPr>
              <a:r>
                <a:rPr b="0" i="0" lang="en-US" sz="1500" u="none" cap="none" strike="noStrike">
                  <a:solidFill>
                    <a:srgbClr val="000000"/>
                  </a:solidFill>
                  <a:latin typeface="Calibri"/>
                  <a:ea typeface="Calibri"/>
                  <a:cs typeface="Calibri"/>
                  <a:sym typeface="Calibri"/>
                </a:rPr>
                <a:t> Registramos los valores ajustados en el Estado de Situación y cumplir con la normativa vigente</a:t>
              </a:r>
              <a:r>
                <a:rPr b="0" i="0" lang="en-US" sz="1600" u="none" cap="none" strike="noStrike">
                  <a:solidFill>
                    <a:srgbClr val="000000"/>
                  </a:solidFill>
                  <a:latin typeface="Calibri"/>
                  <a:ea typeface="Calibri"/>
                  <a:cs typeface="Calibri"/>
                  <a:sym typeface="Calibri"/>
                </a:rPr>
                <a:t>. </a:t>
              </a:r>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p:txBody>
        </p:sp>
        <p:grpSp>
          <p:nvGrpSpPr>
            <p:cNvPr id="131" name="Google Shape;131;p3"/>
            <p:cNvGrpSpPr/>
            <p:nvPr/>
          </p:nvGrpSpPr>
          <p:grpSpPr>
            <a:xfrm>
              <a:off x="426716" y="6214525"/>
              <a:ext cx="233684" cy="243039"/>
              <a:chOff x="661667" y="2628899"/>
              <a:chExt cx="233684" cy="243039"/>
            </a:xfrm>
          </p:grpSpPr>
          <p:sp>
            <p:nvSpPr>
              <p:cNvPr id="132" name="Google Shape;132;p3"/>
              <p:cNvSpPr/>
              <p:nvPr/>
            </p:nvSpPr>
            <p:spPr>
              <a:xfrm>
                <a:off x="694911" y="2666033"/>
                <a:ext cx="200440" cy="205555"/>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3"/>
              <p:cNvSpPr txBox="1"/>
              <p:nvPr/>
            </p:nvSpPr>
            <p:spPr>
              <a:xfrm>
                <a:off x="661667" y="2628899"/>
                <a:ext cx="189177" cy="243039"/>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400" u="none" cap="none" strike="noStrike">
                    <a:solidFill>
                      <a:srgbClr val="FFFFFF"/>
                    </a:solidFill>
                    <a:latin typeface="Calibri"/>
                    <a:ea typeface="Calibri"/>
                    <a:cs typeface="Calibri"/>
                    <a:sym typeface="Calibri"/>
                  </a:rPr>
                  <a:t>9</a:t>
                </a:r>
                <a:endParaRPr b="1" i="0" sz="1400" u="none" cap="none" strike="noStrike">
                  <a:solidFill>
                    <a:srgbClr val="FFFFFF"/>
                  </a:solidFill>
                  <a:latin typeface="Calibri"/>
                  <a:ea typeface="Calibri"/>
                  <a:cs typeface="Calibri"/>
                  <a:sym typeface="Calibri"/>
                </a:endParaRPr>
              </a:p>
            </p:txBody>
          </p:sp>
        </p:grpSp>
      </p:grpSp>
      <p:grpSp>
        <p:nvGrpSpPr>
          <p:cNvPr id="134" name="Google Shape;134;p3"/>
          <p:cNvGrpSpPr/>
          <p:nvPr/>
        </p:nvGrpSpPr>
        <p:grpSpPr>
          <a:xfrm>
            <a:off x="5319721" y="2086547"/>
            <a:ext cx="4716559" cy="4758034"/>
            <a:chOff x="4855970" y="2187492"/>
            <a:chExt cx="4857424" cy="4900138"/>
          </a:xfrm>
        </p:grpSpPr>
        <p:sp>
          <p:nvSpPr>
            <p:cNvPr id="135" name="Google Shape;135;p3"/>
            <p:cNvSpPr/>
            <p:nvPr/>
          </p:nvSpPr>
          <p:spPr>
            <a:xfrm>
              <a:off x="5026616" y="3630160"/>
              <a:ext cx="696535" cy="6965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36" name="Google Shape;136;p3"/>
            <p:cNvPicPr preferRelativeResize="0"/>
            <p:nvPr/>
          </p:nvPicPr>
          <p:blipFill rotWithShape="1">
            <a:blip r:embed="rId3">
              <a:alphaModFix/>
            </a:blip>
            <a:srcRect b="0" l="0" r="0" t="0"/>
            <a:stretch/>
          </p:blipFill>
          <p:spPr>
            <a:xfrm>
              <a:off x="4855970" y="2485585"/>
              <a:ext cx="4857424" cy="4602045"/>
            </a:xfrm>
            <a:prstGeom prst="rect">
              <a:avLst/>
            </a:prstGeom>
            <a:noFill/>
            <a:ln>
              <a:noFill/>
            </a:ln>
          </p:spPr>
        </p:pic>
        <p:sp>
          <p:nvSpPr>
            <p:cNvPr id="137" name="Google Shape;137;p3"/>
            <p:cNvSpPr/>
            <p:nvPr/>
          </p:nvSpPr>
          <p:spPr>
            <a:xfrm>
              <a:off x="8116494" y="2460590"/>
              <a:ext cx="1180299" cy="1180298"/>
            </a:xfrm>
            <a:prstGeom prst="ellipse">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38" name="Google Shape;138;p3"/>
            <p:cNvSpPr/>
            <p:nvPr/>
          </p:nvSpPr>
          <p:spPr>
            <a:xfrm>
              <a:off x="5844910" y="2187492"/>
              <a:ext cx="1180299" cy="1180298"/>
            </a:xfrm>
            <a:prstGeom prst="ellipse">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39" name="Google Shape;139;p3"/>
            <p:cNvSpPr/>
            <p:nvPr/>
          </p:nvSpPr>
          <p:spPr>
            <a:xfrm>
              <a:off x="5374884" y="4234875"/>
              <a:ext cx="1114851" cy="1114850"/>
            </a:xfrm>
            <a:prstGeom prst="ellipse">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Tree>
  </p:cSld>
  <p:clrMapOvr>
    <a:masterClrMapping/>
  </p:clrMapOvr>
  <mc:AlternateContent>
    <mc:Choice Requires="p14">
      <p:transition spd="slow" p14:dur="125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200"/>
                                  </p:stCondLst>
                                  <p:childTnLst>
                                    <p:set>
                                      <p:cBhvr>
                                        <p:cTn dur="1" fill="hold">
                                          <p:stCondLst>
                                            <p:cond delay="0"/>
                                          </p:stCondLst>
                                        </p:cTn>
                                        <p:tgtEl>
                                          <p:spTgt spid="104"/>
                                        </p:tgtEl>
                                        <p:attrNameLst>
                                          <p:attrName>style.visibility</p:attrName>
                                        </p:attrNameLst>
                                      </p:cBhvr>
                                      <p:to>
                                        <p:strVal val="visible"/>
                                      </p:to>
                                    </p:set>
                                    <p:anim calcmode="lin" valueType="num">
                                      <p:cBhvr additive="base">
                                        <p:cTn dur="500"/>
                                        <p:tgtEl>
                                          <p:spTgt spid="10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500"/>
                                  </p:stCondLst>
                                  <p:childTnLst>
                                    <p:set>
                                      <p:cBhvr>
                                        <p:cTn dur="1" fill="hold">
                                          <p:stCondLst>
                                            <p:cond delay="0"/>
                                          </p:stCondLst>
                                        </p:cTn>
                                        <p:tgtEl>
                                          <p:spTgt spid="134"/>
                                        </p:tgtEl>
                                        <p:attrNameLst>
                                          <p:attrName>style.visibility</p:attrName>
                                        </p:attrNameLst>
                                      </p:cBhvr>
                                      <p:to>
                                        <p:strVal val="visible"/>
                                      </p:to>
                                    </p:set>
                                    <p:anim calcmode="lin" valueType="num">
                                      <p:cBhvr additive="base">
                                        <p:cTn dur="500"/>
                                        <p:tgtEl>
                                          <p:spTgt spid="13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grpSp>
        <p:nvGrpSpPr>
          <p:cNvPr id="144" name="Google Shape;144;p39"/>
          <p:cNvGrpSpPr/>
          <p:nvPr/>
        </p:nvGrpSpPr>
        <p:grpSpPr>
          <a:xfrm flipH="1">
            <a:off x="536225" y="2440019"/>
            <a:ext cx="5390398" cy="2790742"/>
            <a:chOff x="3774221" y="2843142"/>
            <a:chExt cx="5390398" cy="2790742"/>
          </a:xfrm>
        </p:grpSpPr>
        <p:sp>
          <p:nvSpPr>
            <p:cNvPr id="145" name="Google Shape;145;p39"/>
            <p:cNvSpPr/>
            <p:nvPr/>
          </p:nvSpPr>
          <p:spPr>
            <a:xfrm>
              <a:off x="4506819" y="2843142"/>
              <a:ext cx="4657800" cy="2790742"/>
            </a:xfrm>
            <a:prstGeom prst="roundRect">
              <a:avLst>
                <a:gd fmla="val 16667"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46" name="Google Shape;146;p39"/>
            <p:cNvSpPr/>
            <p:nvPr/>
          </p:nvSpPr>
          <p:spPr>
            <a:xfrm rot="-7028957">
              <a:off x="4111561" y="4473675"/>
              <a:ext cx="432619" cy="1022555"/>
            </a:xfrm>
            <a:prstGeom prst="triangle">
              <a:avLst>
                <a:gd fmla="val 50000" name="adj"/>
              </a:avLst>
            </a:prstGeom>
            <a:solidFill>
              <a:srgbClr val="F7E3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147" name="Google Shape;147;p39"/>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¿QUÉ APRENDIMOS LA ACTIVIDAD ANTERIOR?</a:t>
            </a:r>
            <a:endParaRPr b="1" i="0" sz="3100" u="none" cap="none" strike="noStrike">
              <a:solidFill>
                <a:srgbClr val="ED6B00"/>
              </a:solidFill>
              <a:latin typeface="Calibri"/>
              <a:ea typeface="Calibri"/>
              <a:cs typeface="Calibri"/>
              <a:sym typeface="Calibri"/>
            </a:endParaRPr>
          </a:p>
        </p:txBody>
      </p:sp>
      <p:sp>
        <p:nvSpPr>
          <p:cNvPr id="148" name="Google Shape;148;p39"/>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RECORDEMOS</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i="0" sz="1400" u="none" cap="none" strike="noStrike">
              <a:solidFill>
                <a:srgbClr val="000000"/>
              </a:solidFill>
              <a:latin typeface="Calibri"/>
              <a:ea typeface="Calibri"/>
              <a:cs typeface="Calibri"/>
              <a:sym typeface="Calibri"/>
            </a:endParaRPr>
          </a:p>
        </p:txBody>
      </p:sp>
      <p:sp>
        <p:nvSpPr>
          <p:cNvPr id="149" name="Google Shape;149;p39"/>
          <p:cNvSpPr txBox="1"/>
          <p:nvPr/>
        </p:nvSpPr>
        <p:spPr>
          <a:xfrm>
            <a:off x="856788" y="2876745"/>
            <a:ext cx="4056002" cy="191729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Para revisar los aprendizajes trabajados en actividad anterior, te invito a resolver la siguiente actividad </a:t>
            </a:r>
            <a:r>
              <a:rPr b="1" i="0" lang="en-US" sz="1600" u="none" cap="none" strike="noStrike">
                <a:solidFill>
                  <a:srgbClr val="ED6B00"/>
                </a:solidFill>
                <a:latin typeface="Calibri"/>
                <a:ea typeface="Calibri"/>
                <a:cs typeface="Calibri"/>
                <a:sym typeface="Calibri"/>
              </a:rPr>
              <a:t>QUIZ.</a:t>
            </a:r>
            <a:endParaRPr b="1" i="0" sz="1600" u="none" cap="none" strike="noStrike">
              <a:solidFill>
                <a:srgbClr val="ED6B00"/>
              </a:solidFill>
              <a:latin typeface="Calibri"/>
              <a:ea typeface="Calibri"/>
              <a:cs typeface="Calibri"/>
              <a:sym typeface="Calibri"/>
            </a:endParaRPr>
          </a:p>
          <a:p>
            <a:pPr indent="0" lvl="0" marL="0" marR="0" rtl="0" algn="l">
              <a:lnSpc>
                <a:spcPct val="115000"/>
              </a:lnSpc>
              <a:spcBef>
                <a:spcPts val="0"/>
              </a:spcBef>
              <a:spcAft>
                <a:spcPts val="0"/>
              </a:spcAft>
              <a:buNone/>
            </a:pPr>
            <a:r>
              <a:t/>
            </a:r>
            <a:endParaRPr b="1" i="0" sz="1600" u="none" cap="none" strike="noStrike">
              <a:solidFill>
                <a:srgbClr val="ED6B00"/>
              </a:solidFill>
              <a:latin typeface="Calibri"/>
              <a:ea typeface="Calibri"/>
              <a:cs typeface="Calibri"/>
              <a:sym typeface="Calibri"/>
            </a:endParaRPr>
          </a:p>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Responde y recuerda los principales conceptos ya trabajados.</a:t>
            </a:r>
            <a:r>
              <a:rPr b="1" i="0" lang="en-US" sz="1600" u="none" cap="none" strike="noStrike">
                <a:solidFill>
                  <a:srgbClr val="ED6B00"/>
                </a:solidFill>
                <a:latin typeface="Calibri"/>
                <a:ea typeface="Calibri"/>
                <a:cs typeface="Calibri"/>
                <a:sym typeface="Calibri"/>
              </a:rPr>
              <a:t> </a:t>
            </a:r>
            <a:endParaRPr b="1" i="0" sz="1600" u="none" cap="none" strike="noStrike">
              <a:solidFill>
                <a:srgbClr val="ED6B00"/>
              </a:solidFill>
              <a:latin typeface="Calibri"/>
              <a:ea typeface="Calibri"/>
              <a:cs typeface="Calibri"/>
              <a:sym typeface="Calibri"/>
            </a:endParaRPr>
          </a:p>
        </p:txBody>
      </p:sp>
      <p:sp>
        <p:nvSpPr>
          <p:cNvPr id="150" name="Google Shape;150;p39"/>
          <p:cNvSpPr txBox="1"/>
          <p:nvPr/>
        </p:nvSpPr>
        <p:spPr>
          <a:xfrm>
            <a:off x="856788" y="5814477"/>
            <a:ext cx="4995614" cy="319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ED6B00"/>
                </a:solidFill>
                <a:latin typeface="Calibri"/>
                <a:ea typeface="Calibri"/>
                <a:cs typeface="Calibri"/>
                <a:sym typeface="Calibri"/>
              </a:rPr>
              <a:t>¡Muy bien!</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ED6B00"/>
                </a:solidFill>
                <a:latin typeface="Calibri"/>
                <a:ea typeface="Calibri"/>
                <a:cs typeface="Calibri"/>
                <a:sym typeface="Calibri"/>
              </a:rPr>
              <a:t>Te invitamos a profundizar revisando</a:t>
            </a:r>
            <a:endParaRPr b="0" i="0" sz="1400" u="none" cap="none" strike="noStrike">
              <a:solidFill>
                <a:srgbClr val="ED6B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ED6B00"/>
                </a:solidFill>
                <a:latin typeface="Calibri"/>
                <a:ea typeface="Calibri"/>
                <a:cs typeface="Calibri"/>
                <a:sym typeface="Calibri"/>
              </a:rPr>
              <a:t>la </a:t>
            </a:r>
            <a:r>
              <a:rPr b="0" i="0" lang="en-US" sz="2100" u="none" cap="none" strike="noStrike">
                <a:solidFill>
                  <a:srgbClr val="A93501"/>
                </a:solidFill>
                <a:latin typeface="Calibri"/>
                <a:ea typeface="Calibri"/>
                <a:cs typeface="Calibri"/>
                <a:sym typeface="Calibri"/>
              </a:rPr>
              <a:t>siguiente presentación.</a:t>
            </a:r>
            <a:endParaRPr b="0" i="0" sz="1400" u="none" cap="none" strike="noStrike">
              <a:solidFill>
                <a:srgbClr val="A93501"/>
              </a:solidFill>
              <a:latin typeface="Arial"/>
              <a:ea typeface="Arial"/>
              <a:cs typeface="Arial"/>
              <a:sym typeface="Arial"/>
            </a:endParaRPr>
          </a:p>
        </p:txBody>
      </p:sp>
      <p:pic>
        <p:nvPicPr>
          <p:cNvPr id="151" name="Google Shape;151;p39"/>
          <p:cNvPicPr preferRelativeResize="0"/>
          <p:nvPr/>
        </p:nvPicPr>
        <p:blipFill rotWithShape="1">
          <a:blip r:embed="rId3">
            <a:alphaModFix/>
          </a:blip>
          <a:srcRect b="0" l="0" r="0" t="0"/>
          <a:stretch/>
        </p:blipFill>
        <p:spPr>
          <a:xfrm>
            <a:off x="5135674" y="3333134"/>
            <a:ext cx="4585614" cy="4344525"/>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51"/>
                                        </p:tgtEl>
                                        <p:attrNameLst>
                                          <p:attrName>style.visibility</p:attrName>
                                        </p:attrNameLst>
                                      </p:cBhvr>
                                      <p:to>
                                        <p:strVal val="visible"/>
                                      </p:to>
                                    </p:set>
                                    <p:anim calcmode="lin" valueType="num">
                                      <p:cBhvr additive="base">
                                        <p:cTn dur="500"/>
                                        <p:tgtEl>
                                          <p:spTgt spid="15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5"/>
          <p:cNvSpPr txBox="1"/>
          <p:nvPr/>
        </p:nvSpPr>
        <p:spPr>
          <a:xfrm>
            <a:off x="4285917" y="2863545"/>
            <a:ext cx="4932406"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Al término de la actividad estarás en condiciones de:</a:t>
            </a:r>
            <a:endParaRPr b="0" i="0" sz="1400" u="none" cap="none" strike="noStrike">
              <a:solidFill>
                <a:schemeClr val="dk1"/>
              </a:solidFill>
              <a:latin typeface="Calibri"/>
              <a:ea typeface="Calibri"/>
              <a:cs typeface="Calibri"/>
              <a:sym typeface="Calibri"/>
            </a:endParaRPr>
          </a:p>
        </p:txBody>
      </p:sp>
      <p:sp>
        <p:nvSpPr>
          <p:cNvPr id="157" name="Google Shape;157;p5"/>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MENÚ DE LA ACTIVIDAD</a:t>
            </a:r>
            <a:endParaRPr b="1" i="0" sz="3100" u="none" cap="none" strike="noStrike">
              <a:solidFill>
                <a:srgbClr val="ED6B00"/>
              </a:solidFill>
              <a:latin typeface="Calibri"/>
              <a:ea typeface="Calibri"/>
              <a:cs typeface="Calibri"/>
              <a:sym typeface="Calibri"/>
            </a:endParaRPr>
          </a:p>
        </p:txBody>
      </p:sp>
      <p:sp>
        <p:nvSpPr>
          <p:cNvPr id="158" name="Google Shape;158;p5"/>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¿CUÁL ES EL TEMA DE HOY?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159" name="Google Shape;159;p5"/>
          <p:cNvSpPr/>
          <p:nvPr/>
        </p:nvSpPr>
        <p:spPr>
          <a:xfrm>
            <a:off x="4349955" y="3354386"/>
            <a:ext cx="4552745" cy="3059114"/>
          </a:xfrm>
          <a:prstGeom prst="roundRect">
            <a:avLst>
              <a:gd fmla="val 622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60" name="Google Shape;160;p5"/>
          <p:cNvSpPr txBox="1"/>
          <p:nvPr/>
        </p:nvSpPr>
        <p:spPr>
          <a:xfrm>
            <a:off x="4285917" y="2456725"/>
            <a:ext cx="4997500" cy="4095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0" i="0" lang="en-US" sz="2000" u="none" cap="none" strike="noStrike">
                <a:solidFill>
                  <a:srgbClr val="ED6B00"/>
                </a:solidFill>
                <a:latin typeface="Calibri"/>
                <a:ea typeface="Calibri"/>
                <a:cs typeface="Calibri"/>
                <a:sym typeface="Calibri"/>
              </a:rPr>
              <a:t>ESTADOS DE FLUJO EN EFECTIVO</a:t>
            </a:r>
            <a:endParaRPr/>
          </a:p>
        </p:txBody>
      </p:sp>
      <p:sp>
        <p:nvSpPr>
          <p:cNvPr id="161" name="Google Shape;161;p5"/>
          <p:cNvSpPr txBox="1"/>
          <p:nvPr/>
        </p:nvSpPr>
        <p:spPr>
          <a:xfrm>
            <a:off x="4063852" y="1209418"/>
            <a:ext cx="1016148" cy="530482"/>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6000" u="none" cap="none" strike="noStrike">
                <a:solidFill>
                  <a:srgbClr val="FFB375"/>
                </a:solidFill>
                <a:latin typeface="Calibri"/>
                <a:ea typeface="Calibri"/>
                <a:cs typeface="Calibri"/>
                <a:sym typeface="Calibri"/>
              </a:rPr>
              <a:t>10</a:t>
            </a:r>
            <a:endParaRPr b="0" i="0" sz="6000" u="none" cap="none" strike="noStrike">
              <a:solidFill>
                <a:srgbClr val="FFB375"/>
              </a:solidFill>
              <a:latin typeface="Calibri"/>
              <a:ea typeface="Calibri"/>
              <a:cs typeface="Calibri"/>
              <a:sym typeface="Calibri"/>
            </a:endParaRPr>
          </a:p>
        </p:txBody>
      </p:sp>
      <p:pic>
        <p:nvPicPr>
          <p:cNvPr id="162" name="Google Shape;162;p5"/>
          <p:cNvPicPr preferRelativeResize="0"/>
          <p:nvPr/>
        </p:nvPicPr>
        <p:blipFill rotWithShape="1">
          <a:blip r:embed="rId3">
            <a:alphaModFix/>
          </a:blip>
          <a:srcRect b="0" l="0" r="0" t="0"/>
          <a:stretch/>
        </p:blipFill>
        <p:spPr>
          <a:xfrm>
            <a:off x="333517" y="2277109"/>
            <a:ext cx="3768583" cy="4230597"/>
          </a:xfrm>
          <a:prstGeom prst="rect">
            <a:avLst/>
          </a:prstGeom>
          <a:noFill/>
          <a:ln>
            <a:noFill/>
          </a:ln>
        </p:spPr>
      </p:pic>
      <p:sp>
        <p:nvSpPr>
          <p:cNvPr id="163" name="Google Shape;163;p5"/>
          <p:cNvSpPr/>
          <p:nvPr/>
        </p:nvSpPr>
        <p:spPr>
          <a:xfrm>
            <a:off x="1008063" y="1899677"/>
            <a:ext cx="4857750" cy="37446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t/>
            </a:r>
            <a:endParaRPr b="0" i="0" sz="2000" u="none" cap="none" strike="noStrike">
              <a:solidFill>
                <a:srgbClr val="ED6B00"/>
              </a:solidFill>
              <a:latin typeface="Calibri"/>
              <a:ea typeface="Calibri"/>
              <a:cs typeface="Calibri"/>
              <a:sym typeface="Calibri"/>
            </a:endParaRPr>
          </a:p>
        </p:txBody>
      </p:sp>
      <p:sp>
        <p:nvSpPr>
          <p:cNvPr id="164" name="Google Shape;164;p5"/>
          <p:cNvSpPr/>
          <p:nvPr/>
        </p:nvSpPr>
        <p:spPr>
          <a:xfrm>
            <a:off x="4652963" y="3469017"/>
            <a:ext cx="4857750" cy="2720745"/>
          </a:xfrm>
          <a:prstGeom prst="rect">
            <a:avLst/>
          </a:prstGeom>
          <a:noFill/>
          <a:ln>
            <a:noFill/>
          </a:ln>
        </p:spPr>
        <p:txBody>
          <a:bodyPr anchorCtr="0" anchor="t" bIns="45700" lIns="91425" spcFirstLastPara="1" rIns="91425" wrap="square" tIns="45700">
            <a:spAutoFit/>
          </a:bodyPr>
          <a:lstStyle/>
          <a:p>
            <a:pPr indent="0" lvl="0" marL="228600" marR="0" rtl="0" algn="l">
              <a:lnSpc>
                <a:spcPct val="140000"/>
              </a:lnSpc>
              <a:spcBef>
                <a:spcPts val="0"/>
              </a:spcBef>
              <a:spcAft>
                <a:spcPts val="0"/>
              </a:spcAft>
              <a:buNone/>
            </a:pPr>
            <a:r>
              <a:rPr b="0" i="0" lang="en-US" sz="1600" u="none" cap="none" strike="noStrike">
                <a:solidFill>
                  <a:srgbClr val="000000"/>
                </a:solidFill>
                <a:latin typeface="Calibri"/>
                <a:ea typeface="Calibri"/>
                <a:cs typeface="Calibri"/>
                <a:sym typeface="Calibri"/>
              </a:rPr>
              <a:t>Reconocer Nic 7</a:t>
            </a:r>
            <a:endParaRPr/>
          </a:p>
          <a:p>
            <a:pPr indent="0" lvl="0" marL="228600" marR="0" rtl="0" algn="l">
              <a:lnSpc>
                <a:spcPct val="140000"/>
              </a:lnSpc>
              <a:spcBef>
                <a:spcPts val="0"/>
              </a:spcBef>
              <a:spcAft>
                <a:spcPts val="0"/>
              </a:spcAft>
              <a:buNone/>
            </a:pPr>
            <a:r>
              <a:rPr b="0" i="0" lang="en-US" sz="1600" u="none" cap="none" strike="noStrike">
                <a:solidFill>
                  <a:srgbClr val="000000"/>
                </a:solidFill>
                <a:latin typeface="Calibri"/>
                <a:ea typeface="Calibri"/>
                <a:cs typeface="Calibri"/>
                <a:sym typeface="Calibri"/>
              </a:rPr>
              <a:t>Reconocer Estado de Flujo de Efectivo  (EFE)</a:t>
            </a:r>
            <a:endParaRPr/>
          </a:p>
          <a:p>
            <a:pPr indent="0" lvl="0" marL="228600" marR="0" rtl="0" algn="l">
              <a:lnSpc>
                <a:spcPct val="75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22860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Reconocer actividades de operación, </a:t>
            </a:r>
            <a:br>
              <a:rPr b="0" i="0" lang="en-US" sz="1600" u="none" cap="none" strike="noStrike">
                <a:solidFill>
                  <a:srgbClr val="000000"/>
                </a:solidFill>
                <a:latin typeface="Calibri"/>
                <a:ea typeface="Calibri"/>
                <a:cs typeface="Calibri"/>
                <a:sym typeface="Calibri"/>
              </a:rPr>
            </a:br>
            <a:r>
              <a:rPr b="0" i="0" lang="en-US" sz="1600" u="none" cap="none" strike="noStrike">
                <a:solidFill>
                  <a:srgbClr val="000000"/>
                </a:solidFill>
                <a:latin typeface="Calibri"/>
                <a:ea typeface="Calibri"/>
                <a:cs typeface="Calibri"/>
                <a:sym typeface="Calibri"/>
              </a:rPr>
              <a:t>financiamiento o inversión</a:t>
            </a:r>
            <a:endParaRPr/>
          </a:p>
          <a:p>
            <a:pPr indent="0" lvl="0" marL="228600" marR="0" rtl="0" algn="l">
              <a:lnSpc>
                <a:spcPct val="75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22860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Clasificar actividades de operación, </a:t>
            </a:r>
            <a:br>
              <a:rPr b="0" i="0" lang="en-US" sz="1600" u="none" cap="none" strike="noStrike">
                <a:solidFill>
                  <a:srgbClr val="000000"/>
                </a:solidFill>
                <a:latin typeface="Calibri"/>
                <a:ea typeface="Calibri"/>
                <a:cs typeface="Calibri"/>
                <a:sym typeface="Calibri"/>
              </a:rPr>
            </a:br>
            <a:r>
              <a:rPr b="0" i="0" lang="en-US" sz="1600" u="none" cap="none" strike="noStrike">
                <a:solidFill>
                  <a:srgbClr val="000000"/>
                </a:solidFill>
                <a:latin typeface="Calibri"/>
                <a:ea typeface="Calibri"/>
                <a:cs typeface="Calibri"/>
                <a:sym typeface="Calibri"/>
              </a:rPr>
              <a:t>financiamiento o inversión</a:t>
            </a:r>
            <a:endParaRPr/>
          </a:p>
          <a:p>
            <a:pPr indent="0" lvl="0" marL="228600" marR="0" rtl="0" algn="l">
              <a:lnSpc>
                <a:spcPct val="75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22860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Registrar información utilizando los flujos</a:t>
            </a:r>
            <a:br>
              <a:rPr b="0" i="0" lang="en-US" sz="1600" u="none" cap="none" strike="noStrike">
                <a:solidFill>
                  <a:srgbClr val="000000"/>
                </a:solidFill>
                <a:latin typeface="Calibri"/>
                <a:ea typeface="Calibri"/>
                <a:cs typeface="Calibri"/>
                <a:sym typeface="Calibri"/>
              </a:rPr>
            </a:br>
            <a:r>
              <a:rPr b="0" i="0" lang="en-US" sz="1600" u="none" cap="none" strike="noStrike">
                <a:solidFill>
                  <a:srgbClr val="000000"/>
                </a:solidFill>
                <a:latin typeface="Calibri"/>
                <a:ea typeface="Calibri"/>
                <a:cs typeface="Calibri"/>
                <a:sym typeface="Calibri"/>
              </a:rPr>
              <a:t>efectivos del período comercial .  </a:t>
            </a:r>
            <a:endParaRPr/>
          </a:p>
        </p:txBody>
      </p:sp>
      <p:grpSp>
        <p:nvGrpSpPr>
          <p:cNvPr id="165" name="Google Shape;165;p5"/>
          <p:cNvGrpSpPr/>
          <p:nvPr/>
        </p:nvGrpSpPr>
        <p:grpSpPr>
          <a:xfrm>
            <a:off x="4497067" y="3594096"/>
            <a:ext cx="257052" cy="267343"/>
            <a:chOff x="661667" y="2628899"/>
            <a:chExt cx="233684" cy="243039"/>
          </a:xfrm>
        </p:grpSpPr>
        <p:sp>
          <p:nvSpPr>
            <p:cNvPr id="166" name="Google Shape;166;p5"/>
            <p:cNvSpPr/>
            <p:nvPr/>
          </p:nvSpPr>
          <p:spPr>
            <a:xfrm>
              <a:off x="694911" y="2666033"/>
              <a:ext cx="200440" cy="205555"/>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5"/>
            <p:cNvSpPr txBox="1"/>
            <p:nvPr/>
          </p:nvSpPr>
          <p:spPr>
            <a:xfrm>
              <a:off x="661667" y="2628899"/>
              <a:ext cx="189177" cy="243039"/>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400" u="none" cap="none" strike="noStrike">
                  <a:solidFill>
                    <a:srgbClr val="FFFFFF"/>
                  </a:solidFill>
                  <a:latin typeface="Calibri"/>
                  <a:ea typeface="Calibri"/>
                  <a:cs typeface="Calibri"/>
                  <a:sym typeface="Calibri"/>
                </a:rPr>
                <a:t>1</a:t>
              </a:r>
              <a:endParaRPr b="1" i="0" sz="1400" u="none" cap="none" strike="noStrike">
                <a:solidFill>
                  <a:srgbClr val="FFFFFF"/>
                </a:solidFill>
                <a:latin typeface="Calibri"/>
                <a:ea typeface="Calibri"/>
                <a:cs typeface="Calibri"/>
                <a:sym typeface="Calibri"/>
              </a:endParaRPr>
            </a:p>
          </p:txBody>
        </p:sp>
      </p:grpSp>
      <p:grpSp>
        <p:nvGrpSpPr>
          <p:cNvPr id="168" name="Google Shape;168;p5"/>
          <p:cNvGrpSpPr/>
          <p:nvPr/>
        </p:nvGrpSpPr>
        <p:grpSpPr>
          <a:xfrm>
            <a:off x="4497067" y="3934874"/>
            <a:ext cx="257052" cy="267343"/>
            <a:chOff x="814067" y="2882899"/>
            <a:chExt cx="233684" cy="243039"/>
          </a:xfrm>
        </p:grpSpPr>
        <p:sp>
          <p:nvSpPr>
            <p:cNvPr id="169" name="Google Shape;169;p5"/>
            <p:cNvSpPr/>
            <p:nvPr/>
          </p:nvSpPr>
          <p:spPr>
            <a:xfrm>
              <a:off x="847311" y="2920033"/>
              <a:ext cx="200440" cy="205555"/>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5"/>
            <p:cNvSpPr txBox="1"/>
            <p:nvPr/>
          </p:nvSpPr>
          <p:spPr>
            <a:xfrm>
              <a:off x="814067" y="2882899"/>
              <a:ext cx="189177" cy="243039"/>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400" u="none" cap="none" strike="noStrike">
                  <a:solidFill>
                    <a:srgbClr val="FFFFFF"/>
                  </a:solidFill>
                  <a:latin typeface="Calibri"/>
                  <a:ea typeface="Calibri"/>
                  <a:cs typeface="Calibri"/>
                  <a:sym typeface="Calibri"/>
                </a:rPr>
                <a:t>2</a:t>
              </a:r>
              <a:endParaRPr b="1" i="0" sz="1400" u="none" cap="none" strike="noStrike">
                <a:solidFill>
                  <a:srgbClr val="FFFFFF"/>
                </a:solidFill>
                <a:latin typeface="Calibri"/>
                <a:ea typeface="Calibri"/>
                <a:cs typeface="Calibri"/>
                <a:sym typeface="Calibri"/>
              </a:endParaRPr>
            </a:p>
          </p:txBody>
        </p:sp>
      </p:grpSp>
      <p:grpSp>
        <p:nvGrpSpPr>
          <p:cNvPr id="171" name="Google Shape;171;p5"/>
          <p:cNvGrpSpPr/>
          <p:nvPr/>
        </p:nvGrpSpPr>
        <p:grpSpPr>
          <a:xfrm>
            <a:off x="4509767" y="4319586"/>
            <a:ext cx="257052" cy="267343"/>
            <a:chOff x="814067" y="2882899"/>
            <a:chExt cx="233684" cy="243039"/>
          </a:xfrm>
        </p:grpSpPr>
        <p:sp>
          <p:nvSpPr>
            <p:cNvPr id="172" name="Google Shape;172;p5"/>
            <p:cNvSpPr/>
            <p:nvPr/>
          </p:nvSpPr>
          <p:spPr>
            <a:xfrm>
              <a:off x="847311" y="2920033"/>
              <a:ext cx="200440" cy="205555"/>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5"/>
            <p:cNvSpPr txBox="1"/>
            <p:nvPr/>
          </p:nvSpPr>
          <p:spPr>
            <a:xfrm>
              <a:off x="814067" y="2882899"/>
              <a:ext cx="189177" cy="243039"/>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400" u="none" cap="none" strike="noStrike">
                  <a:solidFill>
                    <a:srgbClr val="FFFFFF"/>
                  </a:solidFill>
                  <a:latin typeface="Calibri"/>
                  <a:ea typeface="Calibri"/>
                  <a:cs typeface="Calibri"/>
                  <a:sym typeface="Calibri"/>
                </a:rPr>
                <a:t>3</a:t>
              </a:r>
              <a:endParaRPr b="1" i="0" sz="1400" u="none" cap="none" strike="noStrike">
                <a:solidFill>
                  <a:srgbClr val="FFFFFF"/>
                </a:solidFill>
                <a:latin typeface="Calibri"/>
                <a:ea typeface="Calibri"/>
                <a:cs typeface="Calibri"/>
                <a:sym typeface="Calibri"/>
              </a:endParaRPr>
            </a:p>
          </p:txBody>
        </p:sp>
      </p:grpSp>
      <p:grpSp>
        <p:nvGrpSpPr>
          <p:cNvPr id="174" name="Google Shape;174;p5"/>
          <p:cNvGrpSpPr/>
          <p:nvPr/>
        </p:nvGrpSpPr>
        <p:grpSpPr>
          <a:xfrm>
            <a:off x="4509767" y="4958288"/>
            <a:ext cx="257052" cy="267343"/>
            <a:chOff x="814067" y="2882899"/>
            <a:chExt cx="233684" cy="243039"/>
          </a:xfrm>
        </p:grpSpPr>
        <p:sp>
          <p:nvSpPr>
            <p:cNvPr id="175" name="Google Shape;175;p5"/>
            <p:cNvSpPr/>
            <p:nvPr/>
          </p:nvSpPr>
          <p:spPr>
            <a:xfrm>
              <a:off x="847311" y="2920033"/>
              <a:ext cx="200440" cy="205555"/>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5"/>
            <p:cNvSpPr txBox="1"/>
            <p:nvPr/>
          </p:nvSpPr>
          <p:spPr>
            <a:xfrm>
              <a:off x="814067" y="2882899"/>
              <a:ext cx="189177" cy="243039"/>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400" u="none" cap="none" strike="noStrike">
                  <a:solidFill>
                    <a:srgbClr val="FFFFFF"/>
                  </a:solidFill>
                  <a:latin typeface="Calibri"/>
                  <a:ea typeface="Calibri"/>
                  <a:cs typeface="Calibri"/>
                  <a:sym typeface="Calibri"/>
                </a:rPr>
                <a:t>4</a:t>
              </a:r>
              <a:endParaRPr b="1" i="0" sz="1400" u="none" cap="none" strike="noStrike">
                <a:solidFill>
                  <a:srgbClr val="FFFFFF"/>
                </a:solidFill>
                <a:latin typeface="Calibri"/>
                <a:ea typeface="Calibri"/>
                <a:cs typeface="Calibri"/>
                <a:sym typeface="Calibri"/>
              </a:endParaRPr>
            </a:p>
          </p:txBody>
        </p:sp>
      </p:grpSp>
      <p:grpSp>
        <p:nvGrpSpPr>
          <p:cNvPr id="177" name="Google Shape;177;p5"/>
          <p:cNvGrpSpPr/>
          <p:nvPr/>
        </p:nvGrpSpPr>
        <p:grpSpPr>
          <a:xfrm>
            <a:off x="4522467" y="5644088"/>
            <a:ext cx="257052" cy="267343"/>
            <a:chOff x="814067" y="2882899"/>
            <a:chExt cx="233684" cy="243039"/>
          </a:xfrm>
        </p:grpSpPr>
        <p:sp>
          <p:nvSpPr>
            <p:cNvPr id="178" name="Google Shape;178;p5"/>
            <p:cNvSpPr/>
            <p:nvPr/>
          </p:nvSpPr>
          <p:spPr>
            <a:xfrm>
              <a:off x="847311" y="2920033"/>
              <a:ext cx="200440" cy="205555"/>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5"/>
            <p:cNvSpPr txBox="1"/>
            <p:nvPr/>
          </p:nvSpPr>
          <p:spPr>
            <a:xfrm>
              <a:off x="814067" y="2882899"/>
              <a:ext cx="189177" cy="243039"/>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400" u="none" cap="none" strike="noStrike">
                  <a:solidFill>
                    <a:srgbClr val="FFFFFF"/>
                  </a:solidFill>
                  <a:latin typeface="Calibri"/>
                  <a:ea typeface="Calibri"/>
                  <a:cs typeface="Calibri"/>
                  <a:sym typeface="Calibri"/>
                </a:rPr>
                <a:t>5</a:t>
              </a:r>
              <a:endParaRPr b="1" i="0" sz="1400" u="none" cap="none" strike="noStrike">
                <a:solidFill>
                  <a:srgbClr val="FFFFFF"/>
                </a:solidFill>
                <a:latin typeface="Calibri"/>
                <a:ea typeface="Calibri"/>
                <a:cs typeface="Calibri"/>
                <a:sym typeface="Calibri"/>
              </a:endParaRPr>
            </a:p>
          </p:txBody>
        </p:sp>
      </p:grpSp>
    </p:spTree>
  </p:cSld>
  <p:clrMapOvr>
    <a:masterClrMapping/>
  </p:clrMapOvr>
  <mc:AlternateContent>
    <mc:Choice Requires="p14">
      <p:transition spd="slow" p14:dur="125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367"/>
                                        <p:tgtEl>
                                          <p:spTgt spid="1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40"/>
          <p:cNvSpPr/>
          <p:nvPr/>
        </p:nvSpPr>
        <p:spPr>
          <a:xfrm>
            <a:off x="5266733" y="1843554"/>
            <a:ext cx="3915367" cy="1534168"/>
          </a:xfrm>
          <a:prstGeom prst="roundRect">
            <a:avLst>
              <a:gd fmla="val 5667"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85" name="Google Shape;185;p40"/>
          <p:cNvSpPr/>
          <p:nvPr/>
        </p:nvSpPr>
        <p:spPr>
          <a:xfrm>
            <a:off x="5266733" y="3642492"/>
            <a:ext cx="3915367" cy="1534168"/>
          </a:xfrm>
          <a:prstGeom prst="roundRect">
            <a:avLst>
              <a:gd fmla="val 5667"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86" name="Google Shape;186;p40"/>
          <p:cNvSpPr/>
          <p:nvPr/>
        </p:nvSpPr>
        <p:spPr>
          <a:xfrm>
            <a:off x="5266733" y="5424500"/>
            <a:ext cx="3915367" cy="1534168"/>
          </a:xfrm>
          <a:prstGeom prst="roundRect">
            <a:avLst>
              <a:gd fmla="val 5667"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87" name="Google Shape;187;p40"/>
          <p:cNvSpPr txBox="1"/>
          <p:nvPr/>
        </p:nvSpPr>
        <p:spPr>
          <a:xfrm>
            <a:off x="475717" y="1252473"/>
            <a:ext cx="5138502" cy="319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US" sz="2000" u="none" cap="none" strike="noStrike">
                <a:solidFill>
                  <a:srgbClr val="ED6B00"/>
                </a:solidFill>
                <a:latin typeface="Calibri"/>
                <a:ea typeface="Calibri"/>
                <a:cs typeface="Calibri"/>
                <a:sym typeface="Calibri"/>
              </a:rPr>
              <a:t>ACTIVIDADES DE OPERACIÓN O EXPLOTACIÓN</a:t>
            </a:r>
            <a:endParaRPr b="1" i="0" sz="2000" u="none" cap="none" strike="noStrike">
              <a:solidFill>
                <a:srgbClr val="ED6B00"/>
              </a:solidFill>
              <a:latin typeface="Calibri"/>
              <a:ea typeface="Calibri"/>
              <a:cs typeface="Calibri"/>
              <a:sym typeface="Calibri"/>
            </a:endParaRPr>
          </a:p>
        </p:txBody>
      </p:sp>
      <p:sp>
        <p:nvSpPr>
          <p:cNvPr id="188" name="Google Shape;188;p40"/>
          <p:cNvSpPr/>
          <p:nvPr/>
        </p:nvSpPr>
        <p:spPr>
          <a:xfrm>
            <a:off x="4132005" y="1784450"/>
            <a:ext cx="184666"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t/>
            </a:r>
            <a:endParaRPr b="1" i="0" sz="2800" u="none" cap="none" strike="noStrike">
              <a:solidFill>
                <a:srgbClr val="ED6B00"/>
              </a:solidFill>
              <a:latin typeface="Calibri"/>
              <a:ea typeface="Calibri"/>
              <a:cs typeface="Calibri"/>
              <a:sym typeface="Calibri"/>
            </a:endParaRPr>
          </a:p>
        </p:txBody>
      </p:sp>
      <p:sp>
        <p:nvSpPr>
          <p:cNvPr id="189" name="Google Shape;189;p40"/>
          <p:cNvSpPr/>
          <p:nvPr/>
        </p:nvSpPr>
        <p:spPr>
          <a:xfrm>
            <a:off x="691627" y="1766565"/>
            <a:ext cx="4436775"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Son las actividades que constituyen la principal fuente de ingresos de actividades ordinarias de la entidad. Por ello, los flujos de efectivo de actividades de operación generalmente proceden de las transacciones que entran en la determinación del resultado.</a:t>
            </a:r>
            <a:endParaRPr b="0" i="0" sz="1600" u="none" cap="none" strike="noStrike">
              <a:solidFill>
                <a:srgbClr val="000000"/>
              </a:solidFill>
              <a:latin typeface="Calibri"/>
              <a:ea typeface="Calibri"/>
              <a:cs typeface="Calibri"/>
              <a:sym typeface="Calibri"/>
            </a:endParaRPr>
          </a:p>
        </p:txBody>
      </p:sp>
      <p:sp>
        <p:nvSpPr>
          <p:cNvPr id="190" name="Google Shape;190;p40"/>
          <p:cNvSpPr/>
          <p:nvPr/>
        </p:nvSpPr>
        <p:spPr>
          <a:xfrm>
            <a:off x="5319736" y="1914263"/>
            <a:ext cx="3200400" cy="1396793"/>
          </a:xfrm>
          <a:prstGeom prst="rect">
            <a:avLst/>
          </a:prstGeom>
          <a:noFill/>
          <a:ln>
            <a:noFill/>
          </a:ln>
        </p:spPr>
        <p:txBody>
          <a:bodyPr anchorCtr="0" anchor="t" bIns="45700" lIns="72000" spcFirstLastPara="1" rIns="91425" wrap="square" tIns="45700">
            <a:spAutoFit/>
          </a:bodyPr>
          <a:lstStyle/>
          <a:p>
            <a:pPr indent="-144000" lvl="0" marL="144000" marR="0" rtl="0" algn="l">
              <a:lnSpc>
                <a:spcPct val="90000"/>
              </a:lnSpc>
              <a:spcBef>
                <a:spcPts val="0"/>
              </a:spcBef>
              <a:spcAft>
                <a:spcPts val="0"/>
              </a:spcAft>
              <a:buClr>
                <a:srgbClr val="ED6B00"/>
              </a:buClr>
              <a:buSzPts val="1600"/>
              <a:buFont typeface="Arial"/>
              <a:buChar char="•"/>
            </a:pPr>
            <a:r>
              <a:rPr b="0" i="0" lang="en-US" sz="1600" u="none" cap="none" strike="noStrike">
                <a:solidFill>
                  <a:srgbClr val="000000"/>
                </a:solidFill>
                <a:latin typeface="Calibri"/>
                <a:ea typeface="Calibri"/>
                <a:cs typeface="Calibri"/>
                <a:sym typeface="Calibri"/>
              </a:rPr>
              <a:t>Efectivo por cobro a clientes.</a:t>
            </a:r>
            <a:endParaRPr/>
          </a:p>
          <a:p>
            <a:pPr indent="-42400" lvl="0" marL="144000" marR="0" rtl="0" algn="l">
              <a:lnSpc>
                <a:spcPct val="31250"/>
              </a:lnSpc>
              <a:spcBef>
                <a:spcPts val="0"/>
              </a:spcBef>
              <a:spcAft>
                <a:spcPts val="0"/>
              </a:spcAft>
              <a:buClr>
                <a:srgbClr val="ED6B00"/>
              </a:buClr>
              <a:buSzPts val="1600"/>
              <a:buFont typeface="Arial"/>
              <a:buNone/>
            </a:pPr>
            <a:r>
              <a:t/>
            </a:r>
            <a:endParaRPr b="0" i="0" sz="1600" u="none" cap="none" strike="noStrike">
              <a:solidFill>
                <a:srgbClr val="000000"/>
              </a:solidFill>
              <a:latin typeface="Calibri"/>
              <a:ea typeface="Calibri"/>
              <a:cs typeface="Calibri"/>
              <a:sym typeface="Calibri"/>
            </a:endParaRPr>
          </a:p>
          <a:p>
            <a:pPr indent="-144000" lvl="0" marL="144000" marR="0" rtl="0" algn="l">
              <a:lnSpc>
                <a:spcPct val="90000"/>
              </a:lnSpc>
              <a:spcBef>
                <a:spcPts val="0"/>
              </a:spcBef>
              <a:spcAft>
                <a:spcPts val="0"/>
              </a:spcAft>
              <a:buClr>
                <a:srgbClr val="ED6B00"/>
              </a:buClr>
              <a:buSzPts val="1600"/>
              <a:buFont typeface="Arial"/>
              <a:buChar char="•"/>
            </a:pPr>
            <a:r>
              <a:rPr b="0" i="0" lang="en-US" sz="1600" u="none" cap="none" strike="noStrike">
                <a:solidFill>
                  <a:srgbClr val="000000"/>
                </a:solidFill>
                <a:latin typeface="Calibri"/>
                <a:ea typeface="Calibri"/>
                <a:cs typeface="Calibri"/>
                <a:sym typeface="Calibri"/>
              </a:rPr>
              <a:t>Pago a proveedores y cuentas por pagar.</a:t>
            </a:r>
            <a:endParaRPr/>
          </a:p>
          <a:p>
            <a:pPr indent="-42400" lvl="0" marL="144000" marR="0" rtl="0" algn="l">
              <a:lnSpc>
                <a:spcPct val="31250"/>
              </a:lnSpc>
              <a:spcBef>
                <a:spcPts val="0"/>
              </a:spcBef>
              <a:spcAft>
                <a:spcPts val="0"/>
              </a:spcAft>
              <a:buClr>
                <a:srgbClr val="ED6B00"/>
              </a:buClr>
              <a:buSzPts val="1600"/>
              <a:buFont typeface="Arial"/>
              <a:buNone/>
            </a:pPr>
            <a:r>
              <a:t/>
            </a:r>
            <a:endParaRPr b="0" i="0" sz="1600" u="none" cap="none" strike="noStrike">
              <a:solidFill>
                <a:srgbClr val="000000"/>
              </a:solidFill>
              <a:latin typeface="Calibri"/>
              <a:ea typeface="Calibri"/>
              <a:cs typeface="Calibri"/>
              <a:sym typeface="Calibri"/>
            </a:endParaRPr>
          </a:p>
          <a:p>
            <a:pPr indent="-144000" lvl="0" marL="144000" marR="0" rtl="0" algn="l">
              <a:lnSpc>
                <a:spcPct val="90000"/>
              </a:lnSpc>
              <a:spcBef>
                <a:spcPts val="0"/>
              </a:spcBef>
              <a:spcAft>
                <a:spcPts val="0"/>
              </a:spcAft>
              <a:buClr>
                <a:srgbClr val="ED6B00"/>
              </a:buClr>
              <a:buSzPts val="1600"/>
              <a:buFont typeface="Arial"/>
              <a:buChar char="•"/>
            </a:pPr>
            <a:r>
              <a:rPr b="0" i="0" lang="en-US" sz="1600" u="none" cap="none" strike="noStrike">
                <a:solidFill>
                  <a:srgbClr val="000000"/>
                </a:solidFill>
                <a:latin typeface="Calibri"/>
                <a:ea typeface="Calibri"/>
                <a:cs typeface="Calibri"/>
                <a:sym typeface="Calibri"/>
              </a:rPr>
              <a:t>Pagos al personal.</a:t>
            </a:r>
            <a:endParaRPr/>
          </a:p>
          <a:p>
            <a:pPr indent="-42400" lvl="0" marL="144000" marR="0" rtl="0" algn="l">
              <a:lnSpc>
                <a:spcPct val="31250"/>
              </a:lnSpc>
              <a:spcBef>
                <a:spcPts val="0"/>
              </a:spcBef>
              <a:spcAft>
                <a:spcPts val="0"/>
              </a:spcAft>
              <a:buClr>
                <a:srgbClr val="ED6B00"/>
              </a:buClr>
              <a:buSzPts val="1600"/>
              <a:buFont typeface="Arial"/>
              <a:buNone/>
            </a:pPr>
            <a:r>
              <a:t/>
            </a:r>
            <a:endParaRPr b="0" i="0" sz="1600" u="none" cap="none" strike="noStrike">
              <a:solidFill>
                <a:srgbClr val="000000"/>
              </a:solidFill>
              <a:latin typeface="Calibri"/>
              <a:ea typeface="Calibri"/>
              <a:cs typeface="Calibri"/>
              <a:sym typeface="Calibri"/>
            </a:endParaRPr>
          </a:p>
          <a:p>
            <a:pPr indent="-144000" lvl="0" marL="144000" marR="0" rtl="0" algn="l">
              <a:lnSpc>
                <a:spcPct val="90000"/>
              </a:lnSpc>
              <a:spcBef>
                <a:spcPts val="0"/>
              </a:spcBef>
              <a:spcAft>
                <a:spcPts val="0"/>
              </a:spcAft>
              <a:buClr>
                <a:srgbClr val="ED6B00"/>
              </a:buClr>
              <a:buSzPts val="1600"/>
              <a:buFont typeface="Arial"/>
              <a:buChar char="•"/>
            </a:pPr>
            <a:r>
              <a:rPr b="0" i="0" lang="en-US" sz="1600" u="none" cap="none" strike="noStrike">
                <a:solidFill>
                  <a:srgbClr val="000000"/>
                </a:solidFill>
                <a:latin typeface="Calibri"/>
                <a:ea typeface="Calibri"/>
                <a:cs typeface="Calibri"/>
                <a:sym typeface="Calibri"/>
              </a:rPr>
              <a:t>Pago y cobro de intereses</a:t>
            </a:r>
            <a:endParaRPr b="0" i="0" sz="1600" u="none" cap="none" strike="noStrike">
              <a:solidFill>
                <a:srgbClr val="000000"/>
              </a:solidFill>
              <a:latin typeface="Calibri"/>
              <a:ea typeface="Calibri"/>
              <a:cs typeface="Calibri"/>
              <a:sym typeface="Calibri"/>
            </a:endParaRPr>
          </a:p>
        </p:txBody>
      </p:sp>
      <p:sp>
        <p:nvSpPr>
          <p:cNvPr id="191" name="Google Shape;191;p40"/>
          <p:cNvSpPr/>
          <p:nvPr/>
        </p:nvSpPr>
        <p:spPr>
          <a:xfrm>
            <a:off x="475717" y="3422778"/>
            <a:ext cx="3379451"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000" u="none" cap="none" strike="noStrike">
                <a:solidFill>
                  <a:srgbClr val="ED6B00"/>
                </a:solidFill>
                <a:latin typeface="Calibri"/>
                <a:ea typeface="Calibri"/>
                <a:cs typeface="Calibri"/>
                <a:sym typeface="Calibri"/>
              </a:rPr>
              <a:t>ACTIVIDADES POR INVERSIÓN</a:t>
            </a:r>
            <a:endParaRPr b="1" i="0" sz="2000" u="none" cap="none" strike="noStrike">
              <a:solidFill>
                <a:srgbClr val="ED6B00"/>
              </a:solidFill>
              <a:latin typeface="Calibri"/>
              <a:ea typeface="Calibri"/>
              <a:cs typeface="Calibri"/>
              <a:sym typeface="Calibri"/>
            </a:endParaRPr>
          </a:p>
        </p:txBody>
      </p:sp>
      <p:sp>
        <p:nvSpPr>
          <p:cNvPr id="192" name="Google Shape;192;p40"/>
          <p:cNvSpPr/>
          <p:nvPr/>
        </p:nvSpPr>
        <p:spPr>
          <a:xfrm>
            <a:off x="475717" y="5352909"/>
            <a:ext cx="3946913"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000" u="none" cap="none" strike="noStrike">
                <a:solidFill>
                  <a:srgbClr val="ED6B00"/>
                </a:solidFill>
                <a:latin typeface="Calibri"/>
                <a:ea typeface="Calibri"/>
                <a:cs typeface="Calibri"/>
                <a:sym typeface="Calibri"/>
              </a:rPr>
              <a:t>ACTIVIDADES DE FINANCIAMIENTO</a:t>
            </a:r>
            <a:endParaRPr b="1" i="0" sz="2000" u="none" cap="none" strike="noStrike">
              <a:solidFill>
                <a:srgbClr val="ED6B00"/>
              </a:solidFill>
              <a:latin typeface="Calibri"/>
              <a:ea typeface="Calibri"/>
              <a:cs typeface="Calibri"/>
              <a:sym typeface="Calibri"/>
            </a:endParaRPr>
          </a:p>
        </p:txBody>
      </p:sp>
      <p:sp>
        <p:nvSpPr>
          <p:cNvPr id="193" name="Google Shape;193;p40"/>
          <p:cNvSpPr/>
          <p:nvPr/>
        </p:nvSpPr>
        <p:spPr>
          <a:xfrm>
            <a:off x="691627" y="3918435"/>
            <a:ext cx="3835211"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Son las de adquisición y enajenación de activos inmobiliarios, así como otras inversiones no incluidas en la tesorería y los otros medios equivalentes.</a:t>
            </a:r>
            <a:endParaRPr b="0" i="0" sz="1600" u="none" cap="none" strike="noStrike">
              <a:solidFill>
                <a:srgbClr val="000000"/>
              </a:solidFill>
              <a:latin typeface="Calibri"/>
              <a:ea typeface="Calibri"/>
              <a:cs typeface="Calibri"/>
              <a:sym typeface="Calibri"/>
            </a:endParaRPr>
          </a:p>
        </p:txBody>
      </p:sp>
      <p:sp>
        <p:nvSpPr>
          <p:cNvPr id="194" name="Google Shape;194;p40"/>
          <p:cNvSpPr/>
          <p:nvPr/>
        </p:nvSpPr>
        <p:spPr>
          <a:xfrm>
            <a:off x="5319737" y="3743077"/>
            <a:ext cx="4163441" cy="1390124"/>
          </a:xfrm>
          <a:prstGeom prst="rect">
            <a:avLst/>
          </a:prstGeom>
          <a:noFill/>
          <a:ln>
            <a:noFill/>
          </a:ln>
        </p:spPr>
        <p:txBody>
          <a:bodyPr anchorCtr="0" anchor="t" bIns="45700" lIns="91425" spcFirstLastPara="1" rIns="91425" wrap="square" tIns="45700">
            <a:spAutoFit/>
          </a:bodyPr>
          <a:lstStyle/>
          <a:p>
            <a:pPr indent="-144000" lvl="0" marL="144000" marR="0" rtl="0" algn="l">
              <a:lnSpc>
                <a:spcPct val="100000"/>
              </a:lnSpc>
              <a:spcBef>
                <a:spcPts val="0"/>
              </a:spcBef>
              <a:spcAft>
                <a:spcPts val="0"/>
              </a:spcAft>
              <a:buClr>
                <a:srgbClr val="ED6B00"/>
              </a:buClr>
              <a:buSzPts val="1600"/>
              <a:buFont typeface="Arial"/>
              <a:buChar char="•"/>
            </a:pPr>
            <a:r>
              <a:rPr b="0" i="0" lang="en-US" sz="1600" u="none" cap="none" strike="noStrike">
                <a:solidFill>
                  <a:srgbClr val="000000"/>
                </a:solidFill>
                <a:latin typeface="Calibri"/>
                <a:ea typeface="Calibri"/>
                <a:cs typeface="Calibri"/>
                <a:sym typeface="Calibri"/>
              </a:rPr>
              <a:t>Pago y cobro por adquisición o venta </a:t>
            </a:r>
            <a:br>
              <a:rPr b="0" i="0" lang="en-US" sz="1600" u="none" cap="none" strike="noStrike">
                <a:solidFill>
                  <a:srgbClr val="000000"/>
                </a:solidFill>
                <a:latin typeface="Calibri"/>
                <a:ea typeface="Calibri"/>
                <a:cs typeface="Calibri"/>
                <a:sym typeface="Calibri"/>
              </a:rPr>
            </a:br>
            <a:r>
              <a:rPr b="0" i="0" lang="en-US" sz="1600" u="none" cap="none" strike="noStrike">
                <a:solidFill>
                  <a:srgbClr val="000000"/>
                </a:solidFill>
                <a:latin typeface="Calibri"/>
                <a:ea typeface="Calibri"/>
                <a:cs typeface="Calibri"/>
                <a:sym typeface="Calibri"/>
              </a:rPr>
              <a:t>de inmovilizado (incluyendo pagos </a:t>
            </a:r>
            <a:br>
              <a:rPr b="0" i="0" lang="en-US" sz="1600" u="none" cap="none" strike="noStrike">
                <a:solidFill>
                  <a:srgbClr val="000000"/>
                </a:solidFill>
                <a:latin typeface="Calibri"/>
                <a:ea typeface="Calibri"/>
                <a:cs typeface="Calibri"/>
                <a:sym typeface="Calibri"/>
              </a:rPr>
            </a:br>
            <a:r>
              <a:rPr b="0" i="0" lang="en-US" sz="1600" u="none" cap="none" strike="noStrike">
                <a:solidFill>
                  <a:srgbClr val="000000"/>
                </a:solidFill>
                <a:latin typeface="Calibri"/>
                <a:ea typeface="Calibri"/>
                <a:cs typeface="Calibri"/>
                <a:sym typeface="Calibri"/>
              </a:rPr>
              <a:t>por trabajos realizados por la empresa).</a:t>
            </a:r>
            <a:endParaRPr/>
          </a:p>
          <a:p>
            <a:pPr indent="-42400" lvl="0" marL="144000" marR="0" rtl="0" algn="l">
              <a:lnSpc>
                <a:spcPct val="32500"/>
              </a:lnSpc>
              <a:spcBef>
                <a:spcPts val="0"/>
              </a:spcBef>
              <a:spcAft>
                <a:spcPts val="0"/>
              </a:spcAft>
              <a:buClr>
                <a:srgbClr val="ED6B00"/>
              </a:buClr>
              <a:buSzPts val="1600"/>
              <a:buFont typeface="Arial"/>
              <a:buNone/>
            </a:pPr>
            <a:r>
              <a:t/>
            </a:r>
            <a:endParaRPr b="0" i="0" sz="1600" u="none" cap="none" strike="noStrike">
              <a:solidFill>
                <a:srgbClr val="000000"/>
              </a:solidFill>
              <a:latin typeface="Calibri"/>
              <a:ea typeface="Calibri"/>
              <a:cs typeface="Calibri"/>
              <a:sym typeface="Calibri"/>
            </a:endParaRPr>
          </a:p>
          <a:p>
            <a:pPr indent="-144000" lvl="0" marL="144000" marR="0" rtl="0" algn="l">
              <a:lnSpc>
                <a:spcPct val="100000"/>
              </a:lnSpc>
              <a:spcBef>
                <a:spcPts val="0"/>
              </a:spcBef>
              <a:spcAft>
                <a:spcPts val="0"/>
              </a:spcAft>
              <a:buClr>
                <a:srgbClr val="ED6B00"/>
              </a:buClr>
              <a:buSzPts val="1600"/>
              <a:buFont typeface="Arial"/>
              <a:buChar char="•"/>
            </a:pPr>
            <a:r>
              <a:rPr b="0" i="0" lang="en-US" sz="1600" u="none" cap="none" strike="noStrike">
                <a:solidFill>
                  <a:srgbClr val="000000"/>
                </a:solidFill>
                <a:latin typeface="Calibri"/>
                <a:ea typeface="Calibri"/>
                <a:cs typeface="Calibri"/>
                <a:sym typeface="Calibri"/>
              </a:rPr>
              <a:t>Pago y cobro adquisición o venta de participación en capital.</a:t>
            </a:r>
            <a:endParaRPr b="0" i="0" sz="1600" u="none" cap="none" strike="noStrike">
              <a:solidFill>
                <a:srgbClr val="000000"/>
              </a:solidFill>
              <a:latin typeface="Calibri"/>
              <a:ea typeface="Calibri"/>
              <a:cs typeface="Calibri"/>
              <a:sym typeface="Calibri"/>
            </a:endParaRPr>
          </a:p>
        </p:txBody>
      </p:sp>
      <p:sp>
        <p:nvSpPr>
          <p:cNvPr id="195" name="Google Shape;195;p40"/>
          <p:cNvSpPr/>
          <p:nvPr/>
        </p:nvSpPr>
        <p:spPr>
          <a:xfrm>
            <a:off x="5404406" y="5515537"/>
            <a:ext cx="3638486" cy="1323439"/>
          </a:xfrm>
          <a:prstGeom prst="rect">
            <a:avLst/>
          </a:prstGeom>
          <a:noFill/>
          <a:ln>
            <a:noFill/>
          </a:ln>
        </p:spPr>
        <p:txBody>
          <a:bodyPr anchorCtr="0" anchor="t" bIns="45700" lIns="91425" spcFirstLastPara="1" rIns="91425" wrap="square" tIns="45700">
            <a:spAutoFit/>
          </a:bodyPr>
          <a:lstStyle/>
          <a:p>
            <a:pPr indent="-144000" lvl="0" marL="144000" marR="0" rtl="0" algn="l">
              <a:lnSpc>
                <a:spcPct val="100000"/>
              </a:lnSpc>
              <a:spcBef>
                <a:spcPts val="0"/>
              </a:spcBef>
              <a:spcAft>
                <a:spcPts val="0"/>
              </a:spcAft>
              <a:buClr>
                <a:srgbClr val="ED6B00"/>
              </a:buClr>
              <a:buSzPts val="1600"/>
              <a:buFont typeface="Arial"/>
              <a:buChar char="•"/>
            </a:pPr>
            <a:r>
              <a:rPr b="0" i="0" lang="en-US" sz="1600" u="none" cap="none" strike="noStrike">
                <a:solidFill>
                  <a:srgbClr val="000000"/>
                </a:solidFill>
                <a:latin typeface="Calibri"/>
                <a:ea typeface="Calibri"/>
                <a:cs typeface="Calibri"/>
                <a:sym typeface="Calibri"/>
              </a:rPr>
              <a:t>Cobros por aportes o aumentos </a:t>
            </a:r>
            <a:br>
              <a:rPr b="0" i="0" lang="en-US" sz="1600" u="none" cap="none" strike="noStrike">
                <a:solidFill>
                  <a:srgbClr val="000000"/>
                </a:solidFill>
                <a:latin typeface="Calibri"/>
                <a:ea typeface="Calibri"/>
                <a:cs typeface="Calibri"/>
                <a:sym typeface="Calibri"/>
              </a:rPr>
            </a:br>
            <a:r>
              <a:rPr b="0" i="0" lang="en-US" sz="1600" u="none" cap="none" strike="noStrike">
                <a:solidFill>
                  <a:srgbClr val="000000"/>
                </a:solidFill>
                <a:latin typeface="Calibri"/>
                <a:ea typeface="Calibri"/>
                <a:cs typeface="Calibri"/>
                <a:sym typeface="Calibri"/>
              </a:rPr>
              <a:t>de capital.</a:t>
            </a:r>
            <a:endParaRPr b="0" i="0" sz="1600" u="none" cap="none" strike="noStrike">
              <a:solidFill>
                <a:srgbClr val="000000"/>
              </a:solidFill>
              <a:latin typeface="Calibri"/>
              <a:ea typeface="Calibri"/>
              <a:cs typeface="Calibri"/>
              <a:sym typeface="Calibri"/>
            </a:endParaRPr>
          </a:p>
          <a:p>
            <a:pPr indent="-144000" lvl="0" marL="144000" marR="0" rtl="0" algn="l">
              <a:lnSpc>
                <a:spcPct val="100000"/>
              </a:lnSpc>
              <a:spcBef>
                <a:spcPts val="0"/>
              </a:spcBef>
              <a:spcAft>
                <a:spcPts val="0"/>
              </a:spcAft>
              <a:buClr>
                <a:srgbClr val="ED6B00"/>
              </a:buClr>
              <a:buSzPts val="1600"/>
              <a:buFont typeface="Arial"/>
              <a:buChar char="•"/>
            </a:pPr>
            <a:r>
              <a:rPr b="0" i="0" lang="en-US" sz="1600" u="none" cap="none" strike="noStrike">
                <a:solidFill>
                  <a:srgbClr val="000000"/>
                </a:solidFill>
                <a:latin typeface="Calibri"/>
                <a:ea typeface="Calibri"/>
                <a:cs typeface="Calibri"/>
                <a:sym typeface="Calibri"/>
              </a:rPr>
              <a:t>Cobros por emisión de obligaciones </a:t>
            </a:r>
            <a:br>
              <a:rPr b="0" i="0" lang="en-US" sz="1600" u="none" cap="none" strike="noStrike">
                <a:solidFill>
                  <a:srgbClr val="000000"/>
                </a:solidFill>
                <a:latin typeface="Calibri"/>
                <a:ea typeface="Calibri"/>
                <a:cs typeface="Calibri"/>
                <a:sym typeface="Calibri"/>
              </a:rPr>
            </a:br>
            <a:r>
              <a:rPr b="0" i="0" lang="en-US" sz="1600" u="none" cap="none" strike="noStrike">
                <a:solidFill>
                  <a:srgbClr val="000000"/>
                </a:solidFill>
                <a:latin typeface="Calibri"/>
                <a:ea typeface="Calibri"/>
                <a:cs typeface="Calibri"/>
                <a:sym typeface="Calibri"/>
              </a:rPr>
              <a:t>y emisión de préstamos.</a:t>
            </a:r>
            <a:endParaRPr b="0" i="0" sz="1600" u="none" cap="none" strike="noStrike">
              <a:solidFill>
                <a:srgbClr val="000000"/>
              </a:solidFill>
              <a:latin typeface="Calibri"/>
              <a:ea typeface="Calibri"/>
              <a:cs typeface="Calibri"/>
              <a:sym typeface="Calibri"/>
            </a:endParaRPr>
          </a:p>
          <a:p>
            <a:pPr indent="-144000" lvl="0" marL="144000" marR="0" rtl="0" algn="l">
              <a:lnSpc>
                <a:spcPct val="100000"/>
              </a:lnSpc>
              <a:spcBef>
                <a:spcPts val="0"/>
              </a:spcBef>
              <a:spcAft>
                <a:spcPts val="0"/>
              </a:spcAft>
              <a:buClr>
                <a:srgbClr val="ED6B00"/>
              </a:buClr>
              <a:buSzPts val="1600"/>
              <a:buFont typeface="Arial"/>
              <a:buChar char="•"/>
            </a:pPr>
            <a:r>
              <a:rPr b="0" i="0" lang="en-US" sz="1600" u="none" cap="none" strike="noStrike">
                <a:solidFill>
                  <a:srgbClr val="000000"/>
                </a:solidFill>
                <a:latin typeface="Calibri"/>
                <a:ea typeface="Calibri"/>
                <a:cs typeface="Calibri"/>
                <a:sym typeface="Calibri"/>
              </a:rPr>
              <a:t>Reembolso de préstamos.</a:t>
            </a:r>
            <a:endParaRPr b="0" i="0" sz="1600" u="none" cap="none" strike="noStrike">
              <a:solidFill>
                <a:srgbClr val="000000"/>
              </a:solidFill>
              <a:latin typeface="Calibri"/>
              <a:ea typeface="Calibri"/>
              <a:cs typeface="Calibri"/>
              <a:sym typeface="Calibri"/>
            </a:endParaRPr>
          </a:p>
        </p:txBody>
      </p:sp>
      <p:sp>
        <p:nvSpPr>
          <p:cNvPr id="196" name="Google Shape;196;p40"/>
          <p:cNvSpPr/>
          <p:nvPr/>
        </p:nvSpPr>
        <p:spPr>
          <a:xfrm>
            <a:off x="691627" y="5764907"/>
            <a:ext cx="4335172"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Son las actividades que dan a lugar cambios en el tamaño y composición de los capitales aportados de los préstamos tomados de una entidad.</a:t>
            </a:r>
            <a:endParaRPr b="0" i="0" sz="1600" u="none" cap="none" strike="noStrike">
              <a:solidFill>
                <a:srgbClr val="000000"/>
              </a:solidFill>
              <a:latin typeface="Calibri"/>
              <a:ea typeface="Calibri"/>
              <a:cs typeface="Calibri"/>
              <a:sym typeface="Calibri"/>
            </a:endParaRPr>
          </a:p>
        </p:txBody>
      </p:sp>
      <p:pic>
        <p:nvPicPr>
          <p:cNvPr id="197" name="Google Shape;197;p40"/>
          <p:cNvPicPr preferRelativeResize="0"/>
          <p:nvPr/>
        </p:nvPicPr>
        <p:blipFill rotWithShape="1">
          <a:blip r:embed="rId3">
            <a:alphaModFix/>
          </a:blip>
          <a:srcRect b="0" l="0" r="0" t="0"/>
          <a:stretch/>
        </p:blipFill>
        <p:spPr>
          <a:xfrm>
            <a:off x="8687038" y="1790793"/>
            <a:ext cx="653415" cy="653415"/>
          </a:xfrm>
          <a:prstGeom prst="rect">
            <a:avLst/>
          </a:prstGeom>
          <a:noFill/>
          <a:ln>
            <a:noFill/>
          </a:ln>
        </p:spPr>
      </p:pic>
      <p:pic>
        <p:nvPicPr>
          <p:cNvPr id="198" name="Google Shape;198;p40"/>
          <p:cNvPicPr preferRelativeResize="0"/>
          <p:nvPr/>
        </p:nvPicPr>
        <p:blipFill rotWithShape="1">
          <a:blip r:embed="rId4">
            <a:alphaModFix/>
          </a:blip>
          <a:srcRect b="0" l="0" r="0" t="0"/>
          <a:stretch/>
        </p:blipFill>
        <p:spPr>
          <a:xfrm>
            <a:off x="8687038" y="3606651"/>
            <a:ext cx="653415" cy="653415"/>
          </a:xfrm>
          <a:prstGeom prst="rect">
            <a:avLst/>
          </a:prstGeom>
          <a:noFill/>
          <a:ln>
            <a:noFill/>
          </a:ln>
        </p:spPr>
      </p:pic>
      <p:pic>
        <p:nvPicPr>
          <p:cNvPr id="199" name="Google Shape;199;p40"/>
          <p:cNvPicPr preferRelativeResize="0"/>
          <p:nvPr/>
        </p:nvPicPr>
        <p:blipFill rotWithShape="1">
          <a:blip r:embed="rId5">
            <a:alphaModFix/>
          </a:blip>
          <a:srcRect b="0" l="0" r="0" t="0"/>
          <a:stretch/>
        </p:blipFill>
        <p:spPr>
          <a:xfrm>
            <a:off x="8687038" y="5354759"/>
            <a:ext cx="653415" cy="653415"/>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41"/>
          <p:cNvSpPr/>
          <p:nvPr/>
        </p:nvSpPr>
        <p:spPr>
          <a:xfrm>
            <a:off x="450850" y="2345988"/>
            <a:ext cx="5505450" cy="2118529"/>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0" i="0" lang="en-US" sz="2000" u="none" cap="none" strike="noStrike">
                <a:solidFill>
                  <a:srgbClr val="000000"/>
                </a:solidFill>
                <a:latin typeface="Calibri"/>
                <a:ea typeface="Calibri"/>
                <a:cs typeface="Calibri"/>
                <a:sym typeface="Calibri"/>
              </a:rPr>
              <a:t>Es un estado cuyo  objetivo primordial es mostrar las entradas  y salidas de efectivo  o equivalentes al efectivo para una compañía durante un periodo específico. </a:t>
            </a:r>
            <a:br>
              <a:rPr b="0" i="0" lang="en-US" sz="2000" u="none" cap="none" strike="noStrike">
                <a:solidFill>
                  <a:srgbClr val="000000"/>
                </a:solidFill>
                <a:latin typeface="Calibri"/>
                <a:ea typeface="Calibri"/>
                <a:cs typeface="Calibri"/>
                <a:sym typeface="Calibri"/>
              </a:rPr>
            </a:br>
            <a:br>
              <a:rPr b="0" i="0" lang="en-US" sz="2000" u="none" cap="none" strike="noStrike">
                <a:solidFill>
                  <a:srgbClr val="000000"/>
                </a:solidFill>
                <a:latin typeface="Calibri"/>
                <a:ea typeface="Calibri"/>
                <a:cs typeface="Calibri"/>
                <a:sym typeface="Calibri"/>
              </a:rPr>
            </a:br>
            <a:endParaRPr b="0" i="0" sz="2000" u="none" cap="none" strike="noStrike">
              <a:solidFill>
                <a:srgbClr val="000000"/>
              </a:solidFill>
              <a:latin typeface="Calibri"/>
              <a:ea typeface="Calibri"/>
              <a:cs typeface="Calibri"/>
              <a:sym typeface="Calibri"/>
            </a:endParaRPr>
          </a:p>
        </p:txBody>
      </p:sp>
      <p:sp>
        <p:nvSpPr>
          <p:cNvPr id="205" name="Google Shape;205;p41"/>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None/>
            </a:pPr>
            <a:r>
              <a:rPr b="1" i="0" lang="en-US" sz="2800" u="none" cap="none" strike="noStrike">
                <a:solidFill>
                  <a:srgbClr val="ED6B00"/>
                </a:solidFill>
                <a:latin typeface="Calibri"/>
                <a:ea typeface="Calibri"/>
                <a:cs typeface="Calibri"/>
                <a:sym typeface="Calibri"/>
              </a:rPr>
              <a:t>ESTADO DE FLUJOS EFECTIVO  NIC 7</a:t>
            </a:r>
            <a:endParaRPr/>
          </a:p>
        </p:txBody>
      </p:sp>
      <p:pic>
        <p:nvPicPr>
          <p:cNvPr id="206" name="Google Shape;206;p41"/>
          <p:cNvPicPr preferRelativeResize="0"/>
          <p:nvPr/>
        </p:nvPicPr>
        <p:blipFill rotWithShape="1">
          <a:blip r:embed="rId3">
            <a:alphaModFix amt="35000"/>
          </a:blip>
          <a:srcRect b="0" l="0" r="0" t="0"/>
          <a:stretch/>
        </p:blipFill>
        <p:spPr>
          <a:xfrm>
            <a:off x="6400801" y="2475441"/>
            <a:ext cx="2844800" cy="2844800"/>
          </a:xfrm>
          <a:prstGeom prst="rect">
            <a:avLst/>
          </a:prstGeom>
          <a:noFill/>
          <a:ln>
            <a:noFill/>
          </a:ln>
        </p:spPr>
      </p:pic>
      <p:sp>
        <p:nvSpPr>
          <p:cNvPr id="207" name="Google Shape;207;p41"/>
          <p:cNvSpPr/>
          <p:nvPr/>
        </p:nvSpPr>
        <p:spPr>
          <a:xfrm>
            <a:off x="449263" y="3836185"/>
            <a:ext cx="4857750" cy="2118529"/>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0" i="0" lang="en-US" sz="2000" u="none" cap="none" strike="noStrike">
                <a:solidFill>
                  <a:srgbClr val="000000"/>
                </a:solidFill>
                <a:latin typeface="Calibri"/>
                <a:ea typeface="Calibri"/>
                <a:cs typeface="Calibri"/>
                <a:sym typeface="Calibri"/>
              </a:rPr>
              <a:t>Muestra  la utilización de  los flujos  de  efectivo  de  la compañía  durante  un  periodo  determinado,  entre los  flujos de  dinero generados por la entidad, los invertidos en actividades propias y los obtenidos por financiamiento. </a:t>
            </a:r>
            <a:endParaRPr b="0" i="0" sz="2000" u="none" cap="none" strike="noStrike">
              <a:solidFill>
                <a:srgbClr val="000000"/>
              </a:solidFill>
              <a:latin typeface="Calibri"/>
              <a:ea typeface="Calibri"/>
              <a:cs typeface="Calibri"/>
              <a:sym typeface="Calibri"/>
            </a:endParaRPr>
          </a:p>
        </p:txBody>
      </p:sp>
      <p:sp>
        <p:nvSpPr>
          <p:cNvPr id="208" name="Google Shape;208;p41"/>
          <p:cNvSpPr/>
          <p:nvPr/>
        </p:nvSpPr>
        <p:spPr>
          <a:xfrm>
            <a:off x="6358121" y="4902200"/>
            <a:ext cx="194721" cy="533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9" name="Google Shape;209;p41"/>
          <p:cNvSpPr/>
          <p:nvPr/>
        </p:nvSpPr>
        <p:spPr>
          <a:xfrm rot="-5400000">
            <a:off x="7112330" y="4275694"/>
            <a:ext cx="481857" cy="159939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210" name="Google Shape;210;p41"/>
          <p:cNvPicPr preferRelativeResize="0"/>
          <p:nvPr/>
        </p:nvPicPr>
        <p:blipFill rotWithShape="1">
          <a:blip r:embed="rId4">
            <a:alphaModFix/>
          </a:blip>
          <a:srcRect b="1" l="0" r="0" t="-9332"/>
          <a:stretch/>
        </p:blipFill>
        <p:spPr>
          <a:xfrm>
            <a:off x="4978400" y="4262967"/>
            <a:ext cx="4292600" cy="2298701"/>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id="215" name="Google Shape;215;p42"/>
          <p:cNvPicPr preferRelativeResize="0"/>
          <p:nvPr/>
        </p:nvPicPr>
        <p:blipFill rotWithShape="1">
          <a:blip r:embed="rId3">
            <a:alphaModFix amt="32000"/>
          </a:blip>
          <a:srcRect b="0" l="0" r="0" t="0"/>
          <a:stretch/>
        </p:blipFill>
        <p:spPr>
          <a:xfrm>
            <a:off x="6733523" y="3302000"/>
            <a:ext cx="2530883" cy="2552700"/>
          </a:xfrm>
          <a:prstGeom prst="rect">
            <a:avLst/>
          </a:prstGeom>
          <a:noFill/>
          <a:ln>
            <a:noFill/>
          </a:ln>
        </p:spPr>
      </p:pic>
      <p:sp>
        <p:nvSpPr>
          <p:cNvPr id="216" name="Google Shape;216;p42"/>
          <p:cNvSpPr txBox="1"/>
          <p:nvPr/>
        </p:nvSpPr>
        <p:spPr>
          <a:xfrm>
            <a:off x="426775" y="1479845"/>
            <a:ext cx="8950500" cy="3195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None/>
            </a:pPr>
            <a:r>
              <a:rPr b="1" i="0" lang="en-US" sz="2800" u="none" cap="none" strike="noStrike">
                <a:solidFill>
                  <a:srgbClr val="ED6B00"/>
                </a:solidFill>
                <a:latin typeface="Calibri"/>
                <a:ea typeface="Calibri"/>
                <a:cs typeface="Calibri"/>
                <a:sym typeface="Calibri"/>
              </a:rPr>
              <a:t>PASO A PASO PARA CALCULAR LOS FLUJOS </a:t>
            </a:r>
            <a:endParaRPr/>
          </a:p>
        </p:txBody>
      </p:sp>
      <p:sp>
        <p:nvSpPr>
          <p:cNvPr id="217" name="Google Shape;217;p42"/>
          <p:cNvSpPr/>
          <p:nvPr/>
        </p:nvSpPr>
        <p:spPr>
          <a:xfrm>
            <a:off x="587350" y="3452161"/>
            <a:ext cx="5864249" cy="88365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218" name="Google Shape;218;p42"/>
          <p:cNvGrpSpPr/>
          <p:nvPr/>
        </p:nvGrpSpPr>
        <p:grpSpPr>
          <a:xfrm>
            <a:off x="401375" y="3679391"/>
            <a:ext cx="351999" cy="355793"/>
            <a:chOff x="375767" y="3437085"/>
            <a:chExt cx="376200" cy="395325"/>
          </a:xfrm>
        </p:grpSpPr>
        <p:sp>
          <p:nvSpPr>
            <p:cNvPr id="219" name="Google Shape;219;p42"/>
            <p:cNvSpPr/>
            <p:nvPr/>
          </p:nvSpPr>
          <p:spPr>
            <a:xfrm>
              <a:off x="375767" y="3446610"/>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42"/>
            <p:cNvSpPr txBox="1"/>
            <p:nvPr/>
          </p:nvSpPr>
          <p:spPr>
            <a:xfrm>
              <a:off x="385292" y="3437085"/>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2</a:t>
              </a:r>
              <a:endParaRPr b="1" i="0" sz="2800" u="none" cap="none" strike="noStrike">
                <a:solidFill>
                  <a:srgbClr val="FFFFFF"/>
                </a:solidFill>
                <a:latin typeface="Calibri"/>
                <a:ea typeface="Calibri"/>
                <a:cs typeface="Calibri"/>
                <a:sym typeface="Calibri"/>
              </a:endParaRPr>
            </a:p>
          </p:txBody>
        </p:sp>
      </p:grpSp>
      <p:sp>
        <p:nvSpPr>
          <p:cNvPr id="221" name="Google Shape;221;p42"/>
          <p:cNvSpPr txBox="1"/>
          <p:nvPr/>
        </p:nvSpPr>
        <p:spPr>
          <a:xfrm>
            <a:off x="837174" y="3620653"/>
            <a:ext cx="5591150" cy="538200"/>
          </a:xfrm>
          <a:prstGeom prst="rect">
            <a:avLst/>
          </a:prstGeom>
          <a:noFill/>
          <a:ln>
            <a:noFill/>
          </a:ln>
        </p:spPr>
        <p:txBody>
          <a:bodyPr anchorCtr="0" anchor="ctr" bIns="91425" lIns="91425" spcFirstLastPara="1" rIns="91425" wrap="square" tIns="91425">
            <a:noAutofit/>
          </a:bodyPr>
          <a:lstStyle/>
          <a:p>
            <a:pPr indent="0" lvl="0" marL="0" marR="0" rtl="0" algn="l">
              <a:lnSpc>
                <a:spcPct val="107000"/>
              </a:lnSpc>
              <a:spcBef>
                <a:spcPts val="0"/>
              </a:spcBef>
              <a:spcAft>
                <a:spcPts val="800"/>
              </a:spcAft>
              <a:buNone/>
            </a:pPr>
            <a:r>
              <a:rPr b="0" i="0" lang="en-US" sz="1600" u="none" cap="none" strike="noStrike">
                <a:solidFill>
                  <a:srgbClr val="000000"/>
                </a:solidFill>
                <a:latin typeface="Calibri"/>
                <a:ea typeface="Calibri"/>
                <a:cs typeface="Calibri"/>
                <a:sym typeface="Calibri"/>
              </a:rPr>
              <a:t>Determinar los flujos de efectivo provenientes de actividades de inversión  incluir las operaciones de compra y venta de activos no corrientes.</a:t>
            </a:r>
            <a:endParaRPr/>
          </a:p>
        </p:txBody>
      </p:sp>
      <p:sp>
        <p:nvSpPr>
          <p:cNvPr id="222" name="Google Shape;222;p42"/>
          <p:cNvSpPr/>
          <p:nvPr/>
        </p:nvSpPr>
        <p:spPr>
          <a:xfrm>
            <a:off x="576774" y="2436742"/>
            <a:ext cx="5836725" cy="88365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223" name="Google Shape;223;p42"/>
          <p:cNvGrpSpPr/>
          <p:nvPr/>
        </p:nvGrpSpPr>
        <p:grpSpPr>
          <a:xfrm>
            <a:off x="401375" y="2700671"/>
            <a:ext cx="338580" cy="355793"/>
            <a:chOff x="375767" y="3437085"/>
            <a:chExt cx="376200" cy="395325"/>
          </a:xfrm>
        </p:grpSpPr>
        <p:sp>
          <p:nvSpPr>
            <p:cNvPr id="224" name="Google Shape;224;p42"/>
            <p:cNvSpPr/>
            <p:nvPr/>
          </p:nvSpPr>
          <p:spPr>
            <a:xfrm>
              <a:off x="375767" y="3446610"/>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42"/>
            <p:cNvSpPr txBox="1"/>
            <p:nvPr/>
          </p:nvSpPr>
          <p:spPr>
            <a:xfrm>
              <a:off x="385292" y="3437085"/>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1</a:t>
              </a:r>
              <a:endParaRPr b="1" i="0" sz="2800" u="none" cap="none" strike="noStrike">
                <a:solidFill>
                  <a:srgbClr val="FFFFFF"/>
                </a:solidFill>
                <a:latin typeface="Calibri"/>
                <a:ea typeface="Calibri"/>
                <a:cs typeface="Calibri"/>
                <a:sym typeface="Calibri"/>
              </a:endParaRPr>
            </a:p>
          </p:txBody>
        </p:sp>
      </p:grpSp>
      <p:sp>
        <p:nvSpPr>
          <p:cNvPr id="226" name="Google Shape;226;p42"/>
          <p:cNvSpPr txBox="1"/>
          <p:nvPr/>
        </p:nvSpPr>
        <p:spPr>
          <a:xfrm>
            <a:off x="837174" y="2622167"/>
            <a:ext cx="5741425" cy="538200"/>
          </a:xfrm>
          <a:prstGeom prst="rect">
            <a:avLst/>
          </a:prstGeom>
          <a:noFill/>
          <a:ln>
            <a:noFill/>
          </a:ln>
        </p:spPr>
        <p:txBody>
          <a:bodyPr anchorCtr="0" anchor="ctr" bIns="91425" lIns="91425" spcFirstLastPara="1" rIns="91425" wrap="square" tIns="91425">
            <a:noAutofit/>
          </a:bodyPr>
          <a:lstStyle/>
          <a:p>
            <a:pPr indent="0" lvl="0" marL="0" marR="0" rtl="0" algn="l">
              <a:lnSpc>
                <a:spcPct val="107000"/>
              </a:lnSpc>
              <a:spcBef>
                <a:spcPts val="0"/>
              </a:spcBef>
              <a:spcAft>
                <a:spcPts val="800"/>
              </a:spcAft>
              <a:buNone/>
            </a:pPr>
            <a:r>
              <a:rPr b="0" i="0" lang="en-US" sz="1600" u="none" cap="none" strike="noStrike">
                <a:solidFill>
                  <a:srgbClr val="000000"/>
                </a:solidFill>
                <a:latin typeface="Calibri"/>
                <a:ea typeface="Calibri"/>
                <a:cs typeface="Calibri"/>
                <a:sym typeface="Calibri"/>
              </a:rPr>
              <a:t>Determinar los flujos de efectivo provenientes de actividades de operaciones incluir aquellos ingresos y gastos que no implican flujos de efectivos. </a:t>
            </a:r>
            <a:endParaRPr/>
          </a:p>
        </p:txBody>
      </p:sp>
      <p:sp>
        <p:nvSpPr>
          <p:cNvPr id="227" name="Google Shape;227;p42"/>
          <p:cNvSpPr/>
          <p:nvPr/>
        </p:nvSpPr>
        <p:spPr>
          <a:xfrm>
            <a:off x="595472" y="4467580"/>
            <a:ext cx="5856128" cy="88365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228" name="Google Shape;228;p42"/>
          <p:cNvGrpSpPr/>
          <p:nvPr/>
        </p:nvGrpSpPr>
        <p:grpSpPr>
          <a:xfrm>
            <a:off x="401375" y="4731509"/>
            <a:ext cx="338580" cy="355793"/>
            <a:chOff x="375767" y="3437085"/>
            <a:chExt cx="376200" cy="395325"/>
          </a:xfrm>
        </p:grpSpPr>
        <p:sp>
          <p:nvSpPr>
            <p:cNvPr id="229" name="Google Shape;229;p42"/>
            <p:cNvSpPr/>
            <p:nvPr/>
          </p:nvSpPr>
          <p:spPr>
            <a:xfrm>
              <a:off x="375767" y="3446610"/>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42"/>
            <p:cNvSpPr txBox="1"/>
            <p:nvPr/>
          </p:nvSpPr>
          <p:spPr>
            <a:xfrm>
              <a:off x="385292" y="3437085"/>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3</a:t>
              </a:r>
              <a:endParaRPr b="1" i="0" sz="2800" u="none" cap="none" strike="noStrike">
                <a:solidFill>
                  <a:srgbClr val="FFFFFF"/>
                </a:solidFill>
                <a:latin typeface="Calibri"/>
                <a:ea typeface="Calibri"/>
                <a:cs typeface="Calibri"/>
                <a:sym typeface="Calibri"/>
              </a:endParaRPr>
            </a:p>
          </p:txBody>
        </p:sp>
      </p:grpSp>
      <p:sp>
        <p:nvSpPr>
          <p:cNvPr id="231" name="Google Shape;231;p42"/>
          <p:cNvSpPr txBox="1"/>
          <p:nvPr/>
        </p:nvSpPr>
        <p:spPr>
          <a:xfrm>
            <a:off x="837174" y="4809639"/>
            <a:ext cx="5500126" cy="538200"/>
          </a:xfrm>
          <a:prstGeom prst="rect">
            <a:avLst/>
          </a:prstGeom>
          <a:noFill/>
          <a:ln>
            <a:noFill/>
          </a:ln>
        </p:spPr>
        <p:txBody>
          <a:bodyPr anchorCtr="0" anchor="ctr" bIns="91425" lIns="91425" spcFirstLastPara="1" rIns="91425" wrap="square" tIns="91425">
            <a:noAutofit/>
          </a:bodyPr>
          <a:lstStyle/>
          <a:p>
            <a:pPr indent="0" lvl="0" marL="0" marR="0" rtl="0" algn="l">
              <a:lnSpc>
                <a:spcPct val="107000"/>
              </a:lnSpc>
              <a:spcBef>
                <a:spcPts val="0"/>
              </a:spcBef>
              <a:spcAft>
                <a:spcPts val="0"/>
              </a:spcAft>
              <a:buNone/>
            </a:pPr>
            <a:r>
              <a:rPr b="0" i="0" lang="en-US" sz="1600" u="none" cap="none" strike="noStrike">
                <a:solidFill>
                  <a:srgbClr val="000000"/>
                </a:solidFill>
                <a:latin typeface="Calibri"/>
                <a:ea typeface="Calibri"/>
                <a:cs typeface="Calibri"/>
                <a:sym typeface="Calibri"/>
              </a:rPr>
              <a:t>Determinar los flujos de efectivo provenientes de actividades de financiamiento. Incluir dividendos, aportes y retiros de capital y los efectos de capital pasivos no corrientes.</a:t>
            </a:r>
            <a:endParaRPr/>
          </a:p>
          <a:p>
            <a:pPr indent="0" lvl="0" marL="0" marR="0" rtl="0" algn="l">
              <a:lnSpc>
                <a:spcPct val="107000"/>
              </a:lnSpc>
              <a:spcBef>
                <a:spcPts val="800"/>
              </a:spcBef>
              <a:spcAft>
                <a:spcPts val="800"/>
              </a:spcAft>
              <a:buNone/>
            </a:pPr>
            <a:r>
              <a:t/>
            </a:r>
            <a:endParaRPr b="0" i="0" sz="1600" u="none" cap="none" strike="noStrike">
              <a:solidFill>
                <a:srgbClr val="000000"/>
              </a:solidFill>
              <a:latin typeface="Calibri"/>
              <a:ea typeface="Calibri"/>
              <a:cs typeface="Calibri"/>
              <a:sym typeface="Calibri"/>
            </a:endParaRPr>
          </a:p>
        </p:txBody>
      </p:sp>
      <p:sp>
        <p:nvSpPr>
          <p:cNvPr id="232" name="Google Shape;232;p42"/>
          <p:cNvSpPr/>
          <p:nvPr/>
        </p:nvSpPr>
        <p:spPr>
          <a:xfrm>
            <a:off x="577676" y="5482999"/>
            <a:ext cx="5848524" cy="88365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233" name="Google Shape;233;p42"/>
          <p:cNvGrpSpPr/>
          <p:nvPr/>
        </p:nvGrpSpPr>
        <p:grpSpPr>
          <a:xfrm>
            <a:off x="401375" y="5746928"/>
            <a:ext cx="338580" cy="355793"/>
            <a:chOff x="375767" y="3437085"/>
            <a:chExt cx="376200" cy="395325"/>
          </a:xfrm>
        </p:grpSpPr>
        <p:sp>
          <p:nvSpPr>
            <p:cNvPr id="234" name="Google Shape;234;p42"/>
            <p:cNvSpPr/>
            <p:nvPr/>
          </p:nvSpPr>
          <p:spPr>
            <a:xfrm>
              <a:off x="375767" y="3446610"/>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42"/>
            <p:cNvSpPr txBox="1"/>
            <p:nvPr/>
          </p:nvSpPr>
          <p:spPr>
            <a:xfrm>
              <a:off x="385292" y="3437085"/>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4</a:t>
              </a:r>
              <a:endParaRPr b="1" i="0" sz="2800" u="none" cap="none" strike="noStrike">
                <a:solidFill>
                  <a:srgbClr val="FFFFFF"/>
                </a:solidFill>
                <a:latin typeface="Calibri"/>
                <a:ea typeface="Calibri"/>
                <a:cs typeface="Calibri"/>
                <a:sym typeface="Calibri"/>
              </a:endParaRPr>
            </a:p>
          </p:txBody>
        </p:sp>
      </p:grpSp>
      <p:sp>
        <p:nvSpPr>
          <p:cNvPr id="236" name="Google Shape;236;p42"/>
          <p:cNvSpPr txBox="1"/>
          <p:nvPr/>
        </p:nvSpPr>
        <p:spPr>
          <a:xfrm>
            <a:off x="837174" y="5668424"/>
            <a:ext cx="5524624" cy="538200"/>
          </a:xfrm>
          <a:prstGeom prst="rect">
            <a:avLst/>
          </a:prstGeom>
          <a:noFill/>
          <a:ln>
            <a:noFill/>
          </a:ln>
        </p:spPr>
        <p:txBody>
          <a:bodyPr anchorCtr="0" anchor="ctr" bIns="91425" lIns="91425" spcFirstLastPara="1" rIns="91425" wrap="square" tIns="91425">
            <a:noAutofit/>
          </a:bodyPr>
          <a:lstStyle/>
          <a:p>
            <a:pPr indent="0" lvl="0" marL="0" marR="0" rtl="0" algn="l">
              <a:lnSpc>
                <a:spcPct val="107000"/>
              </a:lnSpc>
              <a:spcBef>
                <a:spcPts val="0"/>
              </a:spcBef>
              <a:spcAft>
                <a:spcPts val="800"/>
              </a:spcAft>
              <a:buNone/>
            </a:pPr>
            <a:r>
              <a:rPr b="0" i="0" lang="en-US" sz="1600" u="none" cap="none" strike="noStrike">
                <a:solidFill>
                  <a:srgbClr val="000000"/>
                </a:solidFill>
                <a:latin typeface="Calibri"/>
                <a:ea typeface="Calibri"/>
                <a:cs typeface="Calibri"/>
                <a:sym typeface="Calibri"/>
              </a:rPr>
              <a:t>Sumar los flujos de las etapas anteriores.</a:t>
            </a:r>
            <a:br>
              <a:rPr b="0" i="0" lang="en-US" sz="1600" u="none" cap="none" strike="noStrike">
                <a:solidFill>
                  <a:srgbClr val="000000"/>
                </a:solidFill>
                <a:latin typeface="Calibri"/>
                <a:ea typeface="Calibri"/>
                <a:cs typeface="Calibri"/>
                <a:sym typeface="Calibri"/>
              </a:rPr>
            </a:br>
            <a:r>
              <a:rPr b="0" i="0" lang="en-US" sz="1600" u="none" cap="none" strike="noStrike">
                <a:solidFill>
                  <a:srgbClr val="000000"/>
                </a:solidFill>
                <a:latin typeface="Calibri"/>
                <a:ea typeface="Calibri"/>
                <a:cs typeface="Calibri"/>
                <a:sym typeface="Calibri"/>
              </a:rPr>
              <a:t>Conciliar los saldos iniciales y finales de efectivo y equivalentes.</a:t>
            </a:r>
            <a:endParaRPr/>
          </a:p>
        </p:txBody>
      </p:sp>
    </p:spTree>
  </p:cSld>
  <p:clrMapOvr>
    <a:masterClrMapping/>
  </p:clrMapOvr>
  <mc:AlternateContent>
    <mc:Choice Requires="p14">
      <p:transition spd="slow" p14:dur="1250">
        <p14:reveal dir="l"/>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Toledo</dc:creator>
</cp:coreProperties>
</file>