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7556500" cx="9715500"/>
  <p:notesSz cx="6858000" cy="9144000"/>
  <p:embeddedFontLs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5SanC/+ync3Ehjy8acao5tI2t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HelveticaNeue-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HelveticaNeue-italic.fntdata"/><Relationship Id="rId6" Type="http://schemas.openxmlformats.org/officeDocument/2006/relationships/slide" Target="slides/slide2.xml"/><Relationship Id="rId18" Type="http://schemas.openxmlformats.org/officeDocument/2006/relationships/font" Target="fonts/HelveticaNeue-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13: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3: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5: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6: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7: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9: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showMasterSp="0" type="title">
  <p:cSld name="TITLE">
    <p:spTree>
      <p:nvGrpSpPr>
        <p:cNvPr id="15" name="Shape 15"/>
        <p:cNvGrpSpPr/>
        <p:nvPr/>
      </p:nvGrpSpPr>
      <p:grpSpPr>
        <a:xfrm>
          <a:off x="0" y="0"/>
          <a:ext cx="0" cy="0"/>
          <a:chOff x="0" y="0"/>
          <a:chExt cx="0" cy="0"/>
        </a:xfrm>
      </p:grpSpPr>
      <p:pic>
        <p:nvPicPr>
          <p:cNvPr descr="Google Shape;7;p2" id="16" name="Google Shape;16;p15"/>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17" name="Google Shape;17;p15"/>
          <p:cNvGrpSpPr/>
          <p:nvPr/>
        </p:nvGrpSpPr>
        <p:grpSpPr>
          <a:xfrm>
            <a:off x="242853" y="1756547"/>
            <a:ext cx="9346505" cy="5675927"/>
            <a:chOff x="-2" y="-1"/>
            <a:chExt cx="9346504" cy="5675926"/>
          </a:xfrm>
        </p:grpSpPr>
        <p:sp>
          <p:nvSpPr>
            <p:cNvPr id="18" name="Google Shape;18;p15"/>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5"/>
            <p:cNvSpPr txBox="1"/>
            <p:nvPr/>
          </p:nvSpPr>
          <p:spPr>
            <a:xfrm>
              <a:off x="-1" y="2647844"/>
              <a:ext cx="9091321" cy="380232"/>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Google Shape;10;p2" id="20" name="Google Shape;20;p15"/>
          <p:cNvPicPr preferRelativeResize="0"/>
          <p:nvPr/>
        </p:nvPicPr>
        <p:blipFill rotWithShape="1">
          <a:blip r:embed="rId3">
            <a:alphaModFix/>
          </a:blip>
          <a:srcRect b="0" l="0" r="0" t="0"/>
          <a:stretch/>
        </p:blipFill>
        <p:spPr>
          <a:xfrm>
            <a:off x="8527725" y="6464000"/>
            <a:ext cx="747677" cy="680477"/>
          </a:xfrm>
          <a:prstGeom prst="rect">
            <a:avLst/>
          </a:prstGeom>
          <a:noFill/>
          <a:ln>
            <a:noFill/>
          </a:ln>
        </p:spPr>
      </p:pic>
      <p:sp>
        <p:nvSpPr>
          <p:cNvPr id="21" name="Google Shape;21;p15"/>
          <p:cNvSpPr/>
          <p:nvPr/>
        </p:nvSpPr>
        <p:spPr>
          <a:xfrm>
            <a:off x="436350" y="6464001"/>
            <a:ext cx="7891862" cy="680476"/>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Google Shape;12;p2" id="22" name="Google Shape;22;p15"/>
          <p:cNvPicPr preferRelativeResize="0"/>
          <p:nvPr/>
        </p:nvPicPr>
        <p:blipFill rotWithShape="1">
          <a:blip r:embed="rId4">
            <a:alphaModFix/>
          </a:blip>
          <a:srcRect b="0" l="0" r="0" t="0"/>
          <a:stretch/>
        </p:blipFill>
        <p:spPr>
          <a:xfrm>
            <a:off x="433440" y="6462795"/>
            <a:ext cx="690484" cy="680477"/>
          </a:xfrm>
          <a:prstGeom prst="rect">
            <a:avLst/>
          </a:prstGeom>
          <a:noFill/>
          <a:ln>
            <a:noFill/>
          </a:ln>
        </p:spPr>
      </p:pic>
      <p:pic>
        <p:nvPicPr>
          <p:cNvPr descr="Imagen 1" id="23" name="Google Shape;23;p15"/>
          <p:cNvPicPr preferRelativeResize="0"/>
          <p:nvPr/>
        </p:nvPicPr>
        <p:blipFill rotWithShape="1">
          <a:blip r:embed="rId5">
            <a:alphaModFix/>
          </a:blip>
          <a:srcRect b="0" l="0" r="0" t="0"/>
          <a:stretch/>
        </p:blipFill>
        <p:spPr>
          <a:xfrm>
            <a:off x="8272364" y="1222172"/>
            <a:ext cx="1080001" cy="241875"/>
          </a:xfrm>
          <a:prstGeom prst="rect">
            <a:avLst/>
          </a:prstGeom>
          <a:noFill/>
          <a:ln>
            <a:noFill/>
          </a:ln>
        </p:spPr>
      </p:pic>
      <p:pic>
        <p:nvPicPr>
          <p:cNvPr descr="Imagen 2" id="24" name="Google Shape;24;p15"/>
          <p:cNvPicPr preferRelativeResize="0"/>
          <p:nvPr/>
        </p:nvPicPr>
        <p:blipFill rotWithShape="1">
          <a:blip r:embed="rId6">
            <a:alphaModFix/>
          </a:blip>
          <a:srcRect b="0" l="0" r="0" t="0"/>
          <a:stretch/>
        </p:blipFill>
        <p:spPr>
          <a:xfrm>
            <a:off x="8272364" y="418596"/>
            <a:ext cx="1080001"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5"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26" name="Shape 26"/>
        <p:cNvGrpSpPr/>
        <p:nvPr/>
      </p:nvGrpSpPr>
      <p:grpSpPr>
        <a:xfrm>
          <a:off x="0" y="0"/>
          <a:ext cx="0" cy="0"/>
          <a:chOff x="0" y="0"/>
          <a:chExt cx="0" cy="0"/>
        </a:xfrm>
      </p:grpSpPr>
      <p:sp>
        <p:nvSpPr>
          <p:cNvPr id="27" name="Google Shape;27;p17"/>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7"/>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 name="Google Shape;29;p17"/>
          <p:cNvGrpSpPr/>
          <p:nvPr/>
        </p:nvGrpSpPr>
        <p:grpSpPr>
          <a:xfrm>
            <a:off x="8091898" y="451665"/>
            <a:ext cx="662105" cy="380238"/>
            <a:chOff x="-1" y="0"/>
            <a:chExt cx="662104" cy="380236"/>
          </a:xfrm>
        </p:grpSpPr>
        <p:sp>
          <p:nvSpPr>
            <p:cNvPr id="30" name="Google Shape;30;p17"/>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7"/>
            <p:cNvSpPr txBox="1"/>
            <p:nvPr/>
          </p:nvSpPr>
          <p:spPr>
            <a:xfrm>
              <a:off x="-1" y="0"/>
              <a:ext cx="662104"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32" name="Google Shape;32;p17"/>
          <p:cNvGrpSpPr/>
          <p:nvPr/>
        </p:nvGrpSpPr>
        <p:grpSpPr>
          <a:xfrm>
            <a:off x="8753997" y="451665"/>
            <a:ext cx="785404" cy="380238"/>
            <a:chOff x="-1" y="0"/>
            <a:chExt cx="785403" cy="380236"/>
          </a:xfrm>
        </p:grpSpPr>
        <p:sp>
          <p:nvSpPr>
            <p:cNvPr id="33" name="Google Shape;33;p17"/>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7"/>
            <p:cNvSpPr txBox="1"/>
            <p:nvPr/>
          </p:nvSpPr>
          <p:spPr>
            <a:xfrm>
              <a:off x="-1" y="0"/>
              <a:ext cx="785403"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5" name="Google Shape;35;p17"/>
          <p:cNvSpPr txBox="1"/>
          <p:nvPr/>
        </p:nvSpPr>
        <p:spPr>
          <a:xfrm>
            <a:off x="8443617" y="271142"/>
            <a:ext cx="1166702" cy="392002"/>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ED6B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6" name="Google Shape;36;p1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7" name="Google Shape;37;p1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8" name="Google Shape;38;p1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39" name="Shape 39"/>
        <p:cNvGrpSpPr/>
        <p:nvPr/>
      </p:nvGrpSpPr>
      <p:grpSpPr>
        <a:xfrm>
          <a:off x="0" y="0"/>
          <a:ext cx="0" cy="0"/>
          <a:chOff x="0" y="0"/>
          <a:chExt cx="0" cy="0"/>
        </a:xfrm>
      </p:grpSpPr>
      <p:sp>
        <p:nvSpPr>
          <p:cNvPr id="40" name="Google Shape;40;p18"/>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 name="Google Shape;41;p18"/>
          <p:cNvGrpSpPr/>
          <p:nvPr/>
        </p:nvGrpSpPr>
        <p:grpSpPr>
          <a:xfrm>
            <a:off x="8091898" y="451665"/>
            <a:ext cx="662105" cy="380238"/>
            <a:chOff x="-1" y="0"/>
            <a:chExt cx="662104" cy="380236"/>
          </a:xfrm>
        </p:grpSpPr>
        <p:sp>
          <p:nvSpPr>
            <p:cNvPr id="42" name="Google Shape;42;p18"/>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8"/>
            <p:cNvSpPr txBox="1"/>
            <p:nvPr/>
          </p:nvSpPr>
          <p:spPr>
            <a:xfrm>
              <a:off x="-1" y="0"/>
              <a:ext cx="662104"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44" name="Google Shape;44;p18"/>
          <p:cNvGrpSpPr/>
          <p:nvPr/>
        </p:nvGrpSpPr>
        <p:grpSpPr>
          <a:xfrm>
            <a:off x="8753997" y="451665"/>
            <a:ext cx="785404" cy="380238"/>
            <a:chOff x="-1" y="0"/>
            <a:chExt cx="785403" cy="380236"/>
          </a:xfrm>
        </p:grpSpPr>
        <p:sp>
          <p:nvSpPr>
            <p:cNvPr id="45" name="Google Shape;45;p18"/>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8"/>
            <p:cNvSpPr txBox="1"/>
            <p:nvPr/>
          </p:nvSpPr>
          <p:spPr>
            <a:xfrm>
              <a:off x="-1" y="0"/>
              <a:ext cx="785403"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7" name="Google Shape;47;p1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8" name="Google Shape;48;p1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9" name="Google Shape;49;p18"/>
          <p:cNvSpPr txBox="1"/>
          <p:nvPr/>
        </p:nvSpPr>
        <p:spPr>
          <a:xfrm>
            <a:off x="8443617" y="271142"/>
            <a:ext cx="1166702" cy="392002"/>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ED6B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50" name="Google Shape;50;p1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51" name="Shape 51"/>
        <p:cNvGrpSpPr/>
        <p:nvPr/>
      </p:nvGrpSpPr>
      <p:grpSpPr>
        <a:xfrm>
          <a:off x="0" y="0"/>
          <a:ext cx="0" cy="0"/>
          <a:chOff x="0" y="0"/>
          <a:chExt cx="0" cy="0"/>
        </a:xfrm>
      </p:grpSpPr>
      <p:sp>
        <p:nvSpPr>
          <p:cNvPr id="52" name="Google Shape;52;p19"/>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9"/>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 name="Google Shape;54;p19"/>
          <p:cNvGrpSpPr/>
          <p:nvPr/>
        </p:nvGrpSpPr>
        <p:grpSpPr>
          <a:xfrm>
            <a:off x="8091898" y="451665"/>
            <a:ext cx="662105" cy="380238"/>
            <a:chOff x="-1" y="0"/>
            <a:chExt cx="662104" cy="380236"/>
          </a:xfrm>
        </p:grpSpPr>
        <p:sp>
          <p:nvSpPr>
            <p:cNvPr id="55" name="Google Shape;55;p19"/>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9"/>
            <p:cNvSpPr txBox="1"/>
            <p:nvPr/>
          </p:nvSpPr>
          <p:spPr>
            <a:xfrm>
              <a:off x="-1" y="0"/>
              <a:ext cx="662104"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57" name="Google Shape;57;p19"/>
          <p:cNvGrpSpPr/>
          <p:nvPr/>
        </p:nvGrpSpPr>
        <p:grpSpPr>
          <a:xfrm>
            <a:off x="8753997" y="451665"/>
            <a:ext cx="785404" cy="380238"/>
            <a:chOff x="-1" y="0"/>
            <a:chExt cx="785403" cy="380236"/>
          </a:xfrm>
        </p:grpSpPr>
        <p:sp>
          <p:nvSpPr>
            <p:cNvPr id="58" name="Google Shape;58;p19"/>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9"/>
            <p:cNvSpPr txBox="1"/>
            <p:nvPr/>
          </p:nvSpPr>
          <p:spPr>
            <a:xfrm>
              <a:off x="-1" y="0"/>
              <a:ext cx="785403"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60" name="Google Shape;60;p19"/>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61" name="Google Shape;61;p19"/>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2" name="Google Shape;62;p19"/>
          <p:cNvSpPr txBox="1"/>
          <p:nvPr/>
        </p:nvSpPr>
        <p:spPr>
          <a:xfrm>
            <a:off x="8443617" y="271142"/>
            <a:ext cx="1166702" cy="392002"/>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ED6B0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3" name="Google Shape;63;p19"/>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64" name="Shape 64"/>
        <p:cNvGrpSpPr/>
        <p:nvPr/>
      </p:nvGrpSpPr>
      <p:grpSpPr>
        <a:xfrm>
          <a:off x="0" y="0"/>
          <a:ext cx="0" cy="0"/>
          <a:chOff x="0" y="0"/>
          <a:chExt cx="0" cy="0"/>
        </a:xfrm>
      </p:grpSpPr>
      <p:sp>
        <p:nvSpPr>
          <p:cNvPr id="65" name="Google Shape;65;p20"/>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 name="Google Shape;66;p20"/>
          <p:cNvGrpSpPr/>
          <p:nvPr/>
        </p:nvGrpSpPr>
        <p:grpSpPr>
          <a:xfrm>
            <a:off x="8090849" y="441789"/>
            <a:ext cx="662105" cy="380238"/>
            <a:chOff x="-1" y="-1"/>
            <a:chExt cx="662104" cy="380236"/>
          </a:xfrm>
        </p:grpSpPr>
        <p:sp>
          <p:nvSpPr>
            <p:cNvPr id="67" name="Google Shape;67;p20"/>
            <p:cNvSpPr/>
            <p:nvPr/>
          </p:nvSpPr>
          <p:spPr>
            <a:xfrm>
              <a:off x="-1" y="327733"/>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0"/>
            <p:cNvSpPr txBox="1"/>
            <p:nvPr/>
          </p:nvSpPr>
          <p:spPr>
            <a:xfrm>
              <a:off x="-1" y="-1"/>
              <a:ext cx="662104" cy="38023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69" name="Google Shape;69;p20"/>
          <p:cNvGrpSpPr/>
          <p:nvPr/>
        </p:nvGrpSpPr>
        <p:grpSpPr>
          <a:xfrm>
            <a:off x="8752949" y="441789"/>
            <a:ext cx="785404" cy="380238"/>
            <a:chOff x="-1" y="-1"/>
            <a:chExt cx="785403" cy="380236"/>
          </a:xfrm>
        </p:grpSpPr>
        <p:sp>
          <p:nvSpPr>
            <p:cNvPr id="70" name="Google Shape;70;p20"/>
            <p:cNvSpPr/>
            <p:nvPr/>
          </p:nvSpPr>
          <p:spPr>
            <a:xfrm>
              <a:off x="-1" y="327733"/>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0"/>
            <p:cNvSpPr txBox="1"/>
            <p:nvPr/>
          </p:nvSpPr>
          <p:spPr>
            <a:xfrm>
              <a:off x="-1" y="-1"/>
              <a:ext cx="785403" cy="38023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72" name="Google Shape;72;p2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74" name="Google Shape;74;p2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75" name="Google Shape;75;p2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xml"/><Relationship Id="rId10" Type="http://schemas.openxmlformats.org/officeDocument/2006/relationships/theme" Target="../theme/theme2.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14"/>
          <p:cNvGrpSpPr/>
          <p:nvPr/>
        </p:nvGrpSpPr>
        <p:grpSpPr>
          <a:xfrm>
            <a:off x="242853" y="1756547"/>
            <a:ext cx="9346505" cy="5675927"/>
            <a:chOff x="-2" y="-1"/>
            <a:chExt cx="9346504" cy="5675926"/>
          </a:xfrm>
        </p:grpSpPr>
        <p:sp>
          <p:nvSpPr>
            <p:cNvPr id="7" name="Google Shape;7;p14"/>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4"/>
            <p:cNvSpPr txBox="1"/>
            <p:nvPr/>
          </p:nvSpPr>
          <p:spPr>
            <a:xfrm>
              <a:off x="-1" y="2647844"/>
              <a:ext cx="9091321" cy="380232"/>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Google Shape;15;p3" id="9" name="Google Shape;9;p14"/>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pic>
        <p:nvPicPr>
          <p:cNvPr descr="Imagen 4" id="10" name="Google Shape;10;p14"/>
          <p:cNvPicPr preferRelativeResize="0"/>
          <p:nvPr/>
        </p:nvPicPr>
        <p:blipFill rotWithShape="1">
          <a:blip r:embed="rId2">
            <a:alphaModFix/>
          </a:blip>
          <a:srcRect b="0" l="0" r="0" t="0"/>
          <a:stretch/>
        </p:blipFill>
        <p:spPr>
          <a:xfrm>
            <a:off x="8272364" y="1222172"/>
            <a:ext cx="1080001" cy="241875"/>
          </a:xfrm>
          <a:prstGeom prst="rect">
            <a:avLst/>
          </a:prstGeom>
          <a:noFill/>
          <a:ln>
            <a:noFill/>
          </a:ln>
        </p:spPr>
      </p:pic>
      <p:pic>
        <p:nvPicPr>
          <p:cNvPr descr="Imagen 5" id="11" name="Google Shape;11;p14"/>
          <p:cNvPicPr preferRelativeResize="0"/>
          <p:nvPr/>
        </p:nvPicPr>
        <p:blipFill rotWithShape="1">
          <a:blip r:embed="rId3">
            <a:alphaModFix/>
          </a:blip>
          <a:srcRect b="0" l="0" r="0" t="0"/>
          <a:stretch/>
        </p:blipFill>
        <p:spPr>
          <a:xfrm>
            <a:off x="8272364" y="418596"/>
            <a:ext cx="1080001" cy="664778"/>
          </a:xfrm>
          <a:prstGeom prst="rect">
            <a:avLst/>
          </a:prstGeom>
          <a:noFill/>
          <a:ln>
            <a:noFill/>
          </a:ln>
        </p:spPr>
      </p:pic>
      <p:sp>
        <p:nvSpPr>
          <p:cNvPr id="12" name="Google Shape;12;p14"/>
          <p:cNvSpPr txBox="1"/>
          <p:nvPr>
            <p:ph type="title"/>
          </p:nvPr>
        </p:nvSpPr>
        <p:spPr>
          <a:xfrm>
            <a:off x="1455638" y="848357"/>
            <a:ext cx="7772401" cy="1838399"/>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14"/>
          <p:cNvSpPr txBox="1"/>
          <p:nvPr>
            <p:ph idx="1" type="body"/>
          </p:nvPr>
        </p:nvSpPr>
        <p:spPr>
          <a:xfrm>
            <a:off x="5422800" y="2686755"/>
            <a:ext cx="3805239" cy="4869746"/>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14"/>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nvSpPr>
        <p:spPr>
          <a:xfrm>
            <a:off x="1176618" y="6563127"/>
            <a:ext cx="7012135" cy="482217"/>
          </a:xfrm>
          <a:prstGeom prst="rect">
            <a:avLst/>
          </a:prstGeom>
          <a:noFill/>
          <a:ln>
            <a:noFill/>
          </a:ln>
        </p:spPr>
        <p:txBody>
          <a:bodyPr anchorCtr="0" anchor="ctr" bIns="91400" lIns="91400" spcFirstLastPara="1" rIns="91400" wrap="square" tIns="91400">
            <a:no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400" u="none" cap="none" strike="noStrike">
              <a:solidFill>
                <a:srgbClr val="000000"/>
              </a:solidFill>
              <a:latin typeface="Arial"/>
              <a:ea typeface="Arial"/>
              <a:cs typeface="Arial"/>
              <a:sym typeface="Arial"/>
            </a:endParaRPr>
          </a:p>
        </p:txBody>
      </p:sp>
      <p:sp>
        <p:nvSpPr>
          <p:cNvPr id="81" name="Google Shape;81;p1"/>
          <p:cNvSpPr txBox="1"/>
          <p:nvPr/>
        </p:nvSpPr>
        <p:spPr>
          <a:xfrm>
            <a:off x="1139098" y="834800"/>
            <a:ext cx="2318280" cy="339713"/>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400" u="none" cap="none" strike="noStrike">
              <a:solidFill>
                <a:srgbClr val="000000"/>
              </a:solidFill>
              <a:latin typeface="Arial"/>
              <a:ea typeface="Arial"/>
              <a:cs typeface="Arial"/>
              <a:sym typeface="Arial"/>
            </a:endParaRPr>
          </a:p>
        </p:txBody>
      </p:sp>
      <p:sp>
        <p:nvSpPr>
          <p:cNvPr id="82" name="Google Shape;82;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pic>
        <p:nvPicPr>
          <p:cNvPr id="83" name="Google Shape;83;p1"/>
          <p:cNvPicPr preferRelativeResize="0"/>
          <p:nvPr/>
        </p:nvPicPr>
        <p:blipFill rotWithShape="1">
          <a:blip r:embed="rId3">
            <a:alphaModFix/>
          </a:blip>
          <a:srcRect b="0" l="0" r="0" t="0"/>
          <a:stretch/>
        </p:blipFill>
        <p:spPr>
          <a:xfrm>
            <a:off x="2769670" y="2985353"/>
            <a:ext cx="6002203" cy="3269912"/>
          </a:xfrm>
          <a:prstGeom prst="rect">
            <a:avLst/>
          </a:prstGeom>
          <a:noFill/>
          <a:ln>
            <a:noFill/>
          </a:ln>
        </p:spPr>
      </p:pic>
      <p:sp>
        <p:nvSpPr>
          <p:cNvPr id="84" name="Google Shape;84;p1"/>
          <p:cNvSpPr txBox="1"/>
          <p:nvPr/>
        </p:nvSpPr>
        <p:spPr>
          <a:xfrm>
            <a:off x="365424" y="2611974"/>
            <a:ext cx="474950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UTILIZACIÓN DE INFORMACIÓN CONTABLE</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1"/>
          <p:cNvSpPr txBox="1"/>
          <p:nvPr/>
        </p:nvSpPr>
        <p:spPr>
          <a:xfrm>
            <a:off x="366450" y="1110796"/>
            <a:ext cx="4700400" cy="372208"/>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b="0" i="0" sz="1400" u="none" cap="none" strike="noStrike">
              <a:solidFill>
                <a:srgbClr val="000000"/>
              </a:solidFill>
              <a:latin typeface="Arial"/>
              <a:ea typeface="Arial"/>
              <a:cs typeface="Arial"/>
              <a:sym typeface="Arial"/>
            </a:endParaRPr>
          </a:p>
        </p:txBody>
      </p:sp>
      <p:sp>
        <p:nvSpPr>
          <p:cNvPr id="207" name="Google Shape;207;p11"/>
          <p:cNvSpPr txBox="1"/>
          <p:nvPr/>
        </p:nvSpPr>
        <p:spPr>
          <a:xfrm>
            <a:off x="375977" y="1283910"/>
            <a:ext cx="7017881" cy="536166"/>
          </a:xfrm>
          <a:prstGeom prst="rect">
            <a:avLst/>
          </a:prstGeom>
          <a:noFill/>
          <a:ln>
            <a:noFill/>
          </a:ln>
        </p:spPr>
        <p:txBody>
          <a:bodyPr anchorCtr="0" anchor="ctr" bIns="91400" lIns="91400" spcFirstLastPara="1" rIns="91400" wrap="square" tIns="91400">
            <a:no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0" i="0" sz="1400" u="none" cap="none" strike="noStrike">
              <a:solidFill>
                <a:srgbClr val="000000"/>
              </a:solidFill>
              <a:latin typeface="Arial"/>
              <a:ea typeface="Arial"/>
              <a:cs typeface="Arial"/>
              <a:sym typeface="Arial"/>
            </a:endParaRPr>
          </a:p>
        </p:txBody>
      </p:sp>
      <p:grpSp>
        <p:nvGrpSpPr>
          <p:cNvPr id="208" name="Google Shape;208;p11"/>
          <p:cNvGrpSpPr/>
          <p:nvPr/>
        </p:nvGrpSpPr>
        <p:grpSpPr>
          <a:xfrm>
            <a:off x="-4659" y="4568179"/>
            <a:ext cx="9109189" cy="783012"/>
            <a:chOff x="-3" y="-3"/>
            <a:chExt cx="9109187" cy="783011"/>
          </a:xfrm>
        </p:grpSpPr>
        <p:sp>
          <p:nvSpPr>
            <p:cNvPr id="209" name="Google Shape;209;p11"/>
            <p:cNvSpPr txBox="1"/>
            <p:nvPr/>
          </p:nvSpPr>
          <p:spPr>
            <a:xfrm>
              <a:off x="1334832" y="222245"/>
              <a:ext cx="7774352"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400" u="none" cap="none" strike="noStrike">
                <a:solidFill>
                  <a:srgbClr val="000000"/>
                </a:solidFill>
                <a:latin typeface="Arial"/>
                <a:ea typeface="Arial"/>
                <a:cs typeface="Arial"/>
                <a:sym typeface="Arial"/>
              </a:endParaRPr>
            </a:p>
          </p:txBody>
        </p:sp>
        <p:grpSp>
          <p:nvGrpSpPr>
            <p:cNvPr id="210" name="Google Shape;210;p11"/>
            <p:cNvGrpSpPr/>
            <p:nvPr/>
          </p:nvGrpSpPr>
          <p:grpSpPr>
            <a:xfrm>
              <a:off x="-3" y="-3"/>
              <a:ext cx="1135372" cy="783011"/>
              <a:chOff x="-1" y="-1"/>
              <a:chExt cx="1135370" cy="783010"/>
            </a:xfrm>
          </p:grpSpPr>
          <p:sp>
            <p:nvSpPr>
              <p:cNvPr id="211" name="Google Shape;211;p11"/>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38;p40" id="212" name="Google Shape;212;p11"/>
              <p:cNvPicPr preferRelativeResize="0"/>
              <p:nvPr/>
            </p:nvPicPr>
            <p:blipFill rotWithShape="1">
              <a:blip r:embed="rId3">
                <a:alphaModFix/>
              </a:blip>
              <a:srcRect b="0" l="0" r="0" t="0"/>
              <a:stretch/>
            </p:blipFill>
            <p:spPr>
              <a:xfrm>
                <a:off x="286450" y="103502"/>
                <a:ext cx="683389" cy="576004"/>
              </a:xfrm>
              <a:prstGeom prst="rect">
                <a:avLst/>
              </a:prstGeom>
              <a:noFill/>
              <a:ln>
                <a:noFill/>
              </a:ln>
            </p:spPr>
          </p:pic>
        </p:grpSp>
      </p:grpSp>
      <p:grpSp>
        <p:nvGrpSpPr>
          <p:cNvPr id="213" name="Google Shape;213;p11"/>
          <p:cNvGrpSpPr/>
          <p:nvPr/>
        </p:nvGrpSpPr>
        <p:grpSpPr>
          <a:xfrm>
            <a:off x="-4659" y="3697443"/>
            <a:ext cx="6615376" cy="783012"/>
            <a:chOff x="-3" y="-3"/>
            <a:chExt cx="6615374" cy="783011"/>
          </a:xfrm>
        </p:grpSpPr>
        <p:sp>
          <p:nvSpPr>
            <p:cNvPr id="214" name="Google Shape;214;p11"/>
            <p:cNvSpPr txBox="1"/>
            <p:nvPr/>
          </p:nvSpPr>
          <p:spPr>
            <a:xfrm>
              <a:off x="1334834" y="94428"/>
              <a:ext cx="5280537" cy="554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215" name="Google Shape;215;p11"/>
            <p:cNvGrpSpPr/>
            <p:nvPr/>
          </p:nvGrpSpPr>
          <p:grpSpPr>
            <a:xfrm>
              <a:off x="-3" y="-3"/>
              <a:ext cx="1135373" cy="783011"/>
              <a:chOff x="-1" y="-1"/>
              <a:chExt cx="1135372" cy="783010"/>
            </a:xfrm>
          </p:grpSpPr>
          <p:sp>
            <p:nvSpPr>
              <p:cNvPr id="216" name="Google Shape;216;p11"/>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43;p40" id="217" name="Google Shape;217;p11"/>
              <p:cNvPicPr preferRelativeResize="0"/>
              <p:nvPr/>
            </p:nvPicPr>
            <p:blipFill rotWithShape="1">
              <a:blip r:embed="rId4">
                <a:alphaModFix/>
              </a:blip>
              <a:srcRect b="0" l="0" r="0" t="0"/>
              <a:stretch/>
            </p:blipFill>
            <p:spPr>
              <a:xfrm>
                <a:off x="286451" y="103502"/>
                <a:ext cx="683389" cy="576004"/>
              </a:xfrm>
              <a:prstGeom prst="rect">
                <a:avLst/>
              </a:prstGeom>
              <a:noFill/>
              <a:ln>
                <a:noFill/>
              </a:ln>
            </p:spPr>
          </p:pic>
        </p:grpSp>
      </p:grpSp>
      <p:grpSp>
        <p:nvGrpSpPr>
          <p:cNvPr id="218" name="Google Shape;218;p11"/>
          <p:cNvGrpSpPr/>
          <p:nvPr/>
        </p:nvGrpSpPr>
        <p:grpSpPr>
          <a:xfrm>
            <a:off x="-4659" y="1955974"/>
            <a:ext cx="9178017" cy="783012"/>
            <a:chOff x="-3" y="-3"/>
            <a:chExt cx="9178015" cy="783011"/>
          </a:xfrm>
        </p:grpSpPr>
        <p:sp>
          <p:nvSpPr>
            <p:cNvPr id="219" name="Google Shape;219;p11"/>
            <p:cNvSpPr txBox="1"/>
            <p:nvPr/>
          </p:nvSpPr>
          <p:spPr>
            <a:xfrm>
              <a:off x="1334833" y="222245"/>
              <a:ext cx="7843179"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400" u="none" cap="none" strike="noStrike">
                <a:solidFill>
                  <a:srgbClr val="000000"/>
                </a:solidFill>
                <a:latin typeface="Arial"/>
                <a:ea typeface="Arial"/>
                <a:cs typeface="Arial"/>
                <a:sym typeface="Arial"/>
              </a:endParaRPr>
            </a:p>
          </p:txBody>
        </p:sp>
        <p:grpSp>
          <p:nvGrpSpPr>
            <p:cNvPr id="220" name="Google Shape;220;p11"/>
            <p:cNvGrpSpPr/>
            <p:nvPr/>
          </p:nvGrpSpPr>
          <p:grpSpPr>
            <a:xfrm>
              <a:off x="-3" y="-3"/>
              <a:ext cx="1135372" cy="783011"/>
              <a:chOff x="-1" y="-1"/>
              <a:chExt cx="1135370" cy="783010"/>
            </a:xfrm>
          </p:grpSpPr>
          <p:sp>
            <p:nvSpPr>
              <p:cNvPr id="221" name="Google Shape;221;p11"/>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48;p40" id="222" name="Google Shape;222;p11"/>
              <p:cNvPicPr preferRelativeResize="0"/>
              <p:nvPr/>
            </p:nvPicPr>
            <p:blipFill rotWithShape="1">
              <a:blip r:embed="rId5">
                <a:alphaModFix/>
              </a:blip>
              <a:srcRect b="0" l="0" r="0" t="0"/>
              <a:stretch/>
            </p:blipFill>
            <p:spPr>
              <a:xfrm>
                <a:off x="262214" y="83074"/>
                <a:ext cx="731862" cy="616860"/>
              </a:xfrm>
              <a:prstGeom prst="rect">
                <a:avLst/>
              </a:prstGeom>
              <a:noFill/>
              <a:ln>
                <a:noFill/>
              </a:ln>
            </p:spPr>
          </p:pic>
        </p:grpSp>
      </p:grpSp>
      <p:grpSp>
        <p:nvGrpSpPr>
          <p:cNvPr id="223" name="Google Shape;223;p11"/>
          <p:cNvGrpSpPr/>
          <p:nvPr/>
        </p:nvGrpSpPr>
        <p:grpSpPr>
          <a:xfrm>
            <a:off x="-4660" y="2826708"/>
            <a:ext cx="8912547" cy="783012"/>
            <a:chOff x="-3" y="-3"/>
            <a:chExt cx="8912545" cy="783011"/>
          </a:xfrm>
        </p:grpSpPr>
        <p:sp>
          <p:nvSpPr>
            <p:cNvPr id="224" name="Google Shape;224;p11"/>
            <p:cNvSpPr txBox="1"/>
            <p:nvPr/>
          </p:nvSpPr>
          <p:spPr>
            <a:xfrm>
              <a:off x="1334833" y="222245"/>
              <a:ext cx="7577709"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400" u="none" cap="none" strike="noStrike">
                <a:solidFill>
                  <a:srgbClr val="000000"/>
                </a:solidFill>
                <a:latin typeface="Arial"/>
                <a:ea typeface="Arial"/>
                <a:cs typeface="Arial"/>
                <a:sym typeface="Arial"/>
              </a:endParaRPr>
            </a:p>
          </p:txBody>
        </p:sp>
        <p:grpSp>
          <p:nvGrpSpPr>
            <p:cNvPr id="225" name="Google Shape;225;p11"/>
            <p:cNvGrpSpPr/>
            <p:nvPr/>
          </p:nvGrpSpPr>
          <p:grpSpPr>
            <a:xfrm>
              <a:off x="-3" y="-3"/>
              <a:ext cx="1135373" cy="783011"/>
              <a:chOff x="-1" y="-1"/>
              <a:chExt cx="1135372" cy="783010"/>
            </a:xfrm>
          </p:grpSpPr>
          <p:sp>
            <p:nvSpPr>
              <p:cNvPr id="226" name="Google Shape;226;p11"/>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53;p40" id="227" name="Google Shape;227;p11"/>
              <p:cNvPicPr preferRelativeResize="0"/>
              <p:nvPr/>
            </p:nvPicPr>
            <p:blipFill rotWithShape="1">
              <a:blip r:embed="rId6">
                <a:alphaModFix/>
              </a:blip>
              <a:srcRect b="0" l="0" r="0" t="0"/>
              <a:stretch/>
            </p:blipFill>
            <p:spPr>
              <a:xfrm>
                <a:off x="286451" y="103502"/>
                <a:ext cx="683389" cy="576004"/>
              </a:xfrm>
              <a:prstGeom prst="rect">
                <a:avLst/>
              </a:prstGeom>
              <a:noFill/>
              <a:ln>
                <a:noFill/>
              </a:ln>
            </p:spPr>
          </p:pic>
        </p:grpSp>
      </p:grpSp>
      <p:grpSp>
        <p:nvGrpSpPr>
          <p:cNvPr id="228" name="Google Shape;228;p11"/>
          <p:cNvGrpSpPr/>
          <p:nvPr/>
        </p:nvGrpSpPr>
        <p:grpSpPr>
          <a:xfrm>
            <a:off x="-4659" y="5438912"/>
            <a:ext cx="6861181" cy="783012"/>
            <a:chOff x="-3" y="-3"/>
            <a:chExt cx="6861179" cy="783011"/>
          </a:xfrm>
        </p:grpSpPr>
        <p:sp>
          <p:nvSpPr>
            <p:cNvPr id="229" name="Google Shape;229;p11"/>
            <p:cNvSpPr txBox="1"/>
            <p:nvPr/>
          </p:nvSpPr>
          <p:spPr>
            <a:xfrm>
              <a:off x="1334832" y="123924"/>
              <a:ext cx="5526344" cy="554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b="0" i="0" sz="1400" u="none" cap="none" strike="noStrike">
                <a:solidFill>
                  <a:srgbClr val="000000"/>
                </a:solidFill>
                <a:latin typeface="Arial"/>
                <a:ea typeface="Arial"/>
                <a:cs typeface="Arial"/>
                <a:sym typeface="Arial"/>
              </a:endParaRPr>
            </a:p>
          </p:txBody>
        </p:sp>
        <p:grpSp>
          <p:nvGrpSpPr>
            <p:cNvPr id="230" name="Google Shape;230;p11"/>
            <p:cNvGrpSpPr/>
            <p:nvPr/>
          </p:nvGrpSpPr>
          <p:grpSpPr>
            <a:xfrm>
              <a:off x="-3" y="-3"/>
              <a:ext cx="1135373" cy="783011"/>
              <a:chOff x="-1" y="-1"/>
              <a:chExt cx="1135372" cy="783010"/>
            </a:xfrm>
          </p:grpSpPr>
          <p:sp>
            <p:nvSpPr>
              <p:cNvPr id="231" name="Google Shape;231;p11"/>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58;p40" id="232" name="Google Shape;232;p11"/>
              <p:cNvPicPr preferRelativeResize="0"/>
              <p:nvPr/>
            </p:nvPicPr>
            <p:blipFill rotWithShape="1">
              <a:blip r:embed="rId7">
                <a:alphaModFix/>
              </a:blip>
              <a:srcRect b="0" l="0" r="0" t="0"/>
              <a:stretch/>
            </p:blipFill>
            <p:spPr>
              <a:xfrm>
                <a:off x="286450" y="103502"/>
                <a:ext cx="683392" cy="576004"/>
              </a:xfrm>
              <a:prstGeom prst="rect">
                <a:avLst/>
              </a:prstGeom>
              <a:noFill/>
              <a:ln>
                <a:noFill/>
              </a:ln>
            </p:spPr>
          </p:pic>
        </p:grpSp>
      </p:grpSp>
      <p:pic>
        <p:nvPicPr>
          <p:cNvPr descr="Google Shape;559;p40" id="233" name="Google Shape;233;p11"/>
          <p:cNvPicPr preferRelativeResize="0"/>
          <p:nvPr/>
        </p:nvPicPr>
        <p:blipFill rotWithShape="1">
          <a:blip r:embed="rId8">
            <a:alphaModFix/>
          </a:blip>
          <a:srcRect b="0" l="0" r="0" t="0"/>
          <a:stretch/>
        </p:blipFill>
        <p:spPr>
          <a:xfrm>
            <a:off x="5639332" y="1565094"/>
            <a:ext cx="3816535" cy="60061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pSp>
        <p:nvGrpSpPr>
          <p:cNvPr id="238" name="Google Shape;238;p12"/>
          <p:cNvGrpSpPr/>
          <p:nvPr/>
        </p:nvGrpSpPr>
        <p:grpSpPr>
          <a:xfrm>
            <a:off x="375972" y="2370244"/>
            <a:ext cx="8839207" cy="3238199"/>
            <a:chOff x="-1" y="-1"/>
            <a:chExt cx="8839205" cy="3238197"/>
          </a:xfrm>
        </p:grpSpPr>
        <p:sp>
          <p:nvSpPr>
            <p:cNvPr id="239" name="Google Shape;239;p12"/>
            <p:cNvSpPr/>
            <p:nvPr/>
          </p:nvSpPr>
          <p:spPr>
            <a:xfrm>
              <a:off x="-1" y="-1"/>
              <a:ext cx="8839205" cy="3238197"/>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2"/>
            <p:cNvSpPr txBox="1"/>
            <p:nvPr/>
          </p:nvSpPr>
          <p:spPr>
            <a:xfrm>
              <a:off x="162838" y="1428979"/>
              <a:ext cx="8513528" cy="380233"/>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241" name="Google Shape;241;p12"/>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2" name="Google Shape;242;p12"/>
          <p:cNvSpPr txBox="1"/>
          <p:nvPr/>
        </p:nvSpPr>
        <p:spPr>
          <a:xfrm>
            <a:off x="958645" y="3227739"/>
            <a:ext cx="6685168" cy="2106259"/>
          </a:xfrm>
          <a:prstGeom prst="rect">
            <a:avLst/>
          </a:prstGeom>
          <a:noFill/>
          <a:ln>
            <a:noFill/>
          </a:ln>
        </p:spPr>
        <p:txBody>
          <a:bodyPr anchorCtr="0" anchor="ctr" bIns="91400" lIns="91400" spcFirstLastPara="1" rIns="91400" wrap="square" tIns="91400">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LIBRO DIARIO, MAYOR, Y AUXILIARES </a:t>
            </a:r>
            <a:r>
              <a:rPr b="1" i="0" lang="en-US" sz="2000" u="none" cap="none" strike="noStrike">
                <a:solidFill>
                  <a:srgbClr val="ED6B00"/>
                </a:solidFill>
                <a:latin typeface="Calibri"/>
                <a:ea typeface="Calibri"/>
                <a:cs typeface="Calibri"/>
                <a:sym typeface="Calibri"/>
              </a:rPr>
              <a:t>DE COMPRA Y VENTA</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práctica con todo </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lo que hemos conocido. Descarga el archivo</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Actividad Practica 6 </a:t>
            </a:r>
            <a:r>
              <a:rPr b="0" i="0" lang="en-US" sz="1600" u="none" cap="none" strike="noStrike">
                <a:solidFill>
                  <a:srgbClr val="000000"/>
                </a:solidFill>
                <a:latin typeface="Calibri"/>
                <a:ea typeface="Calibri"/>
                <a:cs typeface="Calibri"/>
                <a:sym typeface="Calibri"/>
              </a:rPr>
              <a:t>y sigue las instrucciones señaladas.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2100" u="none" cap="none" strike="noStrike">
                <a:solidFill>
                  <a:srgbClr val="000000"/>
                </a:solidFill>
                <a:latin typeface="Calibri"/>
                <a:ea typeface="Calibri"/>
                <a:cs typeface="Calibri"/>
                <a:sym typeface="Calibri"/>
              </a:rPr>
              <a:t>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p:txBody>
      </p:sp>
      <p:pic>
        <p:nvPicPr>
          <p:cNvPr descr="Google Shape;515;p38" id="243" name="Google Shape;243;p12"/>
          <p:cNvPicPr preferRelativeResize="0"/>
          <p:nvPr/>
        </p:nvPicPr>
        <p:blipFill rotWithShape="1">
          <a:blip r:embed="rId3">
            <a:alphaModFix/>
          </a:blip>
          <a:srcRect b="0" l="0" r="0" t="0"/>
          <a:stretch/>
        </p:blipFill>
        <p:spPr>
          <a:xfrm>
            <a:off x="2716054" y="3978569"/>
            <a:ext cx="6899894" cy="3974397"/>
          </a:xfrm>
          <a:prstGeom prst="rect">
            <a:avLst/>
          </a:prstGeom>
          <a:noFill/>
          <a:ln>
            <a:noFill/>
          </a:ln>
        </p:spPr>
      </p:pic>
      <p:sp>
        <p:nvSpPr>
          <p:cNvPr id="244" name="Google Shape;244;p12"/>
          <p:cNvSpPr txBox="1"/>
          <p:nvPr/>
        </p:nvSpPr>
        <p:spPr>
          <a:xfrm>
            <a:off x="2710005" y="6881800"/>
            <a:ext cx="1639637" cy="317116"/>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ción</a:t>
            </a:r>
            <a:endParaRPr b="0" i="0" sz="1400" u="none" cap="none" strike="noStrike">
              <a:solidFill>
                <a:srgbClr val="000000"/>
              </a:solidFill>
              <a:latin typeface="Arial"/>
              <a:ea typeface="Arial"/>
              <a:cs typeface="Arial"/>
              <a:sym typeface="Arial"/>
            </a:endParaRPr>
          </a:p>
        </p:txBody>
      </p:sp>
      <p:sp>
        <p:nvSpPr>
          <p:cNvPr id="245" name="Google Shape;245;p12"/>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46" name="Google Shape;246;p12"/>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6</a:t>
            </a:r>
            <a:endParaRPr b="0" i="0" sz="6000" u="none" cap="none" strike="noStrike">
              <a:solidFill>
                <a:srgbClr val="FFB375"/>
              </a:solidFill>
              <a:latin typeface="Calibri"/>
              <a:ea typeface="Calibri"/>
              <a:cs typeface="Calibri"/>
              <a:sym typeface="Calibri"/>
            </a:endParaRPr>
          </a:p>
        </p:txBody>
      </p:sp>
      <p:sp>
        <p:nvSpPr>
          <p:cNvPr id="247" name="Google Shape;247;p12"/>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grpSp>
        <p:nvGrpSpPr>
          <p:cNvPr id="252" name="Google Shape;252;p13"/>
          <p:cNvGrpSpPr/>
          <p:nvPr/>
        </p:nvGrpSpPr>
        <p:grpSpPr>
          <a:xfrm>
            <a:off x="431621" y="2372797"/>
            <a:ext cx="8839207" cy="3238199"/>
            <a:chOff x="-1" y="-1"/>
            <a:chExt cx="8839205" cy="3238197"/>
          </a:xfrm>
        </p:grpSpPr>
        <p:sp>
          <p:nvSpPr>
            <p:cNvPr id="253" name="Google Shape;253;p13"/>
            <p:cNvSpPr/>
            <p:nvPr/>
          </p:nvSpPr>
          <p:spPr>
            <a:xfrm>
              <a:off x="-1" y="-1"/>
              <a:ext cx="8839205" cy="3238197"/>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3"/>
            <p:cNvSpPr txBox="1"/>
            <p:nvPr/>
          </p:nvSpPr>
          <p:spPr>
            <a:xfrm>
              <a:off x="162838" y="1428979"/>
              <a:ext cx="8513528" cy="380233"/>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255" name="Google Shape;255;p13"/>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25;p39" id="256" name="Google Shape;256;p13"/>
          <p:cNvPicPr preferRelativeResize="0"/>
          <p:nvPr/>
        </p:nvPicPr>
        <p:blipFill rotWithShape="1">
          <a:blip r:embed="rId3">
            <a:alphaModFix/>
          </a:blip>
          <a:srcRect b="0" l="0" r="0" t="0"/>
          <a:stretch/>
        </p:blipFill>
        <p:spPr>
          <a:xfrm>
            <a:off x="6006376" y="2890682"/>
            <a:ext cx="2963594" cy="4629223"/>
          </a:xfrm>
          <a:prstGeom prst="rect">
            <a:avLst/>
          </a:prstGeom>
          <a:noFill/>
          <a:ln>
            <a:noFill/>
          </a:ln>
        </p:spPr>
      </p:pic>
      <p:sp>
        <p:nvSpPr>
          <p:cNvPr id="257" name="Google Shape;257;p13"/>
          <p:cNvSpPr txBox="1"/>
          <p:nvPr/>
        </p:nvSpPr>
        <p:spPr>
          <a:xfrm>
            <a:off x="958644" y="3016380"/>
            <a:ext cx="6438617" cy="2329375"/>
          </a:xfrm>
          <a:prstGeom prst="rect">
            <a:avLst/>
          </a:prstGeom>
          <a:noFill/>
          <a:ln>
            <a:noFill/>
          </a:ln>
        </p:spPr>
        <p:txBody>
          <a:bodyPr anchorCtr="0" anchor="ctr" bIns="91400" lIns="91400" spcFirstLastPara="1" rIns="91400" wrap="square" tIns="91400">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LIBRO DIARIO, MAYOR, Y AUXILIARES </a:t>
            </a:r>
            <a:r>
              <a:rPr b="1" i="0" lang="en-US" sz="2000" u="none" cap="none" strike="noStrike">
                <a:solidFill>
                  <a:srgbClr val="ED6B00"/>
                </a:solidFill>
                <a:latin typeface="Calibri"/>
                <a:ea typeface="Calibri"/>
                <a:cs typeface="Calibri"/>
                <a:sym typeface="Calibri"/>
              </a:rPr>
              <a:t>DE COMPRA Y VENTA</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Google Shape;527;p39" id="258" name="Google Shape;258;p13"/>
          <p:cNvPicPr preferRelativeResize="0"/>
          <p:nvPr/>
        </p:nvPicPr>
        <p:blipFill rotWithShape="1">
          <a:blip r:embed="rId4">
            <a:alphaModFix/>
          </a:blip>
          <a:srcRect b="0" l="0" r="0" t="0"/>
          <a:stretch/>
        </p:blipFill>
        <p:spPr>
          <a:xfrm>
            <a:off x="3220622" y="4140513"/>
            <a:ext cx="673178" cy="603723"/>
          </a:xfrm>
          <a:prstGeom prst="rect">
            <a:avLst/>
          </a:prstGeom>
          <a:noFill/>
          <a:ln>
            <a:noFill/>
          </a:ln>
        </p:spPr>
      </p:pic>
      <p:sp>
        <p:nvSpPr>
          <p:cNvPr id="259" name="Google Shape;259;p1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260" name="Google Shape;260;p1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90" name="Google Shape;90;p2"/>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UTILIZACIÓN DE INFORMACIÓN CONTABLE</a:t>
            </a:r>
            <a:endParaRPr b="0" i="0" sz="1200" u="none" cap="none" strike="noStrike">
              <a:solidFill>
                <a:srgbClr val="ED6B00"/>
              </a:solidFill>
              <a:latin typeface="Calibri"/>
              <a:ea typeface="Calibri"/>
              <a:cs typeface="Calibri"/>
              <a:sym typeface="Calibri"/>
            </a:endParaRPr>
          </a:p>
        </p:txBody>
      </p:sp>
      <p:sp>
        <p:nvSpPr>
          <p:cNvPr id="91" name="Google Shape;91;p2"/>
          <p:cNvSpPr txBox="1"/>
          <p:nvPr/>
        </p:nvSpPr>
        <p:spPr>
          <a:xfrm>
            <a:off x="365422" y="2073418"/>
            <a:ext cx="717251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LIBRO DIARIO, MAYOR Y AUXILIARES DE COMPRA Y VENTA </a:t>
            </a:r>
            <a:endParaRPr/>
          </a:p>
        </p:txBody>
      </p:sp>
      <p:pic>
        <p:nvPicPr>
          <p:cNvPr id="92" name="Google Shape;92;p2"/>
          <p:cNvPicPr preferRelativeResize="0"/>
          <p:nvPr/>
        </p:nvPicPr>
        <p:blipFill rotWithShape="1">
          <a:blip r:embed="rId3">
            <a:alphaModFix/>
          </a:blip>
          <a:srcRect b="0" l="0" r="0" t="0"/>
          <a:stretch/>
        </p:blipFill>
        <p:spPr>
          <a:xfrm>
            <a:off x="1872555" y="3315922"/>
            <a:ext cx="6846689" cy="3981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p:nvPr/>
        </p:nvSpPr>
        <p:spPr>
          <a:xfrm>
            <a:off x="103622" y="826255"/>
            <a:ext cx="9501954" cy="140168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1" u="none" cap="none" strike="noStrike">
              <a:solidFill>
                <a:srgbClr val="FFFFFF"/>
              </a:solidFill>
              <a:latin typeface="Arial"/>
              <a:ea typeface="Arial"/>
              <a:cs typeface="Arial"/>
              <a:sym typeface="Arial"/>
            </a:endParaRPr>
          </a:p>
        </p:txBody>
      </p:sp>
      <p:sp>
        <p:nvSpPr>
          <p:cNvPr id="98" name="Google Shape;98;p3"/>
          <p:cNvSpPr txBox="1"/>
          <p:nvPr/>
        </p:nvSpPr>
        <p:spPr>
          <a:xfrm>
            <a:off x="351897" y="2359764"/>
            <a:ext cx="2848677" cy="2493038"/>
          </a:xfrm>
          <a:prstGeom prst="rect">
            <a:avLst/>
          </a:prstGeom>
          <a:noFill/>
          <a:ln>
            <a:noFill/>
          </a:ln>
        </p:spPr>
        <p:txBody>
          <a:bodyPr anchorCtr="0" anchor="t" bIns="91450" lIns="91450" spcFirstLastPara="1" rIns="91450" wrap="square" tIns="91450">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QA1 </a:t>
            </a:r>
            <a:r>
              <a:rPr b="0" i="0" lang="en-US" sz="1400" u="none" cap="none" strike="noStrike">
                <a:solidFill>
                  <a:srgbClr val="000000"/>
                </a:solidFill>
                <a:latin typeface="Calibri"/>
                <a:ea typeface="Calibri"/>
                <a:cs typeface="Calibri"/>
                <a:sym typeface="Calibri"/>
              </a:rPr>
              <a:t>Leer y utilizar información contable básica acerca de la marcha de la empresa, incluida información sobre importaciones</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y/o exportaciones, de acuerdo a las normas internaciones de contabilidad (NIC) y de información financiera (NIIF) y a la 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1"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1" u="none" cap="none" strike="noStrike">
                <a:solidFill>
                  <a:srgbClr val="000000"/>
                </a:solidFill>
                <a:latin typeface="Calibri"/>
                <a:ea typeface="Calibri"/>
                <a:cs typeface="Calibri"/>
                <a:sym typeface="Calibri"/>
              </a:rPr>
              <a:t>B - C  - H</a:t>
            </a:r>
            <a:endParaRPr b="0" i="0" sz="1401"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1" u="none" cap="none" strike="noStrike">
                <a:solidFill>
                  <a:srgbClr val="000000"/>
                </a:solidFill>
                <a:latin typeface="Arial"/>
                <a:ea typeface="Arial"/>
                <a:cs typeface="Arial"/>
                <a:sym typeface="Arial"/>
              </a:rPr>
            </a:br>
            <a:endParaRPr b="1" i="0" sz="1401" u="none" cap="none" strike="noStrike">
              <a:solidFill>
                <a:srgbClr val="76384D"/>
              </a:solidFill>
              <a:latin typeface="Calibri"/>
              <a:ea typeface="Calibri"/>
              <a:cs typeface="Calibri"/>
              <a:sym typeface="Calibri"/>
            </a:endParaRPr>
          </a:p>
        </p:txBody>
      </p:sp>
      <p:sp>
        <p:nvSpPr>
          <p:cNvPr id="99" name="Google Shape;99;p3"/>
          <p:cNvSpPr/>
          <p:nvPr/>
        </p:nvSpPr>
        <p:spPr>
          <a:xfrm>
            <a:off x="253020" y="1473278"/>
            <a:ext cx="2981765" cy="454573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Arial"/>
                <a:ea typeface="Arial"/>
                <a:cs typeface="Arial"/>
                <a:sym typeface="Arial"/>
              </a:rPr>
              <a:t>    </a:t>
            </a:r>
            <a:endParaRPr b="0" i="0" sz="1401" u="none" cap="none" strike="noStrike">
              <a:solidFill>
                <a:srgbClr val="000000"/>
              </a:solidFill>
              <a:latin typeface="Arial"/>
              <a:ea typeface="Arial"/>
              <a:cs typeface="Arial"/>
              <a:sym typeface="Arial"/>
            </a:endParaRPr>
          </a:p>
        </p:txBody>
      </p:sp>
      <p:sp>
        <p:nvSpPr>
          <p:cNvPr id="100" name="Google Shape;100;p3"/>
          <p:cNvSpPr txBox="1"/>
          <p:nvPr/>
        </p:nvSpPr>
        <p:spPr>
          <a:xfrm>
            <a:off x="359162" y="1994948"/>
            <a:ext cx="2769480" cy="409672"/>
          </a:xfrm>
          <a:prstGeom prst="rect">
            <a:avLst/>
          </a:prstGeom>
          <a:noFill/>
          <a:ln>
            <a:noFill/>
          </a:ln>
        </p:spPr>
        <p:txBody>
          <a:bodyPr anchorCtr="0" anchor="ctr" bIns="91450" lIns="91450" spcFirstLastPara="1" rIns="91450" wrap="square" tIns="91450">
            <a:noAutofit/>
          </a:bodyPr>
          <a:lstStyle/>
          <a:p>
            <a:pPr indent="0" lvl="0" marL="0" marR="0" rtl="0" algn="ctr">
              <a:lnSpc>
                <a:spcPct val="90000"/>
              </a:lnSpc>
              <a:spcBef>
                <a:spcPts val="0"/>
              </a:spcBef>
              <a:spcAft>
                <a:spcPts val="0"/>
              </a:spcAft>
              <a:buNone/>
            </a:pPr>
            <a:r>
              <a:rPr b="1" i="0" lang="en-US" sz="1801" u="none" cap="none" strike="noStrike">
                <a:solidFill>
                  <a:srgbClr val="ED6B00"/>
                </a:solidFill>
                <a:latin typeface="Calibri"/>
                <a:ea typeface="Calibri"/>
                <a:cs typeface="Calibri"/>
                <a:sym typeface="Calibri"/>
              </a:rPr>
              <a:t>OBJETIVO DE APRENDIZAJE</a:t>
            </a:r>
            <a:endParaRPr b="0" i="0" sz="1801" u="none" cap="none" strike="noStrike">
              <a:solidFill>
                <a:srgbClr val="ED6B00"/>
              </a:solidFill>
              <a:latin typeface="Calibri"/>
              <a:ea typeface="Calibri"/>
              <a:cs typeface="Calibri"/>
              <a:sym typeface="Calibri"/>
            </a:endParaRPr>
          </a:p>
        </p:txBody>
      </p:sp>
      <p:pic>
        <p:nvPicPr>
          <p:cNvPr id="101" name="Google Shape;101;p3"/>
          <p:cNvPicPr preferRelativeResize="0"/>
          <p:nvPr/>
        </p:nvPicPr>
        <p:blipFill rotWithShape="1">
          <a:blip r:embed="rId3">
            <a:alphaModFix/>
          </a:blip>
          <a:srcRect b="0" l="0" r="0" t="0"/>
          <a:stretch/>
        </p:blipFill>
        <p:spPr>
          <a:xfrm>
            <a:off x="1411054" y="1203518"/>
            <a:ext cx="702671" cy="669989"/>
          </a:xfrm>
          <a:prstGeom prst="rect">
            <a:avLst/>
          </a:prstGeom>
          <a:noFill/>
          <a:ln>
            <a:noFill/>
          </a:ln>
        </p:spPr>
      </p:pic>
      <p:sp>
        <p:nvSpPr>
          <p:cNvPr id="102" name="Google Shape;102;p3"/>
          <p:cNvSpPr/>
          <p:nvPr/>
        </p:nvSpPr>
        <p:spPr>
          <a:xfrm>
            <a:off x="3363972" y="1473279"/>
            <a:ext cx="2981765" cy="4545736"/>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Arial"/>
                <a:ea typeface="Arial"/>
                <a:cs typeface="Arial"/>
                <a:sym typeface="Arial"/>
              </a:rPr>
              <a:t>    </a:t>
            </a:r>
            <a:endParaRPr b="0" i="0" sz="1401" u="none" cap="none" strike="noStrike">
              <a:solidFill>
                <a:srgbClr val="000000"/>
              </a:solidFill>
              <a:latin typeface="Arial"/>
              <a:ea typeface="Arial"/>
              <a:cs typeface="Arial"/>
              <a:sym typeface="Arial"/>
            </a:endParaRPr>
          </a:p>
        </p:txBody>
      </p:sp>
      <p:sp>
        <p:nvSpPr>
          <p:cNvPr id="103" name="Google Shape;103;p3"/>
          <p:cNvSpPr txBox="1"/>
          <p:nvPr/>
        </p:nvSpPr>
        <p:spPr>
          <a:xfrm>
            <a:off x="3563471" y="2383219"/>
            <a:ext cx="2782266" cy="2318886"/>
          </a:xfrm>
          <a:prstGeom prst="rect">
            <a:avLst/>
          </a:prstGeom>
          <a:noFill/>
          <a:ln>
            <a:noFill/>
          </a:ln>
        </p:spPr>
        <p:txBody>
          <a:bodyPr anchorCtr="0" anchor="t" bIns="91450" lIns="91450" spcFirstLastPara="1" rIns="91450" wrap="square" tIns="91450">
            <a:noAutofit/>
          </a:bodyPr>
          <a:lstStyle/>
          <a:p>
            <a:pPr indent="0" lvl="0" marL="0" marR="0" rtl="0" algn="l">
              <a:lnSpc>
                <a:spcPct val="100000"/>
              </a:lnSpc>
              <a:spcBef>
                <a:spcPts val="0"/>
              </a:spcBef>
              <a:spcAft>
                <a:spcPts val="0"/>
              </a:spcAft>
              <a:buNone/>
            </a:pPr>
            <a:r>
              <a:rPr b="1" i="0" lang="en-US" sz="1401"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Maneja Normas Internacionales de Contabilidad y legislación tributaria, en el registro de las actividades financieras y económicas de una entidad.  </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Utiliza la información contable de la empresa para evaluar la marcha de la misma, considerando las Normas Internacionales de Contabilidad y la legislación tributaria vigente.</a:t>
            </a:r>
            <a:endParaRPr/>
          </a:p>
          <a:p>
            <a:pPr indent="0" lvl="0" marL="0" marR="0" rtl="0" algn="l">
              <a:lnSpc>
                <a:spcPct val="100000"/>
              </a:lnSpc>
              <a:spcBef>
                <a:spcPts val="0"/>
              </a:spcBef>
              <a:spcAft>
                <a:spcPts val="0"/>
              </a:spcAft>
              <a:buNone/>
            </a:pPr>
            <a:br>
              <a:rPr b="0" i="0" lang="en-US" sz="1401" u="none" cap="none" strike="noStrike">
                <a:solidFill>
                  <a:srgbClr val="000000"/>
                </a:solidFill>
                <a:latin typeface="Calibri"/>
                <a:ea typeface="Calibri"/>
                <a:cs typeface="Calibri"/>
                <a:sym typeface="Calibri"/>
              </a:rPr>
            </a:br>
            <a:endParaRPr b="0" i="0" sz="1401" u="none" cap="none" strike="noStrike">
              <a:solidFill>
                <a:srgbClr val="000000"/>
              </a:solidFill>
              <a:latin typeface="Calibri"/>
              <a:ea typeface="Calibri"/>
              <a:cs typeface="Calibri"/>
              <a:sym typeface="Calibri"/>
            </a:endParaRPr>
          </a:p>
        </p:txBody>
      </p:sp>
      <p:sp>
        <p:nvSpPr>
          <p:cNvPr id="104" name="Google Shape;104;p3"/>
          <p:cNvSpPr txBox="1"/>
          <p:nvPr/>
        </p:nvSpPr>
        <p:spPr>
          <a:xfrm>
            <a:off x="3563473" y="1994948"/>
            <a:ext cx="2610280" cy="409672"/>
          </a:xfrm>
          <a:prstGeom prst="rect">
            <a:avLst/>
          </a:prstGeom>
          <a:noFill/>
          <a:ln>
            <a:noFill/>
          </a:ln>
        </p:spPr>
        <p:txBody>
          <a:bodyPr anchorCtr="0" anchor="ctr" bIns="91450" lIns="91450" spcFirstLastPara="1" rIns="91450" wrap="square" tIns="91450">
            <a:noAutofit/>
          </a:bodyPr>
          <a:lstStyle/>
          <a:p>
            <a:pPr indent="0" lvl="0" marL="0" marR="0" rtl="0" algn="ctr">
              <a:lnSpc>
                <a:spcPct val="90000"/>
              </a:lnSpc>
              <a:spcBef>
                <a:spcPts val="0"/>
              </a:spcBef>
              <a:spcAft>
                <a:spcPts val="0"/>
              </a:spcAft>
              <a:buNone/>
            </a:pPr>
            <a:r>
              <a:rPr b="1" i="0" lang="en-US" sz="1801" u="none" cap="none" strike="noStrike">
                <a:solidFill>
                  <a:srgbClr val="ED6B00"/>
                </a:solidFill>
                <a:latin typeface="Calibri"/>
                <a:ea typeface="Calibri"/>
                <a:cs typeface="Calibri"/>
                <a:sym typeface="Calibri"/>
              </a:rPr>
              <a:t>APRENDIZAJE ESPERADO</a:t>
            </a:r>
            <a:endParaRPr b="0" i="0" sz="1801" u="none" cap="none" strike="noStrike">
              <a:solidFill>
                <a:srgbClr val="ED6B00"/>
              </a:solidFill>
              <a:latin typeface="Calibri"/>
              <a:ea typeface="Calibri"/>
              <a:cs typeface="Calibri"/>
              <a:sym typeface="Calibri"/>
            </a:endParaRPr>
          </a:p>
        </p:txBody>
      </p:sp>
      <p:pic>
        <p:nvPicPr>
          <p:cNvPr id="105" name="Google Shape;105;p3"/>
          <p:cNvPicPr preferRelativeResize="0"/>
          <p:nvPr/>
        </p:nvPicPr>
        <p:blipFill rotWithShape="1">
          <a:blip r:embed="rId4">
            <a:alphaModFix/>
          </a:blip>
          <a:srcRect b="0" l="0" r="0" t="0"/>
          <a:stretch/>
        </p:blipFill>
        <p:spPr>
          <a:xfrm>
            <a:off x="4542154" y="1203518"/>
            <a:ext cx="702671" cy="669989"/>
          </a:xfrm>
          <a:prstGeom prst="rect">
            <a:avLst/>
          </a:prstGeom>
          <a:noFill/>
          <a:ln>
            <a:noFill/>
          </a:ln>
        </p:spPr>
      </p:pic>
      <p:sp>
        <p:nvSpPr>
          <p:cNvPr id="106" name="Google Shape;106;p3"/>
          <p:cNvSpPr/>
          <p:nvPr/>
        </p:nvSpPr>
        <p:spPr>
          <a:xfrm>
            <a:off x="6476103" y="1473278"/>
            <a:ext cx="2981765" cy="5923984"/>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50" lIns="91450" spcFirstLastPara="1" rIns="91450" wrap="square" tIns="91450">
            <a:no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Arial"/>
                <a:ea typeface="Arial"/>
                <a:cs typeface="Arial"/>
                <a:sym typeface="Arial"/>
              </a:rPr>
              <a:t>    </a:t>
            </a:r>
            <a:endParaRPr b="0" i="0" sz="1401" u="none" cap="none" strike="noStrike">
              <a:solidFill>
                <a:srgbClr val="000000"/>
              </a:solidFill>
              <a:latin typeface="Arial"/>
              <a:ea typeface="Arial"/>
              <a:cs typeface="Arial"/>
              <a:sym typeface="Arial"/>
            </a:endParaRPr>
          </a:p>
        </p:txBody>
      </p:sp>
      <p:sp>
        <p:nvSpPr>
          <p:cNvPr id="107" name="Google Shape;107;p3"/>
          <p:cNvSpPr txBox="1"/>
          <p:nvPr/>
        </p:nvSpPr>
        <p:spPr>
          <a:xfrm>
            <a:off x="6498370" y="2394943"/>
            <a:ext cx="2946149" cy="3958914"/>
          </a:xfrm>
          <a:prstGeom prst="rect">
            <a:avLst/>
          </a:prstGeom>
          <a:noFill/>
          <a:ln>
            <a:noFill/>
          </a:ln>
        </p:spPr>
        <p:txBody>
          <a:bodyPr anchorCtr="0" anchor="t" bIns="91450" lIns="91450" spcFirstLastPara="1" rIns="91450" wrap="square" tIns="91450">
            <a:noAutofit/>
          </a:bodyPr>
          <a:lstStyle/>
          <a:p>
            <a:pPr indent="0" lvl="0" marL="0" marR="0" rtl="0" algn="l">
              <a:lnSpc>
                <a:spcPct val="100000"/>
              </a:lnSpc>
              <a:spcBef>
                <a:spcPts val="0"/>
              </a:spcBef>
              <a:spcAft>
                <a:spcPts val="0"/>
              </a:spcAft>
              <a:buNone/>
            </a:pPr>
            <a:r>
              <a:rPr b="1" i="0" lang="en-US" sz="1401" u="none" cap="none" strike="noStrike">
                <a:solidFill>
                  <a:srgbClr val="000000"/>
                </a:solidFill>
                <a:latin typeface="Calibri"/>
                <a:ea typeface="Calibri"/>
                <a:cs typeface="Calibri"/>
                <a:sym typeface="Calibri"/>
              </a:rPr>
              <a:t>1.1</a:t>
            </a:r>
            <a:r>
              <a:rPr b="0" i="0" lang="en-US" sz="1401" u="none" cap="none" strike="noStrike">
                <a:solidFill>
                  <a:srgbClr val="000000"/>
                </a:solidFill>
                <a:latin typeface="Calibri"/>
                <a:ea typeface="Calibri"/>
                <a:cs typeface="Calibri"/>
                <a:sym typeface="Calibri"/>
              </a:rPr>
              <a:t> Registra las operaciones de acuerdo a las normas contables internacionales (IFRS) y evalúa sus efectos sobre el resultado económico y financiero de la empresa.</a:t>
            </a:r>
            <a:br>
              <a:rPr b="0" i="0" lang="en-US" sz="1401" u="none" cap="none" strike="noStrike">
                <a:solidFill>
                  <a:srgbClr val="000000"/>
                </a:solidFill>
                <a:latin typeface="Calibri"/>
                <a:ea typeface="Calibri"/>
                <a:cs typeface="Calibri"/>
                <a:sym typeface="Calibri"/>
              </a:rPr>
            </a:br>
            <a:br>
              <a:rPr b="0" i="0" lang="en-US" sz="1401" u="none" cap="none" strike="noStrike">
                <a:solidFill>
                  <a:srgbClr val="000000"/>
                </a:solidFill>
                <a:latin typeface="Calibri"/>
                <a:ea typeface="Calibri"/>
                <a:cs typeface="Calibri"/>
                <a:sym typeface="Calibri"/>
              </a:rPr>
            </a:br>
            <a:r>
              <a:rPr b="1" i="0" lang="en-US" sz="1401" u="none" cap="none" strike="noStrike">
                <a:solidFill>
                  <a:srgbClr val="000000"/>
                </a:solidFill>
                <a:latin typeface="Calibri"/>
                <a:ea typeface="Calibri"/>
                <a:cs typeface="Calibri"/>
                <a:sym typeface="Calibri"/>
              </a:rPr>
              <a:t>2.2</a:t>
            </a:r>
            <a:r>
              <a:rPr b="0" i="0" lang="en-US" sz="1401" u="none" cap="none" strike="noStrike">
                <a:solidFill>
                  <a:srgbClr val="000000"/>
                </a:solidFill>
                <a:latin typeface="Calibri"/>
                <a:ea typeface="Calibri"/>
                <a:cs typeface="Calibri"/>
                <a:sym typeface="Calibri"/>
              </a:rPr>
              <a:t> Calcula el monto de diferentes hechos económicos según los principios de contabilidad internacional, comparándolos con los  resultados obtenidos al aplicar los Principios Contables Generalmente Aceptados (PCGA) utilizados en el país, considerando las normas vigentes.</a:t>
            </a:r>
            <a:br>
              <a:rPr b="0" i="0" lang="en-US" sz="1401" u="none" cap="none" strike="noStrike">
                <a:solidFill>
                  <a:srgbClr val="000000"/>
                </a:solidFill>
                <a:latin typeface="Calibri"/>
                <a:ea typeface="Calibri"/>
                <a:cs typeface="Calibri"/>
                <a:sym typeface="Calibri"/>
              </a:rPr>
            </a:br>
            <a:br>
              <a:rPr b="0" i="0" lang="en-US" sz="1401" u="none" cap="none" strike="noStrike">
                <a:solidFill>
                  <a:srgbClr val="000000"/>
                </a:solidFill>
                <a:latin typeface="Calibri"/>
                <a:ea typeface="Calibri"/>
                <a:cs typeface="Calibri"/>
                <a:sym typeface="Calibri"/>
              </a:rPr>
            </a:br>
            <a:r>
              <a:rPr b="0" i="0" lang="en-US" sz="1401" u="none" cap="none" strike="noStrike">
                <a:solidFill>
                  <a:srgbClr val="000000"/>
                </a:solidFill>
                <a:latin typeface="Calibri"/>
                <a:ea typeface="Calibri"/>
                <a:cs typeface="Calibri"/>
                <a:sym typeface="Calibri"/>
              </a:rPr>
              <a:t>Confecciona libro diario, libro mayor, libros auxiliares, registrando operaciones contables y tributarias, para determinar el resultado del ejercicio, de acuerdo a normativa IFRS y tributaria. </a:t>
            </a:r>
            <a:br>
              <a:rPr b="0" i="0" lang="en-US" sz="1401" u="none" cap="none" strike="noStrike">
                <a:solidFill>
                  <a:srgbClr val="000000"/>
                </a:solidFill>
                <a:latin typeface="Calibri"/>
                <a:ea typeface="Calibri"/>
                <a:cs typeface="Calibri"/>
                <a:sym typeface="Calibri"/>
              </a:rPr>
            </a:br>
            <a:endParaRPr b="0" i="0" sz="1401"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1" u="none" cap="none" strike="noStrike">
              <a:solidFill>
                <a:srgbClr val="76384D"/>
              </a:solidFill>
              <a:latin typeface="Calibri"/>
              <a:ea typeface="Calibri"/>
              <a:cs typeface="Calibri"/>
              <a:sym typeface="Calibri"/>
            </a:endParaRPr>
          </a:p>
        </p:txBody>
      </p:sp>
      <p:sp>
        <p:nvSpPr>
          <p:cNvPr id="108" name="Google Shape;108;p3"/>
          <p:cNvSpPr txBox="1"/>
          <p:nvPr/>
        </p:nvSpPr>
        <p:spPr>
          <a:xfrm>
            <a:off x="6557610" y="1994948"/>
            <a:ext cx="2863463" cy="409672"/>
          </a:xfrm>
          <a:prstGeom prst="rect">
            <a:avLst/>
          </a:prstGeom>
          <a:noFill/>
          <a:ln>
            <a:noFill/>
          </a:ln>
        </p:spPr>
        <p:txBody>
          <a:bodyPr anchorCtr="0" anchor="ctr" bIns="91450" lIns="91450" spcFirstLastPara="1" rIns="91450" wrap="square" tIns="91450">
            <a:noAutofit/>
          </a:bodyPr>
          <a:lstStyle/>
          <a:p>
            <a:pPr indent="0" lvl="0" marL="0" marR="0" rtl="0" algn="ctr">
              <a:lnSpc>
                <a:spcPct val="90000"/>
              </a:lnSpc>
              <a:spcBef>
                <a:spcPts val="0"/>
              </a:spcBef>
              <a:spcAft>
                <a:spcPts val="0"/>
              </a:spcAft>
              <a:buNone/>
            </a:pPr>
            <a:r>
              <a:rPr b="1" i="0" lang="en-US" sz="1801" u="none" cap="none" strike="noStrike">
                <a:solidFill>
                  <a:srgbClr val="ED6B00"/>
                </a:solidFill>
                <a:latin typeface="Calibri"/>
                <a:ea typeface="Calibri"/>
                <a:cs typeface="Calibri"/>
                <a:sym typeface="Calibri"/>
              </a:rPr>
              <a:t>CRITERIOS DE EVALUACIÓN</a:t>
            </a:r>
            <a:endParaRPr b="0" i="0" sz="1801" u="none" cap="none" strike="noStrike">
              <a:solidFill>
                <a:srgbClr val="ED6B00"/>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b="0" l="0" r="0" t="0"/>
          <a:stretch/>
        </p:blipFill>
        <p:spPr>
          <a:xfrm>
            <a:off x="7653106" y="1203518"/>
            <a:ext cx="702671" cy="669989"/>
          </a:xfrm>
          <a:prstGeom prst="rect">
            <a:avLst/>
          </a:prstGeom>
          <a:noFill/>
          <a:ln>
            <a:noFill/>
          </a:ln>
        </p:spPr>
      </p:pic>
      <p:pic>
        <p:nvPicPr>
          <p:cNvPr id="110" name="Google Shape;110;p3"/>
          <p:cNvPicPr preferRelativeResize="0"/>
          <p:nvPr/>
        </p:nvPicPr>
        <p:blipFill rotWithShape="1">
          <a:blip r:embed="rId6">
            <a:alphaModFix/>
          </a:blip>
          <a:srcRect b="0" l="0" r="0" t="0"/>
          <a:stretch/>
        </p:blipFill>
        <p:spPr>
          <a:xfrm flipH="1">
            <a:off x="757846" y="4528454"/>
            <a:ext cx="2918359" cy="23188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4"/>
          <p:cNvGrpSpPr/>
          <p:nvPr/>
        </p:nvGrpSpPr>
        <p:grpSpPr>
          <a:xfrm>
            <a:off x="375975" y="3785986"/>
            <a:ext cx="4845900" cy="698285"/>
            <a:chOff x="375767" y="3168019"/>
            <a:chExt cx="4845900" cy="698285"/>
          </a:xfrm>
        </p:grpSpPr>
        <p:sp>
          <p:nvSpPr>
            <p:cNvPr id="116" name="Google Shape;116;p4"/>
            <p:cNvSpPr/>
            <p:nvPr/>
          </p:nvSpPr>
          <p:spPr>
            <a:xfrm>
              <a:off x="563867" y="3168019"/>
              <a:ext cx="4657800" cy="69828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7" name="Google Shape;117;p4"/>
            <p:cNvGrpSpPr/>
            <p:nvPr/>
          </p:nvGrpSpPr>
          <p:grpSpPr>
            <a:xfrm>
              <a:off x="375767" y="3322176"/>
              <a:ext cx="376200" cy="392567"/>
              <a:chOff x="375767" y="3416397"/>
              <a:chExt cx="376200" cy="392567"/>
            </a:xfrm>
          </p:grpSpPr>
          <p:sp>
            <p:nvSpPr>
              <p:cNvPr id="118" name="Google Shape;118;p4"/>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4"/>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20" name="Google Shape;120;p4"/>
            <p:cNvSpPr txBox="1"/>
            <p:nvPr/>
          </p:nvSpPr>
          <p:spPr>
            <a:xfrm>
              <a:off x="938567" y="3253496"/>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Reconocimos Documentación Tributaria. </a:t>
              </a:r>
              <a:endParaRPr/>
            </a:p>
          </p:txBody>
        </p:sp>
      </p:grpSp>
      <p:grpSp>
        <p:nvGrpSpPr>
          <p:cNvPr id="121" name="Google Shape;121;p4"/>
          <p:cNvGrpSpPr/>
          <p:nvPr/>
        </p:nvGrpSpPr>
        <p:grpSpPr>
          <a:xfrm>
            <a:off x="375975" y="2972892"/>
            <a:ext cx="4845900" cy="698285"/>
            <a:chOff x="375767" y="3168019"/>
            <a:chExt cx="4845900" cy="698285"/>
          </a:xfrm>
        </p:grpSpPr>
        <p:sp>
          <p:nvSpPr>
            <p:cNvPr id="122" name="Google Shape;122;p4"/>
            <p:cNvSpPr/>
            <p:nvPr/>
          </p:nvSpPr>
          <p:spPr>
            <a:xfrm>
              <a:off x="563867" y="3168019"/>
              <a:ext cx="4657800" cy="69828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23" name="Google Shape;123;p4"/>
            <p:cNvGrpSpPr/>
            <p:nvPr/>
          </p:nvGrpSpPr>
          <p:grpSpPr>
            <a:xfrm>
              <a:off x="375767" y="3322176"/>
              <a:ext cx="376200" cy="392567"/>
              <a:chOff x="375767" y="3416397"/>
              <a:chExt cx="376200" cy="392567"/>
            </a:xfrm>
          </p:grpSpPr>
          <p:sp>
            <p:nvSpPr>
              <p:cNvPr id="124" name="Google Shape;124;p4"/>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4"/>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26" name="Google Shape;126;p4"/>
            <p:cNvSpPr txBox="1"/>
            <p:nvPr/>
          </p:nvSpPr>
          <p:spPr>
            <a:xfrm>
              <a:off x="938567" y="3253496"/>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Registramos información en los Libros Auxiliares de Compras y Ventas.</a:t>
              </a:r>
              <a:endParaRPr/>
            </a:p>
          </p:txBody>
        </p:sp>
      </p:grpSp>
      <p:sp>
        <p:nvSpPr>
          <p:cNvPr id="127" name="Google Shape;127;p4"/>
          <p:cNvSpPr/>
          <p:nvPr/>
        </p:nvSpPr>
        <p:spPr>
          <a:xfrm>
            <a:off x="5026616" y="3750119"/>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 name="Google Shape;128;p4"/>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29" name="Google Shape;129;p4"/>
          <p:cNvSpPr txBox="1"/>
          <p:nvPr/>
        </p:nvSpPr>
        <p:spPr>
          <a:xfrm>
            <a:off x="574651" y="2296989"/>
            <a:ext cx="47784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LIBRO DIARIO, MAYOR Y AUXILIARES DE COMPRA Y VENTA:</a:t>
            </a:r>
            <a:endParaRPr b="0" i="0" sz="1800" u="none" cap="none" strike="noStrike">
              <a:solidFill>
                <a:srgbClr val="ED6B00"/>
              </a:solidFill>
              <a:latin typeface="Calibri"/>
              <a:ea typeface="Calibri"/>
              <a:cs typeface="Calibri"/>
              <a:sym typeface="Calibri"/>
            </a:endParaRPr>
          </a:p>
        </p:txBody>
      </p:sp>
      <p:sp>
        <p:nvSpPr>
          <p:cNvPr id="130" name="Google Shape;130;p4"/>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grpSp>
        <p:nvGrpSpPr>
          <p:cNvPr id="131" name="Google Shape;131;p4"/>
          <p:cNvGrpSpPr/>
          <p:nvPr/>
        </p:nvGrpSpPr>
        <p:grpSpPr>
          <a:xfrm>
            <a:off x="385500" y="4594943"/>
            <a:ext cx="4845900" cy="698285"/>
            <a:chOff x="375767" y="3168019"/>
            <a:chExt cx="4845900" cy="698285"/>
          </a:xfrm>
        </p:grpSpPr>
        <p:sp>
          <p:nvSpPr>
            <p:cNvPr id="132" name="Google Shape;132;p4"/>
            <p:cNvSpPr/>
            <p:nvPr/>
          </p:nvSpPr>
          <p:spPr>
            <a:xfrm>
              <a:off x="563867" y="3168019"/>
              <a:ext cx="4657800" cy="69828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33" name="Google Shape;133;p4"/>
            <p:cNvGrpSpPr/>
            <p:nvPr/>
          </p:nvGrpSpPr>
          <p:grpSpPr>
            <a:xfrm>
              <a:off x="375767" y="3322176"/>
              <a:ext cx="376200" cy="392567"/>
              <a:chOff x="375767" y="3416397"/>
              <a:chExt cx="376200" cy="392567"/>
            </a:xfrm>
          </p:grpSpPr>
          <p:sp>
            <p:nvSpPr>
              <p:cNvPr id="134" name="Google Shape;134;p4"/>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4"/>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36" name="Google Shape;136;p4"/>
            <p:cNvSpPr txBox="1"/>
            <p:nvPr/>
          </p:nvSpPr>
          <p:spPr>
            <a:xfrm>
              <a:off x="938567" y="3253496"/>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Registramos Centralización Contable.</a:t>
              </a:r>
              <a:endParaRPr/>
            </a:p>
          </p:txBody>
        </p:sp>
      </p:grpSp>
      <p:pic>
        <p:nvPicPr>
          <p:cNvPr id="137" name="Google Shape;137;p4"/>
          <p:cNvPicPr preferRelativeResize="0"/>
          <p:nvPr/>
        </p:nvPicPr>
        <p:blipFill rotWithShape="1">
          <a:blip r:embed="rId3">
            <a:alphaModFix/>
          </a:blip>
          <a:srcRect b="0" l="0" r="0" t="0"/>
          <a:stretch/>
        </p:blipFill>
        <p:spPr>
          <a:xfrm>
            <a:off x="4870518" y="2609665"/>
            <a:ext cx="4828328" cy="4574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id="142" name="Google Shape;142;p5"/>
          <p:cNvGrpSpPr/>
          <p:nvPr/>
        </p:nvGrpSpPr>
        <p:grpSpPr>
          <a:xfrm flipH="1">
            <a:off x="536225" y="2440019"/>
            <a:ext cx="5390398" cy="2790742"/>
            <a:chOff x="3774221" y="2843142"/>
            <a:chExt cx="5390398" cy="2790742"/>
          </a:xfrm>
        </p:grpSpPr>
        <p:sp>
          <p:nvSpPr>
            <p:cNvPr id="143" name="Google Shape;143;p5"/>
            <p:cNvSpPr/>
            <p:nvPr/>
          </p:nvSpPr>
          <p:spPr>
            <a:xfrm>
              <a:off x="4506819" y="2843142"/>
              <a:ext cx="4657800" cy="2790742"/>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4" name="Google Shape;144;p5"/>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45" name="Google Shape;145;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46" name="Google Shape;146;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47" name="Google Shape;147;p5"/>
          <p:cNvSpPr txBox="1"/>
          <p:nvPr/>
        </p:nvSpPr>
        <p:spPr>
          <a:xfrm>
            <a:off x="856788" y="2876745"/>
            <a:ext cx="4056002"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aprendizajes trabajados en la actividad anterior, te </a:t>
            </a:r>
            <a:r>
              <a:rPr lang="en-US" sz="1600">
                <a:latin typeface="Calibri"/>
                <a:ea typeface="Calibri"/>
                <a:cs typeface="Calibri"/>
                <a:sym typeface="Calibri"/>
              </a:rPr>
              <a:t>invitamos</a:t>
            </a:r>
            <a:r>
              <a:rPr b="0" i="0" lang="en-US" sz="1600" u="none" cap="none" strike="noStrike">
                <a:solidFill>
                  <a:srgbClr val="000000"/>
                </a:solidFill>
                <a:latin typeface="Calibri"/>
                <a:ea typeface="Calibri"/>
                <a:cs typeface="Calibri"/>
                <a:sym typeface="Calibri"/>
              </a:rPr>
              <a:t> a desarrollar la </a:t>
            </a:r>
            <a:r>
              <a:rPr b="1" i="0" lang="en-US" sz="1600" u="none" cap="none" strike="noStrike">
                <a:solidFill>
                  <a:srgbClr val="ED6B00"/>
                </a:solidFill>
                <a:latin typeface="Calibri"/>
                <a:ea typeface="Calibri"/>
                <a:cs typeface="Calibri"/>
                <a:sym typeface="Calibri"/>
              </a:rPr>
              <a:t>Actividad 6 de Conocimientos Previos, </a:t>
            </a:r>
            <a:r>
              <a:rPr b="0" i="0" lang="en-US" sz="1600" u="none" cap="none" strike="noStrike">
                <a:solidFill>
                  <a:srgbClr val="000000"/>
                </a:solidFill>
                <a:latin typeface="Calibri"/>
                <a:ea typeface="Calibri"/>
                <a:cs typeface="Calibri"/>
                <a:sym typeface="Calibri"/>
              </a:rPr>
              <a:t>descarga el archivo sigue sus instrucciones. </a:t>
            </a:r>
            <a:endParaRPr/>
          </a:p>
        </p:txBody>
      </p:sp>
      <p:sp>
        <p:nvSpPr>
          <p:cNvPr id="148" name="Google Shape;148;p5"/>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la </a:t>
            </a:r>
            <a:r>
              <a:rPr b="0" i="0" lang="en-US" sz="2100" u="none" cap="none" strike="noStrike">
                <a:solidFill>
                  <a:srgbClr val="A93501"/>
                </a:solidFill>
                <a:latin typeface="Calibri"/>
                <a:ea typeface="Calibri"/>
                <a:cs typeface="Calibri"/>
                <a:sym typeface="Calibri"/>
              </a:rPr>
              <a:t>siguiente presentación.</a:t>
            </a:r>
            <a:endParaRPr b="0" i="0" sz="1400" u="none" cap="none" strike="noStrike">
              <a:solidFill>
                <a:srgbClr val="A93501"/>
              </a:solidFill>
              <a:latin typeface="Arial"/>
              <a:ea typeface="Arial"/>
              <a:cs typeface="Arial"/>
              <a:sym typeface="Arial"/>
            </a:endParaRPr>
          </a:p>
        </p:txBody>
      </p:sp>
      <p:pic>
        <p:nvPicPr>
          <p:cNvPr id="149" name="Google Shape;149;p5"/>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6"/>
          <p:cNvSpPr txBox="1"/>
          <p:nvPr/>
        </p:nvSpPr>
        <p:spPr>
          <a:xfrm>
            <a:off x="-832338" y="3094892"/>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 name="Google Shape;156;p6"/>
          <p:cNvSpPr txBox="1"/>
          <p:nvPr/>
        </p:nvSpPr>
        <p:spPr>
          <a:xfrm>
            <a:off x="4063852" y="26649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57" name="Google Shape;157;p6"/>
          <p:cNvSpPr/>
          <p:nvPr/>
        </p:nvSpPr>
        <p:spPr>
          <a:xfrm>
            <a:off x="4063852" y="3185653"/>
            <a:ext cx="5081308" cy="3106992"/>
          </a:xfrm>
          <a:prstGeom prst="roundRect">
            <a:avLst>
              <a:gd fmla="val 674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8" name="Google Shape;158;p6"/>
          <p:cNvSpPr txBox="1"/>
          <p:nvPr/>
        </p:nvSpPr>
        <p:spPr>
          <a:xfrm>
            <a:off x="4578914" y="3701231"/>
            <a:ext cx="4014476"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Confeccionar libro electrónico de compra</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y venta.</a:t>
            </a:r>
            <a:endParaRPr/>
          </a:p>
        </p:txBody>
      </p:sp>
      <p:grpSp>
        <p:nvGrpSpPr>
          <p:cNvPr id="159" name="Google Shape;159;p6"/>
          <p:cNvGrpSpPr/>
          <p:nvPr/>
        </p:nvGrpSpPr>
        <p:grpSpPr>
          <a:xfrm>
            <a:off x="3895220" y="3795572"/>
            <a:ext cx="375438" cy="362157"/>
            <a:chOff x="8933845" y="4538850"/>
            <a:chExt cx="376200" cy="385800"/>
          </a:xfrm>
        </p:grpSpPr>
        <p:sp>
          <p:nvSpPr>
            <p:cNvPr id="160" name="Google Shape;160;p6"/>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6"/>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62" name="Google Shape;162;p6"/>
          <p:cNvSpPr txBox="1"/>
          <p:nvPr/>
        </p:nvSpPr>
        <p:spPr>
          <a:xfrm>
            <a:off x="4609835" y="4945468"/>
            <a:ext cx="3983555"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Registrar operaciones contables y tributarias desarrollando libro diario, compra ventas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y mayor.</a:t>
            </a:r>
            <a:endParaRPr/>
          </a:p>
        </p:txBody>
      </p:sp>
      <p:grpSp>
        <p:nvGrpSpPr>
          <p:cNvPr id="163" name="Google Shape;163;p6"/>
          <p:cNvGrpSpPr/>
          <p:nvPr/>
        </p:nvGrpSpPr>
        <p:grpSpPr>
          <a:xfrm>
            <a:off x="3895220" y="5163188"/>
            <a:ext cx="375438" cy="362157"/>
            <a:chOff x="8933845" y="6093269"/>
            <a:chExt cx="376200" cy="385800"/>
          </a:xfrm>
        </p:grpSpPr>
        <p:sp>
          <p:nvSpPr>
            <p:cNvPr id="164" name="Google Shape;164;p6"/>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66" name="Google Shape;166;p6"/>
          <p:cNvSpPr txBox="1"/>
          <p:nvPr/>
        </p:nvSpPr>
        <p:spPr>
          <a:xfrm>
            <a:off x="375975" y="1771953"/>
            <a:ext cx="6751656" cy="409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LIBRO DIARIO, MAYOR, Y AUXILIARES </a:t>
            </a:r>
            <a:r>
              <a:rPr b="1" i="0" lang="en-US" sz="2000" u="none" cap="none" strike="noStrike">
                <a:solidFill>
                  <a:srgbClr val="ED6B00"/>
                </a:solidFill>
                <a:latin typeface="Calibri"/>
                <a:ea typeface="Calibri"/>
                <a:cs typeface="Calibri"/>
                <a:sym typeface="Calibri"/>
              </a:rPr>
              <a:t>DE COMPRA Y VENTA</a:t>
            </a:r>
            <a:endParaRPr b="0" i="0" sz="2000" u="none" cap="none" strike="noStrike">
              <a:solidFill>
                <a:srgbClr val="ED6B00"/>
              </a:solidFill>
              <a:latin typeface="Arial"/>
              <a:ea typeface="Arial"/>
              <a:cs typeface="Arial"/>
              <a:sym typeface="Arial"/>
            </a:endParaRPr>
          </a:p>
        </p:txBody>
      </p:sp>
      <p:sp>
        <p:nvSpPr>
          <p:cNvPr id="167" name="Google Shape;167;p6"/>
          <p:cNvSpPr txBox="1"/>
          <p:nvPr/>
        </p:nvSpPr>
        <p:spPr>
          <a:xfrm>
            <a:off x="401701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6</a:t>
            </a:r>
            <a:endParaRPr b="0" i="0" sz="5000" u="none" cap="none" strike="noStrike">
              <a:solidFill>
                <a:srgbClr val="FFB375"/>
              </a:solidFill>
              <a:latin typeface="Calibri"/>
              <a:ea typeface="Calibri"/>
              <a:cs typeface="Calibri"/>
              <a:sym typeface="Calibri"/>
            </a:endParaRPr>
          </a:p>
        </p:txBody>
      </p:sp>
      <p:pic>
        <p:nvPicPr>
          <p:cNvPr id="168" name="Google Shape;168;p6"/>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69" name="Google Shape;169;p6"/>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p:nvPr/>
        </p:nvSpPr>
        <p:spPr>
          <a:xfrm>
            <a:off x="969300" y="2605550"/>
            <a:ext cx="7406700" cy="3091500"/>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5" name="Google Shape;175;p7"/>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LIBRO DIARIO, MAYOR Y AUXILIARES </a:t>
            </a:r>
            <a:r>
              <a:rPr b="0" i="0" lang="en-US" sz="2800" u="none" cap="none" strike="noStrike">
                <a:solidFill>
                  <a:srgbClr val="A93501"/>
                </a:solidFill>
                <a:latin typeface="Calibri"/>
                <a:ea typeface="Calibri"/>
                <a:cs typeface="Calibri"/>
                <a:sym typeface="Calibri"/>
              </a:rPr>
              <a:t>DE COMPRA Y VENTA</a:t>
            </a:r>
            <a:endParaRPr b="0" i="0" sz="3100" u="none" cap="none" strike="noStrike">
              <a:solidFill>
                <a:srgbClr val="A93501"/>
              </a:solidFill>
              <a:latin typeface="Calibri"/>
              <a:ea typeface="Calibri"/>
              <a:cs typeface="Calibri"/>
              <a:sym typeface="Calibri"/>
            </a:endParaRPr>
          </a:p>
        </p:txBody>
      </p:sp>
      <p:pic>
        <p:nvPicPr>
          <p:cNvPr id="176" name="Google Shape;176;p7"/>
          <p:cNvPicPr preferRelativeResize="0"/>
          <p:nvPr/>
        </p:nvPicPr>
        <p:blipFill rotWithShape="1">
          <a:blip r:embed="rId3">
            <a:alphaModFix/>
          </a:blip>
          <a:srcRect b="0" l="0" r="0" t="0"/>
          <a:stretch/>
        </p:blipFill>
        <p:spPr>
          <a:xfrm>
            <a:off x="7875544" y="2368525"/>
            <a:ext cx="500374" cy="477100"/>
          </a:xfrm>
          <a:prstGeom prst="rect">
            <a:avLst/>
          </a:prstGeom>
          <a:noFill/>
          <a:ln>
            <a:noFill/>
          </a:ln>
        </p:spPr>
      </p:pic>
      <p:sp>
        <p:nvSpPr>
          <p:cNvPr id="177" name="Google Shape;177;p7"/>
          <p:cNvSpPr/>
          <p:nvPr/>
        </p:nvSpPr>
        <p:spPr>
          <a:xfrm>
            <a:off x="6108734" y="3694602"/>
            <a:ext cx="2892861" cy="28928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78" name="Google Shape;178;p7"/>
          <p:cNvPicPr preferRelativeResize="0"/>
          <p:nvPr/>
        </p:nvPicPr>
        <p:blipFill rotWithShape="1">
          <a:blip r:embed="rId4">
            <a:alphaModFix/>
          </a:blip>
          <a:srcRect b="0" l="0" r="0" t="0"/>
          <a:stretch/>
        </p:blipFill>
        <p:spPr>
          <a:xfrm>
            <a:off x="5942090" y="3718259"/>
            <a:ext cx="3253326" cy="2886016"/>
          </a:xfrm>
          <a:prstGeom prst="rect">
            <a:avLst/>
          </a:prstGeom>
          <a:noFill/>
          <a:ln>
            <a:noFill/>
          </a:ln>
        </p:spPr>
      </p:pic>
      <p:sp>
        <p:nvSpPr>
          <p:cNvPr id="179" name="Google Shape;179;p7"/>
          <p:cNvSpPr/>
          <p:nvPr/>
        </p:nvSpPr>
        <p:spPr>
          <a:xfrm>
            <a:off x="4495096" y="3737828"/>
            <a:ext cx="2113725" cy="211372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80" name="Google Shape;180;p7"/>
          <p:cNvPicPr preferRelativeResize="0"/>
          <p:nvPr/>
        </p:nvPicPr>
        <p:blipFill rotWithShape="1">
          <a:blip r:embed="rId5">
            <a:alphaModFix/>
          </a:blip>
          <a:srcRect b="0" l="0" r="0" t="0"/>
          <a:stretch/>
        </p:blipFill>
        <p:spPr>
          <a:xfrm>
            <a:off x="4391127" y="3768114"/>
            <a:ext cx="2305250" cy="2044980"/>
          </a:xfrm>
          <a:prstGeom prst="rect">
            <a:avLst/>
          </a:prstGeom>
          <a:noFill/>
          <a:ln>
            <a:noFill/>
          </a:ln>
        </p:spPr>
      </p:pic>
      <p:sp>
        <p:nvSpPr>
          <p:cNvPr id="181" name="Google Shape;181;p7"/>
          <p:cNvSpPr txBox="1"/>
          <p:nvPr/>
        </p:nvSpPr>
        <p:spPr>
          <a:xfrm>
            <a:off x="1327775" y="3008748"/>
            <a:ext cx="64644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Anteriormente vimos que los libros auxiliares, se alimentan de la información entregada por los documentos tributarios,  dentro de los que podemos mencionar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600">
              <a:latin typeface="Calibri"/>
              <a:ea typeface="Calibri"/>
              <a:cs typeface="Calibri"/>
              <a:sym typeface="Calibri"/>
            </a:endParaRPr>
          </a:p>
          <a:p>
            <a:pPr indent="-330200" lvl="0" marL="457200" marR="0" rtl="0" algn="l">
              <a:lnSpc>
                <a:spcPct val="100000"/>
              </a:lnSpc>
              <a:spcBef>
                <a:spcPts val="0"/>
              </a:spcBef>
              <a:spcAft>
                <a:spcPts val="0"/>
              </a:spcAft>
              <a:buSzPts val="1600"/>
              <a:buFont typeface="Calibri"/>
              <a:buChar char="●"/>
            </a:pPr>
            <a:r>
              <a:rPr lang="en-US" sz="1600">
                <a:latin typeface="Calibri"/>
                <a:ea typeface="Calibri"/>
                <a:cs typeface="Calibri"/>
                <a:sym typeface="Calibri"/>
              </a:rPr>
              <a:t>Factura de Compras </a:t>
            </a:r>
            <a:endParaRPr sz="1600">
              <a:latin typeface="Calibri"/>
              <a:ea typeface="Calibri"/>
              <a:cs typeface="Calibri"/>
              <a:sym typeface="Calibri"/>
            </a:endParaRPr>
          </a:p>
          <a:p>
            <a:pPr indent="-330200" lvl="0" marL="457200" marR="0" rtl="0" algn="l">
              <a:lnSpc>
                <a:spcPct val="100000"/>
              </a:lnSpc>
              <a:spcBef>
                <a:spcPts val="0"/>
              </a:spcBef>
              <a:spcAft>
                <a:spcPts val="0"/>
              </a:spcAft>
              <a:buSzPts val="1600"/>
              <a:buFont typeface="Calibri"/>
              <a:buChar char="●"/>
            </a:pPr>
            <a:r>
              <a:rPr lang="en-US" sz="1600">
                <a:latin typeface="Calibri"/>
                <a:ea typeface="Calibri"/>
                <a:cs typeface="Calibri"/>
                <a:sym typeface="Calibri"/>
              </a:rPr>
              <a:t>Facturas de ventas</a:t>
            </a:r>
            <a:endParaRPr sz="1600">
              <a:latin typeface="Calibri"/>
              <a:ea typeface="Calibri"/>
              <a:cs typeface="Calibri"/>
              <a:sym typeface="Calibri"/>
            </a:endParaRPr>
          </a:p>
          <a:p>
            <a:pPr indent="-330200" lvl="0" marL="457200" marR="0" rtl="0" algn="l">
              <a:lnSpc>
                <a:spcPct val="100000"/>
              </a:lnSpc>
              <a:spcBef>
                <a:spcPts val="0"/>
              </a:spcBef>
              <a:spcAft>
                <a:spcPts val="0"/>
              </a:spcAft>
              <a:buSzPts val="1600"/>
              <a:buFont typeface="Calibri"/>
              <a:buChar char="●"/>
            </a:pPr>
            <a:r>
              <a:rPr lang="en-US" sz="1600">
                <a:latin typeface="Calibri"/>
                <a:ea typeface="Calibri"/>
                <a:cs typeface="Calibri"/>
                <a:sym typeface="Calibri"/>
              </a:rPr>
              <a:t>Notas de créditos</a:t>
            </a:r>
            <a:endParaRPr sz="1600">
              <a:latin typeface="Calibri"/>
              <a:ea typeface="Calibri"/>
              <a:cs typeface="Calibri"/>
              <a:sym typeface="Calibri"/>
            </a:endParaRPr>
          </a:p>
          <a:p>
            <a:pPr indent="-330200" lvl="0" marL="457200" marR="0" rtl="0" algn="l">
              <a:lnSpc>
                <a:spcPct val="100000"/>
              </a:lnSpc>
              <a:spcBef>
                <a:spcPts val="0"/>
              </a:spcBef>
              <a:spcAft>
                <a:spcPts val="0"/>
              </a:spcAft>
              <a:buSzPts val="1600"/>
              <a:buFont typeface="Calibri"/>
              <a:buChar char="●"/>
            </a:pPr>
            <a:r>
              <a:rPr lang="en-US" sz="1600">
                <a:latin typeface="Calibri"/>
                <a:ea typeface="Calibri"/>
                <a:cs typeface="Calibri"/>
                <a:sym typeface="Calibri"/>
              </a:rPr>
              <a:t>Notas de Débito</a:t>
            </a:r>
            <a:endParaRPr sz="1600">
              <a:latin typeface="Calibri"/>
              <a:ea typeface="Calibri"/>
              <a:cs typeface="Calibri"/>
              <a:sym typeface="Calibri"/>
            </a:endParaRPr>
          </a:p>
          <a:p>
            <a:pPr indent="-330200" lvl="0" marL="457200" marR="0" rtl="0" algn="l">
              <a:lnSpc>
                <a:spcPct val="100000"/>
              </a:lnSpc>
              <a:spcBef>
                <a:spcPts val="0"/>
              </a:spcBef>
              <a:spcAft>
                <a:spcPts val="0"/>
              </a:spcAft>
              <a:buSzPts val="1600"/>
              <a:buFont typeface="Calibri"/>
              <a:buChar char="●"/>
            </a:pPr>
            <a:r>
              <a:rPr lang="en-US" sz="1600">
                <a:latin typeface="Calibri"/>
                <a:ea typeface="Calibri"/>
                <a:cs typeface="Calibri"/>
                <a:sym typeface="Calibri"/>
              </a:rPr>
              <a:t>Boletas de venta y servicios</a:t>
            </a:r>
            <a:endParaRPr sz="16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LIBRO ELECTRÓNICO </a:t>
            </a:r>
            <a:r>
              <a:rPr b="0" i="0" lang="en-US" sz="2800" u="none" cap="none" strike="noStrike">
                <a:solidFill>
                  <a:srgbClr val="A93501"/>
                </a:solidFill>
                <a:latin typeface="Calibri"/>
                <a:ea typeface="Calibri"/>
                <a:cs typeface="Calibri"/>
                <a:sym typeface="Calibri"/>
              </a:rPr>
              <a:t>DE COMPRAS Y VENTAS </a:t>
            </a:r>
            <a:endParaRPr b="0" i="0" sz="3100" u="none" cap="none" strike="noStrike">
              <a:solidFill>
                <a:srgbClr val="A93501"/>
              </a:solidFill>
              <a:latin typeface="Calibri"/>
              <a:ea typeface="Calibri"/>
              <a:cs typeface="Calibri"/>
              <a:sym typeface="Calibri"/>
            </a:endParaRPr>
          </a:p>
        </p:txBody>
      </p:sp>
      <p:sp>
        <p:nvSpPr>
          <p:cNvPr id="187" name="Google Shape;187;p9"/>
          <p:cNvSpPr/>
          <p:nvPr/>
        </p:nvSpPr>
        <p:spPr>
          <a:xfrm>
            <a:off x="466024" y="2320576"/>
            <a:ext cx="7669791" cy="3212716"/>
          </a:xfrm>
          <a:prstGeom prst="roundRect">
            <a:avLst>
              <a:gd fmla="val 10942"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8" name="Google Shape;188;p9"/>
          <p:cNvSpPr txBox="1"/>
          <p:nvPr/>
        </p:nvSpPr>
        <p:spPr>
          <a:xfrm>
            <a:off x="620444" y="2403004"/>
            <a:ext cx="7304355" cy="2837211"/>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El Servicio de Impuestos Internos, ha dispuesto de una guía paso a paso para la creación</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de un libro de compras y ventas electrónicos. </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http://www.sii.cl/portales/mipyme/compra_venta/Guia_Creacion_LV.html</a:t>
            </a:r>
            <a:endParaRPr b="1"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Y, adicionalmente para complementar las dudas de los contribuyentes, a través del siguiente link el SII entrega una lista de preguntas frecuentes, puedes revisarlas acá </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                                         </a:t>
            </a:r>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http://www.sii.cl/ayudas/ayudas_por_servicios/rcv_faqs.pdf</a:t>
            </a:r>
            <a:endParaRPr b="1" i="0" sz="1500" u="none" cap="none" strike="noStrike">
              <a:solidFill>
                <a:srgbClr val="000000"/>
              </a:solidFill>
              <a:latin typeface="Calibri"/>
              <a:ea typeface="Calibri"/>
              <a:cs typeface="Calibri"/>
              <a:sym typeface="Calibri"/>
            </a:endParaRPr>
          </a:p>
        </p:txBody>
      </p:sp>
      <p:pic>
        <p:nvPicPr>
          <p:cNvPr id="189" name="Google Shape;189;p9"/>
          <p:cNvPicPr preferRelativeResize="0"/>
          <p:nvPr/>
        </p:nvPicPr>
        <p:blipFill rotWithShape="1">
          <a:blip r:embed="rId3">
            <a:alphaModFix/>
          </a:blip>
          <a:srcRect b="0" l="0" r="0" t="0"/>
          <a:stretch/>
        </p:blipFill>
        <p:spPr>
          <a:xfrm>
            <a:off x="4501662" y="4566588"/>
            <a:ext cx="4815288" cy="2750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p:nvPr/>
        </p:nvSpPr>
        <p:spPr>
          <a:xfrm>
            <a:off x="2035277" y="2274277"/>
            <a:ext cx="6999671" cy="3774831"/>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5" name="Google Shape;195;p1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196" name="Google Shape;196;p10"/>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97" name="Google Shape;197;p10"/>
          <p:cNvSpPr txBox="1"/>
          <p:nvPr/>
        </p:nvSpPr>
        <p:spPr>
          <a:xfrm>
            <a:off x="420150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6</a:t>
            </a:r>
            <a:endParaRPr b="0" i="0" sz="6000" u="none" cap="none" strike="noStrike">
              <a:solidFill>
                <a:srgbClr val="FFB375"/>
              </a:solidFill>
              <a:latin typeface="Calibri"/>
              <a:ea typeface="Calibri"/>
              <a:cs typeface="Calibri"/>
              <a:sym typeface="Calibri"/>
            </a:endParaRPr>
          </a:p>
        </p:txBody>
      </p:sp>
      <p:pic>
        <p:nvPicPr>
          <p:cNvPr id="198" name="Google Shape;198;p10"/>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199" name="Google Shape;199;p10"/>
          <p:cNvPicPr preferRelativeResize="0"/>
          <p:nvPr/>
        </p:nvPicPr>
        <p:blipFill rotWithShape="1">
          <a:blip r:embed="rId4">
            <a:alphaModFix/>
          </a:blip>
          <a:srcRect b="0" l="0" r="0" t="0"/>
          <a:stretch/>
        </p:blipFill>
        <p:spPr>
          <a:xfrm>
            <a:off x="7228123" y="5418308"/>
            <a:ext cx="1705019" cy="1272246"/>
          </a:xfrm>
          <a:prstGeom prst="rect">
            <a:avLst/>
          </a:prstGeom>
          <a:noFill/>
          <a:ln>
            <a:noFill/>
          </a:ln>
        </p:spPr>
      </p:pic>
      <p:pic>
        <p:nvPicPr>
          <p:cNvPr id="200" name="Google Shape;200;p10"/>
          <p:cNvPicPr preferRelativeResize="0"/>
          <p:nvPr/>
        </p:nvPicPr>
        <p:blipFill rotWithShape="1">
          <a:blip r:embed="rId5">
            <a:alphaModFix/>
          </a:blip>
          <a:srcRect b="0" l="0" r="0" t="0"/>
          <a:stretch/>
        </p:blipFill>
        <p:spPr>
          <a:xfrm>
            <a:off x="5474444" y="5743718"/>
            <a:ext cx="1651873" cy="884514"/>
          </a:xfrm>
          <a:prstGeom prst="rect">
            <a:avLst/>
          </a:prstGeom>
          <a:noFill/>
          <a:ln>
            <a:noFill/>
          </a:ln>
        </p:spPr>
      </p:pic>
      <p:sp>
        <p:nvSpPr>
          <p:cNvPr id="201" name="Google Shape;201;p10"/>
          <p:cNvSpPr txBox="1"/>
          <p:nvPr/>
        </p:nvSpPr>
        <p:spPr>
          <a:xfrm>
            <a:off x="3296073" y="3722059"/>
            <a:ext cx="5437619"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0" i="0" lang="en-US" sz="1900" u="none" cap="none" strike="noStrike">
                <a:solidFill>
                  <a:srgbClr val="A93501"/>
                </a:solidFill>
                <a:latin typeface="Calibri"/>
                <a:ea typeface="Calibri"/>
                <a:cs typeface="Calibri"/>
                <a:sym typeface="Calibri"/>
              </a:rPr>
              <a:t>LIBRO DIARIO, MAYOR, Y AUXILIARES</a:t>
            </a:r>
            <a:endParaRPr/>
          </a:p>
          <a:p>
            <a:pPr indent="0" lvl="0" marL="0" marR="0" rtl="0" algn="l">
              <a:lnSpc>
                <a:spcPct val="115000"/>
              </a:lnSpc>
              <a:spcBef>
                <a:spcPts val="0"/>
              </a:spcBef>
              <a:spcAft>
                <a:spcPts val="0"/>
              </a:spcAft>
              <a:buClr>
                <a:srgbClr val="000000"/>
              </a:buClr>
              <a:buSzPts val="1900"/>
              <a:buFont typeface="Arial"/>
              <a:buNone/>
            </a:pPr>
            <a:r>
              <a:rPr b="1" i="0" lang="en-US" sz="1900" u="none" cap="none" strike="noStrike">
                <a:solidFill>
                  <a:srgbClr val="ED6B00"/>
                </a:solidFill>
                <a:latin typeface="Calibri"/>
                <a:ea typeface="Calibri"/>
                <a:cs typeface="Calibri"/>
                <a:sym typeface="Calibri"/>
              </a:rPr>
              <a:t>DE COMPRA Y VENTA</a:t>
            </a:r>
            <a:endParaRPr b="0" i="0" sz="19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temas trabajados  durante el desarrollo de la presentación, referente a los Libro electrónico de compras y ventas, te invitamos a realizar un mapa conceptual que resuma en 10 conceptos, el proceso electrónico para crear libros de compra y ventas. </a:t>
            </a:r>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Reúnete en grupos no mas de cuatro integrantes, desarrolla la actividad y luego comparte con el resto de los grupos.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