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40" roundtripDataSignature="AMtx7mh8wOR+OGuvdsWgSFwB308Rdf1o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2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2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2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2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2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2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2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2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3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32: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3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35"/>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35"/>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35"/>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35"/>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35"/>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35"/>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35"/>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45"/>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 name="Google Shape;79;p4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4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5"/>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82" name="Google Shape;82;p4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83" name="Google Shape;83;p4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4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46"/>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4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46"/>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0" name="Google Shape;90;p4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92" name="Google Shape;92;p4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4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47"/>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4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8" name="Google Shape;98;p47"/>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9" name="Google Shape;99;p4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101" name="Google Shape;101;p4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102" name="Google Shape;102;p4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36"/>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36"/>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36"/>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36"/>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37"/>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3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3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25" name="Google Shape;25;p3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3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3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38"/>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3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3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3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3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3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9"/>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9"/>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39"/>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39"/>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42" name="Google Shape;42;p39"/>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39"/>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3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42"/>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4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42"/>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4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52" name="Google Shape;52;p4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53" name="Google Shape;53;p4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41"/>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4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41"/>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1"/>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41"/>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4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3" name="Shape 63"/>
        <p:cNvGrpSpPr/>
        <p:nvPr/>
      </p:nvGrpSpPr>
      <p:grpSpPr>
        <a:xfrm>
          <a:off x="0" y="0"/>
          <a:ext cx="0" cy="0"/>
          <a:chOff x="0" y="0"/>
          <a:chExt cx="0" cy="0"/>
        </a:xfrm>
      </p:grpSpPr>
      <p:sp>
        <p:nvSpPr>
          <p:cNvPr id="64" name="Google Shape;64;p43"/>
          <p:cNvSpPr/>
          <p:nvPr/>
        </p:nvSpPr>
        <p:spPr>
          <a:xfrm>
            <a:off x="270565" y="1747314"/>
            <a:ext cx="9346500" cy="5676000"/>
          </a:xfrm>
          <a:prstGeom prst="round1Rect">
            <a:avLst>
              <a:gd fmla="val 15350" name="adj"/>
            </a:avLst>
          </a:prstGeom>
          <a:solidFill>
            <a:srgbClr val="29754D">
              <a:alpha val="2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 name="Google Shape;65;p43"/>
          <p:cNvSpPr/>
          <p:nvPr/>
        </p:nvSpPr>
        <p:spPr>
          <a:xfrm>
            <a:off x="436350" y="6464001"/>
            <a:ext cx="7891800" cy="680400"/>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 name="Google Shape;66;p4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67" name="Google Shape;67;p4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68" name="Google Shape;68;p4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69" name="Google Shape;69;p43"/>
          <p:cNvPicPr preferRelativeResize="0"/>
          <p:nvPr/>
        </p:nvPicPr>
        <p:blipFill rotWithShape="1">
          <a:blip r:embed="rId5">
            <a:alphaModFix/>
          </a:blip>
          <a:srcRect b="0" l="0" r="0" t="0"/>
          <a:stretch/>
        </p:blipFill>
        <p:spPr>
          <a:xfrm>
            <a:off x="433441" y="419875"/>
            <a:ext cx="4210921" cy="680400"/>
          </a:xfrm>
          <a:prstGeom prst="rect">
            <a:avLst/>
          </a:prstGeom>
          <a:noFill/>
          <a:ln>
            <a:noFill/>
          </a:ln>
        </p:spPr>
      </p:pic>
      <p:pic>
        <p:nvPicPr>
          <p:cNvPr id="70" name="Google Shape;70;p4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pic>
        <p:nvPicPr>
          <p:cNvPr id="72" name="Google Shape;72;p4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73" name="Google Shape;73;p4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74" name="Google Shape;74;p44"/>
          <p:cNvPicPr preferRelativeResize="0"/>
          <p:nvPr/>
        </p:nvPicPr>
        <p:blipFill rotWithShape="1">
          <a:blip r:embed="rId4">
            <a:alphaModFix/>
          </a:blip>
          <a:srcRect b="0" l="0" r="0" t="0"/>
          <a:stretch/>
        </p:blipFill>
        <p:spPr>
          <a:xfrm>
            <a:off x="433441" y="419875"/>
            <a:ext cx="4210921" cy="680400"/>
          </a:xfrm>
          <a:prstGeom prst="rect">
            <a:avLst/>
          </a:prstGeom>
          <a:noFill/>
          <a:ln>
            <a:noFill/>
          </a:ln>
        </p:spPr>
      </p:pic>
      <p:sp>
        <p:nvSpPr>
          <p:cNvPr id="75" name="Google Shape;75;p44"/>
          <p:cNvSpPr/>
          <p:nvPr/>
        </p:nvSpPr>
        <p:spPr>
          <a:xfrm>
            <a:off x="242856" y="1756550"/>
            <a:ext cx="9346500" cy="5676000"/>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9.png"/><Relationship Id="rId4" Type="http://schemas.openxmlformats.org/officeDocument/2006/relationships/image" Target="../media/image44.png"/><Relationship Id="rId11" Type="http://schemas.openxmlformats.org/officeDocument/2006/relationships/image" Target="../media/image42.png"/><Relationship Id="rId10" Type="http://schemas.openxmlformats.org/officeDocument/2006/relationships/image" Target="../media/image36.png"/><Relationship Id="rId9"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3.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08" name="Google Shape;10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109" name="Google Shape;10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0" name="Google Shape;110;p1"/>
          <p:cNvSpPr txBox="1"/>
          <p:nvPr/>
        </p:nvSpPr>
        <p:spPr>
          <a:xfrm>
            <a:off x="429738" y="1922900"/>
            <a:ext cx="85059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p:txBody>
      </p:sp>
      <p:sp>
        <p:nvSpPr>
          <p:cNvPr id="223" name="Google Shape;223;p10"/>
          <p:cNvSpPr/>
          <p:nvPr/>
        </p:nvSpPr>
        <p:spPr>
          <a:xfrm>
            <a:off x="375974" y="1851102"/>
            <a:ext cx="8935294" cy="4873083"/>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p10"/>
          <p:cNvSpPr/>
          <p:nvPr/>
        </p:nvSpPr>
        <p:spPr>
          <a:xfrm>
            <a:off x="669073" y="2096429"/>
            <a:ext cx="8408686" cy="4285153"/>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820991" y="2180421"/>
            <a:ext cx="4946049" cy="40010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Lámparas incandescentes.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Fue ideada por Peter Cooper Hewitt, en 1901, utilizando como gas vapor de mercurio. Estos dispositivos de mayor eficiencia energética que las lámparas de incandescencia, producían, una luz azulado verdosa inadecuada para la iluminación.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1926, Edmund Germer, Friedrich Meyer y Hans Spanner aumentaron la presión del gas dentro del tubo y recubrieron éste internamente con un polvo fluorescente. De esta forma, la radiación ultravioleta emitida por el plasma de mercurio era absorbida y posteriormente remitida por el recubrimiento en forma de luz visible casi blanca.</a:t>
            </a:r>
            <a:endParaRPr b="0" i="0" sz="1400" u="none" cap="none" strike="noStrike">
              <a:solidFill>
                <a:srgbClr val="000000"/>
              </a:solidFill>
              <a:latin typeface="Arial"/>
              <a:ea typeface="Arial"/>
              <a:cs typeface="Arial"/>
              <a:sym typeface="Arial"/>
            </a:endParaRPr>
          </a:p>
        </p:txBody>
      </p:sp>
      <p:grpSp>
        <p:nvGrpSpPr>
          <p:cNvPr id="226" name="Google Shape;226;p10"/>
          <p:cNvGrpSpPr/>
          <p:nvPr/>
        </p:nvGrpSpPr>
        <p:grpSpPr>
          <a:xfrm>
            <a:off x="5956675" y="2796209"/>
            <a:ext cx="2747963" cy="3034748"/>
            <a:chOff x="5650283" y="2817011"/>
            <a:chExt cx="2753098" cy="3040419"/>
          </a:xfrm>
        </p:grpSpPr>
        <p:sp>
          <p:nvSpPr>
            <p:cNvPr id="227" name="Google Shape;227;p10"/>
            <p:cNvSpPr/>
            <p:nvPr/>
          </p:nvSpPr>
          <p:spPr>
            <a:xfrm>
              <a:off x="5650283" y="2817011"/>
              <a:ext cx="2753098" cy="3040419"/>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8" name="Google Shape;228;p10"/>
            <p:cNvPicPr preferRelativeResize="0"/>
            <p:nvPr/>
          </p:nvPicPr>
          <p:blipFill rotWithShape="1">
            <a:blip r:embed="rId3">
              <a:alphaModFix/>
            </a:blip>
            <a:srcRect b="5531" l="9430" r="12743" t="4781"/>
            <a:stretch/>
          </p:blipFill>
          <p:spPr>
            <a:xfrm>
              <a:off x="5830055" y="2941876"/>
              <a:ext cx="2325608" cy="2680122"/>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1"/>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p:txBody>
      </p:sp>
      <p:sp>
        <p:nvSpPr>
          <p:cNvPr id="234" name="Google Shape;234;p11"/>
          <p:cNvSpPr/>
          <p:nvPr/>
        </p:nvSpPr>
        <p:spPr>
          <a:xfrm>
            <a:off x="375974" y="1851102"/>
            <a:ext cx="8935294" cy="4873083"/>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669073" y="2096429"/>
            <a:ext cx="8396868" cy="4285153"/>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11"/>
          <p:cNvSpPr txBox="1"/>
          <p:nvPr/>
        </p:nvSpPr>
        <p:spPr>
          <a:xfrm>
            <a:off x="910200" y="2247326"/>
            <a:ext cx="4309422" cy="38266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Lámparas de sodio de baja presión.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Las lámparas de vapor de sodio se pueden asimilar en su funcionamiento y forma a las lámparas de vapor de mercurio. Las diferencias se encuentran en los componentes del tubo de descarga como se verá más adelante.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Este tipo de lámparas producen un rendimiento lumínico muy elevado gracias a que las radiaciones producidas se concentran en la zona del espectro visible donde la percepción visual es máxima.</a:t>
            </a:r>
            <a:endParaRPr b="0" i="0" sz="1400" u="none" cap="none" strike="noStrike">
              <a:solidFill>
                <a:srgbClr val="000000"/>
              </a:solidFill>
              <a:latin typeface="Arial"/>
              <a:ea typeface="Arial"/>
              <a:cs typeface="Arial"/>
              <a:sym typeface="Arial"/>
            </a:endParaRPr>
          </a:p>
        </p:txBody>
      </p:sp>
      <p:grpSp>
        <p:nvGrpSpPr>
          <p:cNvPr id="237" name="Google Shape;237;p11"/>
          <p:cNvGrpSpPr/>
          <p:nvPr/>
        </p:nvGrpSpPr>
        <p:grpSpPr>
          <a:xfrm>
            <a:off x="5460749" y="2696626"/>
            <a:ext cx="3144925" cy="3174088"/>
            <a:chOff x="5323213" y="2670121"/>
            <a:chExt cx="3144925" cy="3174088"/>
          </a:xfrm>
        </p:grpSpPr>
        <p:sp>
          <p:nvSpPr>
            <p:cNvPr id="238" name="Google Shape;238;p11"/>
            <p:cNvSpPr/>
            <p:nvPr/>
          </p:nvSpPr>
          <p:spPr>
            <a:xfrm>
              <a:off x="5323213" y="2670121"/>
              <a:ext cx="3144925" cy="3174088"/>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9" name="Google Shape;239;p11"/>
            <p:cNvPicPr preferRelativeResize="0"/>
            <p:nvPr/>
          </p:nvPicPr>
          <p:blipFill rotWithShape="1">
            <a:blip r:embed="rId3">
              <a:alphaModFix/>
            </a:blip>
            <a:srcRect b="0" l="0" r="0" t="0"/>
            <a:stretch/>
          </p:blipFill>
          <p:spPr>
            <a:xfrm>
              <a:off x="5809835" y="2951574"/>
              <a:ext cx="2399459" cy="250832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p:txBody>
      </p:sp>
      <p:sp>
        <p:nvSpPr>
          <p:cNvPr id="245" name="Google Shape;245;p12"/>
          <p:cNvSpPr/>
          <p:nvPr/>
        </p:nvSpPr>
        <p:spPr>
          <a:xfrm>
            <a:off x="375974" y="1851102"/>
            <a:ext cx="8935294" cy="4873083"/>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6" name="Google Shape;246;p12"/>
          <p:cNvSpPr/>
          <p:nvPr/>
        </p:nvSpPr>
        <p:spPr>
          <a:xfrm>
            <a:off x="669073" y="2096429"/>
            <a:ext cx="8396868" cy="4285153"/>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7" name="Google Shape;247;p12"/>
          <p:cNvSpPr txBox="1"/>
          <p:nvPr/>
        </p:nvSpPr>
        <p:spPr>
          <a:xfrm>
            <a:off x="910200" y="2247326"/>
            <a:ext cx="4130151" cy="39754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Lámparas de inducción QL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Las luminarias de inducción magnética de última tecnología son alimentadas por una fuente electrónica de alta eficiencia, lo que se traduce en un menor consumo de energía para iluminar. Además, no tienen efecto estroboscópico, es decir, no producen el molesto parpadeo. Por otra parte, los avances en materiales han permitido generar una luz más concentrada en el espectro visible humano, característica denominada “índice de rendimiento de color”.</a:t>
            </a:r>
            <a:endParaRPr b="0" i="0" sz="1400" u="none" cap="none" strike="noStrike">
              <a:solidFill>
                <a:srgbClr val="000000"/>
              </a:solidFill>
              <a:latin typeface="Arial"/>
              <a:ea typeface="Arial"/>
              <a:cs typeface="Arial"/>
              <a:sym typeface="Arial"/>
            </a:endParaRPr>
          </a:p>
        </p:txBody>
      </p:sp>
      <p:grpSp>
        <p:nvGrpSpPr>
          <p:cNvPr id="248" name="Google Shape;248;p12"/>
          <p:cNvGrpSpPr/>
          <p:nvPr/>
        </p:nvGrpSpPr>
        <p:grpSpPr>
          <a:xfrm>
            <a:off x="5252729" y="3044885"/>
            <a:ext cx="3557334" cy="2663688"/>
            <a:chOff x="5281478" y="2994991"/>
            <a:chExt cx="3769712" cy="2822714"/>
          </a:xfrm>
        </p:grpSpPr>
        <p:sp>
          <p:nvSpPr>
            <p:cNvPr id="249" name="Google Shape;249;p12"/>
            <p:cNvSpPr/>
            <p:nvPr/>
          </p:nvSpPr>
          <p:spPr>
            <a:xfrm>
              <a:off x="5281478" y="2994991"/>
              <a:ext cx="3769712" cy="2822714"/>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0" name="Google Shape;250;p12"/>
            <p:cNvPicPr preferRelativeResize="0"/>
            <p:nvPr/>
          </p:nvPicPr>
          <p:blipFill rotWithShape="1">
            <a:blip r:embed="rId3">
              <a:alphaModFix/>
            </a:blip>
            <a:srcRect b="0" l="5009" r="3487" t="0"/>
            <a:stretch/>
          </p:blipFill>
          <p:spPr>
            <a:xfrm>
              <a:off x="5508718" y="3207026"/>
              <a:ext cx="3263692" cy="23952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p:txBody>
      </p:sp>
      <p:sp>
        <p:nvSpPr>
          <p:cNvPr id="256" name="Google Shape;256;p13"/>
          <p:cNvSpPr/>
          <p:nvPr/>
        </p:nvSpPr>
        <p:spPr>
          <a:xfrm>
            <a:off x="375974" y="1851102"/>
            <a:ext cx="8935294" cy="4873083"/>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7" name="Google Shape;257;p13"/>
          <p:cNvSpPr/>
          <p:nvPr/>
        </p:nvSpPr>
        <p:spPr>
          <a:xfrm>
            <a:off x="669073" y="2096429"/>
            <a:ext cx="8396868" cy="4285153"/>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8" name="Google Shape;258;p13"/>
          <p:cNvSpPr txBox="1"/>
          <p:nvPr/>
        </p:nvSpPr>
        <p:spPr>
          <a:xfrm>
            <a:off x="1071117" y="2783623"/>
            <a:ext cx="3371868" cy="28674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Lámparas de inducción QL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expresión light-emitting diode de la lengua inglesa, que puede traducirse como “diodo emisor de luz”, dio lugar a la sigla LED. Siendo estas últimas las que presentan una mejor eficiencia en cuanto a consumo energético vs lúmenes entregados</a:t>
            </a:r>
            <a:endParaRPr b="0" i="0" sz="1400" u="none" cap="none" strike="noStrike">
              <a:solidFill>
                <a:srgbClr val="000000"/>
              </a:solidFill>
              <a:latin typeface="Arial"/>
              <a:ea typeface="Arial"/>
              <a:cs typeface="Arial"/>
              <a:sym typeface="Arial"/>
            </a:endParaRPr>
          </a:p>
        </p:txBody>
      </p:sp>
      <p:grpSp>
        <p:nvGrpSpPr>
          <p:cNvPr id="259" name="Google Shape;259;p13"/>
          <p:cNvGrpSpPr/>
          <p:nvPr/>
        </p:nvGrpSpPr>
        <p:grpSpPr>
          <a:xfrm>
            <a:off x="5059772" y="2550876"/>
            <a:ext cx="3589374" cy="3452359"/>
            <a:chOff x="5183565" y="2630389"/>
            <a:chExt cx="3589374" cy="3452359"/>
          </a:xfrm>
        </p:grpSpPr>
        <p:sp>
          <p:nvSpPr>
            <p:cNvPr id="260" name="Google Shape;260;p13"/>
            <p:cNvSpPr/>
            <p:nvPr/>
          </p:nvSpPr>
          <p:spPr>
            <a:xfrm>
              <a:off x="5183565" y="2630389"/>
              <a:ext cx="3589374" cy="3452359"/>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1" name="Google Shape;261;p13"/>
            <p:cNvPicPr preferRelativeResize="0"/>
            <p:nvPr/>
          </p:nvPicPr>
          <p:blipFill rotWithShape="1">
            <a:blip r:embed="rId3">
              <a:alphaModFix/>
            </a:blip>
            <a:srcRect b="8402" l="7023" r="5383" t="5644"/>
            <a:stretch/>
          </p:blipFill>
          <p:spPr>
            <a:xfrm>
              <a:off x="5428892" y="2836630"/>
              <a:ext cx="3149919" cy="3090959"/>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CONEXIONADO DE LÁMPARA HALOGENURO METÁLICO </a:t>
            </a:r>
            <a:endParaRPr b="0" i="0" sz="1400" u="none" cap="none" strike="noStrike">
              <a:solidFill>
                <a:srgbClr val="000000"/>
              </a:solidFill>
              <a:latin typeface="Arial"/>
              <a:ea typeface="Arial"/>
              <a:cs typeface="Arial"/>
              <a:sym typeface="Arial"/>
            </a:endParaRPr>
          </a:p>
        </p:txBody>
      </p:sp>
      <p:sp>
        <p:nvSpPr>
          <p:cNvPr id="267" name="Google Shape;267;p14"/>
          <p:cNvSpPr/>
          <p:nvPr/>
        </p:nvSpPr>
        <p:spPr>
          <a:xfrm>
            <a:off x="375975" y="1761891"/>
            <a:ext cx="8857235" cy="1817649"/>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8" name="Google Shape;268;p14"/>
          <p:cNvSpPr txBox="1"/>
          <p:nvPr/>
        </p:nvSpPr>
        <p:spPr>
          <a:xfrm>
            <a:off x="653967" y="1947951"/>
            <a:ext cx="8373946" cy="1470328"/>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Las lámparas de vapor de sodio a alta presión necesitan una tensión muy elevada para su arranque. El equipo auxiliar lo forman un balasto y un arrancador que puede ser externo o incorporado y conectado en serie o semi paralelo. Para corregir el factor de potencia se conecta un condensador en paralelo. Cuando se conecta la lámpara a través de la reactancia, se produce la descarga inicial en el interior del tubo y empieza el calentamiento de la lámpara que funde y evapora el sodio metálico y empieza a emitir luz.</a:t>
            </a:r>
            <a:endParaRPr b="0" i="0" sz="1400" u="none" cap="none" strike="noStrike">
              <a:solidFill>
                <a:srgbClr val="000000"/>
              </a:solidFill>
              <a:latin typeface="Arial"/>
              <a:ea typeface="Arial"/>
              <a:cs typeface="Arial"/>
              <a:sym typeface="Arial"/>
            </a:endParaRPr>
          </a:p>
        </p:txBody>
      </p:sp>
      <p:sp>
        <p:nvSpPr>
          <p:cNvPr id="269" name="Google Shape;269;p14"/>
          <p:cNvSpPr/>
          <p:nvPr/>
        </p:nvSpPr>
        <p:spPr>
          <a:xfrm>
            <a:off x="375974" y="3779837"/>
            <a:ext cx="8857235" cy="2765868"/>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70" name="Google Shape;270;p14"/>
          <p:cNvPicPr preferRelativeResize="0"/>
          <p:nvPr/>
        </p:nvPicPr>
        <p:blipFill rotWithShape="1">
          <a:blip r:embed="rId3">
            <a:alphaModFix/>
          </a:blip>
          <a:srcRect b="0" l="0" r="0" t="0"/>
          <a:stretch/>
        </p:blipFill>
        <p:spPr>
          <a:xfrm>
            <a:off x="585769" y="4047893"/>
            <a:ext cx="8520201" cy="22165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5"/>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CURVA DE DISTRIBUCIÓN LUMINOSA</a:t>
            </a:r>
            <a:endParaRPr b="0" i="0" sz="1400" u="none" cap="none" strike="noStrike">
              <a:solidFill>
                <a:srgbClr val="000000"/>
              </a:solidFill>
              <a:latin typeface="Arial"/>
              <a:ea typeface="Arial"/>
              <a:cs typeface="Arial"/>
              <a:sym typeface="Arial"/>
            </a:endParaRPr>
          </a:p>
        </p:txBody>
      </p:sp>
      <p:sp>
        <p:nvSpPr>
          <p:cNvPr id="276" name="Google Shape;276;p15"/>
          <p:cNvSpPr/>
          <p:nvPr/>
        </p:nvSpPr>
        <p:spPr>
          <a:xfrm>
            <a:off x="375975" y="1761892"/>
            <a:ext cx="8857235" cy="1574624"/>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7" name="Google Shape;277;p15"/>
          <p:cNvSpPr txBox="1"/>
          <p:nvPr/>
        </p:nvSpPr>
        <p:spPr>
          <a:xfrm>
            <a:off x="585769" y="1761891"/>
            <a:ext cx="8312904" cy="134929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Distribución Espectral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Un gráfico de distribución espectral es una representación visual del espectro de luz producida por una fuente de luz.  La luz es una onda electromagnética, y como tal tiene una cierta longitud de onda.</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1460809" y="3523785"/>
            <a:ext cx="6813396" cy="3021920"/>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79" name="Google Shape;279;p15"/>
          <p:cNvPicPr preferRelativeResize="0"/>
          <p:nvPr/>
        </p:nvPicPr>
        <p:blipFill rotWithShape="1">
          <a:blip r:embed="rId3">
            <a:alphaModFix/>
          </a:blip>
          <a:srcRect b="0" l="0" r="0" t="0"/>
          <a:stretch/>
        </p:blipFill>
        <p:spPr>
          <a:xfrm>
            <a:off x="2398645" y="3779837"/>
            <a:ext cx="4938249" cy="24808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6"/>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CURVA DE DISTRIBUCIÓN LUMINOSA</a:t>
            </a:r>
            <a:endParaRPr b="0" i="0" sz="1400" u="none" cap="none" strike="noStrike">
              <a:solidFill>
                <a:srgbClr val="000000"/>
              </a:solidFill>
              <a:latin typeface="Arial"/>
              <a:ea typeface="Arial"/>
              <a:cs typeface="Arial"/>
              <a:sym typeface="Arial"/>
            </a:endParaRPr>
          </a:p>
        </p:txBody>
      </p:sp>
      <p:sp>
        <p:nvSpPr>
          <p:cNvPr id="285" name="Google Shape;285;p16"/>
          <p:cNvSpPr/>
          <p:nvPr/>
        </p:nvSpPr>
        <p:spPr>
          <a:xfrm>
            <a:off x="375975" y="1761892"/>
            <a:ext cx="8857235" cy="1304693"/>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6" name="Google Shape;286;p16"/>
          <p:cNvSpPr txBox="1"/>
          <p:nvPr/>
        </p:nvSpPr>
        <p:spPr>
          <a:xfrm>
            <a:off x="648139" y="1761892"/>
            <a:ext cx="8312904" cy="1193182"/>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Ángulo de apertura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El ángulo de apertura corresponde al ángulo esférico de 360° en los cuales es capaz de iluminar la ampolleta, este ángulo </a:t>
            </a:r>
            <a:r>
              <a:rPr lang="en-US" sz="1600">
                <a:latin typeface="Calibri"/>
                <a:ea typeface="Calibri"/>
                <a:cs typeface="Calibri"/>
                <a:sym typeface="Calibri"/>
              </a:rPr>
              <a:t>varía</a:t>
            </a:r>
            <a:r>
              <a:rPr b="0" i="0" lang="en-US" sz="1600" u="none" cap="none" strike="noStrike">
                <a:solidFill>
                  <a:srgbClr val="000000"/>
                </a:solidFill>
                <a:latin typeface="Calibri"/>
                <a:ea typeface="Calibri"/>
                <a:cs typeface="Calibri"/>
                <a:sym typeface="Calibri"/>
              </a:rPr>
              <a:t> dependiendo del modelo de esta y si posee o no reflector.</a:t>
            </a:r>
            <a:endParaRPr b="0" i="0" sz="1400" u="none" cap="none" strike="noStrike">
              <a:solidFill>
                <a:srgbClr val="000000"/>
              </a:solidFill>
              <a:latin typeface="Arial"/>
              <a:ea typeface="Arial"/>
              <a:cs typeface="Arial"/>
              <a:sym typeface="Arial"/>
            </a:endParaRPr>
          </a:p>
        </p:txBody>
      </p:sp>
      <p:sp>
        <p:nvSpPr>
          <p:cNvPr id="287" name="Google Shape;287;p16"/>
          <p:cNvSpPr/>
          <p:nvPr/>
        </p:nvSpPr>
        <p:spPr>
          <a:xfrm>
            <a:off x="2609384" y="3289610"/>
            <a:ext cx="4638907" cy="3423424"/>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88" name="Google Shape;288;p16"/>
          <p:cNvPicPr preferRelativeResize="0"/>
          <p:nvPr/>
        </p:nvPicPr>
        <p:blipFill rotWithShape="1">
          <a:blip r:embed="rId3">
            <a:alphaModFix/>
          </a:blip>
          <a:srcRect b="0" l="0" r="0" t="0"/>
          <a:stretch/>
        </p:blipFill>
        <p:spPr>
          <a:xfrm>
            <a:off x="2794316" y="3415001"/>
            <a:ext cx="3901189" cy="31307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294" name="Google Shape;294;p17"/>
          <p:cNvSpPr/>
          <p:nvPr/>
        </p:nvSpPr>
        <p:spPr>
          <a:xfrm>
            <a:off x="375975" y="1761892"/>
            <a:ext cx="8857235" cy="1906006"/>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5" name="Google Shape;295;p17"/>
          <p:cNvSpPr txBox="1"/>
          <p:nvPr/>
        </p:nvSpPr>
        <p:spPr>
          <a:xfrm>
            <a:off x="648139" y="1862252"/>
            <a:ext cx="8312904" cy="1427357"/>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Método de lumen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Este método determina el nivel de iluminación medio que llega a un plano horizontal en un recinto, dependiendo del coeficiente de utilización (CU), de las dimensiones del recinto y de las propiedad refractivas de las diferentes superficies del recinto.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Según este método, el nivel de iluminación en un plano está dado por la siguiente expresión:</a:t>
            </a:r>
            <a:endParaRPr b="0" i="0" sz="1400" u="none" cap="none" strike="noStrike">
              <a:solidFill>
                <a:srgbClr val="000000"/>
              </a:solidFill>
              <a:latin typeface="Arial"/>
              <a:ea typeface="Arial"/>
              <a:cs typeface="Arial"/>
              <a:sym typeface="Arial"/>
            </a:endParaRPr>
          </a:p>
        </p:txBody>
      </p:sp>
      <p:sp>
        <p:nvSpPr>
          <p:cNvPr id="296" name="Google Shape;296;p17"/>
          <p:cNvSpPr/>
          <p:nvPr/>
        </p:nvSpPr>
        <p:spPr>
          <a:xfrm>
            <a:off x="648139" y="3891776"/>
            <a:ext cx="8312904" cy="2821258"/>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97" name="Google Shape;297;p17"/>
          <p:cNvPicPr preferRelativeResize="0"/>
          <p:nvPr/>
        </p:nvPicPr>
        <p:blipFill rotWithShape="1">
          <a:blip r:embed="rId3">
            <a:alphaModFix/>
          </a:blip>
          <a:srcRect b="0" l="0" r="0" t="0"/>
          <a:stretch/>
        </p:blipFill>
        <p:spPr>
          <a:xfrm>
            <a:off x="791332" y="4211429"/>
            <a:ext cx="4438273" cy="2383743"/>
          </a:xfrm>
          <a:prstGeom prst="rect">
            <a:avLst/>
          </a:prstGeom>
          <a:noFill/>
          <a:ln>
            <a:noFill/>
          </a:ln>
        </p:spPr>
      </p:pic>
      <p:grpSp>
        <p:nvGrpSpPr>
          <p:cNvPr id="298" name="Google Shape;298;p17"/>
          <p:cNvGrpSpPr/>
          <p:nvPr/>
        </p:nvGrpSpPr>
        <p:grpSpPr>
          <a:xfrm>
            <a:off x="4860131" y="4797062"/>
            <a:ext cx="3796160" cy="1212478"/>
            <a:chOff x="4919472" y="5169105"/>
            <a:chExt cx="3796160" cy="1212478"/>
          </a:xfrm>
        </p:grpSpPr>
        <p:sp>
          <p:nvSpPr>
            <p:cNvPr id="299" name="Google Shape;299;p17"/>
            <p:cNvSpPr/>
            <p:nvPr/>
          </p:nvSpPr>
          <p:spPr>
            <a:xfrm>
              <a:off x="4919472" y="5169105"/>
              <a:ext cx="3796160" cy="1212478"/>
            </a:xfrm>
            <a:prstGeom prst="roundRect">
              <a:avLst>
                <a:gd fmla="val 8287" name="adj"/>
              </a:avLst>
            </a:prstGeom>
            <a:solidFill>
              <a:srgbClr val="FEED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00" name="Google Shape;300;p17"/>
            <p:cNvGrpSpPr/>
            <p:nvPr/>
          </p:nvGrpSpPr>
          <p:grpSpPr>
            <a:xfrm>
              <a:off x="5009359" y="5381377"/>
              <a:ext cx="3598005" cy="892803"/>
              <a:chOff x="5083451" y="6020282"/>
              <a:chExt cx="3598005" cy="892803"/>
            </a:xfrm>
          </p:grpSpPr>
          <p:sp>
            <p:nvSpPr>
              <p:cNvPr id="301" name="Google Shape;301;p17"/>
              <p:cNvSpPr/>
              <p:nvPr/>
            </p:nvSpPr>
            <p:spPr>
              <a:xfrm>
                <a:off x="5083451" y="6244788"/>
                <a:ext cx="102121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a:t>
                </a:r>
                <a:r>
                  <a:rPr b="0" baseline="-25000" i="0" lang="en-US" sz="2000" u="none" cap="none" strike="noStrike">
                    <a:solidFill>
                      <a:schemeClr val="dk1"/>
                    </a:solidFill>
                    <a:latin typeface="Calibri"/>
                    <a:ea typeface="Calibri"/>
                    <a:cs typeface="Calibri"/>
                    <a:sym typeface="Calibri"/>
                  </a:rPr>
                  <a:t>m</a:t>
                </a:r>
                <a:r>
                  <a:rPr b="0" i="0" lang="en-US" sz="2000" u="none" cap="none" strike="noStrike">
                    <a:solidFill>
                      <a:schemeClr val="dk1"/>
                    </a:solidFill>
                    <a:latin typeface="Calibri"/>
                    <a:ea typeface="Calibri"/>
                    <a:cs typeface="Calibri"/>
                    <a:sym typeface="Calibri"/>
                  </a:rPr>
                  <a:t>  =  N</a:t>
                </a:r>
                <a:endParaRPr b="0" i="0" sz="2000" u="none" cap="none" strike="noStrike">
                  <a:solidFill>
                    <a:srgbClr val="000000"/>
                  </a:solidFill>
                  <a:latin typeface="Arial"/>
                  <a:ea typeface="Arial"/>
                  <a:cs typeface="Arial"/>
                  <a:sym typeface="Arial"/>
                </a:endParaRPr>
              </a:p>
            </p:txBody>
          </p:sp>
          <p:sp>
            <p:nvSpPr>
              <p:cNvPr id="302" name="Google Shape;302;p17"/>
              <p:cNvSpPr/>
              <p:nvPr/>
            </p:nvSpPr>
            <p:spPr>
              <a:xfrm>
                <a:off x="5861980" y="6020282"/>
                <a:ext cx="2320534"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a:t>
                </a:r>
                <a:r>
                  <a:rPr b="0" baseline="-25000" i="0" lang="en-US" sz="2000" u="none" cap="none" strike="noStrike">
                    <a:solidFill>
                      <a:schemeClr val="dk1"/>
                    </a:solidFill>
                    <a:latin typeface="Calibri"/>
                    <a:ea typeface="Calibri"/>
                    <a:cs typeface="Calibri"/>
                    <a:sym typeface="Calibri"/>
                  </a:rPr>
                  <a:t>lámp</a:t>
                </a:r>
                <a:r>
                  <a:rPr b="0" i="0" lang="en-US" sz="2000" u="none" cap="none" strike="noStrike">
                    <a:solidFill>
                      <a:schemeClr val="dk1"/>
                    </a:solidFill>
                    <a:latin typeface="Calibri"/>
                    <a:ea typeface="Calibri"/>
                    <a:cs typeface="Calibri"/>
                    <a:sym typeface="Calibri"/>
                  </a:rPr>
                  <a:t> x CU x F</a:t>
                </a:r>
                <a:r>
                  <a:rPr b="0" baseline="-25000" i="0" lang="en-US" sz="2000" u="none" cap="none" strike="noStrike">
                    <a:solidFill>
                      <a:schemeClr val="dk1"/>
                    </a:solidFill>
                    <a:latin typeface="Calibri"/>
                    <a:ea typeface="Calibri"/>
                    <a:cs typeface="Calibri"/>
                    <a:sym typeface="Calibri"/>
                  </a:rPr>
                  <a:t>mt</a:t>
                </a:r>
                <a:endParaRPr b="0" baseline="-25000" i="0" sz="2000" u="none" cap="none" strike="noStrike">
                  <a:solidFill>
                    <a:srgbClr val="000000"/>
                  </a:solidFill>
                  <a:latin typeface="Arial"/>
                  <a:ea typeface="Arial"/>
                  <a:cs typeface="Arial"/>
                  <a:sym typeface="Arial"/>
                </a:endParaRPr>
              </a:p>
            </p:txBody>
          </p:sp>
          <p:sp>
            <p:nvSpPr>
              <p:cNvPr id="303" name="Google Shape;303;p17"/>
              <p:cNvSpPr/>
              <p:nvPr/>
            </p:nvSpPr>
            <p:spPr>
              <a:xfrm>
                <a:off x="6273889" y="6512982"/>
                <a:ext cx="1573004" cy="40010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L x A</a:t>
                </a:r>
                <a:endParaRPr b="0" i="0" sz="2000" u="none" cap="none" strike="noStrike">
                  <a:solidFill>
                    <a:srgbClr val="000000"/>
                  </a:solidFill>
                  <a:latin typeface="Arial"/>
                  <a:ea typeface="Arial"/>
                  <a:cs typeface="Arial"/>
                  <a:sym typeface="Arial"/>
                </a:endParaRPr>
              </a:p>
            </p:txBody>
          </p:sp>
          <p:cxnSp>
            <p:nvCxnSpPr>
              <p:cNvPr id="304" name="Google Shape;304;p17"/>
              <p:cNvCxnSpPr/>
              <p:nvPr/>
            </p:nvCxnSpPr>
            <p:spPr>
              <a:xfrm>
                <a:off x="6195312" y="6481231"/>
                <a:ext cx="1729488" cy="0"/>
              </a:xfrm>
              <a:prstGeom prst="straightConnector1">
                <a:avLst/>
              </a:prstGeom>
              <a:noFill/>
              <a:ln cap="flat" cmpd="sng" w="22225">
                <a:solidFill>
                  <a:schemeClr val="dk1"/>
                </a:solidFill>
                <a:prstDash val="solid"/>
                <a:round/>
                <a:headEnd len="sm" w="sm" type="none"/>
                <a:tailEnd len="sm" w="sm" type="none"/>
              </a:ln>
            </p:spPr>
          </p:cxnSp>
          <p:sp>
            <p:nvSpPr>
              <p:cNvPr id="305" name="Google Shape;305;p17"/>
              <p:cNvSpPr/>
              <p:nvPr/>
            </p:nvSpPr>
            <p:spPr>
              <a:xfrm>
                <a:off x="8016121" y="6244787"/>
                <a:ext cx="665335"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(lux)</a:t>
                </a:r>
                <a:endParaRPr b="0" i="0" sz="2000" u="none" cap="none" strike="noStrik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11" name="Google Shape;311;p18"/>
          <p:cNvSpPr/>
          <p:nvPr/>
        </p:nvSpPr>
        <p:spPr>
          <a:xfrm>
            <a:off x="375975" y="1761892"/>
            <a:ext cx="8857235" cy="1148576"/>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2" name="Google Shape;312;p18"/>
          <p:cNvSpPr txBox="1"/>
          <p:nvPr/>
        </p:nvSpPr>
        <p:spPr>
          <a:xfrm>
            <a:off x="648139" y="1761892"/>
            <a:ext cx="8312904" cy="947855"/>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Método de lumen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El número de luminarias requerido es calculado usando la siguiente expresión:</a:t>
            </a:r>
            <a:endParaRPr b="0" i="0" sz="1400" u="none" cap="none" strike="noStrike">
              <a:solidFill>
                <a:srgbClr val="000000"/>
              </a:solidFill>
              <a:latin typeface="Arial"/>
              <a:ea typeface="Arial"/>
              <a:cs typeface="Arial"/>
              <a:sym typeface="Arial"/>
            </a:endParaRPr>
          </a:p>
        </p:txBody>
      </p:sp>
      <p:sp>
        <p:nvSpPr>
          <p:cNvPr id="313" name="Google Shape;313;p18"/>
          <p:cNvSpPr/>
          <p:nvPr/>
        </p:nvSpPr>
        <p:spPr>
          <a:xfrm>
            <a:off x="648139" y="3370754"/>
            <a:ext cx="8312904" cy="3010829"/>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4" name="Google Shape;314;p18"/>
          <p:cNvSpPr txBox="1"/>
          <p:nvPr/>
        </p:nvSpPr>
        <p:spPr>
          <a:xfrm>
            <a:off x="5039846" y="3753563"/>
            <a:ext cx="3911808" cy="2452686"/>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Donde:</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E =	Iluminación media en el plano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	de trabajo.</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N =	Número de luminarias.</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Flamp =	Flujo luminoso de las lámparas.</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CU =	Coeficiente de utilización.</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Fmt =	Factor de mantención total </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L =	Largo del recinto.</a:t>
            </a:r>
            <a:endParaRPr b="0" i="0" sz="1400" u="none" cap="none" strike="noStrike">
              <a:solidFill>
                <a:srgbClr val="0070C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A =	Ancho del recinto.</a:t>
            </a:r>
            <a:endParaRPr b="0" i="0" sz="1400" u="none" cap="none" strike="noStrike">
              <a:solidFill>
                <a:srgbClr val="0070C0"/>
              </a:solidFill>
              <a:latin typeface="Arial"/>
              <a:ea typeface="Arial"/>
              <a:cs typeface="Arial"/>
              <a:sym typeface="Arial"/>
            </a:endParaRPr>
          </a:p>
        </p:txBody>
      </p:sp>
      <p:grpSp>
        <p:nvGrpSpPr>
          <p:cNvPr id="315" name="Google Shape;315;p18"/>
          <p:cNvGrpSpPr/>
          <p:nvPr/>
        </p:nvGrpSpPr>
        <p:grpSpPr>
          <a:xfrm>
            <a:off x="1014771" y="4269929"/>
            <a:ext cx="3665646" cy="1348276"/>
            <a:chOff x="5168044" y="5169105"/>
            <a:chExt cx="3665646" cy="1348276"/>
          </a:xfrm>
        </p:grpSpPr>
        <p:sp>
          <p:nvSpPr>
            <p:cNvPr id="316" name="Google Shape;316;p18"/>
            <p:cNvSpPr/>
            <p:nvPr/>
          </p:nvSpPr>
          <p:spPr>
            <a:xfrm>
              <a:off x="5168044" y="5169105"/>
              <a:ext cx="3665646" cy="1348276"/>
            </a:xfrm>
            <a:prstGeom prst="roundRect">
              <a:avLst>
                <a:gd fmla="val 8287" name="adj"/>
              </a:avLst>
            </a:prstGeom>
            <a:solidFill>
              <a:srgbClr val="FEED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17" name="Google Shape;317;p18"/>
            <p:cNvGrpSpPr/>
            <p:nvPr/>
          </p:nvGrpSpPr>
          <p:grpSpPr>
            <a:xfrm>
              <a:off x="5448981" y="5381375"/>
              <a:ext cx="3044185" cy="892812"/>
              <a:chOff x="5523073" y="6020280"/>
              <a:chExt cx="3044185" cy="892812"/>
            </a:xfrm>
          </p:grpSpPr>
          <p:sp>
            <p:nvSpPr>
              <p:cNvPr id="318" name="Google Shape;318;p18"/>
              <p:cNvSpPr/>
              <p:nvPr/>
            </p:nvSpPr>
            <p:spPr>
              <a:xfrm>
                <a:off x="5523073" y="6244788"/>
                <a:ext cx="609301" cy="4000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  = </a:t>
                </a:r>
                <a:endParaRPr b="0" i="0" sz="2000" u="none" cap="none" strike="noStrike">
                  <a:solidFill>
                    <a:srgbClr val="000000"/>
                  </a:solidFill>
                  <a:latin typeface="Arial"/>
                  <a:ea typeface="Arial"/>
                  <a:cs typeface="Arial"/>
                  <a:sym typeface="Arial"/>
                </a:endParaRPr>
              </a:p>
            </p:txBody>
          </p:sp>
          <p:sp>
            <p:nvSpPr>
              <p:cNvPr id="319" name="Google Shape;319;p18"/>
              <p:cNvSpPr/>
              <p:nvPr/>
            </p:nvSpPr>
            <p:spPr>
              <a:xfrm>
                <a:off x="6195311" y="6020280"/>
                <a:ext cx="230900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 x L x A</a:t>
                </a:r>
                <a:endParaRPr b="0" baseline="-25000" i="0" sz="2000" u="none" cap="none" strike="noStrike">
                  <a:solidFill>
                    <a:srgbClr val="000000"/>
                  </a:solidFill>
                  <a:latin typeface="Arial"/>
                  <a:ea typeface="Arial"/>
                  <a:cs typeface="Arial"/>
                  <a:sym typeface="Arial"/>
                </a:endParaRPr>
              </a:p>
            </p:txBody>
          </p:sp>
          <p:sp>
            <p:nvSpPr>
              <p:cNvPr id="320" name="Google Shape;320;p18"/>
              <p:cNvSpPr/>
              <p:nvPr/>
            </p:nvSpPr>
            <p:spPr>
              <a:xfrm>
                <a:off x="6132374" y="6512982"/>
                <a:ext cx="2434884"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a:t>
                </a:r>
                <a:r>
                  <a:rPr b="0" baseline="-25000" i="0" lang="en-US" sz="2000" u="none" cap="none" strike="noStrike">
                    <a:solidFill>
                      <a:schemeClr val="dk1"/>
                    </a:solidFill>
                    <a:latin typeface="Calibri"/>
                    <a:ea typeface="Calibri"/>
                    <a:cs typeface="Calibri"/>
                    <a:sym typeface="Calibri"/>
                  </a:rPr>
                  <a:t>lámp</a:t>
                </a:r>
                <a:r>
                  <a:rPr b="0" i="0" lang="en-US" sz="2000" u="none" cap="none" strike="noStrike">
                    <a:solidFill>
                      <a:schemeClr val="dk1"/>
                    </a:solidFill>
                    <a:latin typeface="Calibri"/>
                    <a:ea typeface="Calibri"/>
                    <a:cs typeface="Calibri"/>
                    <a:sym typeface="Calibri"/>
                  </a:rPr>
                  <a:t> x F</a:t>
                </a:r>
                <a:r>
                  <a:rPr b="0" baseline="-25000" i="0" lang="en-US" sz="2000" u="none" cap="none" strike="noStrike">
                    <a:solidFill>
                      <a:schemeClr val="dk1"/>
                    </a:solidFill>
                    <a:latin typeface="Calibri"/>
                    <a:ea typeface="Calibri"/>
                    <a:cs typeface="Calibri"/>
                    <a:sym typeface="Calibri"/>
                  </a:rPr>
                  <a:t>lámp</a:t>
                </a:r>
                <a:r>
                  <a:rPr b="0" i="0" lang="en-US" sz="2000" u="none" cap="none" strike="noStrike">
                    <a:solidFill>
                      <a:schemeClr val="dk1"/>
                    </a:solidFill>
                    <a:latin typeface="Calibri"/>
                    <a:ea typeface="Calibri"/>
                    <a:cs typeface="Calibri"/>
                    <a:sym typeface="Calibri"/>
                  </a:rPr>
                  <a:t> x CU x F</a:t>
                </a:r>
                <a:r>
                  <a:rPr b="0" baseline="-25000" i="0" lang="en-US" sz="2000" u="none" cap="none" strike="noStrike">
                    <a:solidFill>
                      <a:schemeClr val="dk1"/>
                    </a:solidFill>
                    <a:latin typeface="Calibri"/>
                    <a:ea typeface="Calibri"/>
                    <a:cs typeface="Calibri"/>
                    <a:sym typeface="Calibri"/>
                  </a:rPr>
                  <a:t>mt</a:t>
                </a:r>
                <a:endParaRPr b="0" baseline="-25000" i="0" sz="2000" u="none" cap="none" strike="noStrike">
                  <a:solidFill>
                    <a:srgbClr val="000000"/>
                  </a:solidFill>
                  <a:latin typeface="Arial"/>
                  <a:ea typeface="Arial"/>
                  <a:cs typeface="Arial"/>
                  <a:sym typeface="Arial"/>
                </a:endParaRPr>
              </a:p>
            </p:txBody>
          </p:sp>
          <p:cxnSp>
            <p:nvCxnSpPr>
              <p:cNvPr id="321" name="Google Shape;321;p18"/>
              <p:cNvCxnSpPr/>
              <p:nvPr/>
            </p:nvCxnSpPr>
            <p:spPr>
              <a:xfrm>
                <a:off x="6195312" y="6481231"/>
                <a:ext cx="2309009" cy="0"/>
              </a:xfrm>
              <a:prstGeom prst="straightConnector1">
                <a:avLst/>
              </a:prstGeom>
              <a:noFill/>
              <a:ln cap="flat" cmpd="sng" w="22225">
                <a:solidFill>
                  <a:schemeClr val="dk1"/>
                </a:solidFill>
                <a:prstDash val="solid"/>
                <a:round/>
                <a:headEnd len="sm" w="sm" type="none"/>
                <a:tailEnd len="sm" w="sm" type="none"/>
              </a:ln>
            </p:spPr>
          </p:cxn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9"/>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MEDICIÓN DE LUX</a:t>
            </a:r>
            <a:endParaRPr b="0" i="0" sz="1400" u="none" cap="none" strike="noStrike">
              <a:solidFill>
                <a:srgbClr val="000000"/>
              </a:solidFill>
              <a:latin typeface="Arial"/>
              <a:ea typeface="Arial"/>
              <a:cs typeface="Arial"/>
              <a:sym typeface="Arial"/>
            </a:endParaRPr>
          </a:p>
        </p:txBody>
      </p:sp>
      <p:sp>
        <p:nvSpPr>
          <p:cNvPr id="327" name="Google Shape;327;p19"/>
          <p:cNvSpPr/>
          <p:nvPr/>
        </p:nvSpPr>
        <p:spPr>
          <a:xfrm>
            <a:off x="375976" y="1761892"/>
            <a:ext cx="8696148" cy="4348976"/>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8" name="Google Shape;328;p19"/>
          <p:cNvSpPr txBox="1"/>
          <p:nvPr/>
        </p:nvSpPr>
        <p:spPr>
          <a:xfrm>
            <a:off x="860012" y="2066910"/>
            <a:ext cx="3745441" cy="35867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El luxómetro es un instrumento de medición con la que se puede obtener de manera precisa los niveles de iluminación, mientras más alta sea la energía lumínica, entonces, mayor será la energía eléctrica que se utiliza para indicar la iluminancia en una pantalla.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Se posiciona el sensor sobre la superficie que se desea medir y se registra el valor de la pantalla, posteriormente de utilizan las tablas dispuestas en la norma eléctrica Nch4/2003</a:t>
            </a:r>
            <a:endParaRPr b="0" i="0" sz="1400" u="none" cap="none" strike="noStrike">
              <a:solidFill>
                <a:srgbClr val="000000"/>
              </a:solidFill>
              <a:latin typeface="Arial"/>
              <a:ea typeface="Arial"/>
              <a:cs typeface="Arial"/>
              <a:sym typeface="Arial"/>
            </a:endParaRPr>
          </a:p>
        </p:txBody>
      </p:sp>
      <p:grpSp>
        <p:nvGrpSpPr>
          <p:cNvPr id="329" name="Google Shape;329;p19"/>
          <p:cNvGrpSpPr/>
          <p:nvPr/>
        </p:nvGrpSpPr>
        <p:grpSpPr>
          <a:xfrm>
            <a:off x="5362831" y="2734962"/>
            <a:ext cx="2957385" cy="2652584"/>
            <a:chOff x="5490580" y="2734962"/>
            <a:chExt cx="2957385" cy="2652584"/>
          </a:xfrm>
        </p:grpSpPr>
        <p:sp>
          <p:nvSpPr>
            <p:cNvPr id="330" name="Google Shape;330;p19"/>
            <p:cNvSpPr/>
            <p:nvPr/>
          </p:nvSpPr>
          <p:spPr>
            <a:xfrm>
              <a:off x="5490580" y="2734962"/>
              <a:ext cx="2957385" cy="2652584"/>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1" name="Google Shape;331;p19"/>
            <p:cNvPicPr preferRelativeResize="0"/>
            <p:nvPr/>
          </p:nvPicPr>
          <p:blipFill rotWithShape="1">
            <a:blip r:embed="rId3">
              <a:alphaModFix/>
            </a:blip>
            <a:srcRect b="11131" l="12886" r="13218" t="4585"/>
            <a:stretch/>
          </p:blipFill>
          <p:spPr>
            <a:xfrm>
              <a:off x="5724638" y="3023111"/>
              <a:ext cx="2449330" cy="209258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1139100" y="834799"/>
            <a:ext cx="6188292"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8" name="Google Shape;118;p2"/>
          <p:cNvSpPr txBox="1"/>
          <p:nvPr/>
        </p:nvSpPr>
        <p:spPr>
          <a:xfrm>
            <a:off x="365426" y="2323030"/>
            <a:ext cx="3141704" cy="168181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flipH="1">
            <a:off x="3494938" y="2461959"/>
            <a:ext cx="6075780" cy="54390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txBox="1"/>
          <p:nvPr/>
        </p:nvSpPr>
        <p:spPr>
          <a:xfrm>
            <a:off x="375974" y="1099180"/>
            <a:ext cx="4675528" cy="439688"/>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37" name="Google Shape;337;p20"/>
          <p:cNvSpPr/>
          <p:nvPr/>
        </p:nvSpPr>
        <p:spPr>
          <a:xfrm>
            <a:off x="1048215" y="1657595"/>
            <a:ext cx="7593980"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8" name="Google Shape;338;p20"/>
          <p:cNvPicPr preferRelativeResize="0"/>
          <p:nvPr/>
        </p:nvPicPr>
        <p:blipFill rotWithShape="1">
          <a:blip r:embed="rId3">
            <a:alphaModFix/>
          </a:blip>
          <a:srcRect b="0" l="0" r="0" t="0"/>
          <a:stretch/>
        </p:blipFill>
        <p:spPr>
          <a:xfrm>
            <a:off x="1900287" y="1891402"/>
            <a:ext cx="5919688" cy="45186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nvSpPr>
        <p:spPr>
          <a:xfrm>
            <a:off x="375974" y="1099180"/>
            <a:ext cx="4675528" cy="439688"/>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44" name="Google Shape;344;p21"/>
          <p:cNvSpPr/>
          <p:nvPr/>
        </p:nvSpPr>
        <p:spPr>
          <a:xfrm>
            <a:off x="1048215" y="1657595"/>
            <a:ext cx="7593980"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45" name="Google Shape;345;p21"/>
          <p:cNvPicPr preferRelativeResize="0"/>
          <p:nvPr/>
        </p:nvPicPr>
        <p:blipFill rotWithShape="1">
          <a:blip r:embed="rId3">
            <a:alphaModFix/>
          </a:blip>
          <a:srcRect b="0" l="0" r="0" t="0"/>
          <a:stretch/>
        </p:blipFill>
        <p:spPr>
          <a:xfrm>
            <a:off x="1499243" y="1952784"/>
            <a:ext cx="6587964" cy="43958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2"/>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51" name="Google Shape;351;p22"/>
          <p:cNvSpPr/>
          <p:nvPr/>
        </p:nvSpPr>
        <p:spPr>
          <a:xfrm>
            <a:off x="791737" y="1827948"/>
            <a:ext cx="7393258" cy="4282919"/>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2" name="Google Shape;352;p22"/>
          <p:cNvSpPr txBox="1"/>
          <p:nvPr/>
        </p:nvSpPr>
        <p:spPr>
          <a:xfrm>
            <a:off x="1328364" y="2141033"/>
            <a:ext cx="6365978" cy="35906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Los valores para E indicados en esta tabla, son valores medios en el recinto considerado y se entienden medidos sobre el plano de trabajo; este corresponde al plano sobre el que se desarrolla normalmente la tarea y para tareas ejecutadas sobre escritorios o mesas en que se establece como normal una altura de 0.80 m. sobre el nivel de piso. Excepcionalmente para algunas tareas o condiciones se considera el nivel de piso como plano de trabajo, como es el caso por ejemplo de pasillos.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Al colocar una luminaria en un recinto cualquiera, en que pueden existir superficies reflectantes, absorbentes o combinaciones en distintas proporciones de ellas, el aprovechamiento que se haga del flujo emitido por la lámpara no será igual para las distintas situaciones.</a:t>
            </a:r>
            <a:endParaRPr b="0" i="0" sz="1400" u="none" cap="none" strike="noStrike">
              <a:solidFill>
                <a:srgbClr val="000000"/>
              </a:solidFill>
              <a:latin typeface="Arial"/>
              <a:ea typeface="Arial"/>
              <a:cs typeface="Arial"/>
              <a:sym typeface="Arial"/>
            </a:endParaRPr>
          </a:p>
        </p:txBody>
      </p:sp>
      <p:pic>
        <p:nvPicPr>
          <p:cNvPr id="353" name="Google Shape;353;p22"/>
          <p:cNvPicPr preferRelativeResize="0"/>
          <p:nvPr/>
        </p:nvPicPr>
        <p:blipFill rotWithShape="1">
          <a:blip r:embed="rId3">
            <a:alphaModFix/>
          </a:blip>
          <a:srcRect b="0" l="0" r="0" t="0"/>
          <a:stretch/>
        </p:blipFill>
        <p:spPr>
          <a:xfrm>
            <a:off x="7544901" y="2658529"/>
            <a:ext cx="1827870" cy="32525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3"/>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59" name="Google Shape;359;p23"/>
          <p:cNvSpPr/>
          <p:nvPr/>
        </p:nvSpPr>
        <p:spPr>
          <a:xfrm>
            <a:off x="1438508" y="1827948"/>
            <a:ext cx="7415560" cy="4394432"/>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0" name="Google Shape;360;p23"/>
          <p:cNvSpPr txBox="1"/>
          <p:nvPr/>
        </p:nvSpPr>
        <p:spPr>
          <a:xfrm>
            <a:off x="1879665" y="2141034"/>
            <a:ext cx="6584112" cy="35906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evaluar esta condición, se le asigna a cada luminaria instalada en un recinto dado un valor llamado coeficiente de utilización CU. En la tabla que se inserta más adelante se dan valores de este coeficiente para algunos tipos de luminarias.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Al colocar una luminaria en un recinto cualquiera, en que pueden existir superficies reflectantes, absorbentes o combinaciones en distintas proporciones de ellas, el aprovechamiento que se haga del flujo emitido por la lámpara no será igual para las distintas situaciones.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Por otra parte, y tal como se dijo, la calidad más o menos reflectante de muros, cielo y piso del recinto a iluminar, son de gran importancia en la determinación del aprovechamiento del flujo luminoso de las lámparas, siendo éste uno de los parámetros importantes de entrada a la tabla que contiene los coeficientes de utilización CU, bajo el nombre de factores de reflexión.</a:t>
            </a:r>
            <a:endParaRPr b="0" i="0" sz="1400" u="none" cap="none" strike="noStrike">
              <a:solidFill>
                <a:srgbClr val="000000"/>
              </a:solidFill>
              <a:latin typeface="Arial"/>
              <a:ea typeface="Arial"/>
              <a:cs typeface="Arial"/>
              <a:sym typeface="Arial"/>
            </a:endParaRPr>
          </a:p>
        </p:txBody>
      </p:sp>
      <p:pic>
        <p:nvPicPr>
          <p:cNvPr id="361" name="Google Shape;361;p23"/>
          <p:cNvPicPr preferRelativeResize="0"/>
          <p:nvPr/>
        </p:nvPicPr>
        <p:blipFill rotWithShape="1">
          <a:blip r:embed="rId3">
            <a:alphaModFix/>
          </a:blip>
          <a:srcRect b="0" l="0" r="0" t="0"/>
          <a:stretch/>
        </p:blipFill>
        <p:spPr>
          <a:xfrm flipH="1">
            <a:off x="301914" y="2582211"/>
            <a:ext cx="1732970" cy="32525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67" name="Google Shape;367;p24"/>
          <p:cNvSpPr/>
          <p:nvPr/>
        </p:nvSpPr>
        <p:spPr>
          <a:xfrm>
            <a:off x="657922" y="2184787"/>
            <a:ext cx="8196146" cy="3502335"/>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68" name="Google Shape;368;p24"/>
          <p:cNvPicPr preferRelativeResize="0"/>
          <p:nvPr/>
        </p:nvPicPr>
        <p:blipFill rotWithShape="1">
          <a:blip r:embed="rId3">
            <a:alphaModFix/>
          </a:blip>
          <a:srcRect b="0" l="0" r="0" t="0"/>
          <a:stretch/>
        </p:blipFill>
        <p:spPr>
          <a:xfrm>
            <a:off x="1139516" y="2618205"/>
            <a:ext cx="7165415" cy="1741922"/>
          </a:xfrm>
          <a:prstGeom prst="rect">
            <a:avLst/>
          </a:prstGeom>
          <a:noFill/>
          <a:ln>
            <a:noFill/>
          </a:ln>
        </p:spPr>
      </p:pic>
      <p:sp>
        <p:nvSpPr>
          <p:cNvPr id="369" name="Google Shape;369;p24"/>
          <p:cNvSpPr/>
          <p:nvPr/>
        </p:nvSpPr>
        <p:spPr>
          <a:xfrm>
            <a:off x="1139516" y="4709130"/>
            <a:ext cx="7101235" cy="65769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Como reflectancia del piso se adoptará un valor de 0.2 y para el plano de trabajo 0.1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5"/>
          <p:cNvSpPr txBox="1"/>
          <p:nvPr/>
        </p:nvSpPr>
        <p:spPr>
          <a:xfrm>
            <a:off x="375974" y="1031489"/>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75" name="Google Shape;375;p25"/>
          <p:cNvSpPr/>
          <p:nvPr/>
        </p:nvSpPr>
        <p:spPr>
          <a:xfrm>
            <a:off x="375976" y="1510993"/>
            <a:ext cx="8857234" cy="5302402"/>
          </a:xfrm>
          <a:prstGeom prst="roundRect">
            <a:avLst>
              <a:gd fmla="val 734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6" name="Google Shape;376;p25"/>
          <p:cNvSpPr txBox="1"/>
          <p:nvPr/>
        </p:nvSpPr>
        <p:spPr>
          <a:xfrm>
            <a:off x="588783" y="1566382"/>
            <a:ext cx="3076368" cy="31816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TABLA PARA CÁLCULO DE COEFICIENTES DE UTILIZACIÓN CU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El otro parámetro de entrada a la tabla muestra la relación con las dimensiones geométricas del recinto, las cuales se combinan en una relación conocida como Índice de Local que se designa con la letra K, el que se obtiene de la siguiente relación, dependiendo del sistema de iluminación empleado:</a:t>
            </a:r>
            <a:endParaRPr b="0" i="0" sz="1400" u="none" cap="none" strike="noStrike">
              <a:solidFill>
                <a:srgbClr val="000000"/>
              </a:solidFill>
              <a:latin typeface="Arial"/>
              <a:ea typeface="Arial"/>
              <a:cs typeface="Arial"/>
              <a:sym typeface="Arial"/>
            </a:endParaRPr>
          </a:p>
        </p:txBody>
      </p:sp>
      <p:sp>
        <p:nvSpPr>
          <p:cNvPr id="377" name="Google Shape;377;p25"/>
          <p:cNvSpPr txBox="1"/>
          <p:nvPr/>
        </p:nvSpPr>
        <p:spPr>
          <a:xfrm>
            <a:off x="648139" y="4950617"/>
            <a:ext cx="1626710" cy="10980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29754D"/>
                </a:solidFill>
                <a:latin typeface="Calibri"/>
                <a:ea typeface="Calibri"/>
                <a:cs typeface="Calibri"/>
                <a:sym typeface="Calibri"/>
              </a:rPr>
              <a:t>Nota: La tabla se encuentra adjunta como documento PDF</a:t>
            </a:r>
            <a:endParaRPr b="0" i="0" sz="1400" u="none" cap="none" strike="noStrike">
              <a:solidFill>
                <a:srgbClr val="000000"/>
              </a:solidFill>
              <a:latin typeface="Arial"/>
              <a:ea typeface="Arial"/>
              <a:cs typeface="Arial"/>
              <a:sym typeface="Arial"/>
            </a:endParaRPr>
          </a:p>
        </p:txBody>
      </p:sp>
      <p:pic>
        <p:nvPicPr>
          <p:cNvPr id="378" name="Google Shape;378;p25"/>
          <p:cNvPicPr preferRelativeResize="0"/>
          <p:nvPr/>
        </p:nvPicPr>
        <p:blipFill rotWithShape="1">
          <a:blip r:embed="rId3">
            <a:alphaModFix/>
          </a:blip>
          <a:srcRect b="0" l="0" r="0" t="0"/>
          <a:stretch/>
        </p:blipFill>
        <p:spPr>
          <a:xfrm>
            <a:off x="2852928" y="4645151"/>
            <a:ext cx="2027984" cy="1967651"/>
          </a:xfrm>
          <a:prstGeom prst="rect">
            <a:avLst/>
          </a:prstGeom>
          <a:noFill/>
          <a:ln>
            <a:noFill/>
          </a:ln>
        </p:spPr>
      </p:pic>
      <p:pic>
        <p:nvPicPr>
          <p:cNvPr id="379" name="Google Shape;379;p25"/>
          <p:cNvPicPr preferRelativeResize="0"/>
          <p:nvPr/>
        </p:nvPicPr>
        <p:blipFill rotWithShape="1">
          <a:blip r:embed="rId4">
            <a:alphaModFix/>
          </a:blip>
          <a:srcRect b="0" l="0" r="0" t="0"/>
          <a:stretch/>
        </p:blipFill>
        <p:spPr>
          <a:xfrm>
            <a:off x="4990486" y="1730294"/>
            <a:ext cx="3925521" cy="48710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p:nvPr/>
        </p:nvSpPr>
        <p:spPr>
          <a:xfrm>
            <a:off x="791737" y="2432535"/>
            <a:ext cx="7393258" cy="3452338"/>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85" name="Google Shape;385;p26"/>
          <p:cNvPicPr preferRelativeResize="0"/>
          <p:nvPr/>
        </p:nvPicPr>
        <p:blipFill rotWithShape="1">
          <a:blip r:embed="rId3">
            <a:alphaModFix/>
          </a:blip>
          <a:srcRect b="0" l="0" r="0" t="0"/>
          <a:stretch/>
        </p:blipFill>
        <p:spPr>
          <a:xfrm>
            <a:off x="7544901" y="2432535"/>
            <a:ext cx="1827870" cy="3252534"/>
          </a:xfrm>
          <a:prstGeom prst="rect">
            <a:avLst/>
          </a:prstGeom>
          <a:noFill/>
          <a:ln>
            <a:noFill/>
          </a:ln>
        </p:spPr>
      </p:pic>
      <p:sp>
        <p:nvSpPr>
          <p:cNvPr id="386" name="Google Shape;386;p26"/>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87" name="Google Shape;387;p26"/>
          <p:cNvSpPr/>
          <p:nvPr/>
        </p:nvSpPr>
        <p:spPr>
          <a:xfrm>
            <a:off x="1243908" y="2866062"/>
            <a:ext cx="6229338" cy="258528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iluminación de interiores existen tres sistemas relacionados con la distribución de la luz sobre el área a iluminar: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General.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Localizada.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Mixta (General y Localizada)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selección de cada tipo de sistema dependerá del recinto a iluminar y de las tareas que se realizarán en él.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393" name="Google Shape;393;p2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394" name="Google Shape;394;p27"/>
          <p:cNvGrpSpPr/>
          <p:nvPr/>
        </p:nvGrpSpPr>
        <p:grpSpPr>
          <a:xfrm>
            <a:off x="703354" y="1805714"/>
            <a:ext cx="8302175" cy="1527891"/>
            <a:chOff x="635620" y="1760558"/>
            <a:chExt cx="8302175" cy="1527891"/>
          </a:xfrm>
        </p:grpSpPr>
        <p:sp>
          <p:nvSpPr>
            <p:cNvPr id="395" name="Google Shape;395;p27"/>
            <p:cNvSpPr/>
            <p:nvPr/>
          </p:nvSpPr>
          <p:spPr>
            <a:xfrm>
              <a:off x="635620" y="1821768"/>
              <a:ext cx="8302175" cy="1466681"/>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6" name="Google Shape;396;p27"/>
            <p:cNvSpPr txBox="1"/>
            <p:nvPr/>
          </p:nvSpPr>
          <p:spPr>
            <a:xfrm>
              <a:off x="886110" y="1760558"/>
              <a:ext cx="8051685" cy="14465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700"/>
                <a:buFont typeface="Arial"/>
                <a:buNone/>
              </a:pPr>
              <a:r>
                <a:rPr b="1" i="0" lang="en-US" sz="1700" u="none" cap="none" strike="noStrike">
                  <a:solidFill>
                    <a:srgbClr val="29754D"/>
                  </a:solidFill>
                  <a:latin typeface="Calibri"/>
                  <a:ea typeface="Calibri"/>
                  <a:cs typeface="Calibri"/>
                  <a:sym typeface="Calibri"/>
                </a:rPr>
                <a:t>Iluminación Localizada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700" u="none" cap="none" strike="noStrike">
                  <a:solidFill>
                    <a:schemeClr val="dk1"/>
                  </a:solidFill>
                  <a:latin typeface="Calibri"/>
                  <a:ea typeface="Calibri"/>
                  <a:cs typeface="Calibri"/>
                  <a:sym typeface="Calibri"/>
                </a:rPr>
                <a:t>Consiste en disponer las luminarias de forma tal que se obtiene una iluminación suficientemente alta en los puestos de más interés, mientras que en los demás sitios la iluminación quedará limitada normalmente al 50%.</a:t>
              </a:r>
              <a:endParaRPr b="0" i="0" sz="1400" u="none" cap="none" strike="noStrike">
                <a:solidFill>
                  <a:srgbClr val="000000"/>
                </a:solidFill>
                <a:latin typeface="Arial"/>
                <a:ea typeface="Arial"/>
                <a:cs typeface="Arial"/>
                <a:sym typeface="Arial"/>
              </a:endParaRPr>
            </a:p>
          </p:txBody>
        </p:sp>
      </p:grpSp>
      <p:grpSp>
        <p:nvGrpSpPr>
          <p:cNvPr id="397" name="Google Shape;397;p27"/>
          <p:cNvGrpSpPr/>
          <p:nvPr/>
        </p:nvGrpSpPr>
        <p:grpSpPr>
          <a:xfrm>
            <a:off x="703354" y="3462534"/>
            <a:ext cx="8449023" cy="1266557"/>
            <a:chOff x="635620" y="3451245"/>
            <a:chExt cx="8449023" cy="1266557"/>
          </a:xfrm>
        </p:grpSpPr>
        <p:sp>
          <p:nvSpPr>
            <p:cNvPr id="398" name="Google Shape;398;p27"/>
            <p:cNvSpPr/>
            <p:nvPr/>
          </p:nvSpPr>
          <p:spPr>
            <a:xfrm>
              <a:off x="635620" y="3451245"/>
              <a:ext cx="8302175" cy="1266557"/>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9" name="Google Shape;399;p27"/>
            <p:cNvSpPr/>
            <p:nvPr/>
          </p:nvSpPr>
          <p:spPr>
            <a:xfrm>
              <a:off x="880443" y="3537245"/>
              <a:ext cx="8204200" cy="10310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29754D"/>
                  </a:solidFill>
                  <a:latin typeface="Calibri"/>
                  <a:ea typeface="Calibri"/>
                  <a:cs typeface="Calibri"/>
                  <a:sym typeface="Calibri"/>
                </a:rPr>
                <a:t>Iluminación General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700" u="none" cap="none" strike="noStrike">
                  <a:solidFill>
                    <a:schemeClr val="dk1"/>
                  </a:solidFill>
                  <a:latin typeface="Calibri"/>
                  <a:ea typeface="Calibri"/>
                  <a:cs typeface="Calibri"/>
                  <a:sym typeface="Calibri"/>
                </a:rPr>
                <a:t>Es aquella en que el tipo de luminaria, su altura y su distribución se determinan de forma tal que se obtiene una iluminación uniforme sobre toda el área a iluminar.</a:t>
              </a:r>
              <a:endParaRPr b="0" i="0" sz="1400" u="none" cap="none" strike="noStrike">
                <a:solidFill>
                  <a:srgbClr val="000000"/>
                </a:solidFill>
                <a:latin typeface="Arial"/>
                <a:ea typeface="Arial"/>
                <a:cs typeface="Arial"/>
                <a:sym typeface="Arial"/>
              </a:endParaRPr>
            </a:p>
          </p:txBody>
        </p:sp>
      </p:grpSp>
      <p:grpSp>
        <p:nvGrpSpPr>
          <p:cNvPr id="400" name="Google Shape;400;p27"/>
          <p:cNvGrpSpPr/>
          <p:nvPr/>
        </p:nvGrpSpPr>
        <p:grpSpPr>
          <a:xfrm>
            <a:off x="703354" y="4863456"/>
            <a:ext cx="8302175" cy="1710528"/>
            <a:chOff x="635620" y="4930091"/>
            <a:chExt cx="8302175" cy="1710528"/>
          </a:xfrm>
        </p:grpSpPr>
        <p:sp>
          <p:nvSpPr>
            <p:cNvPr id="401" name="Google Shape;401;p27"/>
            <p:cNvSpPr/>
            <p:nvPr/>
          </p:nvSpPr>
          <p:spPr>
            <a:xfrm>
              <a:off x="635620" y="4930091"/>
              <a:ext cx="8302175" cy="1710528"/>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2" name="Google Shape;402;p27"/>
            <p:cNvSpPr/>
            <p:nvPr/>
          </p:nvSpPr>
          <p:spPr>
            <a:xfrm>
              <a:off x="880443" y="5008219"/>
              <a:ext cx="7913601" cy="15542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29754D"/>
                  </a:solidFill>
                  <a:latin typeface="Calibri"/>
                  <a:ea typeface="Calibri"/>
                  <a:cs typeface="Calibri"/>
                  <a:sym typeface="Calibri"/>
                </a:rPr>
                <a:t>Iluminación Mixta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700" u="none" cap="none" strike="noStrike">
                  <a:solidFill>
                    <a:schemeClr val="dk1"/>
                  </a:solidFill>
                  <a:latin typeface="Calibri"/>
                  <a:ea typeface="Calibri"/>
                  <a:cs typeface="Calibri"/>
                  <a:sym typeface="Calibri"/>
                </a:rPr>
                <a:t>La iluminación local se produce colocando luminarias cerca de la tarea visual de manera que iluminen una pequeña área con un elevado nivel y la iluminación general tiene por función lograr una adecuada relación entre la iluminación de la tarea visual y la iluminación del entorno.</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grpSp>
        <p:nvGrpSpPr>
          <p:cNvPr id="408" name="Google Shape;408;p28"/>
          <p:cNvGrpSpPr/>
          <p:nvPr/>
        </p:nvGrpSpPr>
        <p:grpSpPr>
          <a:xfrm>
            <a:off x="2970855" y="2139365"/>
            <a:ext cx="5845769" cy="3616396"/>
            <a:chOff x="3863508" y="2914267"/>
            <a:chExt cx="4215829" cy="2222210"/>
          </a:xfrm>
        </p:grpSpPr>
        <p:sp>
          <p:nvSpPr>
            <p:cNvPr id="409" name="Google Shape;409;p28"/>
            <p:cNvSpPr/>
            <p:nvPr/>
          </p:nvSpPr>
          <p:spPr>
            <a:xfrm>
              <a:off x="4506821" y="2914267"/>
              <a:ext cx="3572516" cy="2222210"/>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0" name="Google Shape;410;p28"/>
            <p:cNvSpPr/>
            <p:nvPr/>
          </p:nvSpPr>
          <p:spPr>
            <a:xfrm rot="-7028957">
              <a:off x="4200848" y="3026502"/>
              <a:ext cx="432619" cy="1022555"/>
            </a:xfrm>
            <a:prstGeom prst="triangle">
              <a:avLst>
                <a:gd fmla="val 50000" name="adj"/>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411" name="Google Shape;411;p28"/>
          <p:cNvPicPr preferRelativeResize="0"/>
          <p:nvPr/>
        </p:nvPicPr>
        <p:blipFill rotWithShape="1">
          <a:blip r:embed="rId3">
            <a:alphaModFix/>
          </a:blip>
          <a:srcRect b="0" l="0" r="0" t="0"/>
          <a:stretch/>
        </p:blipFill>
        <p:spPr>
          <a:xfrm flipH="1">
            <a:off x="462018" y="2730038"/>
            <a:ext cx="3023096" cy="3173480"/>
          </a:xfrm>
          <a:prstGeom prst="rect">
            <a:avLst/>
          </a:prstGeom>
          <a:noFill/>
          <a:ln>
            <a:noFill/>
          </a:ln>
        </p:spPr>
      </p:pic>
      <p:sp>
        <p:nvSpPr>
          <p:cNvPr id="412" name="Google Shape;412;p28"/>
          <p:cNvSpPr/>
          <p:nvPr/>
        </p:nvSpPr>
        <p:spPr>
          <a:xfrm>
            <a:off x="4270736" y="2363601"/>
            <a:ext cx="4241086" cy="3139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iluminación de interiores existen tres sistemas relacionados con la distribución de la luz sobre el área a iluminar: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General.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Localizada.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Iluminación Mixta (General y Localizada)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selección de cada tipo de sistema dependerá del recinto a iluminar y de las tareas que se realizarán en él.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9"/>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418" name="Google Shape;418;p2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9"/>
          <p:cNvSpPr/>
          <p:nvPr/>
        </p:nvSpPr>
        <p:spPr>
          <a:xfrm>
            <a:off x="5653492" y="2084163"/>
            <a:ext cx="2601912"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Para iluminaciones indirectas</a:t>
            </a:r>
            <a:endParaRPr b="0" i="0" sz="1400" u="none" cap="none" strike="noStrike">
              <a:solidFill>
                <a:srgbClr val="0070C0"/>
              </a:solidFill>
              <a:latin typeface="Arial"/>
              <a:ea typeface="Arial"/>
              <a:cs typeface="Arial"/>
              <a:sym typeface="Arial"/>
            </a:endParaRPr>
          </a:p>
        </p:txBody>
      </p:sp>
      <p:sp>
        <p:nvSpPr>
          <p:cNvPr id="420" name="Google Shape;420;p29"/>
          <p:cNvSpPr/>
          <p:nvPr/>
        </p:nvSpPr>
        <p:spPr>
          <a:xfrm>
            <a:off x="991614" y="4453800"/>
            <a:ext cx="7487180" cy="20312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Siendo en estas ecuaciones: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K = Índice de local.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 = Ancho del local, expresado en metros.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 = Largo del local, expresado en metros.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h</a:t>
            </a:r>
            <a:r>
              <a:rPr b="0" baseline="-25000" i="0" lang="en-US" sz="1600" u="none" cap="none" strike="noStrike">
                <a:solidFill>
                  <a:schemeClr val="dk1"/>
                </a:solidFill>
                <a:latin typeface="Calibri"/>
                <a:ea typeface="Calibri"/>
                <a:cs typeface="Calibri"/>
                <a:sym typeface="Calibri"/>
              </a:rPr>
              <a:t>m</a:t>
            </a:r>
            <a:r>
              <a:rPr b="0" i="0" lang="en-US" sz="1600" u="none" cap="none" strike="noStrike">
                <a:solidFill>
                  <a:schemeClr val="dk1"/>
                </a:solidFill>
                <a:latin typeface="Calibri"/>
                <a:ea typeface="Calibri"/>
                <a:cs typeface="Calibri"/>
                <a:sym typeface="Calibri"/>
              </a:rPr>
              <a:t> = Altura de montaje de la luminaria sobre el plano de trabajo, expresada en metros.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d = Distancia de la lámpara al ciclo, expresada en metros.</a:t>
            </a:r>
            <a:endParaRPr b="0" i="0" sz="1400" u="none" cap="none" strike="noStrike">
              <a:solidFill>
                <a:srgbClr val="000000"/>
              </a:solidFill>
              <a:latin typeface="Arial"/>
              <a:ea typeface="Arial"/>
              <a:cs typeface="Arial"/>
              <a:sym typeface="Arial"/>
            </a:endParaRPr>
          </a:p>
        </p:txBody>
      </p:sp>
      <p:sp>
        <p:nvSpPr>
          <p:cNvPr id="421" name="Google Shape;421;p29"/>
          <p:cNvSpPr/>
          <p:nvPr/>
        </p:nvSpPr>
        <p:spPr>
          <a:xfrm>
            <a:off x="733448" y="2084163"/>
            <a:ext cx="4001756" cy="3385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libri"/>
                <a:ea typeface="Calibri"/>
                <a:cs typeface="Calibri"/>
                <a:sym typeface="Calibri"/>
              </a:rPr>
              <a:t>Para iluminaciones directas y semidirectas</a:t>
            </a:r>
            <a:endParaRPr b="0" i="0" sz="1400" u="none" cap="none" strike="noStrike">
              <a:solidFill>
                <a:srgbClr val="0070C0"/>
              </a:solidFill>
              <a:latin typeface="Arial"/>
              <a:ea typeface="Arial"/>
              <a:cs typeface="Arial"/>
              <a:sym typeface="Arial"/>
            </a:endParaRPr>
          </a:p>
        </p:txBody>
      </p:sp>
      <p:sp>
        <p:nvSpPr>
          <p:cNvPr id="422" name="Google Shape;422;p29"/>
          <p:cNvSpPr/>
          <p:nvPr/>
        </p:nvSpPr>
        <p:spPr>
          <a:xfrm>
            <a:off x="1252995" y="2730063"/>
            <a:ext cx="2668878" cy="1212478"/>
          </a:xfrm>
          <a:prstGeom prst="roundRect">
            <a:avLst>
              <a:gd fmla="val 8287" name="adj"/>
            </a:avLst>
          </a:prstGeom>
          <a:solidFill>
            <a:srgbClr val="FBFE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23" name="Google Shape;423;p29"/>
          <p:cNvGrpSpPr/>
          <p:nvPr/>
        </p:nvGrpSpPr>
        <p:grpSpPr>
          <a:xfrm>
            <a:off x="1498510" y="2875354"/>
            <a:ext cx="1989757" cy="916629"/>
            <a:chOff x="1422310" y="2875354"/>
            <a:chExt cx="1989757" cy="916629"/>
          </a:xfrm>
        </p:grpSpPr>
        <p:sp>
          <p:nvSpPr>
            <p:cNvPr id="424" name="Google Shape;424;p29"/>
            <p:cNvSpPr/>
            <p:nvPr/>
          </p:nvSpPr>
          <p:spPr>
            <a:xfrm>
              <a:off x="1422310" y="3099860"/>
              <a:ext cx="56137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K  =</a:t>
              </a:r>
              <a:endParaRPr b="0" i="0" sz="2000" u="none" cap="none" strike="noStrike">
                <a:solidFill>
                  <a:srgbClr val="000000"/>
                </a:solidFill>
                <a:latin typeface="Arial"/>
                <a:ea typeface="Arial"/>
                <a:cs typeface="Arial"/>
                <a:sym typeface="Arial"/>
              </a:endParaRPr>
            </a:p>
          </p:txBody>
        </p:sp>
        <p:sp>
          <p:nvSpPr>
            <p:cNvPr id="425" name="Google Shape;425;p29"/>
            <p:cNvSpPr/>
            <p:nvPr/>
          </p:nvSpPr>
          <p:spPr>
            <a:xfrm>
              <a:off x="2239943" y="2875354"/>
              <a:ext cx="988766"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 x 1</a:t>
              </a:r>
              <a:endParaRPr b="0" i="0" sz="2000" u="none" cap="none" strike="noStrike">
                <a:solidFill>
                  <a:srgbClr val="000000"/>
                </a:solidFill>
                <a:latin typeface="Arial"/>
                <a:ea typeface="Arial"/>
                <a:cs typeface="Arial"/>
                <a:sym typeface="Arial"/>
              </a:endParaRPr>
            </a:p>
          </p:txBody>
        </p:sp>
        <p:sp>
          <p:nvSpPr>
            <p:cNvPr id="426" name="Google Shape;426;p29"/>
            <p:cNvSpPr/>
            <p:nvPr/>
          </p:nvSpPr>
          <p:spPr>
            <a:xfrm>
              <a:off x="1983682" y="3391880"/>
              <a:ext cx="1428385" cy="40010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a:t>
              </a:r>
              <a:r>
                <a:rPr b="0" baseline="-25000" i="0" lang="en-US" sz="2000" u="none" cap="none" strike="noStrike">
                  <a:solidFill>
                    <a:schemeClr val="dk1"/>
                  </a:solidFill>
                  <a:latin typeface="Calibri"/>
                  <a:ea typeface="Calibri"/>
                  <a:cs typeface="Calibri"/>
                  <a:sym typeface="Calibri"/>
                </a:rPr>
                <a:t>m</a:t>
              </a:r>
              <a:r>
                <a:rPr b="0" i="0" lang="en-US" sz="2000" u="none" cap="none" strike="noStrike">
                  <a:solidFill>
                    <a:schemeClr val="dk1"/>
                  </a:solidFill>
                  <a:latin typeface="Calibri"/>
                  <a:ea typeface="Calibri"/>
                  <a:cs typeface="Calibri"/>
                  <a:sym typeface="Calibri"/>
                </a:rPr>
                <a:t> ( a + 1 )</a:t>
              </a:r>
              <a:endParaRPr b="0" i="0" sz="2000" u="none" cap="none" strike="noStrike">
                <a:solidFill>
                  <a:srgbClr val="000000"/>
                </a:solidFill>
                <a:latin typeface="Arial"/>
                <a:ea typeface="Arial"/>
                <a:cs typeface="Arial"/>
                <a:sym typeface="Arial"/>
              </a:endParaRPr>
            </a:p>
          </p:txBody>
        </p:sp>
        <p:cxnSp>
          <p:nvCxnSpPr>
            <p:cNvPr id="427" name="Google Shape;427;p29"/>
            <p:cNvCxnSpPr/>
            <p:nvPr/>
          </p:nvCxnSpPr>
          <p:spPr>
            <a:xfrm>
              <a:off x="2074333" y="3336302"/>
              <a:ext cx="1337734" cy="0"/>
            </a:xfrm>
            <a:prstGeom prst="straightConnector1">
              <a:avLst/>
            </a:prstGeom>
            <a:noFill/>
            <a:ln cap="flat" cmpd="sng" w="22225">
              <a:solidFill>
                <a:schemeClr val="dk1"/>
              </a:solidFill>
              <a:prstDash val="solid"/>
              <a:round/>
              <a:headEnd len="sm" w="sm" type="none"/>
              <a:tailEnd len="sm" w="sm" type="none"/>
            </a:ln>
          </p:spPr>
        </p:cxnSp>
      </p:grpSp>
      <p:sp>
        <p:nvSpPr>
          <p:cNvPr id="428" name="Google Shape;428;p29"/>
          <p:cNvSpPr/>
          <p:nvPr/>
        </p:nvSpPr>
        <p:spPr>
          <a:xfrm>
            <a:off x="5706461" y="2730063"/>
            <a:ext cx="2668878" cy="1212478"/>
          </a:xfrm>
          <a:prstGeom prst="roundRect">
            <a:avLst>
              <a:gd fmla="val 8287" name="adj"/>
            </a:avLst>
          </a:prstGeom>
          <a:solidFill>
            <a:srgbClr val="FBFE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29" name="Google Shape;429;p29"/>
          <p:cNvGrpSpPr/>
          <p:nvPr/>
        </p:nvGrpSpPr>
        <p:grpSpPr>
          <a:xfrm>
            <a:off x="5951976" y="2875354"/>
            <a:ext cx="1989757" cy="916629"/>
            <a:chOff x="1422310" y="2875354"/>
            <a:chExt cx="1989757" cy="916629"/>
          </a:xfrm>
        </p:grpSpPr>
        <p:sp>
          <p:nvSpPr>
            <p:cNvPr id="430" name="Google Shape;430;p29"/>
            <p:cNvSpPr/>
            <p:nvPr/>
          </p:nvSpPr>
          <p:spPr>
            <a:xfrm>
              <a:off x="1422310" y="3099860"/>
              <a:ext cx="56137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K  =</a:t>
              </a:r>
              <a:endParaRPr b="0" i="0" sz="2000" u="none" cap="none" strike="noStrike">
                <a:solidFill>
                  <a:srgbClr val="000000"/>
                </a:solidFill>
                <a:latin typeface="Arial"/>
                <a:ea typeface="Arial"/>
                <a:cs typeface="Arial"/>
                <a:sym typeface="Arial"/>
              </a:endParaRPr>
            </a:p>
          </p:txBody>
        </p:sp>
        <p:sp>
          <p:nvSpPr>
            <p:cNvPr id="431" name="Google Shape;431;p29"/>
            <p:cNvSpPr/>
            <p:nvPr/>
          </p:nvSpPr>
          <p:spPr>
            <a:xfrm>
              <a:off x="2074333" y="2875354"/>
              <a:ext cx="1337734" cy="4000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3 x a x 1</a:t>
              </a:r>
              <a:endParaRPr b="0" i="0" sz="2000" u="none" cap="none" strike="noStrike">
                <a:solidFill>
                  <a:srgbClr val="000000"/>
                </a:solidFill>
                <a:latin typeface="Arial"/>
                <a:ea typeface="Arial"/>
                <a:cs typeface="Arial"/>
                <a:sym typeface="Arial"/>
              </a:endParaRPr>
            </a:p>
          </p:txBody>
        </p:sp>
        <p:sp>
          <p:nvSpPr>
            <p:cNvPr id="432" name="Google Shape;432;p29"/>
            <p:cNvSpPr/>
            <p:nvPr/>
          </p:nvSpPr>
          <p:spPr>
            <a:xfrm>
              <a:off x="1983682" y="3391880"/>
              <a:ext cx="1428385" cy="40010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d ( a + 1 )</a:t>
              </a:r>
              <a:endParaRPr b="0" i="0" sz="2000" u="none" cap="none" strike="noStrike">
                <a:solidFill>
                  <a:srgbClr val="000000"/>
                </a:solidFill>
                <a:latin typeface="Arial"/>
                <a:ea typeface="Arial"/>
                <a:cs typeface="Arial"/>
                <a:sym typeface="Arial"/>
              </a:endParaRPr>
            </a:p>
          </p:txBody>
        </p:sp>
        <p:cxnSp>
          <p:nvCxnSpPr>
            <p:cNvPr id="433" name="Google Shape;433;p29"/>
            <p:cNvCxnSpPr/>
            <p:nvPr/>
          </p:nvCxnSpPr>
          <p:spPr>
            <a:xfrm>
              <a:off x="2074333" y="3336302"/>
              <a:ext cx="1337734" cy="0"/>
            </a:xfrm>
            <a:prstGeom prst="straightConnector1">
              <a:avLst/>
            </a:prstGeom>
            <a:noFill/>
            <a:ln cap="flat" cmpd="sng" w="22225">
              <a:solidFill>
                <a:schemeClr val="dk1"/>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4917644" y="1631343"/>
            <a:ext cx="4122332" cy="4227328"/>
            <a:chOff x="1541397" y="1631343"/>
            <a:chExt cx="4122332" cy="4227328"/>
          </a:xfrm>
        </p:grpSpPr>
        <p:sp>
          <p:nvSpPr>
            <p:cNvPr id="125" name="Google Shape;125;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128" name="Google Shape;128;p3"/>
            <p:cNvSpPr txBox="1"/>
            <p:nvPr/>
          </p:nvSpPr>
          <p:spPr>
            <a:xfrm>
              <a:off x="1681318" y="3395582"/>
              <a:ext cx="2840592"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circuitos eléctricos para el control y comando de equipos, máquinas e instalaciones eléctricas, de acuerdo a la normativa vigente.</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130" name="Google Shape;130;p3"/>
          <p:cNvGrpSpPr/>
          <p:nvPr/>
        </p:nvGrpSpPr>
        <p:grpSpPr>
          <a:xfrm>
            <a:off x="1775857" y="1631343"/>
            <a:ext cx="2980513" cy="4227328"/>
            <a:chOff x="4727195" y="1631343"/>
            <a:chExt cx="2980513" cy="4227328"/>
          </a:xfrm>
        </p:grpSpPr>
        <p:sp>
          <p:nvSpPr>
            <p:cNvPr id="131" name="Google Shape;131;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133" name="Google Shape;133;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34" name="Google Shape;134;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Estudio de caso</a:t>
              </a:r>
              <a:endParaRPr b="0" i="0" sz="1400" u="none" cap="none" strike="noStrike">
                <a:solidFill>
                  <a:srgbClr val="000000"/>
                </a:solidFill>
                <a:latin typeface="Arial"/>
                <a:ea typeface="Arial"/>
                <a:cs typeface="Arial"/>
                <a:sym typeface="Arial"/>
              </a:endParaRPr>
            </a:p>
          </p:txBody>
        </p:sp>
      </p:grpSp>
      <p:pic>
        <p:nvPicPr>
          <p:cNvPr id="135" name="Google Shape;135;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0"/>
          <p:cNvSpPr/>
          <p:nvPr/>
        </p:nvSpPr>
        <p:spPr>
          <a:xfrm>
            <a:off x="1045027" y="2247478"/>
            <a:ext cx="7031109" cy="3452338"/>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39" name="Google Shape;439;p30"/>
          <p:cNvPicPr preferRelativeResize="0"/>
          <p:nvPr/>
        </p:nvPicPr>
        <p:blipFill rotWithShape="1">
          <a:blip r:embed="rId3">
            <a:alphaModFix/>
          </a:blip>
          <a:srcRect b="0" l="0" r="0" t="0"/>
          <a:stretch/>
        </p:blipFill>
        <p:spPr>
          <a:xfrm>
            <a:off x="7436043" y="2247478"/>
            <a:ext cx="1827870" cy="3252534"/>
          </a:xfrm>
          <a:prstGeom prst="rect">
            <a:avLst/>
          </a:prstGeom>
          <a:noFill/>
          <a:ln>
            <a:noFill/>
          </a:ln>
        </p:spPr>
      </p:pic>
      <p:sp>
        <p:nvSpPr>
          <p:cNvPr id="440" name="Google Shape;440;p30"/>
          <p:cNvSpPr/>
          <p:nvPr/>
        </p:nvSpPr>
        <p:spPr>
          <a:xfrm>
            <a:off x="1665512" y="2681005"/>
            <a:ext cx="5698875" cy="262033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Para completar un proyecto de instalación eléctrica es necesario realizar el cálculo de luminarias acorde al uso que se le dará al recinto, para ello el SEC dispone dentro de la normativa eléctrica tablas con los valores mínimos a medir mediante un luxómetro.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Por otra parte de acuerdo a la finalidad de la instalación el técnico debe seleccionar el tipo de luminaria necesaria para cumplir con una buena iluminación del recinto.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446" name="Google Shape;446;p31"/>
          <p:cNvGrpSpPr/>
          <p:nvPr/>
        </p:nvGrpSpPr>
        <p:grpSpPr>
          <a:xfrm>
            <a:off x="2035277" y="2911885"/>
            <a:ext cx="6999671" cy="2696553"/>
            <a:chOff x="4461133" y="3098700"/>
            <a:chExt cx="4657800" cy="1525000"/>
          </a:xfrm>
        </p:grpSpPr>
        <p:sp>
          <p:nvSpPr>
            <p:cNvPr id="447" name="Google Shape;447;p31"/>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8" name="Google Shape;448;p31"/>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449" name="Google Shape;449;p3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50" name="Google Shape;450;p31"/>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pic>
        <p:nvPicPr>
          <p:cNvPr id="451" name="Google Shape;451;p31"/>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452" name="Google Shape;452;p31"/>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453" name="Google Shape;453;p31"/>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32"/>
          <p:cNvGrpSpPr/>
          <p:nvPr/>
        </p:nvGrpSpPr>
        <p:grpSpPr>
          <a:xfrm>
            <a:off x="24701" y="2705494"/>
            <a:ext cx="5835378" cy="1156253"/>
            <a:chOff x="-4788" y="2600094"/>
            <a:chExt cx="5835378" cy="1156253"/>
          </a:xfrm>
        </p:grpSpPr>
        <p:sp>
          <p:nvSpPr>
            <p:cNvPr id="459" name="Google Shape;459;p32"/>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460" name="Google Shape;460;p32"/>
            <p:cNvGrpSpPr/>
            <p:nvPr/>
          </p:nvGrpSpPr>
          <p:grpSpPr>
            <a:xfrm>
              <a:off x="-4788" y="2600094"/>
              <a:ext cx="1193379" cy="1156253"/>
              <a:chOff x="-4788" y="5117148"/>
              <a:chExt cx="1193379" cy="1156253"/>
            </a:xfrm>
          </p:grpSpPr>
          <p:sp>
            <p:nvSpPr>
              <p:cNvPr id="461" name="Google Shape;461;p32"/>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2" name="Google Shape;462;p32"/>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463" name="Google Shape;463;p32"/>
          <p:cNvGrpSpPr/>
          <p:nvPr/>
        </p:nvGrpSpPr>
        <p:grpSpPr>
          <a:xfrm>
            <a:off x="24701" y="5827421"/>
            <a:ext cx="5833674" cy="783000"/>
            <a:chOff x="-4788" y="5414468"/>
            <a:chExt cx="5833674" cy="783000"/>
          </a:xfrm>
        </p:grpSpPr>
        <p:grpSp>
          <p:nvGrpSpPr>
            <p:cNvPr id="464" name="Google Shape;464;p32"/>
            <p:cNvGrpSpPr/>
            <p:nvPr/>
          </p:nvGrpSpPr>
          <p:grpSpPr>
            <a:xfrm>
              <a:off x="-4788" y="5414468"/>
              <a:ext cx="1135500" cy="783000"/>
              <a:chOff x="-4788" y="6167965"/>
              <a:chExt cx="1135500" cy="783000"/>
            </a:xfrm>
          </p:grpSpPr>
          <p:sp>
            <p:nvSpPr>
              <p:cNvPr id="465" name="Google Shape;465;p32"/>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6" name="Google Shape;466;p32"/>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467" name="Google Shape;467;p32"/>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468" name="Google Shape;468;p32"/>
          <p:cNvGrpSpPr/>
          <p:nvPr/>
        </p:nvGrpSpPr>
        <p:grpSpPr>
          <a:xfrm>
            <a:off x="-4685" y="1887157"/>
            <a:ext cx="9306000" cy="783000"/>
            <a:chOff x="-4685" y="1887157"/>
            <a:chExt cx="9306000" cy="783000"/>
          </a:xfrm>
        </p:grpSpPr>
        <p:sp>
          <p:nvSpPr>
            <p:cNvPr id="469" name="Google Shape;469;p32"/>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0" name="Google Shape;470;p32"/>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471" name="Google Shape;471;p32"/>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472" name="Google Shape;472;p32"/>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473" name="Google Shape;473;p32"/>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474" name="Google Shape;474;p32"/>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475" name="Google Shape;475;p32"/>
          <p:cNvGrpSpPr/>
          <p:nvPr/>
        </p:nvGrpSpPr>
        <p:grpSpPr>
          <a:xfrm>
            <a:off x="24701" y="4846110"/>
            <a:ext cx="5764674" cy="783000"/>
            <a:chOff x="-4788" y="3650215"/>
            <a:chExt cx="5764674" cy="783000"/>
          </a:xfrm>
        </p:grpSpPr>
        <p:sp>
          <p:nvSpPr>
            <p:cNvPr id="476" name="Google Shape;476;p32"/>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477" name="Google Shape;477;p32"/>
            <p:cNvGrpSpPr/>
            <p:nvPr/>
          </p:nvGrpSpPr>
          <p:grpSpPr>
            <a:xfrm>
              <a:off x="-4788" y="3650215"/>
              <a:ext cx="1135500" cy="783000"/>
              <a:chOff x="-4788" y="4407300"/>
              <a:chExt cx="1135500" cy="783000"/>
            </a:xfrm>
          </p:grpSpPr>
          <p:sp>
            <p:nvSpPr>
              <p:cNvPr id="478" name="Google Shape;478;p32"/>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9" name="Google Shape;479;p32"/>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480" name="Google Shape;480;p32"/>
          <p:cNvGrpSpPr/>
          <p:nvPr/>
        </p:nvGrpSpPr>
        <p:grpSpPr>
          <a:xfrm>
            <a:off x="24701" y="3864798"/>
            <a:ext cx="6503939" cy="783000"/>
            <a:chOff x="2348" y="4582469"/>
            <a:chExt cx="6503939" cy="783000"/>
          </a:xfrm>
        </p:grpSpPr>
        <p:sp>
          <p:nvSpPr>
            <p:cNvPr id="481" name="Google Shape;481;p32"/>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482" name="Google Shape;482;p32"/>
            <p:cNvGrpSpPr/>
            <p:nvPr/>
          </p:nvGrpSpPr>
          <p:grpSpPr>
            <a:xfrm>
              <a:off x="2348" y="4582469"/>
              <a:ext cx="1135500" cy="783000"/>
              <a:chOff x="2348" y="5287632"/>
              <a:chExt cx="1135500" cy="783000"/>
            </a:xfrm>
          </p:grpSpPr>
          <p:sp>
            <p:nvSpPr>
              <p:cNvPr id="483" name="Google Shape;483;p32"/>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4" name="Google Shape;484;p32"/>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485" name="Google Shape;485;p32"/>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486" name="Google Shape;486;p32"/>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487" name="Google Shape;487;p3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3"/>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3" name="Google Shape;493;p3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494" name="Google Shape;494;p3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95" name="Google Shape;495;p33"/>
          <p:cNvSpPr txBox="1"/>
          <p:nvPr/>
        </p:nvSpPr>
        <p:spPr>
          <a:xfrm>
            <a:off x="958647" y="296312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96" name="Google Shape;496;p33"/>
          <p:cNvPicPr preferRelativeResize="0"/>
          <p:nvPr/>
        </p:nvPicPr>
        <p:blipFill rotWithShape="1">
          <a:blip r:embed="rId3">
            <a:alphaModFix/>
          </a:blip>
          <a:srcRect b="0" l="0" r="0" t="0"/>
          <a:stretch/>
        </p:blipFill>
        <p:spPr>
          <a:xfrm>
            <a:off x="3210793" y="4247008"/>
            <a:ext cx="674379" cy="604800"/>
          </a:xfrm>
          <a:prstGeom prst="rect">
            <a:avLst/>
          </a:prstGeom>
          <a:noFill/>
          <a:ln>
            <a:noFill/>
          </a:ln>
        </p:spPr>
      </p:pic>
      <p:pic>
        <p:nvPicPr>
          <p:cNvPr id="497" name="Google Shape;497;p33"/>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139385" y="2356687"/>
            <a:ext cx="4414306" cy="4101986"/>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350841" y="2521729"/>
            <a:ext cx="3749805" cy="3562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Unidades de medidas de luz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Conexionado de lámpara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Curva de distribución luminosa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42" name="Google Shape;142;p4"/>
          <p:cNvGrpSpPr/>
          <p:nvPr/>
        </p:nvGrpSpPr>
        <p:grpSpPr>
          <a:xfrm>
            <a:off x="4010249" y="2662830"/>
            <a:ext cx="269929" cy="290712"/>
            <a:chOff x="4076603" y="2143361"/>
            <a:chExt cx="269929" cy="290712"/>
          </a:xfrm>
        </p:grpSpPr>
        <p:sp>
          <p:nvSpPr>
            <p:cNvPr id="143" name="Google Shape;143;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44" name="Google Shape;144;p4"/>
            <p:cNvSpPr txBox="1"/>
            <p:nvPr/>
          </p:nvSpPr>
          <p:spPr>
            <a:xfrm>
              <a:off x="4076603" y="214336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45" name="Google Shape;145;p4"/>
          <p:cNvGrpSpPr/>
          <p:nvPr/>
        </p:nvGrpSpPr>
        <p:grpSpPr>
          <a:xfrm>
            <a:off x="4015276" y="3102291"/>
            <a:ext cx="264902" cy="290712"/>
            <a:chOff x="4076867" y="2807418"/>
            <a:chExt cx="264902" cy="290712"/>
          </a:xfrm>
        </p:grpSpPr>
        <p:sp>
          <p:nvSpPr>
            <p:cNvPr id="146" name="Google Shape;146;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078190" y="280741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48" name="Google Shape;148;p4"/>
          <p:cNvGrpSpPr/>
          <p:nvPr/>
        </p:nvGrpSpPr>
        <p:grpSpPr>
          <a:xfrm>
            <a:off x="4010249" y="3556685"/>
            <a:ext cx="269929" cy="290712"/>
            <a:chOff x="4071840" y="3504336"/>
            <a:chExt cx="269929" cy="290712"/>
          </a:xfrm>
        </p:grpSpPr>
        <p:sp>
          <p:nvSpPr>
            <p:cNvPr id="149" name="Google Shape;149;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071840" y="350433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51" name="Google Shape;151;p4"/>
          <p:cNvSpPr txBox="1"/>
          <p:nvPr/>
        </p:nvSpPr>
        <p:spPr>
          <a:xfrm>
            <a:off x="4076867" y="1309036"/>
            <a:ext cx="489215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54" name="Google Shape;154;p4"/>
          <p:cNvGrpSpPr/>
          <p:nvPr/>
        </p:nvGrpSpPr>
        <p:grpSpPr>
          <a:xfrm>
            <a:off x="4010249" y="4011591"/>
            <a:ext cx="269929" cy="290712"/>
            <a:chOff x="4122127" y="4064878"/>
            <a:chExt cx="269929" cy="290712"/>
          </a:xfrm>
        </p:grpSpPr>
        <p:sp>
          <p:nvSpPr>
            <p:cNvPr id="155" name="Google Shape;155;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122127" y="406487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57" name="Google Shape;157;p4"/>
          <p:cNvGrpSpPr/>
          <p:nvPr/>
        </p:nvGrpSpPr>
        <p:grpSpPr>
          <a:xfrm>
            <a:off x="4010249" y="4466497"/>
            <a:ext cx="269929" cy="290712"/>
            <a:chOff x="4182332" y="4708705"/>
            <a:chExt cx="269929" cy="290712"/>
          </a:xfrm>
        </p:grpSpPr>
        <p:sp>
          <p:nvSpPr>
            <p:cNvPr id="158" name="Google Shape;158;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182332" y="470870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60" name="Google Shape;160;p4"/>
          <p:cNvGrpSpPr/>
          <p:nvPr/>
        </p:nvGrpSpPr>
        <p:grpSpPr>
          <a:xfrm>
            <a:off x="4010249" y="4921403"/>
            <a:ext cx="269929" cy="290712"/>
            <a:chOff x="4076603" y="2143361"/>
            <a:chExt cx="269929" cy="290712"/>
          </a:xfrm>
        </p:grpSpPr>
        <p:sp>
          <p:nvSpPr>
            <p:cNvPr id="161" name="Google Shape;161;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62" name="Google Shape;162;p4"/>
            <p:cNvSpPr txBox="1"/>
            <p:nvPr/>
          </p:nvSpPr>
          <p:spPr>
            <a:xfrm>
              <a:off x="4076603" y="214336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grpSp>
        <p:nvGrpSpPr>
          <p:cNvPr id="163" name="Google Shape;163;p4"/>
          <p:cNvGrpSpPr/>
          <p:nvPr/>
        </p:nvGrpSpPr>
        <p:grpSpPr>
          <a:xfrm>
            <a:off x="4010249" y="5332323"/>
            <a:ext cx="269929" cy="297062"/>
            <a:chOff x="4071840" y="2801068"/>
            <a:chExt cx="269929" cy="297062"/>
          </a:xfrm>
        </p:grpSpPr>
        <p:sp>
          <p:nvSpPr>
            <p:cNvPr id="164" name="Google Shape;164;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4071840" y="280106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7</a:t>
              </a:r>
              <a:endParaRPr b="1" i="0" sz="1800" u="none" cap="none" strike="noStrike">
                <a:solidFill>
                  <a:srgbClr val="FFFFFF"/>
                </a:solidFill>
                <a:latin typeface="Calibri"/>
                <a:ea typeface="Calibri"/>
                <a:cs typeface="Calibri"/>
                <a:sym typeface="Calibri"/>
              </a:endParaRPr>
            </a:p>
          </p:txBody>
        </p:sp>
      </p:grpSp>
      <p:grpSp>
        <p:nvGrpSpPr>
          <p:cNvPr id="166" name="Google Shape;166;p4"/>
          <p:cNvGrpSpPr/>
          <p:nvPr/>
        </p:nvGrpSpPr>
        <p:grpSpPr>
          <a:xfrm>
            <a:off x="4010249" y="5793579"/>
            <a:ext cx="269929" cy="290712"/>
            <a:chOff x="4071840" y="3504336"/>
            <a:chExt cx="269929" cy="290712"/>
          </a:xfrm>
        </p:grpSpPr>
        <p:sp>
          <p:nvSpPr>
            <p:cNvPr id="167" name="Google Shape;167;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
            <p:cNvSpPr txBox="1"/>
            <p:nvPr/>
          </p:nvSpPr>
          <p:spPr>
            <a:xfrm>
              <a:off x="4071840" y="350433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8</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4" name="Google Shape;174;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75" name="Google Shape;175;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CÁLCULOS DE ILUMINACIÓN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veamos cómo lo que ya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77" name="Google Shape;177;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78" name="Google Shape;178;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CONCEPTOS</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1271238" y="2765504"/>
            <a:ext cx="6577104" cy="3644398"/>
          </a:xfrm>
          <a:prstGeom prst="rect">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b="0" l="0" r="0" t="0"/>
          <a:stretch/>
        </p:blipFill>
        <p:spPr>
          <a:xfrm>
            <a:off x="7223978" y="3238393"/>
            <a:ext cx="1827870" cy="3252534"/>
          </a:xfrm>
          <a:prstGeom prst="rect">
            <a:avLst/>
          </a:prstGeom>
          <a:noFill/>
          <a:ln>
            <a:noFill/>
          </a:ln>
        </p:spPr>
      </p:pic>
      <p:sp>
        <p:nvSpPr>
          <p:cNvPr id="186" name="Google Shape;186;p6"/>
          <p:cNvSpPr txBox="1"/>
          <p:nvPr/>
        </p:nvSpPr>
        <p:spPr>
          <a:xfrm>
            <a:off x="1609550" y="3144645"/>
            <a:ext cx="5854390" cy="286228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La técnica de la iluminación pretende conseguir una adecuada cantidad y distribución de la luz y las luminancias, cualquiera que sea la finalidad del local iluminado, de modo que se obtenga el máximo de comodidad para quienes habiten o trabajen en este recinto.</a:t>
            </a:r>
            <a:endParaRPr b="0" i="0" sz="18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La luz es una forma de energía radiante consistente en ondas electromagnéticas que excitan los órganos visuales produciendo la sensación de visión.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UNIDADES DE MEDIDA DE LA LUZ</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375974" y="1851102"/>
            <a:ext cx="8935294" cy="4371277"/>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635620" y="2103863"/>
            <a:ext cx="8302175" cy="1776335"/>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4" name="Google Shape;194;p7"/>
          <p:cNvSpPr txBox="1"/>
          <p:nvPr/>
        </p:nvSpPr>
        <p:spPr>
          <a:xfrm>
            <a:off x="886111" y="2156403"/>
            <a:ext cx="8051684" cy="15080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Flujo Luminoso</a:t>
            </a:r>
            <a:endParaRPr b="1" i="0" sz="1800" u="none" cap="none" strike="noStrike">
              <a:solidFill>
                <a:srgbClr val="29754D"/>
              </a:solidFill>
              <a:latin typeface="Calibri"/>
              <a:ea typeface="Calibri"/>
              <a:cs typeface="Calibri"/>
              <a:sym typeface="Calibri"/>
            </a:endParaRPr>
          </a:p>
          <a:p>
            <a:pPr indent="-285750" lvl="0" marL="285750" marR="0" rtl="0" algn="l">
              <a:lnSpc>
                <a:spcPct val="100000"/>
              </a:lnSpc>
              <a:spcBef>
                <a:spcPts val="120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Es la cantidad total de luz que radia una fuente luminosa en todas direcciones por segundo. Su unidad es el lumen (lm) y su símbolo es F. Los catálogos de los fabricantes indican los flujos luminosos totales de sus lámparas en lúmenes.</a:t>
            </a:r>
            <a:endParaRPr b="0" i="0" sz="1800" u="none" cap="none" strike="noStrike">
              <a:solidFill>
                <a:srgbClr val="000000"/>
              </a:solidFill>
              <a:latin typeface="Arial"/>
              <a:ea typeface="Arial"/>
              <a:cs typeface="Arial"/>
              <a:sym typeface="Arial"/>
            </a:endParaRPr>
          </a:p>
        </p:txBody>
      </p:sp>
      <p:sp>
        <p:nvSpPr>
          <p:cNvPr id="195" name="Google Shape;195;p7"/>
          <p:cNvSpPr/>
          <p:nvPr/>
        </p:nvSpPr>
        <p:spPr>
          <a:xfrm>
            <a:off x="635620" y="4198100"/>
            <a:ext cx="8302175" cy="1776335"/>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880443" y="4482580"/>
            <a:ext cx="7873264"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Intensidad Luminosa</a:t>
            </a:r>
            <a:endParaRPr b="1" i="0" sz="1800" u="none" cap="none" strike="noStrike">
              <a:solidFill>
                <a:srgbClr val="29754D"/>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Es el flujo luminoso emitido en una dirección determinada por unidad de ángulo sólido. Su símbolo es I y se expresa en candelas (cd).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UNIDADES DE MEDIDA DE LA LUZ</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375974" y="1851102"/>
            <a:ext cx="8935294" cy="4371277"/>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635620" y="2306869"/>
            <a:ext cx="8302175" cy="1580431"/>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4" name="Google Shape;204;p8"/>
          <p:cNvSpPr txBox="1"/>
          <p:nvPr/>
        </p:nvSpPr>
        <p:spPr>
          <a:xfrm>
            <a:off x="886111" y="2359409"/>
            <a:ext cx="8051684" cy="12310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lang="en-US" sz="1800">
                <a:solidFill>
                  <a:srgbClr val="29754D"/>
                </a:solidFill>
                <a:latin typeface="Calibri"/>
                <a:ea typeface="Calibri"/>
                <a:cs typeface="Calibri"/>
                <a:sym typeface="Calibri"/>
              </a:rPr>
              <a:t>Ángulo</a:t>
            </a:r>
            <a:r>
              <a:rPr b="1" i="0" lang="en-US" sz="1800" u="none" cap="none" strike="noStrike">
                <a:solidFill>
                  <a:srgbClr val="29754D"/>
                </a:solidFill>
                <a:latin typeface="Calibri"/>
                <a:ea typeface="Calibri"/>
                <a:cs typeface="Calibri"/>
                <a:sym typeface="Calibri"/>
              </a:rPr>
              <a:t> Sólido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Es la razón entre un área sobre la superficie de una esfera y el cuadrado del radio de la esfera. Se mide en esteroradianes (sr).</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635620" y="4343066"/>
            <a:ext cx="8302175" cy="1510473"/>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8"/>
          <p:cNvSpPr/>
          <p:nvPr/>
        </p:nvSpPr>
        <p:spPr>
          <a:xfrm>
            <a:off x="880443" y="4616395"/>
            <a:ext cx="7873264"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Iluminancia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Es definida como la cantidad de luz o flujo luminoso recibida sobre una unidad de superficie por segundo. Se expresa en lux (lx) y su símbolo es 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FUENTES LUMINOSAS</a:t>
            </a:r>
            <a:endParaRPr b="0" i="0" sz="1400" u="none" cap="none" strike="noStrike">
              <a:solidFill>
                <a:srgbClr val="000000"/>
              </a:solidFill>
              <a:latin typeface="Arial"/>
              <a:ea typeface="Arial"/>
              <a:cs typeface="Arial"/>
              <a:sym typeface="Arial"/>
            </a:endParaRPr>
          </a:p>
        </p:txBody>
      </p:sp>
      <p:sp>
        <p:nvSpPr>
          <p:cNvPr id="212" name="Google Shape;212;p9"/>
          <p:cNvSpPr/>
          <p:nvPr/>
        </p:nvSpPr>
        <p:spPr>
          <a:xfrm>
            <a:off x="375974" y="1851102"/>
            <a:ext cx="8935294" cy="4371277"/>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a:off x="691377" y="2156944"/>
            <a:ext cx="8329960" cy="3723856"/>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4" name="Google Shape;214;p9"/>
          <p:cNvSpPr txBox="1"/>
          <p:nvPr/>
        </p:nvSpPr>
        <p:spPr>
          <a:xfrm>
            <a:off x="1145171" y="2534696"/>
            <a:ext cx="3973240" cy="28930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Lámparas incandescentes.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1881 Thomas Alva Edison fue el primero en patentar la lámpara o bombilla incandescente.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Su filamento se ilumina por el efecto de incandescencia de los metales, que están fabricados de Tungsteno o también llamado wolframio, el que presenta un alto punto de fusión.</a:t>
            </a:r>
            <a:endParaRPr b="0" i="0" sz="1400" u="none" cap="none" strike="noStrike">
              <a:solidFill>
                <a:srgbClr val="000000"/>
              </a:solidFill>
              <a:latin typeface="Arial"/>
              <a:ea typeface="Arial"/>
              <a:cs typeface="Arial"/>
              <a:sym typeface="Arial"/>
            </a:endParaRPr>
          </a:p>
        </p:txBody>
      </p:sp>
      <p:grpSp>
        <p:nvGrpSpPr>
          <p:cNvPr id="215" name="Google Shape;215;p9"/>
          <p:cNvGrpSpPr/>
          <p:nvPr/>
        </p:nvGrpSpPr>
        <p:grpSpPr>
          <a:xfrm>
            <a:off x="5670540" y="2449801"/>
            <a:ext cx="3023616" cy="3173877"/>
            <a:chOff x="5694924" y="2621326"/>
            <a:chExt cx="3023616" cy="3173877"/>
          </a:xfrm>
        </p:grpSpPr>
        <p:sp>
          <p:nvSpPr>
            <p:cNvPr id="216" name="Google Shape;216;p9"/>
            <p:cNvSpPr/>
            <p:nvPr/>
          </p:nvSpPr>
          <p:spPr>
            <a:xfrm>
              <a:off x="5694924" y="2621326"/>
              <a:ext cx="3023616" cy="3173877"/>
            </a:xfrm>
            <a:prstGeom prst="roundRect">
              <a:avLst>
                <a:gd fmla="val 7393"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7" name="Google Shape;217;p9"/>
            <p:cNvPicPr preferRelativeResize="0"/>
            <p:nvPr/>
          </p:nvPicPr>
          <p:blipFill rotWithShape="1">
            <a:blip r:embed="rId3">
              <a:alphaModFix/>
            </a:blip>
            <a:srcRect b="0" l="5209" r="5092" t="0"/>
            <a:stretch/>
          </p:blipFill>
          <p:spPr>
            <a:xfrm>
              <a:off x="6053246" y="2877312"/>
              <a:ext cx="2409532" cy="2686291"/>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