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301" r:id="rId2"/>
    <p:sldId id="277" r:id="rId3"/>
    <p:sldId id="279" r:id="rId4"/>
    <p:sldId id="260" r:id="rId5"/>
    <p:sldId id="258" r:id="rId6"/>
    <p:sldId id="259" r:id="rId7"/>
    <p:sldId id="286" r:id="rId8"/>
    <p:sldId id="300" r:id="rId9"/>
    <p:sldId id="287" r:id="rId10"/>
    <p:sldId id="288" r:id="rId11"/>
    <p:sldId id="289" r:id="rId12"/>
    <p:sldId id="290" r:id="rId13"/>
    <p:sldId id="291" r:id="rId14"/>
    <p:sldId id="292" r:id="rId15"/>
    <p:sldId id="293" r:id="rId16"/>
    <p:sldId id="273" r:id="rId17"/>
    <p:sldId id="283" r:id="rId18"/>
    <p:sldId id="294" r:id="rId19"/>
    <p:sldId id="295" r:id="rId20"/>
    <p:sldId id="284" r:id="rId21"/>
    <p:sldId id="297" r:id="rId22"/>
    <p:sldId id="298" r:id="rId23"/>
    <p:sldId id="299" r:id="rId24"/>
    <p:sldId id="305" r:id="rId25"/>
    <p:sldId id="303" r:id="rId26"/>
    <p:sldId id="304" r:id="rId27"/>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 xmlns:p15="http://schemas.microsoft.com/office/powerpoint/2012/main" xmlns:go="http://customooxmlschemas.google.com/" roundtripDataSignature="AMtx7mj6ho7Wgmz/U05Ubv55I2SHPNkWeA==" r:id="rId31"/>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54D"/>
    <a:srgbClr val="EFEFEF"/>
    <a:srgbClr val="D7E3DC"/>
    <a:srgbClr val="C73E32"/>
    <a:srgbClr val="8EB99F"/>
    <a:srgbClr val="B99F2F"/>
    <a:srgbClr val="C4D7CD"/>
    <a:srgbClr val="741B47"/>
    <a:srgbClr val="FF0000"/>
    <a:srgbClr val="BA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4" autoAdjust="0"/>
    <p:restoredTop sz="93982" autoAdjust="0"/>
  </p:normalViewPr>
  <p:slideViewPr>
    <p:cSldViewPr snapToGrid="0">
      <p:cViewPr varScale="1">
        <p:scale>
          <a:sx n="99" d="100"/>
          <a:sy n="99" d="100"/>
        </p:scale>
        <p:origin x="1530" y="96"/>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2T13:21:52.104" idx="1">
    <p:pos x="5312" y="191"/>
    <p:text>Recordar cambiar el número de la actividad. El número verde no cambia.</p:text>
    <p:extLst>
      <p:ext uri="{C676402C-5697-4E1C-873F-D02D1690AC5C}">
        <p15:threadingInfo xmlns:p15="http://schemas.microsoft.com/office/powerpoint/2012/main" timeZoneBias="0"/>
      </p:ext>
      <p:ext uri="http://customooxmlschemas.google.com/">
        <go:slidesCustomData xmlns="" xmlns:p15="http://schemas.microsoft.com/office/powerpoint/2012/main" xmlns:go="http://customooxmlschemas.google.com/" commentPostId="AAAAHQMen-Q"/>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8098E1-DEDE-344C-AA7B-B27633E4F31B}" type="datetimeFigureOut">
              <a:rPr lang="es-ES" smtClean="0"/>
              <a:t>10/02/2021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33D1B-615D-564C-BED9-FC9B5A362B2E}" type="slidenum">
              <a:rPr lang="es-ES" smtClean="0"/>
              <a:t>‹Nº›</a:t>
            </a:fld>
            <a:endParaRPr lang="es-ES"/>
          </a:p>
        </p:txBody>
      </p:sp>
    </p:spTree>
    <p:extLst>
      <p:ext uri="{BB962C8B-B14F-4D97-AF65-F5344CB8AC3E}">
        <p14:creationId xmlns:p14="http://schemas.microsoft.com/office/powerpoint/2010/main" val="3967005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5550" y="685800"/>
            <a:ext cx="4408488"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11555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746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630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sp>
        <p:nvSpPr>
          <p:cNvPr id="9" name="Google Shape;9;p23"/>
          <p:cNvSpPr/>
          <p:nvPr/>
        </p:nvSpPr>
        <p:spPr>
          <a:xfrm>
            <a:off x="270565" y="1747314"/>
            <a:ext cx="9346500" cy="5675922"/>
          </a:xfrm>
          <a:prstGeom prst="round1Rect">
            <a:avLst>
              <a:gd name="adj" fmla="val 15350"/>
            </a:avLst>
          </a:prstGeom>
          <a:solidFill>
            <a:srgbClr val="C4D7CD">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436350" y="6464001"/>
            <a:ext cx="7891862" cy="680474"/>
          </a:xfrm>
          <a:prstGeom prst="roundRect">
            <a:avLst>
              <a:gd name="adj" fmla="val 19335"/>
            </a:avLst>
          </a:prstGeom>
          <a:solidFill>
            <a:srgbClr val="8EB9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18" name="Google Shape;12;p23"/>
          <p:cNvPicPr preferRelativeResize="0">
            <a:picLocks noChangeAspect="1"/>
          </p:cNvPicPr>
          <p:nvPr userDrawn="1"/>
        </p:nvPicPr>
        <p:blipFill rotWithShape="1">
          <a:blip r:embed="rId4">
            <a:alphaModFix/>
          </a:blip>
          <a:srcRect/>
          <a:stretch/>
        </p:blipFill>
        <p:spPr>
          <a:xfrm>
            <a:off x="8521706" y="6387272"/>
            <a:ext cx="830659" cy="756000"/>
          </a:xfrm>
          <a:prstGeom prst="rect">
            <a:avLst/>
          </a:prstGeom>
          <a:noFill/>
          <a:ln>
            <a:noFill/>
          </a:ln>
        </p:spPr>
      </p:pic>
      <p:pic>
        <p:nvPicPr>
          <p:cNvPr id="15" name="Imagen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pic>
        <p:nvPicPr>
          <p:cNvPr id="19" name="Imagen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441" y="6464037"/>
            <a:ext cx="690406" cy="680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3"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4"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sz="1400" b="0" i="0" u="none" strike="noStrike" cap="none" dirty="0">
              <a:solidFill>
                <a:srgbClr val="FFFFFF"/>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3"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1"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3"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reserve="1">
  <p:cSld name="1_One column text">
    <p:bg>
      <p:bgPr>
        <a:solidFill>
          <a:schemeClr val="lt1"/>
        </a:solidFill>
        <a:effectLst/>
      </p:bgPr>
    </p:bg>
    <p:spTree>
      <p:nvGrpSpPr>
        <p:cNvPr id="1" name="Shape 59"/>
        <p:cNvGrpSpPr/>
        <p:nvPr/>
      </p:nvGrpSpPr>
      <p:grpSpPr>
        <a:xfrm>
          <a:off x="0" y="0"/>
          <a:ext cx="0" cy="0"/>
          <a:chOff x="0" y="0"/>
          <a:chExt cx="0" cy="0"/>
        </a:xfrm>
      </p:grpSpPr>
      <p:sp>
        <p:nvSpPr>
          <p:cNvPr id="6" name="Google Shape;61;p30"/>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2;p30"/>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63;p30"/>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0" name="Google Shape;92;p3"/>
          <p:cNvSpPr txBox="1"/>
          <p:nvPr userDrawn="1"/>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a:solidFill>
                  <a:schemeClr val="tx1"/>
                </a:solidFill>
                <a:latin typeface="Calibri"/>
                <a:ea typeface="Calibri"/>
                <a:cs typeface="Calibri"/>
                <a:sym typeface="Calibri"/>
              </a:rPr>
              <a:t>¡</a:t>
            </a:r>
            <a:r>
              <a:rPr lang="en-US" b="1" i="0" u="none" strike="noStrike" cap="none" dirty="0" err="1">
                <a:solidFill>
                  <a:schemeClr val="tx1"/>
                </a:solidFill>
                <a:latin typeface="Calibri"/>
                <a:ea typeface="Calibri"/>
                <a:cs typeface="Calibri"/>
                <a:sym typeface="Calibri"/>
              </a:rPr>
              <a:t>Atención</a:t>
            </a:r>
            <a:r>
              <a:rPr lang="en-US" b="1" i="0" u="none" strike="noStrike" cap="none" dirty="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11"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3"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215553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localhost/Users/ivangonzalez/Desktop/IVAN%20G%202020/2020/DUOC/ARTES/PNG/ARTES%20PPT%20M7-05.png" TargetMode="Externa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file://localhost/Users/ivangonzalez/Desktop/IVAN%20G%202020/2020/DUOC/ARTES/PNG/NUCLEO%20ARMADURA.png" TargetMode="External"/><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file://localhost/Users/ivangonzalez/Desktop/IVAN%20G%202020/2020/DUOC/ARTES/RELE%CC%81.png"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file://localhost/Users/ivangonzalez/Desktop/IVAN%20G%202020/2020/DUOC/ARTES/PNG/ARTES%20PPT%20M7-07.png" TargetMode="External"/><Relationship Id="rId7" Type="http://schemas.openxmlformats.org/officeDocument/2006/relationships/image" Target="file://localhost/Users/ivangonzalez/Desktop/IVAN%20G%202020/2020/DUOC/ARTES/PNG/ARTES%20PPT%20M7-09.png" TargetMode="External"/><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file://localhost/Users/ivangonzalez/Desktop/IVAN%20G%202020/2020/DUOC/ARTES/PNG/ARTES%20PPT%20M7_1-08.png" TargetMode="Externa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g"/><Relationship Id="rId1" Type="http://schemas.openxmlformats.org/officeDocument/2006/relationships/slideLayout" Target="../slideLayouts/slideLayout5.xml"/><Relationship Id="rId4" Type="http://schemas.openxmlformats.org/officeDocument/2006/relationships/image" Target="file://localhost/Users/ivangonzalez/Desktop/IVAN%20G%202020/2020/DUOC/ARTES/PNG/ARTES%20PPT%20M7_1-08.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file://localhost/Users/ivangonzalez/Desktop/IVAN%20G%202020/2020/DUOC/ARTES/PNG/ARTES%20PPT%20M7-07.png" TargetMode="External"/><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file://localhost/Users/ivangonzalez/Desktop/IVAN%20G%202020/2020/DUOC/ARTES/PNG/ARTES%20PPT%20M7-10.png"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drive.google.com/file/d/1WmkhyF1WldMmL1Q9FhocMhx-w8yeBPXd/view"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file://localhost/Users/ivangonzalez/Desktop/IVAN%20G%202020/2020/DUOC/ARTES/OVNI-01.p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file://localhost/Users/ivangonzalez/Desktop/IVAN%20G%202020/2020/DUOC/ARTES/PNG/ARTES%20PPT%20M7_1%20copia.png" TargetMode="External"/><Relationship Id="rId3" Type="http://schemas.openxmlformats.org/officeDocument/2006/relationships/image" Target="../media/image16.jp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5.xml"/><Relationship Id="rId6" Type="http://schemas.openxmlformats.org/officeDocument/2006/relationships/image" Target="file://localhost/Users/ivangonzalez/Desktop/IVAN%20G%202020/2020/DUOC/ARTES/PNG/ARTES%20PPT%20M7_Mesa%20de%20trabajo%201.png" TargetMode="External"/><Relationship Id="rId5" Type="http://schemas.openxmlformats.org/officeDocument/2006/relationships/image" Target="../media/image18.png"/><Relationship Id="rId10" Type="http://schemas.openxmlformats.org/officeDocument/2006/relationships/image" Target="file://localhost/Users/ivangonzalez/Desktop/IVAN%20G%202020/2020/DUOC/ARTES/PNG/ARTES%20PPT%20M7_1%20copia%202.png" TargetMode="External"/><Relationship Id="rId4" Type="http://schemas.openxmlformats.org/officeDocument/2006/relationships/image" Target="../media/image17.jp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file://localhost/Users/ivangonzalez/Desktop/IVAN%20G%202020/2020/DUOC/ARTES/PNG/ARTES%20PPT%20M7-04.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9754D"/>
                </a:solidFill>
                <a:latin typeface="Calibri"/>
                <a:ea typeface="Calibri"/>
                <a:cs typeface="Calibri"/>
                <a:sym typeface="Calibri"/>
              </a:rPr>
              <a:t>SECTOR ELECTRICIDAD </a:t>
            </a:r>
            <a:r>
              <a:rPr lang="en-US" sz="1200" b="0" i="0" u="none" strike="noStrike" cap="none" dirty="0">
                <a:solidFill>
                  <a:srgbClr val="29754D"/>
                </a:solidFill>
                <a:latin typeface="Calibri"/>
                <a:ea typeface="Calibri"/>
                <a:cs typeface="Calibri"/>
                <a:sym typeface="Calibri"/>
              </a:rPr>
              <a:t>| NIVEL 4° MEDIO</a:t>
            </a:r>
            <a:endParaRPr sz="1200" b="0" i="0" u="none" strike="noStrike" cap="none" dirty="0">
              <a:solidFill>
                <a:srgbClr val="29754D"/>
              </a:solidFill>
              <a:latin typeface="Calibri"/>
              <a:ea typeface="Calibri"/>
              <a:cs typeface="Calibri"/>
              <a:sym typeface="Calibri"/>
            </a:endParaRPr>
          </a:p>
        </p:txBody>
      </p:sp>
      <p:sp>
        <p:nvSpPr>
          <p:cNvPr id="7"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7</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1" name="Google Shape;61;p13"/>
          <p:cNvSpPr txBox="1">
            <a:spLocks/>
          </p:cNvSpPr>
          <p:nvPr/>
        </p:nvSpPr>
        <p:spPr>
          <a:xfrm>
            <a:off x="365425" y="2376001"/>
            <a:ext cx="5248794"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INSTALACIÓN DE EQUIPOS ELECTRÓNICOS </a:t>
            </a:r>
          </a:p>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DE POTENCIA</a:t>
            </a: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pic>
        <p:nvPicPr>
          <p:cNvPr id="4" name="Imagen 3">
            <a:extLst>
              <a:ext uri="{FF2B5EF4-FFF2-40B4-BE49-F238E27FC236}">
                <a16:creationId xmlns="" xmlns:a16="http://schemas.microsoft.com/office/drawing/2014/main" id="{268DCCCF-08C3-174F-B835-8BBBC729803A}"/>
              </a:ext>
            </a:extLst>
          </p:cNvPr>
          <p:cNvPicPr>
            <a:picLocks noChangeAspect="1"/>
          </p:cNvPicPr>
          <p:nvPr/>
        </p:nvPicPr>
        <p:blipFill rotWithShape="1">
          <a:blip r:embed="rId3"/>
          <a:srcRect t="23881" b="19051"/>
          <a:stretch/>
        </p:blipFill>
        <p:spPr>
          <a:xfrm>
            <a:off x="2931207" y="2458062"/>
            <a:ext cx="6578667" cy="3854875"/>
          </a:xfrm>
          <a:prstGeom prst="rect">
            <a:avLst/>
          </a:prstGeom>
        </p:spPr>
      </p:pic>
    </p:spTree>
    <p:extLst>
      <p:ext uri="{BB962C8B-B14F-4D97-AF65-F5344CB8AC3E}">
        <p14:creationId xmlns:p14="http://schemas.microsoft.com/office/powerpoint/2010/main" val="3262481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03313" y="1374896"/>
            <a:ext cx="8950500" cy="36384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¿CÓMO FUNCIONA INTERNAMENTE?</a:t>
            </a:r>
          </a:p>
          <a:p>
            <a:pPr lvl="0">
              <a:lnSpc>
                <a:spcPct val="80000"/>
              </a:lnSpc>
            </a:pPr>
            <a:endParaRPr lang="en-US" sz="2800" b="1" dirty="0">
              <a:solidFill>
                <a:srgbClr val="29754D"/>
              </a:solidFill>
              <a:latin typeface="Calibri"/>
              <a:ea typeface="Calibri"/>
              <a:cs typeface="Calibri"/>
              <a:sym typeface="Calibri"/>
            </a:endParaRPr>
          </a:p>
        </p:txBody>
      </p:sp>
      <p:sp>
        <p:nvSpPr>
          <p:cNvPr id="12"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6" y="1884552"/>
            <a:ext cx="4484156" cy="1783769"/>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631664" y="2140604"/>
            <a:ext cx="3984941" cy="1527718"/>
          </a:xfrm>
          <a:prstGeom prst="rect">
            <a:avLst/>
          </a:prstGeom>
          <a:noFill/>
          <a:ln>
            <a:noFill/>
          </a:ln>
        </p:spPr>
        <p:txBody>
          <a:bodyPr spcFirstLastPara="1" wrap="square" lIns="91425" tIns="91425" rIns="91425" bIns="91425" anchor="ctr" anchorCtr="0">
            <a:noAutofit/>
          </a:bodyPr>
          <a:lstStyle/>
          <a:p>
            <a:pPr lvl="0" algn="just"/>
            <a:r>
              <a:rPr lang="es-CL" sz="1600" b="1" dirty="0">
                <a:latin typeface="Calibri"/>
                <a:ea typeface="Calibri"/>
                <a:cs typeface="Calibri"/>
                <a:sym typeface="Calibri"/>
              </a:rPr>
              <a:t>Bobina o electroimán:</a:t>
            </a:r>
            <a:r>
              <a:rPr lang="es-CL" sz="1600" dirty="0">
                <a:latin typeface="Calibri"/>
                <a:ea typeface="Calibri"/>
                <a:cs typeface="Calibri"/>
                <a:sym typeface="Calibri"/>
              </a:rPr>
              <a:t> al aplicar un voltaje en los terminales A1 y A2 se produce una inducción magnética formando un electroimán que magnéticamente atrae una pieza móvil la cual es encargada de mover los contactos eléctricos.</a:t>
            </a:r>
          </a:p>
          <a:p>
            <a:pPr lvl="0" algn="just"/>
            <a:endParaRPr lang="es-CL" sz="1600" dirty="0">
              <a:latin typeface="Calibri"/>
              <a:ea typeface="Calibri"/>
              <a:cs typeface="Calibri"/>
              <a:sym typeface="Calibri"/>
            </a:endParaRPr>
          </a:p>
        </p:txBody>
      </p:sp>
      <p:sp>
        <p:nvSpPr>
          <p:cNvPr id="20" name="Google Shape;173;p6">
            <a:extLst>
              <a:ext uri="{FF2B5EF4-FFF2-40B4-BE49-F238E27FC236}">
                <a16:creationId xmlns="" xmlns:a16="http://schemas.microsoft.com/office/drawing/2014/main" id="{2A69A6AB-3685-394C-8EAD-00968F3D04CF}"/>
              </a:ext>
            </a:extLst>
          </p:cNvPr>
          <p:cNvSpPr/>
          <p:nvPr/>
        </p:nvSpPr>
        <p:spPr>
          <a:xfrm>
            <a:off x="375976" y="3813714"/>
            <a:ext cx="4484156" cy="1527719"/>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 name="Google Shape;131;p4">
            <a:extLst>
              <a:ext uri="{FF2B5EF4-FFF2-40B4-BE49-F238E27FC236}">
                <a16:creationId xmlns="" xmlns:a16="http://schemas.microsoft.com/office/drawing/2014/main" id="{ED169208-FBD0-464B-BAC9-37E38770C1B4}"/>
              </a:ext>
            </a:extLst>
          </p:cNvPr>
          <p:cNvSpPr txBox="1"/>
          <p:nvPr/>
        </p:nvSpPr>
        <p:spPr>
          <a:xfrm>
            <a:off x="631664" y="3975193"/>
            <a:ext cx="3984941" cy="1204760"/>
          </a:xfrm>
          <a:prstGeom prst="rect">
            <a:avLst/>
          </a:prstGeom>
          <a:noFill/>
          <a:ln>
            <a:noFill/>
          </a:ln>
        </p:spPr>
        <p:txBody>
          <a:bodyPr spcFirstLastPara="1" wrap="square" lIns="91425" tIns="91425" rIns="91425" bIns="91425" anchor="ctr" anchorCtr="0">
            <a:noAutofit/>
          </a:bodyPr>
          <a:lstStyle/>
          <a:p>
            <a:pPr lvl="0" algn="just"/>
            <a:r>
              <a:rPr lang="es-CL" sz="1600" b="1" dirty="0">
                <a:latin typeface="Calibri"/>
                <a:ea typeface="Calibri"/>
                <a:cs typeface="Calibri"/>
                <a:sym typeface="Calibri"/>
              </a:rPr>
              <a:t>Contactos: </a:t>
            </a:r>
            <a:r>
              <a:rPr lang="es-CL" sz="1600" dirty="0">
                <a:latin typeface="Calibri"/>
                <a:ea typeface="Calibri"/>
                <a:cs typeface="Calibri"/>
                <a:sym typeface="Calibri"/>
              </a:rPr>
              <a:t>son los encargados de realizar la interrupción de la corriente eléctrica hacia el dispositivo de comando, estos pueden ser normalmente abiertos (N.A) o normalmente cerrados (N.C)</a:t>
            </a:r>
          </a:p>
        </p:txBody>
      </p:sp>
      <p:sp>
        <p:nvSpPr>
          <p:cNvPr id="22" name="Google Shape;173;p6">
            <a:extLst>
              <a:ext uri="{FF2B5EF4-FFF2-40B4-BE49-F238E27FC236}">
                <a16:creationId xmlns="" xmlns:a16="http://schemas.microsoft.com/office/drawing/2014/main" id="{D5728A91-CB61-244E-8794-BA2D0C7E71F0}"/>
              </a:ext>
            </a:extLst>
          </p:cNvPr>
          <p:cNvSpPr/>
          <p:nvPr/>
        </p:nvSpPr>
        <p:spPr>
          <a:xfrm>
            <a:off x="375976" y="5531000"/>
            <a:ext cx="4484156" cy="1043279"/>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131;p4">
            <a:extLst>
              <a:ext uri="{FF2B5EF4-FFF2-40B4-BE49-F238E27FC236}">
                <a16:creationId xmlns="" xmlns:a16="http://schemas.microsoft.com/office/drawing/2014/main" id="{FC2C114C-B3E8-8D4C-98F4-9F57BDA8B293}"/>
              </a:ext>
            </a:extLst>
          </p:cNvPr>
          <p:cNvSpPr txBox="1"/>
          <p:nvPr/>
        </p:nvSpPr>
        <p:spPr>
          <a:xfrm>
            <a:off x="625583" y="5576032"/>
            <a:ext cx="3984941" cy="975945"/>
          </a:xfrm>
          <a:prstGeom prst="rect">
            <a:avLst/>
          </a:prstGeom>
          <a:noFill/>
          <a:ln>
            <a:noFill/>
          </a:ln>
        </p:spPr>
        <p:txBody>
          <a:bodyPr spcFirstLastPara="1" wrap="square" lIns="91425" tIns="91425" rIns="91425" bIns="91425" anchor="ctr" anchorCtr="0">
            <a:noAutofit/>
          </a:bodyPr>
          <a:lstStyle/>
          <a:p>
            <a:pPr lvl="0" algn="just"/>
            <a:r>
              <a:rPr lang="es-CL" sz="1600" b="1" dirty="0">
                <a:latin typeface="Calibri"/>
                <a:ea typeface="Calibri"/>
                <a:cs typeface="Calibri"/>
                <a:sym typeface="Calibri"/>
              </a:rPr>
              <a:t>Muelle o resorte: </a:t>
            </a:r>
            <a:r>
              <a:rPr lang="es-CL" sz="1600" dirty="0">
                <a:latin typeface="Calibri"/>
                <a:ea typeface="Calibri"/>
                <a:cs typeface="Calibri"/>
                <a:sym typeface="Calibri"/>
              </a:rPr>
              <a:t>es el elemento encargado de regresar la pieza móvil a su condición normal una vez des energizada la bobina</a:t>
            </a:r>
          </a:p>
        </p:txBody>
      </p:sp>
      <p:pic>
        <p:nvPicPr>
          <p:cNvPr id="2" name="ARTES PPT M7-05.png" descr="/Users/ivangonzalez/Desktop/IVAN G 2020/2020/DUOC/ARTES/PNG/ARTES PPT M7-05.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5431001" y="2276991"/>
            <a:ext cx="3953256" cy="3529584"/>
          </a:xfrm>
          <a:prstGeom prst="rect">
            <a:avLst/>
          </a:prstGeom>
        </p:spPr>
      </p:pic>
    </p:spTree>
    <p:extLst>
      <p:ext uri="{BB962C8B-B14F-4D97-AF65-F5344CB8AC3E}">
        <p14:creationId xmlns:p14="http://schemas.microsoft.com/office/powerpoint/2010/main" val="389740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03313" y="1244006"/>
            <a:ext cx="8950500" cy="36384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CATEGORÍA DE OPERACIÓN</a:t>
            </a:r>
          </a:p>
        </p:txBody>
      </p:sp>
      <p:sp>
        <p:nvSpPr>
          <p:cNvPr id="12"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7" name="Google Shape;174;p19">
            <a:extLst>
              <a:ext uri="{FF2B5EF4-FFF2-40B4-BE49-F238E27FC236}">
                <a16:creationId xmlns="" xmlns:a16="http://schemas.microsoft.com/office/drawing/2014/main" id="{0CD7E658-AB98-B745-B39A-743703307BBC}"/>
              </a:ext>
            </a:extLst>
          </p:cNvPr>
          <p:cNvSpPr/>
          <p:nvPr/>
        </p:nvSpPr>
        <p:spPr>
          <a:xfrm>
            <a:off x="325255" y="1731031"/>
            <a:ext cx="9028557" cy="5061463"/>
          </a:xfrm>
          <a:prstGeom prst="roundRect">
            <a:avLst>
              <a:gd name="adj" fmla="val 98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16" name="Google Shape;131;p4">
            <a:extLst>
              <a:ext uri="{FF2B5EF4-FFF2-40B4-BE49-F238E27FC236}">
                <a16:creationId xmlns="" xmlns:a16="http://schemas.microsoft.com/office/drawing/2014/main" id="{A7F2D69E-8FAF-9D44-A1D2-E4C59FC96502}"/>
              </a:ext>
            </a:extLst>
          </p:cNvPr>
          <p:cNvSpPr txBox="1"/>
          <p:nvPr/>
        </p:nvSpPr>
        <p:spPr>
          <a:xfrm>
            <a:off x="501806" y="1922131"/>
            <a:ext cx="8686800" cy="4903816"/>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600" dirty="0">
                <a:latin typeface="Calibri"/>
                <a:ea typeface="Calibri"/>
                <a:cs typeface="Calibri"/>
                <a:sym typeface="Calibri"/>
              </a:rPr>
              <a:t> Las aplicaciones indicadas para un contactor dependen de la denominada categoría de operación o categoría de servicio que tenga el mismo.</a:t>
            </a:r>
          </a:p>
          <a:p>
            <a:pPr lvl="0">
              <a:lnSpc>
                <a:spcPct val="115000"/>
              </a:lnSpc>
              <a:buSzPts val="1800"/>
            </a:pPr>
            <a:r>
              <a:rPr lang="es-CL" sz="1600" dirty="0">
                <a:latin typeface="Calibri"/>
                <a:ea typeface="Calibri"/>
                <a:cs typeface="Calibri"/>
                <a:sym typeface="Calibri"/>
              </a:rPr>
              <a:t>Esta categoría viene indicada en la carcasa del dispositivo y especifica para qué tipo de cargas es adecuado el contactor. Las cuatro categorías existentes son las siguientes:</a:t>
            </a:r>
          </a:p>
          <a:p>
            <a:pPr marL="285750" lvl="0" indent="-285750">
              <a:lnSpc>
                <a:spcPct val="115000"/>
              </a:lnSpc>
              <a:buSzPts val="1800"/>
              <a:buFont typeface="Arial" panose="020B0604020202020204" pitchFamily="34" charset="0"/>
              <a:buChar char="•"/>
            </a:pPr>
            <a:r>
              <a:rPr lang="es-CL" sz="1600" b="1" dirty="0">
                <a:latin typeface="Calibri"/>
                <a:ea typeface="Calibri"/>
                <a:cs typeface="Calibri"/>
                <a:sym typeface="Calibri"/>
              </a:rPr>
              <a:t>AC1 (condiciones de servicio ligeras). </a:t>
            </a:r>
            <a:r>
              <a:rPr lang="es-CL" sz="1600" dirty="0">
                <a:latin typeface="Calibri"/>
                <a:ea typeface="Calibri"/>
                <a:cs typeface="Calibri"/>
                <a:sym typeface="Calibri"/>
              </a:rPr>
              <a:t>Contactores indicados para el control de cargas no inductivas o con poco efecto inductivo (excluidos los motores), como lámparas de incandescencia, calefacciones eléctricas, etc.</a:t>
            </a:r>
          </a:p>
          <a:p>
            <a:pPr marL="285750" lvl="0" indent="-285750">
              <a:lnSpc>
                <a:spcPct val="115000"/>
              </a:lnSpc>
              <a:buSzPts val="1800"/>
              <a:buFont typeface="Arial" panose="020B0604020202020204" pitchFamily="34" charset="0"/>
              <a:buChar char="•"/>
            </a:pPr>
            <a:r>
              <a:rPr lang="es-CL" sz="1600" b="1" dirty="0">
                <a:latin typeface="Calibri"/>
                <a:ea typeface="Calibri"/>
                <a:cs typeface="Calibri"/>
                <a:sym typeface="Calibri"/>
              </a:rPr>
              <a:t>AC2 (condiciones de servicio normales). </a:t>
            </a:r>
            <a:r>
              <a:rPr lang="es-CL" sz="1600" dirty="0">
                <a:latin typeface="Calibri"/>
                <a:ea typeface="Calibri"/>
                <a:cs typeface="Calibri"/>
                <a:sym typeface="Calibri"/>
              </a:rPr>
              <a:t>Indicados para usos en corriente alterna y para el arranque e inversión de marcha de motores de anillos, así como en aplicaciones como centrifugadoras, por ejemplo.</a:t>
            </a:r>
          </a:p>
          <a:p>
            <a:pPr marL="285750" lvl="0" indent="-285750">
              <a:lnSpc>
                <a:spcPct val="115000"/>
              </a:lnSpc>
              <a:buSzPts val="1800"/>
              <a:buFont typeface="Arial" panose="020B0604020202020204" pitchFamily="34" charset="0"/>
              <a:buChar char="•"/>
            </a:pPr>
            <a:r>
              <a:rPr lang="es-CL" sz="1600" b="1" dirty="0">
                <a:latin typeface="Calibri"/>
                <a:ea typeface="Calibri"/>
                <a:cs typeface="Calibri"/>
                <a:sym typeface="Calibri"/>
              </a:rPr>
              <a:t>AC3 (condiciones de servicio difíciles). </a:t>
            </a:r>
            <a:r>
              <a:rPr lang="es-CL" sz="1600" dirty="0">
                <a:latin typeface="Calibri"/>
                <a:ea typeface="Calibri"/>
                <a:cs typeface="Calibri"/>
                <a:sym typeface="Calibri"/>
              </a:rPr>
              <a:t>Indicados para arranques largos o a plena carga de motores asíncronos de jaula de ardilla (compresores, grandes ventiladores, aires acondicionados, etc.) y frenados por contracorriente.</a:t>
            </a:r>
          </a:p>
          <a:p>
            <a:pPr marL="285750" lvl="0" indent="-285750">
              <a:lnSpc>
                <a:spcPct val="115000"/>
              </a:lnSpc>
              <a:buSzPts val="1800"/>
              <a:buFont typeface="Arial" panose="020B0604020202020204" pitchFamily="34" charset="0"/>
              <a:buChar char="•"/>
            </a:pPr>
            <a:r>
              <a:rPr lang="es-CL" sz="1600" b="1" dirty="0">
                <a:latin typeface="Calibri"/>
                <a:ea typeface="Calibri"/>
                <a:cs typeface="Calibri"/>
                <a:sym typeface="Calibri"/>
              </a:rPr>
              <a:t>AC4 (condiciones de servicio extremas). </a:t>
            </a:r>
            <a:r>
              <a:rPr lang="es-CL" sz="1600" dirty="0">
                <a:latin typeface="Calibri"/>
                <a:ea typeface="Calibri"/>
                <a:cs typeface="Calibri"/>
                <a:sym typeface="Calibri"/>
              </a:rPr>
              <a:t>Contactores indicados en motores asíncronos para grúas, ascensores, etc. y maniobras por impulsos, frenado por contracorriente e inversión de marcha. Por maniobras por impulsos debemos entender aquellas que consisten en uno o varios cierres cortos y frecuentes del circuito del motor y mediante los cuales se obtienen pequeños desplazamientos.</a:t>
            </a:r>
          </a:p>
          <a:p>
            <a:pPr lvl="0">
              <a:lnSpc>
                <a:spcPct val="115000"/>
              </a:lnSpc>
              <a:buSzPts val="1800"/>
            </a:pPr>
            <a:endParaRPr lang="es-CL" sz="1600" dirty="0">
              <a:latin typeface="Calibri"/>
              <a:ea typeface="Calibri"/>
              <a:cs typeface="Calibri"/>
              <a:sym typeface="Calibri"/>
            </a:endParaRPr>
          </a:p>
        </p:txBody>
      </p:sp>
    </p:spTree>
    <p:extLst>
      <p:ext uri="{BB962C8B-B14F-4D97-AF65-F5344CB8AC3E}">
        <p14:creationId xmlns:p14="http://schemas.microsoft.com/office/powerpoint/2010/main" val="345991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12529"/>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RELÉ</a:t>
            </a: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5" y="1761892"/>
            <a:ext cx="8857235" cy="1148576"/>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676269" y="1917584"/>
            <a:ext cx="8367724" cy="886075"/>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Los relés disponen únicamente de contactos auxiliares y son más pequeños que los contactores. Los relés son elementos que suelen operar con cargas pequeñas, mientras que los contactores se conectan con cargas de gran potencia. </a:t>
            </a:r>
          </a:p>
        </p:txBody>
      </p:sp>
      <p:pic>
        <p:nvPicPr>
          <p:cNvPr id="3" name="NUCLEO ARMADURA.png" descr="/Users/ivangonzalez/Desktop/IVAN G 2020/2020/DUOC/ARTES/PNG/NUCLEO ARMADURA.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329916" y="3779346"/>
            <a:ext cx="1947382" cy="2013395"/>
          </a:xfrm>
          <a:prstGeom prst="rect">
            <a:avLst/>
          </a:prstGeom>
        </p:spPr>
      </p:pic>
      <p:pic>
        <p:nvPicPr>
          <p:cNvPr id="5" name="RELÉ.png" descr="/Users/ivangonzalez/Desktop/IVAN G 2020/2020/DUOC/ARTES/RELÉ.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826215" y="3131007"/>
            <a:ext cx="4286171" cy="4428668"/>
          </a:xfrm>
          <a:prstGeom prst="rect">
            <a:avLst/>
          </a:prstGeom>
        </p:spPr>
      </p:pic>
    </p:spTree>
    <p:extLst>
      <p:ext uri="{BB962C8B-B14F-4D97-AF65-F5344CB8AC3E}">
        <p14:creationId xmlns:p14="http://schemas.microsoft.com/office/powerpoint/2010/main" val="268965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12529"/>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ESQUEMA DE CONTROL</a:t>
            </a: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5" y="1761891"/>
            <a:ext cx="8857235" cy="1315845"/>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676269" y="1917584"/>
            <a:ext cx="8367724" cy="886075"/>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El relé térmico es un elemento de protección para los motores, posee un selector de corriente, cuando el motor entra en sobrecarga y su corriente se dispara por sobre el régimen nominal actúa la protección evitando así quemar el motor. Además este dispone de un botón auxiliar para hacer partir o parar directamente el motor.</a:t>
            </a:r>
          </a:p>
        </p:txBody>
      </p:sp>
      <p:pic>
        <p:nvPicPr>
          <p:cNvPr id="7" name="Google Shape;196;p13">
            <a:extLst>
              <a:ext uri="{FF2B5EF4-FFF2-40B4-BE49-F238E27FC236}">
                <a16:creationId xmlns="" xmlns:a16="http://schemas.microsoft.com/office/drawing/2014/main" id="{37F18095-3BD2-AA4B-92C3-284737A1C43B}"/>
              </a:ext>
            </a:extLst>
          </p:cNvPr>
          <p:cNvPicPr preferRelativeResize="0"/>
          <p:nvPr/>
        </p:nvPicPr>
        <p:blipFill rotWithShape="1">
          <a:blip r:embed="rId2">
            <a:alphaModFix/>
          </a:blip>
          <a:srcRect/>
          <a:stretch/>
        </p:blipFill>
        <p:spPr>
          <a:xfrm>
            <a:off x="2249301" y="3307598"/>
            <a:ext cx="5221660" cy="3432139"/>
          </a:xfrm>
          <a:prstGeom prst="rect">
            <a:avLst/>
          </a:prstGeom>
          <a:noFill/>
          <a:ln>
            <a:noFill/>
          </a:ln>
        </p:spPr>
      </p:pic>
    </p:spTree>
    <p:extLst>
      <p:ext uri="{BB962C8B-B14F-4D97-AF65-F5344CB8AC3E}">
        <p14:creationId xmlns:p14="http://schemas.microsoft.com/office/powerpoint/2010/main" val="355978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12529"/>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ESQUEMA DE CONTROL</a:t>
            </a: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5" y="1761892"/>
            <a:ext cx="8857235" cy="1041768"/>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676269" y="1917584"/>
            <a:ext cx="8367724" cy="758709"/>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Al realizar el accionamiento manual del pulsador este permite la circulación de corriente hacia la bobina del contactor energizándola, dando arranque al motor eléctrico como consecuencia.</a:t>
            </a:r>
          </a:p>
        </p:txBody>
      </p:sp>
      <p:pic>
        <p:nvPicPr>
          <p:cNvPr id="2" name="ARTES PPT M7-07.png" descr="/Users/ivangonzalez/Desktop/IVAN G 2020/2020/DUOC/ARTES/PNG/ARTES PPT M7-07.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354182" y="3215453"/>
            <a:ext cx="2526792" cy="3346704"/>
          </a:xfrm>
          <a:prstGeom prst="rect">
            <a:avLst/>
          </a:prstGeom>
        </p:spPr>
      </p:pic>
      <p:pic>
        <p:nvPicPr>
          <p:cNvPr id="3" name="ARTES PPT M7_1-08.png" descr="/Users/ivangonzalez/Desktop/IVAN G 2020/2020/DUOC/ARTES/PNG/ARTES PPT M7_1-08.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6291223" y="3213473"/>
            <a:ext cx="1856232" cy="3633216"/>
          </a:xfrm>
          <a:prstGeom prst="rect">
            <a:avLst/>
          </a:prstGeom>
        </p:spPr>
      </p:pic>
      <p:pic>
        <p:nvPicPr>
          <p:cNvPr id="4" name="ARTES PPT M7-09.png" descr="/Users/ivangonzalez/Desktop/IVAN G 2020/2020/DUOC/ARTES/PNG/ARTES PPT M7-09.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4187373" y="4553829"/>
            <a:ext cx="1484376" cy="426236"/>
          </a:xfrm>
          <a:prstGeom prst="rect">
            <a:avLst/>
          </a:prstGeom>
        </p:spPr>
      </p:pic>
    </p:spTree>
    <p:extLst>
      <p:ext uri="{BB962C8B-B14F-4D97-AF65-F5344CB8AC3E}">
        <p14:creationId xmlns:p14="http://schemas.microsoft.com/office/powerpoint/2010/main" val="332032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12529"/>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PROTECCIONES CONTRA CORTO CIRCUITO</a:t>
            </a: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5" y="1761892"/>
            <a:ext cx="8857235" cy="1041768"/>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867994" y="1917584"/>
            <a:ext cx="7984273" cy="758709"/>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El disyuntor de control o interruptor magneto-térmico, específico para proteger los circuitos de control y auxiliares contra cortocircuitos y sobrecargas, puede utilizarse como alternativa a los fusiles.</a:t>
            </a:r>
          </a:p>
        </p:txBody>
      </p:sp>
      <p:pic>
        <p:nvPicPr>
          <p:cNvPr id="12" name="Google Shape;219;p12">
            <a:extLst>
              <a:ext uri="{FF2B5EF4-FFF2-40B4-BE49-F238E27FC236}">
                <a16:creationId xmlns="" xmlns:a16="http://schemas.microsoft.com/office/drawing/2014/main" id="{0853FC19-D358-1A49-9D0C-99A65E379D3A}"/>
              </a:ext>
            </a:extLst>
          </p:cNvPr>
          <p:cNvPicPr preferRelativeResize="0"/>
          <p:nvPr/>
        </p:nvPicPr>
        <p:blipFill rotWithShape="1">
          <a:blip r:embed="rId2">
            <a:alphaModFix/>
          </a:blip>
          <a:srcRect/>
          <a:stretch/>
        </p:blipFill>
        <p:spPr>
          <a:xfrm>
            <a:off x="6112720" y="3937195"/>
            <a:ext cx="2090065" cy="2394587"/>
          </a:xfrm>
          <a:prstGeom prst="rect">
            <a:avLst/>
          </a:prstGeom>
          <a:noFill/>
          <a:ln>
            <a:noFill/>
          </a:ln>
        </p:spPr>
      </p:pic>
      <p:cxnSp>
        <p:nvCxnSpPr>
          <p:cNvPr id="15" name="Google Shape;220;p12">
            <a:extLst>
              <a:ext uri="{FF2B5EF4-FFF2-40B4-BE49-F238E27FC236}">
                <a16:creationId xmlns="" xmlns:a16="http://schemas.microsoft.com/office/drawing/2014/main" id="{43026B49-4AEF-224C-8CBC-5B699AFC501F}"/>
              </a:ext>
            </a:extLst>
          </p:cNvPr>
          <p:cNvCxnSpPr>
            <a:cxnSpLocks/>
          </p:cNvCxnSpPr>
          <p:nvPr/>
        </p:nvCxnSpPr>
        <p:spPr>
          <a:xfrm>
            <a:off x="2869719" y="4346220"/>
            <a:ext cx="3040427" cy="646550"/>
          </a:xfrm>
          <a:prstGeom prst="straightConnector1">
            <a:avLst/>
          </a:prstGeom>
          <a:noFill/>
          <a:ln w="19050" cap="flat" cmpd="sng">
            <a:solidFill>
              <a:schemeClr val="accent1"/>
            </a:solidFill>
            <a:prstDash val="solid"/>
            <a:miter lim="800000"/>
            <a:headEnd type="none" w="sm" len="sm"/>
            <a:tailEnd type="triangle" w="med" len="med"/>
          </a:ln>
        </p:spPr>
      </p:cxnSp>
      <p:pic>
        <p:nvPicPr>
          <p:cNvPr id="8" name="ARTES PPT M7_1-08.png" descr="/Users/ivangonzalez/Desktop/IVAN G 2020/2020/DUOC/ARTES/PNG/ARTES PPT M7_1-08.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7290" y="3146234"/>
            <a:ext cx="1856232" cy="3633216"/>
          </a:xfrm>
          <a:prstGeom prst="rect">
            <a:avLst/>
          </a:prstGeom>
        </p:spPr>
      </p:pic>
    </p:spTree>
    <p:extLst>
      <p:ext uri="{BB962C8B-B14F-4D97-AF65-F5344CB8AC3E}">
        <p14:creationId xmlns:p14="http://schemas.microsoft.com/office/powerpoint/2010/main" val="74401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¿CUÁNTO APRENDIMOS?</a:t>
            </a:r>
            <a:endParaRPr sz="3100" b="1" i="0" u="none" strike="noStrike" cap="none" dirty="0">
              <a:solidFill>
                <a:srgbClr val="29754D"/>
              </a:solidFill>
              <a:latin typeface="Calibri"/>
              <a:ea typeface="Calibri"/>
              <a:cs typeface="Calibri"/>
              <a:sym typeface="Calibri"/>
            </a:endParaRPr>
          </a:p>
        </p:txBody>
      </p:sp>
      <p:grpSp>
        <p:nvGrpSpPr>
          <p:cNvPr id="389" name="Google Shape;389;p18"/>
          <p:cNvGrpSpPr/>
          <p:nvPr/>
        </p:nvGrpSpPr>
        <p:grpSpPr>
          <a:xfrm>
            <a:off x="2035277" y="2911885"/>
            <a:ext cx="6999671" cy="2696553"/>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CONEXIONADO DE CONTACTORES</a:t>
              </a: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lvl="0">
                <a:lnSpc>
                  <a:spcPct val="115000"/>
                </a:lnSpc>
              </a:pPr>
              <a:r>
                <a:rPr lang="en-US" sz="1600" dirty="0">
                  <a:latin typeface="Calibri"/>
                  <a:ea typeface="Calibri"/>
                  <a:cs typeface="Calibri"/>
                  <a:sym typeface="Calibri"/>
                </a:rPr>
                <a:t>¡</a:t>
              </a:r>
              <a:r>
                <a:rPr lang="en-US" sz="1600" dirty="0" err="1">
                  <a:latin typeface="Calibri"/>
                  <a:ea typeface="Calibri"/>
                  <a:cs typeface="Calibri"/>
                  <a:sym typeface="Calibri"/>
                </a:rPr>
                <a:t>Ahora</a:t>
              </a:r>
              <a:r>
                <a:rPr lang="en-US" sz="1600" dirty="0">
                  <a:latin typeface="Calibri"/>
                  <a:ea typeface="Calibri"/>
                  <a:cs typeface="Calibri"/>
                  <a:sym typeface="Calibri"/>
                </a:rPr>
                <a:t> </a:t>
              </a:r>
              <a:r>
                <a:rPr lang="en-US" sz="1600" dirty="0" err="1">
                  <a:latin typeface="Calibri"/>
                  <a:ea typeface="Calibri"/>
                  <a:cs typeface="Calibri"/>
                  <a:sym typeface="Calibri"/>
                </a:rPr>
                <a:t>realizaremos</a:t>
              </a:r>
              <a:r>
                <a:rPr lang="en-US" sz="1600" dirty="0">
                  <a:latin typeface="Calibri"/>
                  <a:ea typeface="Calibri"/>
                  <a:cs typeface="Calibri"/>
                  <a:sym typeface="Calibri"/>
                </a:rPr>
                <a:t> una </a:t>
              </a:r>
              <a:r>
                <a:rPr lang="en-US" sz="1600" dirty="0" err="1">
                  <a:latin typeface="Calibri"/>
                  <a:ea typeface="Calibri"/>
                  <a:cs typeface="Calibri"/>
                  <a:sym typeface="Calibri"/>
                </a:rPr>
                <a:t>actividad</a:t>
              </a:r>
              <a:r>
                <a:rPr lang="en-US" sz="1600" dirty="0">
                  <a:latin typeface="Calibri"/>
                  <a:ea typeface="Calibri"/>
                  <a:cs typeface="Calibri"/>
                  <a:sym typeface="Calibri"/>
                </a:rPr>
                <a:t> que resume </a:t>
              </a:r>
              <a:r>
                <a:rPr lang="en-US" sz="1600" dirty="0" err="1">
                  <a:latin typeface="Calibri"/>
                  <a:ea typeface="Calibri"/>
                  <a:cs typeface="Calibri"/>
                  <a:sym typeface="Calibri"/>
                </a:rPr>
                <a:t>todo</a:t>
              </a:r>
              <a:r>
                <a:rPr lang="en-US" sz="1600" dirty="0">
                  <a:latin typeface="Calibri"/>
                  <a:ea typeface="Calibri"/>
                  <a:cs typeface="Calibri"/>
                  <a:sym typeface="Calibri"/>
                </a:rPr>
                <a:t> lo que </a:t>
              </a:r>
              <a:r>
                <a:rPr lang="en-US" sz="1600" dirty="0" err="1">
                  <a:latin typeface="Calibri"/>
                  <a:ea typeface="Calibri"/>
                  <a:cs typeface="Calibri"/>
                  <a:sym typeface="Calibri"/>
                </a:rPr>
                <a:t>hemos</a:t>
              </a:r>
              <a:r>
                <a:rPr lang="en-US" sz="1600" dirty="0">
                  <a:latin typeface="Calibri"/>
                  <a:ea typeface="Calibri"/>
                  <a:cs typeface="Calibri"/>
                  <a:sym typeface="Calibri"/>
                </a:rPr>
                <a:t> visto! </a:t>
              </a:r>
            </a:p>
            <a:p>
              <a:pPr lvl="0">
                <a:lnSpc>
                  <a:spcPct val="115000"/>
                </a:lnSpc>
              </a:pPr>
              <a:r>
                <a:rPr lang="en-US" sz="1600" b="1" dirty="0">
                  <a:solidFill>
                    <a:srgbClr val="29754D"/>
                  </a:solidFill>
                  <a:latin typeface="Calibri"/>
                  <a:ea typeface="Calibri"/>
                  <a:cs typeface="Calibri"/>
                  <a:sym typeface="Calibri"/>
                </a:rPr>
                <a:t>¡</a:t>
              </a:r>
              <a:r>
                <a:rPr lang="en-US" sz="1600" b="1" dirty="0" err="1">
                  <a:solidFill>
                    <a:srgbClr val="29754D"/>
                  </a:solidFill>
                  <a:latin typeface="Calibri"/>
                  <a:ea typeface="Calibri"/>
                  <a:cs typeface="Calibri"/>
                  <a:sym typeface="Calibri"/>
                </a:rPr>
                <a:t>Atentos</a:t>
              </a:r>
              <a:r>
                <a:rPr lang="en-US" sz="1600" b="1" dirty="0">
                  <a:solidFill>
                    <a:srgbClr val="29754D"/>
                  </a:solidFill>
                  <a:latin typeface="Calibri"/>
                  <a:ea typeface="Calibri"/>
                  <a:cs typeface="Calibri"/>
                  <a:sym typeface="Calibri"/>
                </a:rPr>
                <a:t>, </a:t>
              </a:r>
              <a:r>
                <a:rPr lang="en-US" sz="1600" b="1" dirty="0" err="1">
                  <a:solidFill>
                    <a:srgbClr val="29754D"/>
                  </a:solidFill>
                  <a:latin typeface="Calibri"/>
                  <a:ea typeface="Calibri"/>
                  <a:cs typeface="Calibri"/>
                  <a:sym typeface="Calibri"/>
                </a:rPr>
                <a:t>atentas</a:t>
              </a:r>
              <a:r>
                <a:rPr lang="en-US" sz="1600" b="1" dirty="0">
                  <a:solidFill>
                    <a:srgbClr val="29754D"/>
                  </a:solidFill>
                  <a:latin typeface="Calibri"/>
                  <a:ea typeface="Calibri"/>
                  <a:cs typeface="Calibri"/>
                  <a:sym typeface="Calibri"/>
                </a:rPr>
                <a:t>!</a:t>
              </a:r>
            </a:p>
          </p:txBody>
        </p:sp>
      </p:gr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1</a:t>
            </a:r>
            <a:endParaRPr sz="5000" b="0" i="0" u="none" strike="noStrike" cap="none" dirty="0">
              <a:solidFill>
                <a:srgbClr val="8EB99F"/>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92" y="2531975"/>
            <a:ext cx="3856770" cy="365400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56194"/>
            <a:ext cx="1806825" cy="13482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ACTIVIDAD PRÁCTICA</a:t>
            </a:r>
            <a:endParaRPr sz="3100" b="1" i="0" u="none" strike="noStrike" cap="none" dirty="0">
              <a:solidFill>
                <a:srgbClr val="29754D"/>
              </a:solidFill>
              <a:latin typeface="Calibri"/>
              <a:ea typeface="Calibri"/>
              <a:cs typeface="Calibri"/>
              <a:sym typeface="Calibri"/>
            </a:endParaRPr>
          </a:p>
        </p:txBody>
      </p:sp>
      <p:sp>
        <p:nvSpPr>
          <p:cNvPr id="3" name="Google Shape;440;p20"/>
          <p:cNvSpPr/>
          <p:nvPr/>
        </p:nvSpPr>
        <p:spPr>
          <a:xfrm>
            <a:off x="375975" y="1858895"/>
            <a:ext cx="8839201" cy="48541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7" name="Google Shape;445;p20"/>
          <p:cNvSpPr txBox="1"/>
          <p:nvPr/>
        </p:nvSpPr>
        <p:spPr>
          <a:xfrm>
            <a:off x="792866" y="2078328"/>
            <a:ext cx="6031680" cy="4334694"/>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CONEXIONADO DE CONTACTORES</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panose="020F0502020204030204" pitchFamily="34" charset="0"/>
                <a:cs typeface="Calibri" panose="020F0502020204030204" pitchFamily="34" charset="0"/>
              </a:rPr>
              <a:t>Vamos a trabajar a continuación, acercándonos paulatinamente al control de potencia, centrados en los conectores, interpretando los diagramas dados. Recuerda que cuando tengas dudas, podemos aprender todos de ellas, así que ¡compártelas por favor!</a:t>
            </a:r>
          </a:p>
          <a:p>
            <a:pPr lvl="0">
              <a:lnSpc>
                <a:spcPct val="115000"/>
              </a:lnSpc>
            </a:pPr>
            <a:endParaRPr lang="es-CL" sz="1600" dirty="0">
              <a:latin typeface="Calibri" panose="020F0502020204030204" pitchFamily="34" charset="0"/>
              <a:cs typeface="Calibri" panose="020F0502020204030204" pitchFamily="34" charset="0"/>
            </a:endParaRPr>
          </a:p>
          <a:p>
            <a:pPr lvl="0">
              <a:lnSpc>
                <a:spcPct val="115000"/>
              </a:lnSpc>
            </a:pPr>
            <a:r>
              <a:rPr lang="es-CL" sz="1600" dirty="0">
                <a:latin typeface="Calibri" panose="020F0502020204030204" pitchFamily="34" charset="0"/>
                <a:cs typeface="Calibri" panose="020F0502020204030204" pitchFamily="34" charset="0"/>
              </a:rPr>
              <a:t>Realizar el conexionado para la partida de un</a:t>
            </a:r>
          </a:p>
          <a:p>
            <a:pPr lvl="0">
              <a:lnSpc>
                <a:spcPct val="115000"/>
              </a:lnSpc>
            </a:pPr>
            <a:r>
              <a:rPr lang="es-CL" sz="1600" dirty="0">
                <a:latin typeface="Calibri" panose="020F0502020204030204" pitchFamily="34" charset="0"/>
                <a:cs typeface="Calibri" panose="020F0502020204030204" pitchFamily="34" charset="0"/>
              </a:rPr>
              <a:t>motor trifásico empleando los siguientes elementos:</a:t>
            </a:r>
          </a:p>
          <a:p>
            <a:pPr lvl="0">
              <a:lnSpc>
                <a:spcPct val="115000"/>
              </a:lnSpc>
            </a:pPr>
            <a:endParaRPr lang="es-CL"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L" sz="1600" dirty="0">
                <a:latin typeface="Calibri" panose="020F0502020204030204" pitchFamily="34" charset="0"/>
                <a:cs typeface="Calibri" panose="020F0502020204030204" pitchFamily="34" charset="0"/>
              </a:rPr>
              <a:t>Disyuntor trifásico</a:t>
            </a:r>
          </a:p>
          <a:p>
            <a:pPr marL="285750" lvl="0" indent="-285750">
              <a:buFont typeface="Arial" panose="020B0604020202020204" pitchFamily="34" charset="0"/>
              <a:buChar char="•"/>
            </a:pPr>
            <a:r>
              <a:rPr lang="es-CL" sz="1600" dirty="0">
                <a:latin typeface="Calibri" panose="020F0502020204030204" pitchFamily="34" charset="0"/>
                <a:cs typeface="Calibri" panose="020F0502020204030204" pitchFamily="34" charset="0"/>
              </a:rPr>
              <a:t>Contactor</a:t>
            </a:r>
          </a:p>
          <a:p>
            <a:pPr marL="285750" lvl="0" indent="-285750">
              <a:buFont typeface="Arial" panose="020B0604020202020204" pitchFamily="34" charset="0"/>
              <a:buChar char="•"/>
            </a:pPr>
            <a:r>
              <a:rPr lang="es-CL" sz="1600" dirty="0">
                <a:latin typeface="Calibri" panose="020F0502020204030204" pitchFamily="34" charset="0"/>
                <a:cs typeface="Calibri" panose="020F0502020204030204" pitchFamily="34" charset="0"/>
              </a:rPr>
              <a:t>Pulsador o selector de arranque</a:t>
            </a:r>
          </a:p>
          <a:p>
            <a:pPr marL="285750" lvl="0" indent="-285750">
              <a:buFont typeface="Arial" panose="020B0604020202020204" pitchFamily="34" charset="0"/>
              <a:buChar char="•"/>
            </a:pPr>
            <a:r>
              <a:rPr lang="es-CL" sz="1600" dirty="0">
                <a:latin typeface="Calibri" panose="020F0502020204030204" pitchFamily="34" charset="0"/>
                <a:cs typeface="Calibri" panose="020F0502020204030204" pitchFamily="34" charset="0"/>
              </a:rPr>
              <a:t>Bornes de conexión</a:t>
            </a:r>
          </a:p>
          <a:p>
            <a:pPr marL="285750" lvl="0" indent="-285750">
              <a:buFont typeface="Arial" panose="020B0604020202020204" pitchFamily="34" charset="0"/>
              <a:buChar char="•"/>
            </a:pPr>
            <a:r>
              <a:rPr lang="es-CL" sz="1600" dirty="0">
                <a:latin typeface="Calibri" panose="020F0502020204030204" pitchFamily="34" charset="0"/>
                <a:cs typeface="Calibri" panose="020F0502020204030204" pitchFamily="34" charset="0"/>
              </a:rPr>
              <a:t>Riel DIN</a:t>
            </a:r>
          </a:p>
          <a:p>
            <a:pPr marL="285750" lvl="0" indent="-285750">
              <a:buFont typeface="Arial" panose="020B0604020202020204" pitchFamily="34" charset="0"/>
              <a:buChar char="•"/>
            </a:pPr>
            <a:r>
              <a:rPr lang="es-CL" sz="1600" dirty="0">
                <a:latin typeface="Calibri" panose="020F0502020204030204" pitchFamily="34" charset="0"/>
                <a:cs typeface="Calibri" panose="020F0502020204030204" pitchFamily="34" charset="0"/>
              </a:rPr>
              <a:t>Cable y terminales</a:t>
            </a:r>
          </a:p>
        </p:txBody>
      </p:sp>
      <p:sp>
        <p:nvSpPr>
          <p:cNvPr id="9" name="Google Shape;168;p5"/>
          <p:cNvSpPr txBox="1"/>
          <p:nvPr/>
        </p:nvSpPr>
        <p:spPr>
          <a:xfrm>
            <a:off x="3594229"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1</a:t>
            </a:r>
            <a:endParaRPr sz="5000" b="0" i="0" u="none" strike="noStrike" cap="none" dirty="0">
              <a:solidFill>
                <a:srgbClr val="8EB99F"/>
              </a:solidFill>
              <a:latin typeface="Calibri"/>
              <a:ea typeface="Calibri"/>
              <a:cs typeface="Calibri"/>
              <a:sym typeface="Calibri"/>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843" y="3412273"/>
            <a:ext cx="3556554" cy="4147401"/>
          </a:xfrm>
          <a:prstGeom prst="rect">
            <a:avLst/>
          </a:prstGeom>
        </p:spPr>
      </p:pic>
    </p:spTree>
    <p:extLst>
      <p:ext uri="{BB962C8B-B14F-4D97-AF65-F5344CB8AC3E}">
        <p14:creationId xmlns:p14="http://schemas.microsoft.com/office/powerpoint/2010/main" val="277780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12529"/>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ESQUEMA DE MONTAJE</a:t>
            </a:r>
          </a:p>
        </p:txBody>
      </p:sp>
      <p:pic>
        <p:nvPicPr>
          <p:cNvPr id="5" name="ARTES PPT M7-07.png" descr="/Users/ivangonzalez/Desktop/IVAN G 2020/2020/DUOC/ARTES/PNG/ARTES PPT M7-07.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145003" y="2617776"/>
            <a:ext cx="2526792" cy="3346704"/>
          </a:xfrm>
          <a:prstGeom prst="rect">
            <a:avLst/>
          </a:prstGeom>
        </p:spPr>
      </p:pic>
      <p:pic>
        <p:nvPicPr>
          <p:cNvPr id="2" name="ARTES PPT M7-10.png" descr="/Users/ivangonzalez/Desktop/IVAN G 2020/2020/DUOC/ARTES/PNG/ARTES PPT M7-10.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422919" y="1900529"/>
            <a:ext cx="2667000" cy="4197096"/>
          </a:xfrm>
          <a:prstGeom prst="rect">
            <a:avLst/>
          </a:prstGeom>
        </p:spPr>
      </p:pic>
    </p:spTree>
    <p:extLst>
      <p:ext uri="{BB962C8B-B14F-4D97-AF65-F5344CB8AC3E}">
        <p14:creationId xmlns:p14="http://schemas.microsoft.com/office/powerpoint/2010/main" val="241112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12529"/>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ESQUEMA DE MONTAJE EN PANEL</a:t>
            </a:r>
          </a:p>
        </p:txBody>
      </p:sp>
      <p:pic>
        <p:nvPicPr>
          <p:cNvPr id="5" name="Google Shape;257;p16">
            <a:extLst>
              <a:ext uri="{FF2B5EF4-FFF2-40B4-BE49-F238E27FC236}">
                <a16:creationId xmlns="" xmlns:a16="http://schemas.microsoft.com/office/drawing/2014/main" id="{8531F5D1-78B3-4644-971D-6EDC40A96B5C}"/>
              </a:ext>
            </a:extLst>
          </p:cNvPr>
          <p:cNvPicPr preferRelativeResize="0"/>
          <p:nvPr/>
        </p:nvPicPr>
        <p:blipFill rotWithShape="1">
          <a:blip r:embed="rId2">
            <a:alphaModFix/>
          </a:blip>
          <a:srcRect/>
          <a:stretch/>
        </p:blipFill>
        <p:spPr>
          <a:xfrm>
            <a:off x="2064698" y="2220483"/>
            <a:ext cx="5276451" cy="3752696"/>
          </a:xfrm>
          <a:prstGeom prst="rect">
            <a:avLst/>
          </a:prstGeom>
          <a:noFill/>
          <a:ln>
            <a:noFill/>
          </a:ln>
        </p:spPr>
      </p:pic>
    </p:spTree>
    <p:extLst>
      <p:ext uri="{BB962C8B-B14F-4D97-AF65-F5344CB8AC3E}">
        <p14:creationId xmlns:p14="http://schemas.microsoft.com/office/powerpoint/2010/main" val="228255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p23"/>
          <p:cNvSpPr txBox="1"/>
          <p:nvPr/>
        </p:nvSpPr>
        <p:spPr>
          <a:xfrm>
            <a:off x="1139100" y="834799"/>
            <a:ext cx="4809524" cy="340857"/>
          </a:xfrm>
          <a:prstGeom prst="rect">
            <a:avLst/>
          </a:prstGeom>
          <a:noFill/>
          <a:ln>
            <a:noFill/>
          </a:ln>
        </p:spPr>
        <p:txBody>
          <a:bodyPr spcFirstLastPara="1" wrap="square" lIns="91425" tIns="91425" rIns="91425" bIns="91425" anchor="t" anchorCtr="0">
            <a:noAutofit/>
          </a:bodyPr>
          <a:lstStyle/>
          <a:p>
            <a:pPr lvl="0">
              <a:buSzPts val="1200"/>
            </a:pPr>
            <a:r>
              <a:rPr lang="en-US" sz="1200" b="1" i="0" u="none" strike="noStrike" cap="none" dirty="0">
                <a:solidFill>
                  <a:srgbClr val="29754D"/>
                </a:solidFill>
                <a:latin typeface="Calibri"/>
                <a:ea typeface="Calibri"/>
                <a:cs typeface="Calibri"/>
                <a:sym typeface="Calibri"/>
              </a:rPr>
              <a:t>MÓDULO 7 </a:t>
            </a:r>
            <a:r>
              <a:rPr lang="en-US" sz="1200" dirty="0">
                <a:solidFill>
                  <a:srgbClr val="29754D"/>
                </a:solidFill>
                <a:latin typeface="Calibri"/>
                <a:ea typeface="Calibri"/>
                <a:cs typeface="Calibri"/>
                <a:sym typeface="Calibri"/>
              </a:rPr>
              <a:t>| INSTALACIÓN DE EQUIPOS ELECTRÓNICOS DE POTENCIA</a:t>
            </a:r>
            <a:endParaRPr sz="1200" b="0" i="0" u="none" strike="noStrike" cap="none" dirty="0">
              <a:solidFill>
                <a:srgbClr val="29754D"/>
              </a:solidFill>
              <a:latin typeface="Calibri"/>
              <a:ea typeface="Calibri"/>
              <a:cs typeface="Calibri"/>
              <a:sym typeface="Calibri"/>
            </a:endParaRPr>
          </a:p>
        </p:txBody>
      </p:sp>
      <p:sp>
        <p:nvSpPr>
          <p:cNvPr id="3"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1</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61;p13"/>
          <p:cNvSpPr txBox="1">
            <a:spLocks/>
          </p:cNvSpPr>
          <p:nvPr/>
        </p:nvSpPr>
        <p:spPr>
          <a:xfrm>
            <a:off x="365425" y="2611974"/>
            <a:ext cx="4354059"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CONEXIONADO DE CONTACTORES</a:t>
            </a:r>
          </a:p>
          <a:p>
            <a:pPr>
              <a:lnSpc>
                <a:spcPct val="90000"/>
              </a:lnSpc>
              <a:buClr>
                <a:schemeClr val="dk1"/>
              </a:buClr>
              <a:buSzPts val="1100"/>
            </a:pPr>
            <a:endParaRPr lang="es-CL" sz="3600" b="1" dirty="0">
              <a:solidFill>
                <a:srgbClr val="29754D"/>
              </a:solidFill>
              <a:latin typeface="Calibri" panose="020F0502020204030204" pitchFamily="34" charset="0"/>
              <a:ea typeface="Roboto"/>
              <a:cs typeface="Calibri" panose="020F0502020204030204" pitchFamily="34" charset="0"/>
              <a:sym typeface="Roboto"/>
            </a:endParaRPr>
          </a:p>
          <a:p>
            <a:pPr>
              <a:lnSpc>
                <a:spcPct val="90000"/>
              </a:lnSpc>
            </a:pP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342" y="2735020"/>
            <a:ext cx="5462197" cy="4418126"/>
          </a:xfrm>
          <a:prstGeom prst="rect">
            <a:avLst/>
          </a:prstGeom>
        </p:spPr>
      </p:pic>
    </p:spTree>
    <p:extLst>
      <p:ext uri="{BB962C8B-B14F-4D97-AF65-F5344CB8AC3E}">
        <p14:creationId xmlns:p14="http://schemas.microsoft.com/office/powerpoint/2010/main" val="2105109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p:nvPr/>
        </p:nvSpPr>
        <p:spPr>
          <a:xfrm>
            <a:off x="375975" y="1284489"/>
            <a:ext cx="5210786" cy="539079"/>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PREGUNTAS PARA IR CHEQUEANDO LO APRENDIDO</a:t>
            </a:r>
          </a:p>
        </p:txBody>
      </p:sp>
      <p:sp>
        <p:nvSpPr>
          <p:cNvPr id="131" name="Google Shape;131;p4"/>
          <p:cNvSpPr txBox="1"/>
          <p:nvPr/>
        </p:nvSpPr>
        <p:spPr>
          <a:xfrm>
            <a:off x="585997" y="3168540"/>
            <a:ext cx="5000764" cy="2618943"/>
          </a:xfrm>
          <a:prstGeom prst="rect">
            <a:avLst/>
          </a:prstGeom>
          <a:noFill/>
          <a:ln>
            <a:noFill/>
          </a:ln>
        </p:spPr>
        <p:txBody>
          <a:bodyPr spcFirstLastPara="1" wrap="square" lIns="91425" tIns="91425" rIns="91425" bIns="91425" anchor="ctr" anchorCtr="0">
            <a:noAutofit/>
          </a:bodyPr>
          <a:lstStyle/>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a:t>
            </a:r>
            <a:r>
              <a:rPr lang="en-US" sz="1800" b="1" dirty="0" err="1">
                <a:solidFill>
                  <a:srgbClr val="29754D"/>
                </a:solidFill>
                <a:latin typeface="Calibri"/>
                <a:ea typeface="Calibri"/>
                <a:cs typeface="Calibri"/>
                <a:sym typeface="Calibri"/>
              </a:rPr>
              <a:t>Qué</a:t>
            </a:r>
            <a:r>
              <a:rPr lang="en-US" sz="1800" b="1" dirty="0">
                <a:solidFill>
                  <a:srgbClr val="29754D"/>
                </a:solidFill>
                <a:latin typeface="Calibri"/>
                <a:ea typeface="Calibri"/>
                <a:cs typeface="Calibri"/>
                <a:sym typeface="Calibri"/>
              </a:rPr>
              <a:t> es un contactor?</a:t>
            </a:r>
          </a:p>
          <a:p>
            <a:pPr marL="285750" lvl="0" indent="-285750">
              <a:lnSpc>
                <a:spcPct val="115000"/>
              </a:lnSpc>
              <a:buSzPts val="1800"/>
              <a:buFont typeface="Arial" panose="020B0604020202020204" pitchFamily="34" charset="0"/>
              <a:buChar char="•"/>
            </a:pPr>
            <a:endParaRPr lang="en-US" sz="1800" b="1" dirty="0">
              <a:solidFill>
                <a:srgbClr val="29754D"/>
              </a:solidFill>
              <a:latin typeface="Calibri"/>
              <a:ea typeface="Calibri"/>
              <a:cs typeface="Calibri"/>
              <a:sym typeface="Calibri"/>
            </a:endParaRPr>
          </a:p>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a:t>
            </a:r>
            <a:r>
              <a:rPr lang="en-US" sz="1800" b="1" dirty="0" err="1">
                <a:solidFill>
                  <a:srgbClr val="29754D"/>
                </a:solidFill>
                <a:latin typeface="Calibri"/>
                <a:ea typeface="Calibri"/>
                <a:cs typeface="Calibri"/>
                <a:sym typeface="Calibri"/>
              </a:rPr>
              <a:t>Qué</a:t>
            </a:r>
            <a:r>
              <a:rPr lang="en-US" sz="1800" b="1" dirty="0">
                <a:solidFill>
                  <a:srgbClr val="29754D"/>
                </a:solidFill>
                <a:latin typeface="Calibri"/>
                <a:ea typeface="Calibri"/>
                <a:cs typeface="Calibri"/>
                <a:sym typeface="Calibri"/>
              </a:rPr>
              <a:t> es un </a:t>
            </a:r>
            <a:r>
              <a:rPr lang="en-US" sz="1800" b="1" dirty="0" err="1">
                <a:solidFill>
                  <a:srgbClr val="29754D"/>
                </a:solidFill>
                <a:latin typeface="Calibri"/>
                <a:ea typeface="Calibri"/>
                <a:cs typeface="Calibri"/>
                <a:sym typeface="Calibri"/>
              </a:rPr>
              <a:t>relé</a:t>
            </a:r>
            <a:r>
              <a:rPr lang="en-US" sz="1800" b="1" dirty="0">
                <a:solidFill>
                  <a:srgbClr val="29754D"/>
                </a:solidFill>
                <a:latin typeface="Calibri"/>
                <a:ea typeface="Calibri"/>
                <a:cs typeface="Calibri"/>
                <a:sym typeface="Calibri"/>
              </a:rPr>
              <a:t>?</a:t>
            </a:r>
          </a:p>
          <a:p>
            <a:pPr marL="285750" lvl="0" indent="-285750">
              <a:lnSpc>
                <a:spcPct val="115000"/>
              </a:lnSpc>
              <a:buSzPts val="1800"/>
              <a:buFont typeface="Arial" panose="020B0604020202020204" pitchFamily="34" charset="0"/>
              <a:buChar char="•"/>
            </a:pPr>
            <a:endParaRPr lang="en-US" sz="1800" b="1" dirty="0">
              <a:solidFill>
                <a:srgbClr val="29754D"/>
              </a:solidFill>
              <a:latin typeface="Calibri"/>
              <a:ea typeface="Calibri"/>
              <a:cs typeface="Calibri"/>
              <a:sym typeface="Calibri"/>
            </a:endParaRPr>
          </a:p>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¿Para </a:t>
            </a:r>
            <a:r>
              <a:rPr lang="en-US" sz="1800" b="1" dirty="0" err="1">
                <a:solidFill>
                  <a:srgbClr val="29754D"/>
                </a:solidFill>
                <a:latin typeface="Calibri"/>
                <a:ea typeface="Calibri"/>
                <a:cs typeface="Calibri"/>
                <a:sym typeface="Calibri"/>
              </a:rPr>
              <a:t>qué</a:t>
            </a:r>
            <a:r>
              <a:rPr lang="en-US" sz="1800" b="1" dirty="0">
                <a:solidFill>
                  <a:srgbClr val="29754D"/>
                </a:solidFill>
                <a:latin typeface="Calibri"/>
                <a:ea typeface="Calibri"/>
                <a:cs typeface="Calibri"/>
                <a:sym typeface="Calibri"/>
              </a:rPr>
              <a:t> </a:t>
            </a:r>
            <a:r>
              <a:rPr lang="en-US" sz="1800" b="1" dirty="0" err="1">
                <a:solidFill>
                  <a:srgbClr val="29754D"/>
                </a:solidFill>
                <a:latin typeface="Calibri"/>
                <a:ea typeface="Calibri"/>
                <a:cs typeface="Calibri"/>
                <a:sym typeface="Calibri"/>
              </a:rPr>
              <a:t>sirve</a:t>
            </a:r>
            <a:r>
              <a:rPr lang="en-US" sz="1800" b="1" dirty="0">
                <a:solidFill>
                  <a:srgbClr val="29754D"/>
                </a:solidFill>
                <a:latin typeface="Calibri"/>
                <a:ea typeface="Calibri"/>
                <a:cs typeface="Calibri"/>
                <a:sym typeface="Calibri"/>
              </a:rPr>
              <a:t> el </a:t>
            </a:r>
            <a:r>
              <a:rPr lang="en-US" sz="1800" b="1" dirty="0" err="1">
                <a:solidFill>
                  <a:srgbClr val="29754D"/>
                </a:solidFill>
                <a:latin typeface="Calibri"/>
                <a:ea typeface="Calibri"/>
                <a:cs typeface="Calibri"/>
                <a:sym typeface="Calibri"/>
              </a:rPr>
              <a:t>guardamorto</a:t>
            </a:r>
            <a:r>
              <a:rPr lang="en-US" sz="1800" b="1" dirty="0">
                <a:solidFill>
                  <a:srgbClr val="29754D"/>
                </a:solidFill>
                <a:latin typeface="Calibri"/>
                <a:ea typeface="Calibri"/>
                <a:cs typeface="Calibri"/>
                <a:sym typeface="Calibri"/>
              </a:rPr>
              <a:t>?</a:t>
            </a:r>
          </a:p>
          <a:p>
            <a:pPr marL="285750" lvl="0" indent="-285750">
              <a:lnSpc>
                <a:spcPct val="115000"/>
              </a:lnSpc>
              <a:buSzPts val="1800"/>
              <a:buFont typeface="Arial" panose="020B0604020202020204" pitchFamily="34" charset="0"/>
              <a:buChar char="•"/>
            </a:pPr>
            <a:endParaRPr lang="en-US" sz="1800" b="1" dirty="0">
              <a:solidFill>
                <a:srgbClr val="29754D"/>
              </a:solidFill>
              <a:latin typeface="Calibri"/>
              <a:ea typeface="Calibri"/>
              <a:cs typeface="Calibri"/>
              <a:sym typeface="Calibri"/>
            </a:endParaRPr>
          </a:p>
          <a:p>
            <a:pPr marL="285750" lvl="0" indent="-285750">
              <a:lnSpc>
                <a:spcPct val="115000"/>
              </a:lnSpc>
              <a:buSzPts val="1800"/>
              <a:buFont typeface="Arial" panose="020B0604020202020204" pitchFamily="34" charset="0"/>
              <a:buChar char="•"/>
            </a:pPr>
            <a:r>
              <a:rPr lang="en-US" sz="1800" b="1" dirty="0">
                <a:solidFill>
                  <a:srgbClr val="29754D"/>
                </a:solidFill>
                <a:latin typeface="Calibri"/>
                <a:ea typeface="Calibri"/>
                <a:cs typeface="Calibri"/>
                <a:sym typeface="Calibri"/>
              </a:rPr>
              <a:t>¿</a:t>
            </a:r>
            <a:r>
              <a:rPr lang="en-US" sz="1800" b="1" dirty="0" err="1">
                <a:solidFill>
                  <a:srgbClr val="29754D"/>
                </a:solidFill>
                <a:latin typeface="Calibri"/>
                <a:ea typeface="Calibri"/>
                <a:cs typeface="Calibri"/>
                <a:sym typeface="Calibri"/>
              </a:rPr>
              <a:t>Qué</a:t>
            </a:r>
            <a:r>
              <a:rPr lang="en-US" sz="1800" b="1" dirty="0">
                <a:solidFill>
                  <a:srgbClr val="29754D"/>
                </a:solidFill>
                <a:latin typeface="Calibri"/>
                <a:ea typeface="Calibri"/>
                <a:cs typeface="Calibri"/>
                <a:sym typeface="Calibri"/>
              </a:rPr>
              <a:t> es un </a:t>
            </a:r>
            <a:r>
              <a:rPr lang="en-US" sz="1800" b="1" dirty="0" err="1">
                <a:solidFill>
                  <a:srgbClr val="29754D"/>
                </a:solidFill>
                <a:latin typeface="Calibri"/>
                <a:ea typeface="Calibri"/>
                <a:cs typeface="Calibri"/>
                <a:sym typeface="Calibri"/>
              </a:rPr>
              <a:t>esquema</a:t>
            </a:r>
            <a:r>
              <a:rPr lang="en-US" sz="1800" b="1" dirty="0">
                <a:solidFill>
                  <a:srgbClr val="29754D"/>
                </a:solidFill>
                <a:latin typeface="Calibri"/>
                <a:ea typeface="Calibri"/>
                <a:cs typeface="Calibri"/>
                <a:sym typeface="Calibri"/>
              </a:rPr>
              <a:t> de control y </a:t>
            </a:r>
            <a:r>
              <a:rPr lang="en-US" sz="1800" b="1" dirty="0" err="1">
                <a:solidFill>
                  <a:srgbClr val="29754D"/>
                </a:solidFill>
                <a:latin typeface="Calibri"/>
                <a:ea typeface="Calibri"/>
                <a:cs typeface="Calibri"/>
                <a:sym typeface="Calibri"/>
              </a:rPr>
              <a:t>fuerza</a:t>
            </a:r>
            <a:r>
              <a:rPr lang="en-US" sz="1800" b="1" dirty="0">
                <a:solidFill>
                  <a:srgbClr val="29754D"/>
                </a:solidFill>
                <a:latin typeface="Calibri"/>
                <a:ea typeface="Calibri"/>
                <a:cs typeface="Calibri"/>
                <a:sym typeface="Calibri"/>
              </a:rPr>
              <a:t>?</a:t>
            </a:r>
          </a:p>
          <a:p>
            <a:pPr marL="285750" lvl="0" indent="-285750">
              <a:lnSpc>
                <a:spcPct val="115000"/>
              </a:lnSpc>
              <a:buSzPts val="1800"/>
              <a:buFont typeface="Arial" panose="020B0604020202020204" pitchFamily="34" charset="0"/>
              <a:buChar char="•"/>
            </a:pPr>
            <a:endParaRPr lang="en-US" sz="1800" b="1" dirty="0">
              <a:solidFill>
                <a:srgbClr val="29754D"/>
              </a:solidFill>
              <a:latin typeface="Calibri"/>
              <a:ea typeface="Calibri"/>
              <a:cs typeface="Calibri"/>
              <a:sym typeface="Calibri"/>
            </a:endParaRPr>
          </a:p>
        </p:txBody>
      </p:sp>
      <p:sp>
        <p:nvSpPr>
          <p:cNvPr id="132" name="Google Shape;132;p4"/>
          <p:cNvSpPr/>
          <p:nvPr/>
        </p:nvSpPr>
        <p:spPr>
          <a:xfrm>
            <a:off x="375975" y="2939939"/>
            <a:ext cx="6092973" cy="2847543"/>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407" y="2774265"/>
            <a:ext cx="457200" cy="45720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607" y="1404684"/>
            <a:ext cx="3464223" cy="5433730"/>
          </a:xfrm>
          <a:prstGeom prst="rect">
            <a:avLst/>
          </a:prstGeom>
        </p:spPr>
      </p:pic>
    </p:spTree>
    <p:extLst>
      <p:ext uri="{BB962C8B-B14F-4D97-AF65-F5344CB8AC3E}">
        <p14:creationId xmlns:p14="http://schemas.microsoft.com/office/powerpoint/2010/main" val="107689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9BB568A4-A0D1-B14D-8AD1-DFD2C1FAD39D}"/>
              </a:ext>
            </a:extLst>
          </p:cNvPr>
          <p:cNvSpPr/>
          <p:nvPr/>
        </p:nvSpPr>
        <p:spPr>
          <a:xfrm>
            <a:off x="1048215" y="2263697"/>
            <a:ext cx="6634657" cy="3697074"/>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Google Shape;174;p6">
            <a:extLst>
              <a:ext uri="{FF2B5EF4-FFF2-40B4-BE49-F238E27FC236}">
                <a16:creationId xmlns="" xmlns:a16="http://schemas.microsoft.com/office/drawing/2014/main" id="{62E7B108-C076-2842-9CFA-9B7A5EC1D50E}"/>
              </a:ext>
            </a:extLst>
          </p:cNvPr>
          <p:cNvSpPr txBox="1"/>
          <p:nvPr/>
        </p:nvSpPr>
        <p:spPr>
          <a:xfrm>
            <a:off x="1460810" y="2948426"/>
            <a:ext cx="5731727" cy="2769949"/>
          </a:xfrm>
          <a:prstGeom prst="rect">
            <a:avLst/>
          </a:prstGeom>
          <a:noFill/>
          <a:ln>
            <a:noFill/>
          </a:ln>
        </p:spPr>
        <p:txBody>
          <a:bodyPr spcFirstLastPara="1" wrap="square" lIns="91425" tIns="45700" rIns="91425" bIns="45700" anchor="t" anchorCtr="0">
            <a:spAutoFit/>
          </a:bodyPr>
          <a:lstStyle/>
          <a:p>
            <a:r>
              <a:rPr lang="es-CL" sz="1600" dirty="0">
                <a:latin typeface="Calibri" panose="020F0502020204030204" pitchFamily="34" charset="0"/>
                <a:cs typeface="Calibri" panose="020F0502020204030204" pitchFamily="34" charset="0"/>
              </a:rPr>
              <a:t>Los relés y guardamotores son elementos de comando que permiten accionar una carga como un motor de manera remota mediante una señal de baja intensidad. Estos elementos permiten separar el esquema de control del de fuerza, brindando protección y aislación de posibles fallas, conjuntamente se usan con otros elementos como fusibles, relés térmicos y disyuntores para brindar protección eléctrica frente a cortocircuitos o sobrecargas.</a:t>
            </a:r>
          </a:p>
          <a:p>
            <a:endParaRPr lang="es-CL" sz="1600" dirty="0">
              <a:latin typeface="Calibri" panose="020F0502020204030204" pitchFamily="34" charset="0"/>
              <a:cs typeface="Calibri" panose="020F0502020204030204" pitchFamily="34" charset="0"/>
            </a:endParaRPr>
          </a:p>
          <a:p>
            <a:endParaRPr lang="es-CL"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En el siguiente video, puedes encontrar una buena demostración. </a:t>
            </a:r>
          </a:p>
          <a:p>
            <a:endParaRPr lang="es-CL" dirty="0" err="1">
              <a:latin typeface="Calibri" panose="020F0502020204030204" pitchFamily="34" charset="0"/>
              <a:cs typeface="Calibri" panose="020F0502020204030204" pitchFamily="34" charset="0"/>
            </a:endParaRPr>
          </a:p>
        </p:txBody>
      </p:sp>
      <p:sp>
        <p:nvSpPr>
          <p:cNvPr id="7" name="Google Shape;167;p5">
            <a:extLst>
              <a:ext uri="{FF2B5EF4-FFF2-40B4-BE49-F238E27FC236}">
                <a16:creationId xmlns="" xmlns:a16="http://schemas.microsoft.com/office/drawing/2014/main" id="{0CDB97CB-3CEE-D945-876F-7FFF50CA796D}"/>
              </a:ext>
            </a:extLst>
          </p:cNvPr>
          <p:cNvSpPr txBox="1"/>
          <p:nvPr/>
        </p:nvSpPr>
        <p:spPr>
          <a:xfrm>
            <a:off x="1460810" y="2502829"/>
            <a:ext cx="2062683" cy="445597"/>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n-US" sz="2000" dirty="0">
                <a:solidFill>
                  <a:srgbClr val="29754D"/>
                </a:solidFill>
                <a:latin typeface="Calibri"/>
                <a:ea typeface="Calibri"/>
                <a:cs typeface="Calibri"/>
                <a:sym typeface="Calibri"/>
              </a:rPr>
              <a:t>RECUERDA QUE:</a:t>
            </a:r>
          </a:p>
        </p:txBody>
      </p:sp>
      <p:pic>
        <p:nvPicPr>
          <p:cNvPr id="10" name="Imagen 9">
            <a:extLst>
              <a:ext uri="{FF2B5EF4-FFF2-40B4-BE49-F238E27FC236}">
                <a16:creationId xmlns="" xmlns:a16="http://schemas.microsoft.com/office/drawing/2014/main" id="{E3E08A04-C7EC-3C4C-A14D-F9F94870B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262" y="2106757"/>
            <a:ext cx="2165892" cy="3854014"/>
          </a:xfrm>
          <a:prstGeom prst="rect">
            <a:avLst/>
          </a:prstGeom>
        </p:spPr>
      </p:pic>
    </p:spTree>
    <p:extLst>
      <p:ext uri="{BB962C8B-B14F-4D97-AF65-F5344CB8AC3E}">
        <p14:creationId xmlns:p14="http://schemas.microsoft.com/office/powerpoint/2010/main" val="302520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82;g9ff41274b7_0_8">
            <a:hlinkClick r:id="rId2"/>
            <a:extLst>
              <a:ext uri="{FF2B5EF4-FFF2-40B4-BE49-F238E27FC236}">
                <a16:creationId xmlns="" xmlns:a16="http://schemas.microsoft.com/office/drawing/2014/main" id="{A33B649B-4A03-F44E-BA50-E04C5E4A9131}"/>
              </a:ext>
            </a:extLst>
          </p:cNvPr>
          <p:cNvPicPr preferRelativeResize="0"/>
          <p:nvPr/>
        </p:nvPicPr>
        <p:blipFill rotWithShape="1">
          <a:blip r:embed="rId3">
            <a:alphaModFix/>
          </a:blip>
          <a:srcRect/>
          <a:stretch/>
        </p:blipFill>
        <p:spPr>
          <a:xfrm>
            <a:off x="359935" y="1410202"/>
            <a:ext cx="9000392" cy="4739269"/>
          </a:xfrm>
          <a:prstGeom prst="rect">
            <a:avLst/>
          </a:prstGeom>
          <a:noFill/>
          <a:ln>
            <a:noFill/>
          </a:ln>
        </p:spPr>
      </p:pic>
    </p:spTree>
    <p:extLst>
      <p:ext uri="{BB962C8B-B14F-4D97-AF65-F5344CB8AC3E}">
        <p14:creationId xmlns:p14="http://schemas.microsoft.com/office/powerpoint/2010/main" val="10669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74;p19">
            <a:extLst>
              <a:ext uri="{FF2B5EF4-FFF2-40B4-BE49-F238E27FC236}">
                <a16:creationId xmlns="" xmlns:a16="http://schemas.microsoft.com/office/drawing/2014/main" id="{19D57E0F-D37E-B148-A24B-73F114C7A198}"/>
              </a:ext>
            </a:extLst>
          </p:cNvPr>
          <p:cNvSpPr/>
          <p:nvPr/>
        </p:nvSpPr>
        <p:spPr>
          <a:xfrm>
            <a:off x="1382750" y="2178402"/>
            <a:ext cx="7214840" cy="3785279"/>
          </a:xfrm>
          <a:prstGeom prst="roundRect">
            <a:avLst>
              <a:gd name="adj" fmla="val 98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grpSp>
        <p:nvGrpSpPr>
          <p:cNvPr id="2" name="Grupo 1">
            <a:extLst>
              <a:ext uri="{FF2B5EF4-FFF2-40B4-BE49-F238E27FC236}">
                <a16:creationId xmlns="" xmlns:a16="http://schemas.microsoft.com/office/drawing/2014/main" id="{55309651-5E0D-2D43-BBFA-DFC09B81FC74}"/>
              </a:ext>
            </a:extLst>
          </p:cNvPr>
          <p:cNvGrpSpPr/>
          <p:nvPr/>
        </p:nvGrpSpPr>
        <p:grpSpPr>
          <a:xfrm>
            <a:off x="3042562" y="1432561"/>
            <a:ext cx="3179276" cy="1979273"/>
            <a:chOff x="1455167" y="2659496"/>
            <a:chExt cx="3179276" cy="1979273"/>
          </a:xfrm>
          <a:solidFill>
            <a:srgbClr val="D7E3DC"/>
          </a:solidFill>
        </p:grpSpPr>
        <p:grpSp>
          <p:nvGrpSpPr>
            <p:cNvPr id="3" name="Grupo 2">
              <a:extLst>
                <a:ext uri="{FF2B5EF4-FFF2-40B4-BE49-F238E27FC236}">
                  <a16:creationId xmlns="" xmlns:a16="http://schemas.microsoft.com/office/drawing/2014/main" id="{15C9F984-1909-2E41-91B3-E1AB60558506}"/>
                </a:ext>
              </a:extLst>
            </p:cNvPr>
            <p:cNvGrpSpPr/>
            <p:nvPr/>
          </p:nvGrpSpPr>
          <p:grpSpPr>
            <a:xfrm>
              <a:off x="1455167" y="2659496"/>
              <a:ext cx="3179276" cy="1979273"/>
              <a:chOff x="3816593" y="2843142"/>
              <a:chExt cx="4124279" cy="2567589"/>
            </a:xfrm>
            <a:grpFill/>
          </p:grpSpPr>
          <p:sp>
            <p:nvSpPr>
              <p:cNvPr id="5" name="Google Shape;101;p3">
                <a:extLst>
                  <a:ext uri="{FF2B5EF4-FFF2-40B4-BE49-F238E27FC236}">
                    <a16:creationId xmlns="" xmlns:a16="http://schemas.microsoft.com/office/drawing/2014/main" id="{077D27E7-2F68-A344-A6EC-CD422F5C3A8E}"/>
                  </a:ext>
                </a:extLst>
              </p:cNvPr>
              <p:cNvSpPr/>
              <p:nvPr/>
            </p:nvSpPr>
            <p:spPr>
              <a:xfrm>
                <a:off x="4506821" y="2843142"/>
                <a:ext cx="3434051" cy="2567589"/>
              </a:xfrm>
              <a:prstGeom prst="roundRect">
                <a:avLst>
                  <a:gd name="adj" fmla="val 1015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Triángulo isósceles 32">
                <a:extLst>
                  <a:ext uri="{FF2B5EF4-FFF2-40B4-BE49-F238E27FC236}">
                    <a16:creationId xmlns="" xmlns:a16="http://schemas.microsoft.com/office/drawing/2014/main" id="{83C7A903-9E48-304F-BC1B-F38C5F2140D3}"/>
                  </a:ext>
                </a:extLst>
              </p:cNvPr>
              <p:cNvSpPr/>
              <p:nvPr/>
            </p:nvSpPr>
            <p:spPr>
              <a:xfrm rot="14571043">
                <a:off x="4111561" y="4473675"/>
                <a:ext cx="432619" cy="1022555"/>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4" name="Google Shape;99;p3">
              <a:extLst>
                <a:ext uri="{FF2B5EF4-FFF2-40B4-BE49-F238E27FC236}">
                  <a16:creationId xmlns="" xmlns:a16="http://schemas.microsoft.com/office/drawing/2014/main" id="{1030DC98-1FF7-894E-9569-DCDBCB12FB05}"/>
                </a:ext>
              </a:extLst>
            </p:cNvPr>
            <p:cNvSpPr txBox="1"/>
            <p:nvPr/>
          </p:nvSpPr>
          <p:spPr>
            <a:xfrm>
              <a:off x="2447855" y="3037334"/>
              <a:ext cx="1725974" cy="1059296"/>
            </a:xfrm>
            <a:prstGeom prst="rect">
              <a:avLst/>
            </a:prstGeom>
            <a:grpFill/>
            <a:ln>
              <a:noFill/>
            </a:ln>
          </p:spPr>
          <p:txBody>
            <a:bodyPr spcFirstLastPara="1" wrap="square" lIns="91425" tIns="91425" rIns="91425" bIns="91425" anchor="ctr" anchorCtr="0">
              <a:noAutofit/>
            </a:bodyPr>
            <a:lstStyle/>
            <a:p>
              <a:pPr lvl="0" algn="ctr">
                <a:lnSpc>
                  <a:spcPct val="115000"/>
                </a:lnSpc>
                <a:buSzPts val="1600"/>
              </a:pPr>
              <a:r>
                <a:rPr lang="es-CL" sz="2400" dirty="0">
                  <a:latin typeface="Calibri" panose="020F0502020204030204" pitchFamily="34" charset="0"/>
                  <a:cs typeface="Calibri" panose="020F0502020204030204" pitchFamily="34" charset="0"/>
                </a:rPr>
                <a:t>¿Tienes preguntas hasta aquí?</a:t>
              </a:r>
              <a:endParaRPr sz="2400" b="1" i="0" u="none" strike="noStrike" cap="none" dirty="0">
                <a:solidFill>
                  <a:srgbClr val="ED6B00"/>
                </a:solidFill>
                <a:latin typeface="Calibri" panose="020F0502020204030204" pitchFamily="34" charset="0"/>
                <a:ea typeface="Calibri"/>
                <a:cs typeface="Calibri" panose="020F0502020204030204" pitchFamily="34" charset="0"/>
                <a:sym typeface="Calibri"/>
              </a:endParaRPr>
            </a:p>
          </p:txBody>
        </p:sp>
      </p:grpSp>
      <p:pic>
        <p:nvPicPr>
          <p:cNvPr id="7" name="Imagen 6">
            <a:extLst>
              <a:ext uri="{FF2B5EF4-FFF2-40B4-BE49-F238E27FC236}">
                <a16:creationId xmlns="" xmlns:a16="http://schemas.microsoft.com/office/drawing/2014/main" id="{10ABC6DD-6E7B-2F40-B019-DC4D7CD34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259" y="2834805"/>
            <a:ext cx="3023096" cy="3173480"/>
          </a:xfrm>
          <a:prstGeom prst="rect">
            <a:avLst/>
          </a:prstGeom>
        </p:spPr>
      </p:pic>
    </p:spTree>
    <p:extLst>
      <p:ext uri="{BB962C8B-B14F-4D97-AF65-F5344CB8AC3E}">
        <p14:creationId xmlns:p14="http://schemas.microsoft.com/office/powerpoint/2010/main" val="304866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grpSp>
        <p:nvGrpSpPr>
          <p:cNvPr id="13" name="Grupo 12"/>
          <p:cNvGrpSpPr/>
          <p:nvPr/>
        </p:nvGrpSpPr>
        <p:grpSpPr>
          <a:xfrm>
            <a:off x="24834" y="2868469"/>
            <a:ext cx="5835185" cy="798022"/>
            <a:chOff x="-4655" y="2763069"/>
            <a:chExt cx="5835185" cy="798022"/>
          </a:xfrm>
        </p:grpSpPr>
        <p:sp>
          <p:nvSpPr>
            <p:cNvPr id="405" name="Google Shape;405;p19"/>
            <p:cNvSpPr txBox="1"/>
            <p:nvPr/>
          </p:nvSpPr>
          <p:spPr>
            <a:xfrm>
              <a:off x="1238190" y="2992823"/>
              <a:ext cx="4592340" cy="338514"/>
            </a:xfrm>
            <a:prstGeom prst="rect">
              <a:avLst/>
            </a:prstGeom>
            <a:noFill/>
            <a:ln>
              <a:noFill/>
            </a:ln>
          </p:spPr>
          <p:txBody>
            <a:bodyPr spcFirstLastPara="1" wrap="square" lIns="91425" tIns="45700" rIns="91425" bIns="45700" anchor="t" anchorCtr="0">
              <a:spAutoFit/>
            </a:bodyPr>
            <a:lstStyle/>
            <a:p>
              <a:pPr lvl="0"/>
              <a:r>
                <a:rPr lang="en-US" sz="1600" dirty="0" err="1">
                  <a:solidFill>
                    <a:schemeClr val="tx1"/>
                  </a:solidFill>
                  <a:latin typeface="Calibri"/>
                  <a:ea typeface="Calibri"/>
                  <a:cs typeface="Calibri"/>
                  <a:sym typeface="Calibri"/>
                </a:rPr>
                <a:t>Manipular</a:t>
              </a:r>
              <a:r>
                <a:rPr lang="en-US" sz="1600" b="1" dirty="0">
                  <a:solidFill>
                    <a:srgbClr val="29754D"/>
                  </a:solidFill>
                  <a:latin typeface="Calibri"/>
                  <a:ea typeface="Calibri"/>
                  <a:cs typeface="Calibri"/>
                  <a:sym typeface="Calibri"/>
                </a:rPr>
                <a:t> </a:t>
              </a:r>
              <a:r>
                <a:rPr lang="en-US" sz="1600" b="1" dirty="0" err="1">
                  <a:solidFill>
                    <a:srgbClr val="29754D"/>
                  </a:solidFill>
                  <a:latin typeface="Calibri"/>
                  <a:ea typeface="Calibri"/>
                  <a:cs typeface="Calibri"/>
                  <a:sym typeface="Calibri"/>
                </a:rPr>
                <a:t>cuidadosamente</a:t>
              </a:r>
              <a:r>
                <a:rPr lang="en-US" sz="1600" b="1" dirty="0">
                  <a:solidFill>
                    <a:srgbClr val="29754D"/>
                  </a:solidFill>
                  <a:latin typeface="Calibri"/>
                  <a:ea typeface="Calibri"/>
                  <a:cs typeface="Calibri"/>
                  <a:sym typeface="Calibri"/>
                </a:rPr>
                <a:t> </a:t>
              </a:r>
              <a:r>
                <a:rPr lang="en-US" sz="1600" dirty="0" err="1">
                  <a:solidFill>
                    <a:schemeClr val="tx1"/>
                  </a:solidFill>
                  <a:latin typeface="Calibri"/>
                  <a:ea typeface="Calibri"/>
                  <a:cs typeface="Calibri"/>
                  <a:sym typeface="Calibri"/>
                </a:rPr>
                <a:t>herramientas</a:t>
              </a:r>
              <a:r>
                <a:rPr lang="en-US" sz="1600" dirty="0">
                  <a:solidFill>
                    <a:schemeClr val="tx1"/>
                  </a:solidFill>
                  <a:latin typeface="Calibri"/>
                  <a:ea typeface="Calibri"/>
                  <a:cs typeface="Calibri"/>
                  <a:sym typeface="Calibri"/>
                </a:rPr>
                <a:t>.</a:t>
              </a:r>
              <a:endParaRPr sz="1600" i="0" u="none" strike="noStrike" cap="none" dirty="0">
                <a:solidFill>
                  <a:schemeClr val="tx1"/>
                </a:solidFill>
                <a:latin typeface="Calibri"/>
                <a:ea typeface="Calibri"/>
                <a:cs typeface="Calibri"/>
                <a:sym typeface="Calibri"/>
              </a:endParaRPr>
            </a:p>
          </p:txBody>
        </p:sp>
        <p:grpSp>
          <p:nvGrpSpPr>
            <p:cNvPr id="6" name="Grupo 5"/>
            <p:cNvGrpSpPr/>
            <p:nvPr/>
          </p:nvGrpSpPr>
          <p:grpSpPr>
            <a:xfrm>
              <a:off x="-4655" y="2763069"/>
              <a:ext cx="1135367" cy="798022"/>
              <a:chOff x="-4655" y="5280123"/>
              <a:chExt cx="1135367" cy="798022"/>
            </a:xfrm>
          </p:grpSpPr>
          <p:sp>
            <p:nvSpPr>
              <p:cNvPr id="428" name="Google Shape;428;p19"/>
              <p:cNvSpPr/>
              <p:nvPr/>
            </p:nvSpPr>
            <p:spPr>
              <a:xfrm rot="5400000">
                <a:off x="171526" y="510394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9" name="Google Shape;429;p19"/>
              <p:cNvPicPr preferRelativeResize="0"/>
              <p:nvPr/>
            </p:nvPicPr>
            <p:blipFill rotWithShape="1">
              <a:blip r:embed="rId3">
                <a:alphaModFix/>
              </a:blip>
              <a:srcRect/>
              <a:stretch/>
            </p:blipFill>
            <p:spPr>
              <a:xfrm rot="19406134">
                <a:off x="141403" y="5312405"/>
                <a:ext cx="908505" cy="765740"/>
              </a:xfrm>
              <a:prstGeom prst="rect">
                <a:avLst/>
              </a:prstGeom>
              <a:noFill/>
              <a:ln>
                <a:noFill/>
              </a:ln>
            </p:spPr>
          </p:pic>
        </p:grpSp>
      </p:grpSp>
      <p:grpSp>
        <p:nvGrpSpPr>
          <p:cNvPr id="17" name="Grupo 16"/>
          <p:cNvGrpSpPr/>
          <p:nvPr/>
        </p:nvGrpSpPr>
        <p:grpSpPr>
          <a:xfrm>
            <a:off x="24834" y="5827421"/>
            <a:ext cx="5833478" cy="783005"/>
            <a:chOff x="-4655" y="5414468"/>
            <a:chExt cx="5833478" cy="783005"/>
          </a:xfrm>
        </p:grpSpPr>
        <p:grpSp>
          <p:nvGrpSpPr>
            <p:cNvPr id="9" name="Grupo 8"/>
            <p:cNvGrpSpPr/>
            <p:nvPr/>
          </p:nvGrpSpPr>
          <p:grpSpPr>
            <a:xfrm>
              <a:off x="-4655" y="5414468"/>
              <a:ext cx="1135367" cy="783005"/>
              <a:chOff x="-4655" y="6167965"/>
              <a:chExt cx="1135367" cy="783005"/>
            </a:xfrm>
          </p:grpSpPr>
          <p:sp>
            <p:nvSpPr>
              <p:cNvPr id="425" name="Google Shape;425;p19"/>
              <p:cNvSpPr/>
              <p:nvPr/>
            </p:nvSpPr>
            <p:spPr>
              <a:xfrm rot="5400000">
                <a:off x="171526" y="599178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6" name="Google Shape;426;p19"/>
              <p:cNvPicPr preferRelativeResize="0"/>
              <p:nvPr/>
            </p:nvPicPr>
            <p:blipFill rotWithShape="1">
              <a:blip r:embed="rId4">
                <a:alphaModFix/>
              </a:blip>
              <a:srcRect/>
              <a:stretch/>
            </p:blipFill>
            <p:spPr>
              <a:xfrm>
                <a:off x="318928" y="6295340"/>
                <a:ext cx="666001" cy="561343"/>
              </a:xfrm>
              <a:prstGeom prst="rect">
                <a:avLst/>
              </a:prstGeom>
              <a:noFill/>
              <a:ln>
                <a:noFill/>
              </a:ln>
            </p:spPr>
          </p:pic>
        </p:grpSp>
        <p:sp>
          <p:nvSpPr>
            <p:cNvPr id="27" name="Google Shape;410;p19"/>
            <p:cNvSpPr txBox="1"/>
            <p:nvPr/>
          </p:nvSpPr>
          <p:spPr>
            <a:xfrm>
              <a:off x="1267686" y="5513603"/>
              <a:ext cx="4561137"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Toda </a:t>
              </a:r>
              <a:r>
                <a:rPr lang="en-US" sz="1600" b="0" i="0" u="none" strike="noStrike" cap="none" dirty="0" err="1">
                  <a:solidFill>
                    <a:srgbClr val="000000"/>
                  </a:solidFill>
                  <a:latin typeface="Calibri"/>
                  <a:ea typeface="Calibri"/>
                  <a:cs typeface="Calibri"/>
                  <a:sym typeface="Calibri"/>
                </a:rPr>
                <a:t>actividad</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debe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desarrollarse</a:t>
              </a:r>
              <a:r>
                <a:rPr lang="en-US" sz="1600" b="0" i="0" u="none" strike="noStrike" cap="none" dirty="0">
                  <a:solidFill>
                    <a:srgbClr val="000000"/>
                  </a:solidFill>
                  <a:latin typeface="Calibri"/>
                  <a:ea typeface="Calibri"/>
                  <a:cs typeface="Calibri"/>
                  <a:sym typeface="Calibri"/>
                </a:rPr>
                <a:t> </a:t>
              </a:r>
              <a:r>
                <a:rPr lang="en-US" sz="1600" b="1" i="0" u="none" strike="noStrike" cap="none" dirty="0" err="1">
                  <a:solidFill>
                    <a:srgbClr val="29754D"/>
                  </a:solidFill>
                  <a:latin typeface="Calibri"/>
                  <a:ea typeface="Calibri"/>
                  <a:cs typeface="Calibri"/>
                  <a:sym typeface="Calibri"/>
                </a:rPr>
                <a:t>bajo</a:t>
              </a:r>
              <a:r>
                <a:rPr lang="en-US" sz="1600" b="1" i="0" u="none" strike="noStrike" cap="none" dirty="0">
                  <a:solidFill>
                    <a:srgbClr val="29754D"/>
                  </a:solidFill>
                  <a:latin typeface="Calibri"/>
                  <a:ea typeface="Calibri"/>
                  <a:cs typeface="Calibri"/>
                  <a:sym typeface="Calibri"/>
                </a:rPr>
                <a:t> </a:t>
              </a:r>
              <a:r>
                <a:rPr lang="en-US" sz="1600" b="1" i="0" u="none" strike="noStrike" cap="none" dirty="0" err="1">
                  <a:solidFill>
                    <a:srgbClr val="29754D"/>
                  </a:solidFill>
                  <a:latin typeface="Calibri"/>
                  <a:ea typeface="Calibri"/>
                  <a:cs typeface="Calibri"/>
                  <a:sym typeface="Calibri"/>
                </a:rPr>
                <a:t>supervisión</a:t>
              </a:r>
              <a:r>
                <a:rPr lang="en-US" sz="1600" b="1" i="0" u="none" strike="noStrike" cap="none" dirty="0">
                  <a:solidFill>
                    <a:srgbClr val="29754D"/>
                  </a:solidFill>
                  <a:latin typeface="Calibri"/>
                  <a:ea typeface="Calibri"/>
                  <a:cs typeface="Calibri"/>
                  <a:sym typeface="Calibri"/>
                </a:rPr>
                <a:t> </a:t>
              </a:r>
              <a:r>
                <a:rPr lang="en-US" sz="1600" b="0" i="0" u="none" strike="noStrike" cap="none" dirty="0">
                  <a:solidFill>
                    <a:srgbClr val="000000"/>
                  </a:solidFill>
                  <a:latin typeface="Calibri"/>
                  <a:ea typeface="Calibri"/>
                  <a:cs typeface="Calibri"/>
                  <a:sym typeface="Calibri"/>
                </a:rPr>
                <a:t>de la persona a cargo del taller o </a:t>
              </a:r>
              <a:r>
                <a:rPr lang="en-US" sz="1600" b="0" i="0" u="none" strike="noStrike" cap="none" dirty="0" err="1">
                  <a:solidFill>
                    <a:srgbClr val="000000"/>
                  </a:solidFill>
                  <a:latin typeface="Calibri"/>
                  <a:ea typeface="Calibri"/>
                  <a:cs typeface="Calibri"/>
                  <a:sym typeface="Calibri"/>
                </a:rPr>
                <a:t>laboratorio</a:t>
              </a:r>
              <a:r>
                <a:rPr lang="en-US" sz="1600" b="0" i="0" u="none" strike="noStrike" cap="none" dirty="0">
                  <a:solidFill>
                    <a:srgbClr val="000000"/>
                  </a:solidFill>
                  <a:latin typeface="Calibri"/>
                  <a:ea typeface="Calibri"/>
                  <a:cs typeface="Calibri"/>
                  <a:sym typeface="Calibri"/>
                </a:rPr>
                <a:t>.</a:t>
              </a:r>
              <a:endParaRPr sz="1600" b="0" i="0" u="none" strike="noStrike" cap="none" dirty="0">
                <a:solidFill>
                  <a:schemeClr val="lt1"/>
                </a:solidFill>
                <a:latin typeface="Calibri"/>
                <a:ea typeface="Calibri"/>
                <a:cs typeface="Calibri"/>
                <a:sym typeface="Calibri"/>
              </a:endParaRPr>
            </a:p>
          </p:txBody>
        </p:sp>
      </p:grpSp>
      <p:grpSp>
        <p:nvGrpSpPr>
          <p:cNvPr id="19" name="Grupo 18"/>
          <p:cNvGrpSpPr/>
          <p:nvPr/>
        </p:nvGrpSpPr>
        <p:grpSpPr>
          <a:xfrm>
            <a:off x="-4662" y="1887157"/>
            <a:ext cx="9305977" cy="783005"/>
            <a:chOff x="-4662" y="1887157"/>
            <a:chExt cx="9305977" cy="783005"/>
          </a:xfrm>
        </p:grpSpPr>
        <p:sp>
          <p:nvSpPr>
            <p:cNvPr id="412" name="Google Shape;412;p19"/>
            <p:cNvSpPr/>
            <p:nvPr/>
          </p:nvSpPr>
          <p:spPr>
            <a:xfrm rot="5400000">
              <a:off x="4256824" y="-2374329"/>
              <a:ext cx="783005" cy="930597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4" name="Google Shape;404;p19"/>
            <p:cNvSpPr txBox="1"/>
            <p:nvPr/>
          </p:nvSpPr>
          <p:spPr>
            <a:xfrm>
              <a:off x="4015218" y="2109402"/>
              <a:ext cx="2975521" cy="338514"/>
            </a:xfrm>
            <a:prstGeom prst="rect">
              <a:avLst/>
            </a:prstGeom>
            <a:noFill/>
            <a:ln>
              <a:noFill/>
            </a:ln>
          </p:spPr>
          <p:txBody>
            <a:bodyPr spcFirstLastPara="1" wrap="square" lIns="91425" tIns="45700" rIns="91425" bIns="45700" anchor="t" anchorCtr="0">
              <a:spAutoFit/>
            </a:bodyPr>
            <a:lstStyle/>
            <a:p>
              <a:pPr lvl="0"/>
              <a:r>
                <a:rPr lang="es-CL" sz="1600" b="1" dirty="0">
                  <a:solidFill>
                    <a:srgbClr val="29754D"/>
                  </a:solidFill>
                  <a:latin typeface="Calibri"/>
                  <a:ea typeface="Calibri"/>
                  <a:cs typeface="Calibri"/>
                  <a:sym typeface="Calibri"/>
                </a:rPr>
                <a:t>Utilizar </a:t>
              </a:r>
              <a:r>
                <a:rPr lang="es-CL" sz="1600" b="1" dirty="0" err="1">
                  <a:solidFill>
                    <a:srgbClr val="29754D"/>
                  </a:solidFill>
                  <a:latin typeface="Calibri"/>
                  <a:ea typeface="Calibri"/>
                  <a:cs typeface="Calibri"/>
                  <a:sym typeface="Calibri"/>
                </a:rPr>
                <a:t>EPPs</a:t>
              </a:r>
              <a:r>
                <a:rPr lang="es-CL" sz="1600" b="1" dirty="0">
                  <a:solidFill>
                    <a:schemeClr val="tx1"/>
                  </a:solidFill>
                  <a:latin typeface="Calibri"/>
                  <a:ea typeface="Calibri"/>
                  <a:cs typeface="Calibri"/>
                  <a:sym typeface="Calibri"/>
                </a:rPr>
                <a:t> </a:t>
              </a:r>
              <a:r>
                <a:rPr lang="es-CL" sz="1600" dirty="0">
                  <a:solidFill>
                    <a:schemeClr val="tx1"/>
                  </a:solidFill>
                  <a:latin typeface="Calibri"/>
                  <a:ea typeface="Calibri"/>
                  <a:cs typeface="Calibri"/>
                  <a:sym typeface="Calibri"/>
                </a:rPr>
                <a:t>para el autocuidado.</a:t>
              </a:r>
              <a:endParaRPr sz="1600" i="0" u="none" strike="noStrike" cap="none" dirty="0">
                <a:solidFill>
                  <a:schemeClr val="tx1"/>
                </a:solidFill>
                <a:latin typeface="Calibri"/>
                <a:ea typeface="Calibri"/>
                <a:cs typeface="Calibri"/>
                <a:sym typeface="Calibri"/>
              </a:endParaRP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140" y="2008659"/>
              <a:ext cx="640678" cy="540000"/>
            </a:xfrm>
            <a:prstGeom prst="rect">
              <a:avLst/>
            </a:prstGeom>
          </p:spPr>
        </p:pic>
        <p:pic>
          <p:nvPicPr>
            <p:cNvPr id="417" name="Google Shape;417;p19"/>
            <p:cNvPicPr preferRelativeResize="0"/>
            <p:nvPr/>
          </p:nvPicPr>
          <p:blipFill rotWithShape="1">
            <a:blip r:embed="rId6">
              <a:alphaModFix/>
            </a:blip>
            <a:srcRect/>
            <a:stretch/>
          </p:blipFill>
          <p:spPr>
            <a:xfrm>
              <a:off x="1287737" y="2008960"/>
              <a:ext cx="639965" cy="539399"/>
            </a:xfrm>
            <a:prstGeom prst="rect">
              <a:avLst/>
            </a:prstGeom>
            <a:noFill/>
            <a:ln>
              <a:noFill/>
            </a:ln>
          </p:spPr>
        </p:pic>
        <p:pic>
          <p:nvPicPr>
            <p:cNvPr id="420" name="Google Shape;420;p19"/>
            <p:cNvPicPr preferRelativeResize="0"/>
            <p:nvPr/>
          </p:nvPicPr>
          <p:blipFill rotWithShape="1">
            <a:blip r:embed="rId7">
              <a:alphaModFix/>
            </a:blip>
            <a:srcRect/>
            <a:stretch/>
          </p:blipFill>
          <p:spPr>
            <a:xfrm>
              <a:off x="2230621" y="2024809"/>
              <a:ext cx="602356" cy="507700"/>
            </a:xfrm>
            <a:prstGeom prst="rect">
              <a:avLst/>
            </a:prstGeom>
            <a:noFill/>
            <a:ln>
              <a:noFill/>
            </a:ln>
          </p:spPr>
        </p:pic>
        <p:pic>
          <p:nvPicPr>
            <p:cNvPr id="423" name="Google Shape;423;p19"/>
            <p:cNvPicPr preferRelativeResize="0"/>
            <p:nvPr/>
          </p:nvPicPr>
          <p:blipFill rotWithShape="1">
            <a:blip r:embed="rId8">
              <a:alphaModFix/>
            </a:blip>
            <a:srcRect/>
            <a:stretch/>
          </p:blipFill>
          <p:spPr>
            <a:xfrm>
              <a:off x="3135897" y="2021535"/>
              <a:ext cx="610125" cy="514248"/>
            </a:xfrm>
            <a:prstGeom prst="rect">
              <a:avLst/>
            </a:prstGeom>
            <a:noFill/>
            <a:ln>
              <a:noFill/>
            </a:ln>
          </p:spPr>
        </p:pic>
      </p:grpSp>
      <p:grpSp>
        <p:nvGrpSpPr>
          <p:cNvPr id="14" name="Grupo 13"/>
          <p:cNvGrpSpPr/>
          <p:nvPr/>
        </p:nvGrpSpPr>
        <p:grpSpPr>
          <a:xfrm>
            <a:off x="24834" y="4846110"/>
            <a:ext cx="5764508" cy="783005"/>
            <a:chOff x="-4655" y="3650215"/>
            <a:chExt cx="5764508" cy="783005"/>
          </a:xfrm>
        </p:grpSpPr>
        <p:sp>
          <p:nvSpPr>
            <p:cNvPr id="414" name="Google Shape;414;p19"/>
            <p:cNvSpPr txBox="1"/>
            <p:nvPr/>
          </p:nvSpPr>
          <p:spPr>
            <a:xfrm>
              <a:off x="1267686" y="3872460"/>
              <a:ext cx="4492167" cy="338514"/>
            </a:xfrm>
            <a:prstGeom prst="rect">
              <a:avLst/>
            </a:prstGeom>
            <a:noFill/>
            <a:ln>
              <a:noFill/>
            </a:ln>
          </p:spPr>
          <p:txBody>
            <a:bodyPr spcFirstLastPara="1" wrap="square" lIns="91425" tIns="45700" rIns="91425" bIns="45700" anchor="t" anchorCtr="0">
              <a:spAutoFit/>
            </a:bodyPr>
            <a:lstStyle/>
            <a:p>
              <a:pPr lvl="0"/>
              <a:r>
                <a:rPr lang="es-CL" sz="1600" b="1" dirty="0">
                  <a:solidFill>
                    <a:srgbClr val="29754D"/>
                  </a:solidFill>
                  <a:latin typeface="Calibri"/>
                  <a:ea typeface="Calibri"/>
                  <a:cs typeface="Calibri"/>
                  <a:sym typeface="Calibri"/>
                </a:rPr>
                <a:t>Ser ordenado </a:t>
              </a:r>
              <a:r>
                <a:rPr lang="es-CL" sz="1600" dirty="0">
                  <a:solidFill>
                    <a:schemeClr val="tx1"/>
                  </a:solidFill>
                  <a:latin typeface="Calibri"/>
                  <a:ea typeface="Calibri"/>
                  <a:cs typeface="Calibri"/>
                  <a:sym typeface="Calibri"/>
                </a:rPr>
                <a:t>con el área de trabajo.</a:t>
              </a:r>
              <a:endParaRPr sz="1600" dirty="0">
                <a:solidFill>
                  <a:schemeClr val="tx1"/>
                </a:solidFill>
              </a:endParaRPr>
            </a:p>
          </p:txBody>
        </p:sp>
        <p:grpSp>
          <p:nvGrpSpPr>
            <p:cNvPr id="11" name="Grupo 10"/>
            <p:cNvGrpSpPr/>
            <p:nvPr/>
          </p:nvGrpSpPr>
          <p:grpSpPr>
            <a:xfrm>
              <a:off x="-4655" y="3650215"/>
              <a:ext cx="1135367" cy="783005"/>
              <a:chOff x="-4655" y="4407300"/>
              <a:chExt cx="1135367" cy="783005"/>
            </a:xfrm>
          </p:grpSpPr>
          <p:sp>
            <p:nvSpPr>
              <p:cNvPr id="422" name="Google Shape;422;p19"/>
              <p:cNvSpPr/>
              <p:nvPr/>
            </p:nvSpPr>
            <p:spPr>
              <a:xfrm rot="5400000">
                <a:off x="171526" y="4231119"/>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313" y="4517616"/>
                <a:ext cx="683390" cy="576000"/>
              </a:xfrm>
              <a:prstGeom prst="rect">
                <a:avLst/>
              </a:prstGeom>
            </p:spPr>
          </p:pic>
        </p:grpSp>
      </p:grpSp>
      <p:grpSp>
        <p:nvGrpSpPr>
          <p:cNvPr id="16" name="Grupo 15"/>
          <p:cNvGrpSpPr/>
          <p:nvPr/>
        </p:nvGrpSpPr>
        <p:grpSpPr>
          <a:xfrm>
            <a:off x="24834" y="3864798"/>
            <a:ext cx="6503786" cy="783005"/>
            <a:chOff x="2481" y="4582469"/>
            <a:chExt cx="6503786" cy="783005"/>
          </a:xfrm>
        </p:grpSpPr>
        <p:sp>
          <p:nvSpPr>
            <p:cNvPr id="406" name="Google Shape;406;p19"/>
            <p:cNvSpPr txBox="1"/>
            <p:nvPr/>
          </p:nvSpPr>
          <p:spPr>
            <a:xfrm>
              <a:off x="1267687" y="4681604"/>
              <a:ext cx="5238580"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29754D"/>
                  </a:solidFill>
                  <a:latin typeface="Calibri"/>
                  <a:ea typeface="Calibri"/>
                  <a:cs typeface="Calibri"/>
                  <a:sym typeface="Calibri"/>
                </a:rPr>
                <a:t>Ser cuidadoso y respetuoso </a:t>
              </a:r>
              <a:r>
                <a:rPr lang="es-CL" sz="1600" dirty="0">
                  <a:solidFill>
                    <a:schemeClr val="tx1"/>
                  </a:solidFill>
                  <a:latin typeface="Calibri"/>
                  <a:ea typeface="Calibri"/>
                  <a:cs typeface="Calibri"/>
                  <a:sym typeface="Calibri"/>
                </a:rPr>
                <a:t>con los integrantes del equipo de trabajo, asegurando la </a:t>
              </a:r>
              <a:r>
                <a:rPr lang="es-CL" sz="1600" b="1" dirty="0">
                  <a:solidFill>
                    <a:srgbClr val="29754D"/>
                  </a:solidFill>
                  <a:latin typeface="Calibri"/>
                  <a:ea typeface="Calibri"/>
                  <a:cs typeface="Calibri"/>
                  <a:sym typeface="Calibri"/>
                </a:rPr>
                <a:t>integridad física </a:t>
              </a:r>
              <a:r>
                <a:rPr lang="es-CL" sz="1600" dirty="0">
                  <a:solidFill>
                    <a:schemeClr val="tx1"/>
                  </a:solidFill>
                  <a:latin typeface="Calibri"/>
                  <a:ea typeface="Calibri"/>
                  <a:cs typeface="Calibri"/>
                  <a:sym typeface="Calibri"/>
                </a:rPr>
                <a:t>de todos.</a:t>
              </a:r>
              <a:endParaRPr sz="1600" i="0" u="none" strike="noStrike" cap="none" dirty="0">
                <a:solidFill>
                  <a:schemeClr val="tx1"/>
                </a:solidFill>
                <a:latin typeface="Calibri"/>
                <a:ea typeface="Calibri"/>
                <a:cs typeface="Calibri"/>
                <a:sym typeface="Calibri"/>
              </a:endParaRPr>
            </a:p>
          </p:txBody>
        </p:sp>
        <p:grpSp>
          <p:nvGrpSpPr>
            <p:cNvPr id="10" name="Grupo 9"/>
            <p:cNvGrpSpPr/>
            <p:nvPr/>
          </p:nvGrpSpPr>
          <p:grpSpPr>
            <a:xfrm>
              <a:off x="2481" y="4582469"/>
              <a:ext cx="1135367" cy="783005"/>
              <a:chOff x="2481" y="5287632"/>
              <a:chExt cx="1135367" cy="783005"/>
            </a:xfrm>
          </p:grpSpPr>
          <p:sp>
            <p:nvSpPr>
              <p:cNvPr id="33" name="Google Shape;422;p19"/>
              <p:cNvSpPr/>
              <p:nvPr/>
            </p:nvSpPr>
            <p:spPr>
              <a:xfrm rot="5400000">
                <a:off x="178662" y="5111451"/>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4788" y="5365345"/>
                <a:ext cx="740725" cy="624325"/>
              </a:xfrm>
              <a:prstGeom prst="rect">
                <a:avLst/>
              </a:prstGeom>
            </p:spPr>
          </p:pic>
        </p:grpSp>
      </p:grpSp>
      <p:pic>
        <p:nvPicPr>
          <p:cNvPr id="39" name="Imagen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36197" y="3780266"/>
            <a:ext cx="3760094" cy="3779409"/>
          </a:xfrm>
          <a:prstGeom prst="rect">
            <a:avLst/>
          </a:prstGeom>
        </p:spPr>
      </p:pic>
      <p:sp>
        <p:nvSpPr>
          <p:cNvPr id="44" name="Google Shape;388;p18"/>
          <p:cNvSpPr txBox="1"/>
          <p:nvPr/>
        </p:nvSpPr>
        <p:spPr>
          <a:xfrm>
            <a:off x="375975" y="1373700"/>
            <a:ext cx="4690875"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C73E32"/>
                </a:solidFill>
                <a:latin typeface="Calibri"/>
                <a:ea typeface="Calibri"/>
                <a:cs typeface="Calibri"/>
                <a:sym typeface="Calibri"/>
              </a:rPr>
              <a:t>¡ATENCIÓN!</a:t>
            </a:r>
            <a:endParaRPr lang="en-US" sz="3100" b="1" dirty="0">
              <a:solidFill>
                <a:srgbClr val="C73E32"/>
              </a:solidFill>
              <a:latin typeface="Calibri"/>
              <a:ea typeface="Calibri"/>
              <a:cs typeface="Calibri"/>
              <a:sym typeface="Calibri"/>
            </a:endParaRPr>
          </a:p>
        </p:txBody>
      </p:sp>
      <p:sp>
        <p:nvSpPr>
          <p:cNvPr id="45"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r>
              <a:rPr lang="es-CL" b="1" dirty="0">
                <a:latin typeface="Calibri"/>
                <a:ea typeface="Calibri"/>
                <a:cs typeface="Calibri"/>
                <a:sym typeface="Calibri"/>
              </a:rPr>
              <a:t>ANTES DE COMENZAR LA ACTIVIDAD:</a:t>
            </a: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6630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¿CUÁNTO APRENDIMOS?</a:t>
            </a:r>
            <a:endParaRPr sz="3100" b="1" i="0" u="none" strike="noStrike" cap="none" dirty="0">
              <a:solidFill>
                <a:srgbClr val="29754D"/>
              </a:solidFill>
              <a:latin typeface="Calibri"/>
              <a:ea typeface="Calibri"/>
              <a:cs typeface="Calibri"/>
              <a:sym typeface="Calibri"/>
            </a:endParaRPr>
          </a:p>
        </p:txBody>
      </p:sp>
      <p:sp>
        <p:nvSpPr>
          <p:cNvPr id="390" name="Google Shape;390;p18"/>
          <p:cNvSpPr/>
          <p:nvPr/>
        </p:nvSpPr>
        <p:spPr>
          <a:xfrm>
            <a:off x="2035277" y="2911885"/>
            <a:ext cx="6999671" cy="2696553"/>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68;p5"/>
          <p:cNvSpPr txBox="1"/>
          <p:nvPr/>
        </p:nvSpPr>
        <p:spPr>
          <a:xfrm>
            <a:off x="42140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s-ES_tradnl" sz="5000" dirty="0" smtClean="0">
                <a:solidFill>
                  <a:srgbClr val="8EB99F"/>
                </a:solidFill>
                <a:latin typeface="Calibri"/>
                <a:ea typeface="Calibri"/>
                <a:cs typeface="Calibri"/>
                <a:sym typeface="Calibri"/>
              </a:rPr>
              <a:t>1</a:t>
            </a:r>
            <a:endParaRPr sz="5000" b="0" i="0" u="none" strike="noStrike" cap="none" dirty="0">
              <a:solidFill>
                <a:srgbClr val="8EB99F"/>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4" y="2473197"/>
            <a:ext cx="3856770" cy="365400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56194"/>
            <a:ext cx="1806825" cy="1348212"/>
          </a:xfrm>
          <a:prstGeom prst="rect">
            <a:avLst/>
          </a:prstGeom>
        </p:spPr>
      </p:pic>
      <p:sp>
        <p:nvSpPr>
          <p:cNvPr id="12" name="Google Shape;61;p13"/>
          <p:cNvSpPr txBox="1">
            <a:spLocks/>
          </p:cNvSpPr>
          <p:nvPr/>
        </p:nvSpPr>
        <p:spPr>
          <a:xfrm>
            <a:off x="5989638" y="1176338"/>
            <a:ext cx="5374975"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B050"/>
              </a:buClr>
              <a:buSzPts val="4400"/>
            </a:pP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sp>
        <p:nvSpPr>
          <p:cNvPr id="2" name="Rectángulo 1"/>
          <p:cNvSpPr/>
          <p:nvPr/>
        </p:nvSpPr>
        <p:spPr>
          <a:xfrm>
            <a:off x="3332162" y="3204849"/>
            <a:ext cx="4960938" cy="1986185"/>
          </a:xfrm>
          <a:prstGeom prst="rect">
            <a:avLst/>
          </a:prstGeom>
        </p:spPr>
        <p:txBody>
          <a:bodyPr wrap="square">
            <a:spAutoFit/>
          </a:bodyPr>
          <a:lstStyle/>
          <a:p>
            <a:pPr>
              <a:lnSpc>
                <a:spcPct val="90000"/>
              </a:lnSpc>
              <a:buClr>
                <a:schemeClr val="dk1"/>
              </a:buClr>
              <a:buSzPts val="1100"/>
            </a:pPr>
            <a:r>
              <a:rPr lang="es-CL" sz="2800" b="1" dirty="0">
                <a:solidFill>
                  <a:srgbClr val="29754D"/>
                </a:solidFill>
                <a:latin typeface="Calibri" panose="020F0502020204030204" pitchFamily="34" charset="0"/>
                <a:ea typeface="Roboto"/>
                <a:cs typeface="Calibri" panose="020F0502020204030204" pitchFamily="34" charset="0"/>
                <a:sym typeface="Roboto"/>
              </a:rPr>
              <a:t>CONEXIONADO DE CONTACTORES</a:t>
            </a:r>
          </a:p>
          <a:p>
            <a:pPr>
              <a:lnSpc>
                <a:spcPct val="50000"/>
              </a:lnSpc>
              <a:buClr>
                <a:srgbClr val="00B050"/>
              </a:buClr>
              <a:buSzPts val="4400"/>
            </a:pPr>
            <a:endParaRPr lang="es-CL" sz="2400" b="1" dirty="0">
              <a:solidFill>
                <a:srgbClr val="29754D"/>
              </a:solidFill>
              <a:latin typeface="Calibri"/>
              <a:ea typeface="Roboto"/>
              <a:cs typeface="Calibri"/>
            </a:endParaRPr>
          </a:p>
          <a:p>
            <a:pPr lvl="0">
              <a:lnSpc>
                <a:spcPct val="50000"/>
              </a:lnSpc>
            </a:pPr>
            <a:endParaRPr lang="es-ES_tradnl" sz="1600" dirty="0">
              <a:latin typeface="Calibri"/>
              <a:ea typeface="Calibri"/>
              <a:cs typeface="Calibri"/>
              <a:sym typeface="Calibri"/>
            </a:endParaRPr>
          </a:p>
          <a:p>
            <a:pPr lvl="0"/>
            <a:r>
              <a:rPr lang="es-ES_tradnl" sz="1800" dirty="0">
                <a:latin typeface="Calibri"/>
                <a:ea typeface="Calibri"/>
                <a:cs typeface="Calibri"/>
                <a:sym typeface="Calibri"/>
              </a:rPr>
              <a:t>¡Ahora realizaremos una actividad que resume todo lo que hemos visto! </a:t>
            </a:r>
            <a:r>
              <a:rPr lang="es-ES_tradnl" sz="1800" b="1" dirty="0">
                <a:solidFill>
                  <a:srgbClr val="C73E32"/>
                </a:solidFill>
                <a:latin typeface="Calibri"/>
                <a:ea typeface="Calibri"/>
                <a:cs typeface="Calibri"/>
                <a:sym typeface="Calibri"/>
              </a:rPr>
              <a:t>¡Atentos, atentas!</a:t>
            </a:r>
          </a:p>
          <a:p>
            <a:pPr lvl="0">
              <a:lnSpc>
                <a:spcPct val="80000"/>
              </a:lnSpc>
              <a:buSzPts val="4680"/>
            </a:pPr>
            <a:endParaRPr lang="es-ES_tradnl" sz="2000" b="1" dirty="0">
              <a:solidFill>
                <a:srgbClr val="29754D"/>
              </a:solidFill>
              <a:latin typeface="Calibri"/>
              <a:cs typeface="Calibri"/>
            </a:endParaRPr>
          </a:p>
        </p:txBody>
      </p:sp>
      <p:sp>
        <p:nvSpPr>
          <p:cNvPr id="18" name="Rectángulo 17"/>
          <p:cNvSpPr/>
          <p:nvPr/>
        </p:nvSpPr>
        <p:spPr>
          <a:xfrm>
            <a:off x="369460" y="2239963"/>
            <a:ext cx="8914240" cy="487313"/>
          </a:xfrm>
          <a:prstGeom prst="rect">
            <a:avLst/>
          </a:prstGeom>
        </p:spPr>
        <p:txBody>
          <a:bodyPr wrap="square">
            <a:spAutoFit/>
          </a:bodyPr>
          <a:lstStyle/>
          <a:p>
            <a:pPr>
              <a:lnSpc>
                <a:spcPct val="90000"/>
              </a:lnSpc>
              <a:buClr>
                <a:srgbClr val="00B050"/>
              </a:buClr>
              <a:buSzPts val="4400"/>
            </a:pPr>
            <a:endParaRPr lang="es-ES" sz="2800" b="1" dirty="0">
              <a:solidFill>
                <a:srgbClr val="29754D"/>
              </a:solidFill>
              <a:latin typeface="Calibri"/>
              <a:ea typeface="Roboto"/>
              <a:cs typeface="Calibri"/>
            </a:endParaRPr>
          </a:p>
        </p:txBody>
      </p:sp>
    </p:spTree>
    <p:extLst>
      <p:ext uri="{BB962C8B-B14F-4D97-AF65-F5344CB8AC3E}">
        <p14:creationId xmlns:p14="http://schemas.microsoft.com/office/powerpoint/2010/main" val="88662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383456" y="2370247"/>
            <a:ext cx="8839201" cy="3238192"/>
          </a:xfrm>
          <a:prstGeom prst="roundRect">
            <a:avLst>
              <a:gd name="adj" fmla="val 14314"/>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TICKET DE SALIDA</a:t>
            </a:r>
            <a:endParaRPr sz="3100" b="1" i="0" u="none" strike="noStrike" cap="none" dirty="0">
              <a:solidFill>
                <a:srgbClr val="29754D"/>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ANTES DE TERMINAR: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9" name="Google Shape;445;p20"/>
          <p:cNvSpPr txBox="1"/>
          <p:nvPr/>
        </p:nvSpPr>
        <p:spPr>
          <a:xfrm>
            <a:off x="958647" y="4106386"/>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y entregar el Ticket de Salida!</a:t>
            </a:r>
          </a:p>
          <a:p>
            <a:pPr lvl="0">
              <a:lnSpc>
                <a:spcPct val="115000"/>
              </a:lnSpc>
            </a:pPr>
            <a:endParaRPr lang="es-CL" sz="1600" dirty="0"/>
          </a:p>
          <a:p>
            <a:pPr lvl="0">
              <a:lnSpc>
                <a:spcPct val="115000"/>
              </a:lnSpc>
            </a:pPr>
            <a:r>
              <a:rPr lang="es-CL" sz="2100" b="1" dirty="0">
                <a:solidFill>
                  <a:srgbClr val="29754D"/>
                </a:solidFill>
                <a:latin typeface="Calibri"/>
                <a:ea typeface="Calibri"/>
                <a:cs typeface="Calibri"/>
                <a:sym typeface="Calibri"/>
              </a:rPr>
              <a:t>¡Hasta la próxima! </a:t>
            </a:r>
            <a:endParaRPr lang="es-CL" sz="2100" b="1" dirty="0">
              <a:solidFill>
                <a:srgbClr val="29754D"/>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793" y="4475463"/>
            <a:ext cx="674379" cy="604800"/>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318" y="3028336"/>
            <a:ext cx="2663305" cy="4168876"/>
          </a:xfrm>
          <a:prstGeom prst="rect">
            <a:avLst/>
          </a:prstGeom>
        </p:spPr>
      </p:pic>
      <p:sp>
        <p:nvSpPr>
          <p:cNvPr id="11" name="Google Shape;61;p13"/>
          <p:cNvSpPr txBox="1">
            <a:spLocks/>
          </p:cNvSpPr>
          <p:nvPr/>
        </p:nvSpPr>
        <p:spPr>
          <a:xfrm>
            <a:off x="4592638" y="795338"/>
            <a:ext cx="5374975"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sp>
        <p:nvSpPr>
          <p:cNvPr id="2" name="Rectángulo 1"/>
          <p:cNvSpPr/>
          <p:nvPr/>
        </p:nvSpPr>
        <p:spPr>
          <a:xfrm>
            <a:off x="972155" y="3147313"/>
            <a:ext cx="5674639" cy="487313"/>
          </a:xfrm>
          <a:prstGeom prst="rect">
            <a:avLst/>
          </a:prstGeom>
        </p:spPr>
        <p:txBody>
          <a:bodyPr wrap="square">
            <a:spAutoFit/>
          </a:bodyPr>
          <a:lstStyle/>
          <a:p>
            <a:pPr>
              <a:lnSpc>
                <a:spcPct val="90000"/>
              </a:lnSpc>
              <a:buClr>
                <a:schemeClr val="dk1"/>
              </a:buClr>
              <a:buSzPts val="1100"/>
            </a:pPr>
            <a:r>
              <a:rPr lang="es-CL" sz="2800" b="1" dirty="0">
                <a:solidFill>
                  <a:srgbClr val="29754D"/>
                </a:solidFill>
                <a:latin typeface="Calibri" panose="020F0502020204030204" pitchFamily="34" charset="0"/>
                <a:ea typeface="Roboto"/>
                <a:cs typeface="Calibri" panose="020F0502020204030204" pitchFamily="34" charset="0"/>
                <a:sym typeface="Roboto"/>
              </a:rPr>
              <a:t>CONEXIONADO DE </a:t>
            </a:r>
            <a:r>
              <a:rPr lang="es-CL" sz="2800" b="1" dirty="0" smtClean="0">
                <a:solidFill>
                  <a:srgbClr val="29754D"/>
                </a:solidFill>
                <a:latin typeface="Calibri" panose="020F0502020204030204" pitchFamily="34" charset="0"/>
                <a:ea typeface="Roboto"/>
                <a:cs typeface="Calibri" panose="020F0502020204030204" pitchFamily="34" charset="0"/>
                <a:sym typeface="Roboto"/>
              </a:rPr>
              <a:t>CONTACTORES</a:t>
            </a:r>
            <a:r>
              <a:rPr lang="es-ES_tradnl" sz="2800" dirty="0" smtClean="0">
                <a:solidFill>
                  <a:srgbClr val="C73E32"/>
                </a:solidFill>
                <a:latin typeface="Calibri"/>
                <a:cs typeface="Calibri"/>
              </a:rPr>
              <a:t> </a:t>
            </a:r>
            <a:endParaRPr lang="es-ES_tradnl" sz="2800" dirty="0">
              <a:solidFill>
                <a:srgbClr val="C73E32"/>
              </a:solidFill>
              <a:latin typeface="Calibri"/>
              <a:cs typeface="Calibri"/>
            </a:endParaRPr>
          </a:p>
        </p:txBody>
      </p:sp>
    </p:spTree>
    <p:extLst>
      <p:ext uri="{BB962C8B-B14F-4D97-AF65-F5344CB8AC3E}">
        <p14:creationId xmlns:p14="http://schemas.microsoft.com/office/powerpoint/2010/main" val="81549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 name="Google Shape;83;p38"/>
          <p:cNvSpPr/>
          <p:nvPr/>
        </p:nvSpPr>
        <p:spPr>
          <a:xfrm>
            <a:off x="4766523"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84;p38"/>
          <p:cNvSpPr/>
          <p:nvPr/>
        </p:nvSpPr>
        <p:spPr>
          <a:xfrm>
            <a:off x="1649549"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5" name="Google Shape;85;p38"/>
          <p:cNvPicPr preferRelativeResize="0"/>
          <p:nvPr/>
        </p:nvPicPr>
        <p:blipFill rotWithShape="1">
          <a:blip r:embed="rId3">
            <a:alphaModFix/>
          </a:blip>
          <a:srcRect/>
          <a:stretch/>
        </p:blipFill>
        <p:spPr>
          <a:xfrm>
            <a:off x="2757285" y="1980974"/>
            <a:ext cx="765041" cy="729458"/>
          </a:xfrm>
          <a:prstGeom prst="rect">
            <a:avLst/>
          </a:prstGeom>
          <a:noFill/>
          <a:ln>
            <a:noFill/>
          </a:ln>
        </p:spPr>
      </p:pic>
      <p:pic>
        <p:nvPicPr>
          <p:cNvPr id="16" name="Google Shape;86;p38"/>
          <p:cNvPicPr preferRelativeResize="0"/>
          <p:nvPr/>
        </p:nvPicPr>
        <p:blipFill rotWithShape="1">
          <a:blip r:embed="rId4">
            <a:alphaModFix/>
          </a:blip>
          <a:srcRect/>
          <a:stretch/>
        </p:blipFill>
        <p:spPr>
          <a:xfrm>
            <a:off x="5655828" y="2258130"/>
            <a:ext cx="3223256" cy="3035128"/>
          </a:xfrm>
          <a:prstGeom prst="rect">
            <a:avLst/>
          </a:prstGeom>
          <a:noFill/>
          <a:ln>
            <a:noFill/>
          </a:ln>
        </p:spPr>
      </p:pic>
      <p:sp>
        <p:nvSpPr>
          <p:cNvPr id="17" name="Google Shape;87;p38"/>
          <p:cNvSpPr txBox="1"/>
          <p:nvPr/>
        </p:nvSpPr>
        <p:spPr>
          <a:xfrm>
            <a:off x="4914212" y="3507536"/>
            <a:ext cx="2329631" cy="1897130"/>
          </a:xfrm>
          <a:prstGeom prst="rect">
            <a:avLst/>
          </a:prstGeom>
          <a:noFill/>
          <a:ln>
            <a:noFill/>
          </a:ln>
        </p:spPr>
        <p:txBody>
          <a:bodyPr spcFirstLastPara="1" wrap="square" lIns="91425" tIns="91425" rIns="91425" bIns="91425" anchor="t" anchorCtr="0">
            <a:noAutofit/>
          </a:bodyPr>
          <a:lstStyle/>
          <a:p>
            <a:r>
              <a:rPr lang="es-CL" sz="1600" dirty="0">
                <a:latin typeface="Calibri" panose="020F0502020204030204" pitchFamily="34" charset="0"/>
                <a:cs typeface="Calibri" panose="020F0502020204030204" pitchFamily="34" charset="0"/>
              </a:rPr>
              <a:t>Instala dispositivos electrónicos de potencia para el control de sistemas o equipos eléctricos, de acuerdo a las especificaciones técnicas y a los estándares de calidad.</a:t>
            </a:r>
          </a:p>
          <a:p>
            <a:endParaRPr lang="es-CL"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8" name="Google Shape;88;p38"/>
          <p:cNvSpPr txBox="1"/>
          <p:nvPr/>
        </p:nvSpPr>
        <p:spPr>
          <a:xfrm>
            <a:off x="5057556" y="2934381"/>
            <a:ext cx="2396712"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APRENDIZAJE ESPERADO</a:t>
            </a:r>
            <a:endParaRPr sz="1800" b="0" i="0" u="none" strike="noStrike" cap="none">
              <a:solidFill>
                <a:srgbClr val="29754D"/>
              </a:solidFill>
              <a:latin typeface="Calibri"/>
              <a:ea typeface="Calibri"/>
              <a:cs typeface="Calibri"/>
              <a:sym typeface="Calibri"/>
            </a:endParaRPr>
          </a:p>
        </p:txBody>
      </p:sp>
      <p:pic>
        <p:nvPicPr>
          <p:cNvPr id="19" name="Google Shape;89;p38"/>
          <p:cNvPicPr preferRelativeResize="0"/>
          <p:nvPr/>
        </p:nvPicPr>
        <p:blipFill rotWithShape="1">
          <a:blip r:embed="rId5">
            <a:alphaModFix/>
          </a:blip>
          <a:srcRect/>
          <a:stretch/>
        </p:blipFill>
        <p:spPr>
          <a:xfrm flipH="1">
            <a:off x="-340870" y="2668912"/>
            <a:ext cx="3054031" cy="4190933"/>
          </a:xfrm>
          <a:prstGeom prst="rect">
            <a:avLst/>
          </a:prstGeom>
          <a:noFill/>
          <a:ln>
            <a:noFill/>
          </a:ln>
        </p:spPr>
      </p:pic>
      <p:sp>
        <p:nvSpPr>
          <p:cNvPr id="20" name="Google Shape;90;p38"/>
          <p:cNvSpPr txBox="1"/>
          <p:nvPr/>
        </p:nvSpPr>
        <p:spPr>
          <a:xfrm>
            <a:off x="1755646" y="2934381"/>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METODOLOGÍA SELECCIONADA</a:t>
            </a:r>
            <a:endParaRPr sz="1800" b="0" i="0" u="none" strike="noStrike" cap="none">
              <a:solidFill>
                <a:srgbClr val="29754D"/>
              </a:solidFill>
              <a:latin typeface="Calibri"/>
              <a:ea typeface="Calibri"/>
              <a:cs typeface="Calibri"/>
              <a:sym typeface="Calibri"/>
            </a:endParaRPr>
          </a:p>
        </p:txBody>
      </p:sp>
      <p:sp>
        <p:nvSpPr>
          <p:cNvPr id="21" name="Google Shape;91;p38"/>
          <p:cNvSpPr txBox="1"/>
          <p:nvPr/>
        </p:nvSpPr>
        <p:spPr>
          <a:xfrm>
            <a:off x="1814810" y="3507536"/>
            <a:ext cx="2714922" cy="1991491"/>
          </a:xfrm>
          <a:prstGeom prst="rect">
            <a:avLst/>
          </a:prstGeom>
          <a:noFill/>
          <a:ln>
            <a:noFill/>
          </a:ln>
        </p:spPr>
        <p:txBody>
          <a:bodyPr spcFirstLastPara="1" wrap="square" lIns="91425" tIns="91425" rIns="91425" bIns="91425" anchor="t" anchorCtr="0">
            <a:noAutofit/>
          </a:bodyPr>
          <a:lstStyle/>
          <a:p>
            <a:pPr algn="ctr"/>
            <a:r>
              <a:rPr lang="es-CL" sz="1600" dirty="0">
                <a:latin typeface="Calibri" panose="020F0502020204030204" pitchFamily="34" charset="0"/>
                <a:cs typeface="Calibri" panose="020F0502020204030204" pitchFamily="34" charset="0"/>
              </a:rPr>
              <a:t>Estaciones de Trabajo</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pic>
        <p:nvPicPr>
          <p:cNvPr id="22" name="Google Shape;92;p38"/>
          <p:cNvPicPr preferRelativeResize="0"/>
          <p:nvPr/>
        </p:nvPicPr>
        <p:blipFill rotWithShape="1">
          <a:blip r:embed="rId6">
            <a:alphaModFix/>
          </a:blip>
          <a:srcRect/>
          <a:stretch/>
        </p:blipFill>
        <p:spPr>
          <a:xfrm>
            <a:off x="5873555" y="1980974"/>
            <a:ext cx="766449" cy="730800"/>
          </a:xfrm>
          <a:prstGeom prst="rect">
            <a:avLst/>
          </a:prstGeom>
          <a:noFill/>
          <a:ln>
            <a:noFill/>
          </a:ln>
        </p:spPr>
      </p:pic>
    </p:spTree>
    <p:extLst>
      <p:ext uri="{BB962C8B-B14F-4D97-AF65-F5344CB8AC3E}">
        <p14:creationId xmlns:p14="http://schemas.microsoft.com/office/powerpoint/2010/main" val="38672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3" name="Google Shape;153;p5"/>
          <p:cNvSpPr/>
          <p:nvPr/>
        </p:nvSpPr>
        <p:spPr>
          <a:xfrm>
            <a:off x="4139384" y="2026390"/>
            <a:ext cx="4892151" cy="4702648"/>
          </a:xfrm>
          <a:prstGeom prst="roundRect">
            <a:avLst>
              <a:gd name="adj" fmla="val 74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54" name="Google Shape;154;p5"/>
          <p:cNvSpPr txBox="1"/>
          <p:nvPr/>
        </p:nvSpPr>
        <p:spPr>
          <a:xfrm>
            <a:off x="4413638" y="2280876"/>
            <a:ext cx="4032063" cy="4207932"/>
          </a:xfrm>
          <a:prstGeom prst="rect">
            <a:avLst/>
          </a:prstGeom>
          <a:noFill/>
          <a:ln>
            <a:noFill/>
          </a:ln>
        </p:spPr>
        <p:txBody>
          <a:bodyPr spcFirstLastPara="1" wrap="square" lIns="91425" tIns="45700" rIns="91425" bIns="45700" anchor="ctr" anchorCtr="0">
            <a:noAutofit/>
          </a:bodyPr>
          <a:lstStyle/>
          <a:p>
            <a:pPr fontAlgn="t">
              <a:lnSpc>
                <a:spcPct val="150000"/>
              </a:lnSpc>
              <a:spcBef>
                <a:spcPts val="500"/>
              </a:spcBef>
            </a:pPr>
            <a:r>
              <a:rPr lang="es-CL" sz="1600" dirty="0">
                <a:latin typeface="Calibri" panose="020F0502020204030204" pitchFamily="34" charset="0"/>
                <a:cs typeface="Calibri" panose="020F0502020204030204" pitchFamily="34" charset="0"/>
              </a:rPr>
              <a:t>Actividad de conocimientos previos “Círculos de Experiencia”</a:t>
            </a:r>
          </a:p>
          <a:p>
            <a:pPr fontAlgn="t">
              <a:lnSpc>
                <a:spcPct val="150000"/>
              </a:lnSpc>
              <a:spcBef>
                <a:spcPts val="500"/>
              </a:spcBef>
            </a:pPr>
            <a:r>
              <a:rPr lang="es-CL" sz="1600" dirty="0">
                <a:latin typeface="Calibri" panose="020F0502020204030204" pitchFamily="34" charset="0"/>
                <a:cs typeface="Calibri" panose="020F0502020204030204" pitchFamily="34" charset="0"/>
              </a:rPr>
              <a:t>Elementos de comando</a:t>
            </a:r>
          </a:p>
          <a:p>
            <a:pPr fontAlgn="t">
              <a:lnSpc>
                <a:spcPct val="150000"/>
              </a:lnSpc>
              <a:spcBef>
                <a:spcPts val="500"/>
              </a:spcBef>
            </a:pPr>
            <a:r>
              <a:rPr lang="es-CL" sz="1600" dirty="0">
                <a:latin typeface="Calibri" panose="020F0502020204030204" pitchFamily="34" charset="0"/>
                <a:cs typeface="Calibri" panose="020F0502020204030204" pitchFamily="34" charset="0"/>
              </a:rPr>
              <a:t>¿Qué es un contactor eléctrico?</a:t>
            </a:r>
          </a:p>
          <a:p>
            <a:pPr fontAlgn="t">
              <a:lnSpc>
                <a:spcPct val="150000"/>
              </a:lnSpc>
              <a:spcBef>
                <a:spcPts val="500"/>
              </a:spcBef>
            </a:pPr>
            <a:r>
              <a:rPr lang="es-CL" sz="1600" dirty="0">
                <a:latin typeface="Calibri" panose="020F0502020204030204" pitchFamily="34" charset="0"/>
                <a:cs typeface="Calibri" panose="020F0502020204030204" pitchFamily="34" charset="0"/>
              </a:rPr>
              <a:t>¿Cómo funciona internamente?</a:t>
            </a:r>
          </a:p>
          <a:p>
            <a:pPr fontAlgn="t">
              <a:lnSpc>
                <a:spcPct val="150000"/>
              </a:lnSpc>
              <a:spcBef>
                <a:spcPts val="500"/>
              </a:spcBef>
            </a:pPr>
            <a:r>
              <a:rPr lang="es-CL" sz="1600" dirty="0">
                <a:latin typeface="Calibri" panose="020F0502020204030204" pitchFamily="34" charset="0"/>
                <a:cs typeface="Calibri" panose="020F0502020204030204" pitchFamily="34" charset="0"/>
              </a:rPr>
              <a:t>Categoría de operación</a:t>
            </a:r>
          </a:p>
          <a:p>
            <a:pPr fontAlgn="t">
              <a:lnSpc>
                <a:spcPct val="150000"/>
              </a:lnSpc>
              <a:spcBef>
                <a:spcPts val="500"/>
              </a:spcBef>
            </a:pPr>
            <a:r>
              <a:rPr lang="es-CL" sz="1600" dirty="0">
                <a:latin typeface="Calibri" panose="020F0502020204030204" pitchFamily="34" charset="0"/>
                <a:cs typeface="Calibri" panose="020F0502020204030204" pitchFamily="34" charset="0"/>
              </a:rPr>
              <a:t>Relé</a:t>
            </a:r>
          </a:p>
          <a:p>
            <a:pPr fontAlgn="t">
              <a:lnSpc>
                <a:spcPct val="150000"/>
              </a:lnSpc>
              <a:spcBef>
                <a:spcPts val="500"/>
              </a:spcBef>
            </a:pPr>
            <a:r>
              <a:rPr lang="es-CL" sz="1600">
                <a:latin typeface="Calibri" panose="020F0502020204030204" pitchFamily="34" charset="0"/>
                <a:cs typeface="Calibri" panose="020F0502020204030204" pitchFamily="34" charset="0"/>
              </a:rPr>
              <a:t>Actividad </a:t>
            </a:r>
            <a:r>
              <a:rPr lang="es-CL" sz="1600" smtClean="0">
                <a:latin typeface="Calibri" panose="020F0502020204030204" pitchFamily="34" charset="0"/>
                <a:cs typeface="Calibri" panose="020F0502020204030204" pitchFamily="34" charset="0"/>
              </a:rPr>
              <a:t>¿Cuánto Aprendimo?s</a:t>
            </a:r>
            <a:endParaRPr lang="es-CL" sz="1600" dirty="0" smtClean="0">
              <a:latin typeface="Calibri" panose="020F0502020204030204" pitchFamily="34" charset="0"/>
              <a:cs typeface="Calibri" panose="020F0502020204030204" pitchFamily="34" charset="0"/>
            </a:endParaRPr>
          </a:p>
          <a:p>
            <a:pPr fontAlgn="t">
              <a:lnSpc>
                <a:spcPct val="150000"/>
              </a:lnSpc>
              <a:spcBef>
                <a:spcPts val="500"/>
              </a:spcBef>
            </a:pPr>
            <a:r>
              <a:rPr lang="es-CL" sz="1600" dirty="0" smtClean="0">
                <a:latin typeface="Calibri" panose="020F0502020204030204" pitchFamily="34" charset="0"/>
                <a:cs typeface="Calibri" panose="020F0502020204030204" pitchFamily="34" charset="0"/>
              </a:rPr>
              <a:t>Esquemas </a:t>
            </a:r>
            <a:r>
              <a:rPr lang="es-CL" sz="1600" dirty="0">
                <a:latin typeface="Calibri" panose="020F0502020204030204" pitchFamily="34" charset="0"/>
                <a:cs typeface="Calibri" panose="020F0502020204030204" pitchFamily="34" charset="0"/>
              </a:rPr>
              <a:t>de control</a:t>
            </a:r>
          </a:p>
          <a:p>
            <a:pPr fontAlgn="t">
              <a:lnSpc>
                <a:spcPct val="150000"/>
              </a:lnSpc>
              <a:spcBef>
                <a:spcPts val="500"/>
              </a:spcBef>
            </a:pPr>
            <a:r>
              <a:rPr lang="es-CL" sz="1600" dirty="0">
                <a:latin typeface="Calibri" panose="020F0502020204030204" pitchFamily="34" charset="0"/>
                <a:cs typeface="Calibri" panose="020F0502020204030204" pitchFamily="34" charset="0"/>
              </a:rPr>
              <a:t>Protecciones contra cortocircuito</a:t>
            </a:r>
          </a:p>
          <a:p>
            <a:pPr fontAlgn="t">
              <a:lnSpc>
                <a:spcPct val="150000"/>
              </a:lnSpc>
              <a:spcBef>
                <a:spcPts val="500"/>
              </a:spcBef>
            </a:pPr>
            <a:r>
              <a:rPr lang="es-CL" sz="1600" dirty="0">
                <a:latin typeface="Calibri" panose="020F0502020204030204" pitchFamily="34" charset="0"/>
                <a:cs typeface="Calibri" panose="020F0502020204030204" pitchFamily="34" charset="0"/>
              </a:rPr>
              <a:t>Esquema de montaje</a:t>
            </a:r>
          </a:p>
        </p:txBody>
      </p:sp>
      <p:grpSp>
        <p:nvGrpSpPr>
          <p:cNvPr id="6" name="Grupo 5"/>
          <p:cNvGrpSpPr/>
          <p:nvPr/>
        </p:nvGrpSpPr>
        <p:grpSpPr>
          <a:xfrm>
            <a:off x="3997173" y="2192281"/>
            <a:ext cx="283005" cy="294075"/>
            <a:chOff x="4063527" y="2139998"/>
            <a:chExt cx="283005" cy="294075"/>
          </a:xfrm>
        </p:grpSpPr>
        <p:sp>
          <p:nvSpPr>
            <p:cNvPr id="160" name="Google Shape;160;p5"/>
            <p:cNvSpPr/>
            <p:nvPr/>
          </p:nvSpPr>
          <p:spPr>
            <a:xfrm>
              <a:off x="4081630" y="216241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9754D"/>
                </a:solidFill>
                <a:latin typeface="Arial"/>
                <a:ea typeface="Arial"/>
                <a:cs typeface="Arial"/>
                <a:sym typeface="Arial"/>
              </a:endParaRPr>
            </a:p>
          </p:txBody>
        </p:sp>
        <p:sp>
          <p:nvSpPr>
            <p:cNvPr id="161" name="Google Shape;161;p5"/>
            <p:cNvSpPr txBox="1"/>
            <p:nvPr/>
          </p:nvSpPr>
          <p:spPr>
            <a:xfrm>
              <a:off x="4063527" y="213999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1</a:t>
              </a:r>
              <a:endParaRPr sz="1800" b="1" i="0" u="none" strike="noStrike" cap="none" dirty="0">
                <a:solidFill>
                  <a:srgbClr val="FFFFFF"/>
                </a:solidFill>
                <a:latin typeface="Calibri"/>
                <a:ea typeface="Calibri"/>
                <a:cs typeface="Calibri"/>
                <a:sym typeface="Calibri"/>
              </a:endParaRPr>
            </a:p>
          </p:txBody>
        </p:sp>
      </p:grpSp>
      <p:grpSp>
        <p:nvGrpSpPr>
          <p:cNvPr id="7" name="Grupo 6"/>
          <p:cNvGrpSpPr/>
          <p:nvPr/>
        </p:nvGrpSpPr>
        <p:grpSpPr>
          <a:xfrm>
            <a:off x="4004644" y="2918290"/>
            <a:ext cx="275534" cy="294075"/>
            <a:chOff x="4066235" y="2804055"/>
            <a:chExt cx="275534" cy="294075"/>
          </a:xfrm>
        </p:grpSpPr>
        <p:sp>
          <p:nvSpPr>
            <p:cNvPr id="162" name="Google Shape;162;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4066235" y="2804055"/>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2</a:t>
              </a:r>
              <a:endParaRPr sz="1800" b="1" i="0" u="none" strike="noStrike" cap="none" dirty="0">
                <a:solidFill>
                  <a:srgbClr val="FFFFFF"/>
                </a:solidFill>
                <a:latin typeface="Calibri"/>
                <a:ea typeface="Calibri"/>
                <a:cs typeface="Calibri"/>
                <a:sym typeface="Calibri"/>
              </a:endParaRPr>
            </a:p>
          </p:txBody>
        </p:sp>
      </p:grpSp>
      <p:grpSp>
        <p:nvGrpSpPr>
          <p:cNvPr id="8" name="Grupo 7"/>
          <p:cNvGrpSpPr/>
          <p:nvPr/>
        </p:nvGrpSpPr>
        <p:grpSpPr>
          <a:xfrm>
            <a:off x="4004644" y="3338361"/>
            <a:ext cx="275534" cy="355831"/>
            <a:chOff x="4066235" y="3500973"/>
            <a:chExt cx="275534" cy="294075"/>
          </a:xfrm>
        </p:grpSpPr>
        <p:sp>
          <p:nvSpPr>
            <p:cNvPr id="164" name="Google Shape;164;p5"/>
            <p:cNvSpPr/>
            <p:nvPr/>
          </p:nvSpPr>
          <p:spPr>
            <a:xfrm>
              <a:off x="4076867" y="3523386"/>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4066235" y="3500973"/>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3</a:t>
              </a:r>
              <a:endParaRPr sz="1800" b="1" i="0" u="none" strike="noStrike" cap="none" dirty="0">
                <a:solidFill>
                  <a:srgbClr val="FFFFFF"/>
                </a:solidFill>
                <a:latin typeface="Calibri"/>
                <a:ea typeface="Calibri"/>
                <a:cs typeface="Calibri"/>
                <a:sym typeface="Calibri"/>
              </a:endParaRPr>
            </a:p>
          </p:txBody>
        </p:sp>
      </p:grpSp>
      <p:sp>
        <p:nvSpPr>
          <p:cNvPr id="27" name="Google Shape;167;p5"/>
          <p:cNvSpPr txBox="1"/>
          <p:nvPr/>
        </p:nvSpPr>
        <p:spPr>
          <a:xfrm>
            <a:off x="4076867" y="1309036"/>
            <a:ext cx="3462600" cy="409500"/>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n-US" sz="2000" dirty="0" err="1">
                <a:solidFill>
                  <a:srgbClr val="29754D"/>
                </a:solidFill>
                <a:latin typeface="Calibri"/>
                <a:ea typeface="Calibri"/>
                <a:cs typeface="Calibri"/>
                <a:sym typeface="Calibri"/>
              </a:rPr>
              <a:t>Conexionado</a:t>
            </a:r>
            <a:r>
              <a:rPr lang="en-US" sz="2000" dirty="0">
                <a:solidFill>
                  <a:srgbClr val="29754D"/>
                </a:solidFill>
                <a:latin typeface="Calibri"/>
                <a:ea typeface="Calibri"/>
                <a:cs typeface="Calibri"/>
                <a:sym typeface="Calibri"/>
              </a:rPr>
              <a:t> de </a:t>
            </a:r>
            <a:r>
              <a:rPr lang="en-US" sz="2000" dirty="0" err="1">
                <a:solidFill>
                  <a:srgbClr val="29754D"/>
                </a:solidFill>
                <a:latin typeface="Calibri"/>
                <a:ea typeface="Calibri"/>
                <a:cs typeface="Calibri"/>
                <a:sym typeface="Calibri"/>
              </a:rPr>
              <a:t>Contactores</a:t>
            </a:r>
            <a:endParaRPr lang="en-US" sz="2000" dirty="0">
              <a:solidFill>
                <a:srgbClr val="29754D"/>
              </a:solidFill>
              <a:latin typeface="Calibri"/>
              <a:ea typeface="Calibri"/>
              <a:cs typeface="Calibri"/>
              <a:sym typeface="Calibri"/>
            </a:endParaRPr>
          </a:p>
        </p:txBody>
      </p:sp>
      <p:sp>
        <p:nvSpPr>
          <p:cNvPr id="29"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MENÚ DE LA ACTIVIDAD</a:t>
            </a:r>
            <a:endParaRPr lang="en-US" sz="3100" b="1" dirty="0">
              <a:solidFill>
                <a:srgbClr val="29754D"/>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97" y="2347898"/>
            <a:ext cx="3019065" cy="4406861"/>
          </a:xfrm>
          <a:prstGeom prst="rect">
            <a:avLst/>
          </a:prstGeom>
        </p:spPr>
      </p:pic>
      <p:grpSp>
        <p:nvGrpSpPr>
          <p:cNvPr id="12" name="Grupo 11"/>
          <p:cNvGrpSpPr/>
          <p:nvPr/>
        </p:nvGrpSpPr>
        <p:grpSpPr>
          <a:xfrm>
            <a:off x="4004644" y="3818569"/>
            <a:ext cx="275534" cy="294075"/>
            <a:chOff x="4116522" y="4061515"/>
            <a:chExt cx="275534" cy="294075"/>
          </a:xfrm>
        </p:grpSpPr>
        <p:sp>
          <p:nvSpPr>
            <p:cNvPr id="23" name="Google Shape;164;p5"/>
            <p:cNvSpPr/>
            <p:nvPr/>
          </p:nvSpPr>
          <p:spPr>
            <a:xfrm>
              <a:off x="4127154" y="408392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65;p5"/>
            <p:cNvSpPr txBox="1"/>
            <p:nvPr/>
          </p:nvSpPr>
          <p:spPr>
            <a:xfrm>
              <a:off x="4116522" y="4061515"/>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4</a:t>
              </a:r>
              <a:endParaRPr sz="1800" b="1" i="0" u="none" strike="noStrike" cap="none" dirty="0">
                <a:solidFill>
                  <a:srgbClr val="FFFFFF"/>
                </a:solidFill>
                <a:latin typeface="Calibri"/>
                <a:ea typeface="Calibri"/>
                <a:cs typeface="Calibri"/>
                <a:sym typeface="Calibri"/>
              </a:endParaRPr>
            </a:p>
          </p:txBody>
        </p:sp>
      </p:grpSp>
      <p:grpSp>
        <p:nvGrpSpPr>
          <p:cNvPr id="11" name="Grupo 10"/>
          <p:cNvGrpSpPr/>
          <p:nvPr/>
        </p:nvGrpSpPr>
        <p:grpSpPr>
          <a:xfrm>
            <a:off x="4004644" y="4212085"/>
            <a:ext cx="275534" cy="294075"/>
            <a:chOff x="4176727" y="4705342"/>
            <a:chExt cx="275534" cy="294075"/>
          </a:xfrm>
        </p:grpSpPr>
        <p:sp>
          <p:nvSpPr>
            <p:cNvPr id="30" name="Google Shape;164;p5"/>
            <p:cNvSpPr/>
            <p:nvPr/>
          </p:nvSpPr>
          <p:spPr>
            <a:xfrm>
              <a:off x="4187359" y="4727755"/>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65;p5"/>
            <p:cNvSpPr txBox="1"/>
            <p:nvPr/>
          </p:nvSpPr>
          <p:spPr>
            <a:xfrm>
              <a:off x="4176727" y="4705342"/>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dirty="0">
                  <a:solidFill>
                    <a:srgbClr val="FFFFFF"/>
                  </a:solidFill>
                  <a:latin typeface="Calibri"/>
                  <a:ea typeface="Calibri"/>
                  <a:cs typeface="Calibri"/>
                  <a:sym typeface="Calibri"/>
                </a:rPr>
                <a:t>5</a:t>
              </a:r>
              <a:endParaRPr sz="1800" b="1" i="0" u="none" strike="noStrike" cap="none" dirty="0">
                <a:solidFill>
                  <a:srgbClr val="FFFFFF"/>
                </a:solidFill>
                <a:latin typeface="Calibri"/>
                <a:ea typeface="Calibri"/>
                <a:cs typeface="Calibri"/>
                <a:sym typeface="Calibri"/>
              </a:endParaRPr>
            </a:p>
          </p:txBody>
        </p:sp>
      </p:grpSp>
      <p:grpSp>
        <p:nvGrpSpPr>
          <p:cNvPr id="10" name="Grupo 9"/>
          <p:cNvGrpSpPr/>
          <p:nvPr/>
        </p:nvGrpSpPr>
        <p:grpSpPr>
          <a:xfrm>
            <a:off x="4004644" y="4618985"/>
            <a:ext cx="275534" cy="294075"/>
            <a:chOff x="4166077" y="5248558"/>
            <a:chExt cx="275534" cy="294075"/>
          </a:xfrm>
        </p:grpSpPr>
        <p:sp>
          <p:nvSpPr>
            <p:cNvPr id="32" name="Google Shape;164;p5"/>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65;p5"/>
            <p:cNvSpPr txBox="1"/>
            <p:nvPr/>
          </p:nvSpPr>
          <p:spPr>
            <a:xfrm>
              <a:off x="4166077" y="524855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6</a:t>
              </a:r>
              <a:endParaRPr sz="1800" b="1" i="0" u="none" strike="noStrike" cap="none" dirty="0">
                <a:solidFill>
                  <a:srgbClr val="FFFFFF"/>
                </a:solidFill>
                <a:latin typeface="Calibri"/>
                <a:ea typeface="Calibri"/>
                <a:cs typeface="Calibri"/>
                <a:sym typeface="Calibri"/>
              </a:endParaRPr>
            </a:p>
          </p:txBody>
        </p:sp>
      </p:grpSp>
      <p:grpSp>
        <p:nvGrpSpPr>
          <p:cNvPr id="9" name="Grupo 8"/>
          <p:cNvGrpSpPr/>
          <p:nvPr/>
        </p:nvGrpSpPr>
        <p:grpSpPr>
          <a:xfrm>
            <a:off x="4004644" y="5068338"/>
            <a:ext cx="275534" cy="294075"/>
            <a:chOff x="4198685" y="5676818"/>
            <a:chExt cx="275534" cy="294075"/>
          </a:xfrm>
        </p:grpSpPr>
        <p:sp>
          <p:nvSpPr>
            <p:cNvPr id="34" name="Google Shape;164;p5"/>
            <p:cNvSpPr/>
            <p:nvPr/>
          </p:nvSpPr>
          <p:spPr>
            <a:xfrm>
              <a:off x="4209317" y="569923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165;p5"/>
            <p:cNvSpPr txBox="1"/>
            <p:nvPr/>
          </p:nvSpPr>
          <p:spPr>
            <a:xfrm>
              <a:off x="4198685" y="567681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7</a:t>
              </a:r>
              <a:endParaRPr sz="1800" b="1" i="0" u="none" strike="noStrike" cap="none" dirty="0">
                <a:solidFill>
                  <a:srgbClr val="FFFFFF"/>
                </a:solidFill>
                <a:latin typeface="Calibri"/>
                <a:ea typeface="Calibri"/>
                <a:cs typeface="Calibri"/>
                <a:sym typeface="Calibri"/>
              </a:endParaRPr>
            </a:p>
          </p:txBody>
        </p:sp>
      </p:grpSp>
      <p:grpSp>
        <p:nvGrpSpPr>
          <p:cNvPr id="28" name="Grupo 27">
            <a:extLst>
              <a:ext uri="{FF2B5EF4-FFF2-40B4-BE49-F238E27FC236}">
                <a16:creationId xmlns="" xmlns:a16="http://schemas.microsoft.com/office/drawing/2014/main" id="{475BB7CB-0406-2E4D-A9CD-23D66DDD8F93}"/>
              </a:ext>
            </a:extLst>
          </p:cNvPr>
          <p:cNvGrpSpPr/>
          <p:nvPr/>
        </p:nvGrpSpPr>
        <p:grpSpPr>
          <a:xfrm>
            <a:off x="4004644" y="5488270"/>
            <a:ext cx="275534" cy="294075"/>
            <a:chOff x="4198685" y="5676818"/>
            <a:chExt cx="275534" cy="294075"/>
          </a:xfrm>
        </p:grpSpPr>
        <p:sp>
          <p:nvSpPr>
            <p:cNvPr id="36" name="Google Shape;164;p5">
              <a:extLst>
                <a:ext uri="{FF2B5EF4-FFF2-40B4-BE49-F238E27FC236}">
                  <a16:creationId xmlns="" xmlns:a16="http://schemas.microsoft.com/office/drawing/2014/main" id="{072C63EB-6DA2-6B4E-B0A3-DE83AF8AF266}"/>
                </a:ext>
              </a:extLst>
            </p:cNvPr>
            <p:cNvSpPr/>
            <p:nvPr/>
          </p:nvSpPr>
          <p:spPr>
            <a:xfrm>
              <a:off x="4209317" y="569923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165;p5">
              <a:extLst>
                <a:ext uri="{FF2B5EF4-FFF2-40B4-BE49-F238E27FC236}">
                  <a16:creationId xmlns="" xmlns:a16="http://schemas.microsoft.com/office/drawing/2014/main" id="{0D3BD816-069B-964E-A4C5-3C29C8D6EFFF}"/>
                </a:ext>
              </a:extLst>
            </p:cNvPr>
            <p:cNvSpPr txBox="1"/>
            <p:nvPr/>
          </p:nvSpPr>
          <p:spPr>
            <a:xfrm>
              <a:off x="4198685" y="567681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8</a:t>
              </a:r>
              <a:endParaRPr sz="1800" b="1" i="0" u="none" strike="noStrike" cap="none" dirty="0">
                <a:solidFill>
                  <a:srgbClr val="FFFFFF"/>
                </a:solidFill>
                <a:latin typeface="Calibri"/>
                <a:ea typeface="Calibri"/>
                <a:cs typeface="Calibri"/>
                <a:sym typeface="Calibri"/>
              </a:endParaRPr>
            </a:p>
          </p:txBody>
        </p:sp>
      </p:grpSp>
      <p:grpSp>
        <p:nvGrpSpPr>
          <p:cNvPr id="38" name="Grupo 37">
            <a:extLst>
              <a:ext uri="{FF2B5EF4-FFF2-40B4-BE49-F238E27FC236}">
                <a16:creationId xmlns="" xmlns:a16="http://schemas.microsoft.com/office/drawing/2014/main" id="{43C0A84A-3932-5B44-8AAF-13EDA2E49D27}"/>
              </a:ext>
            </a:extLst>
          </p:cNvPr>
          <p:cNvGrpSpPr/>
          <p:nvPr/>
        </p:nvGrpSpPr>
        <p:grpSpPr>
          <a:xfrm>
            <a:off x="4004644" y="5904801"/>
            <a:ext cx="275534" cy="294075"/>
            <a:chOff x="4198685" y="5676818"/>
            <a:chExt cx="275534" cy="294075"/>
          </a:xfrm>
        </p:grpSpPr>
        <p:sp>
          <p:nvSpPr>
            <p:cNvPr id="39" name="Google Shape;164;p5">
              <a:extLst>
                <a:ext uri="{FF2B5EF4-FFF2-40B4-BE49-F238E27FC236}">
                  <a16:creationId xmlns="" xmlns:a16="http://schemas.microsoft.com/office/drawing/2014/main" id="{1237C26A-CA5C-664C-A55F-482D09665BF4}"/>
                </a:ext>
              </a:extLst>
            </p:cNvPr>
            <p:cNvSpPr/>
            <p:nvPr/>
          </p:nvSpPr>
          <p:spPr>
            <a:xfrm>
              <a:off x="4209317" y="569923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165;p5">
              <a:extLst>
                <a:ext uri="{FF2B5EF4-FFF2-40B4-BE49-F238E27FC236}">
                  <a16:creationId xmlns="" xmlns:a16="http://schemas.microsoft.com/office/drawing/2014/main" id="{313E7E05-2C12-3E46-8491-5DF6DA3FE17A}"/>
                </a:ext>
              </a:extLst>
            </p:cNvPr>
            <p:cNvSpPr txBox="1"/>
            <p:nvPr/>
          </p:nvSpPr>
          <p:spPr>
            <a:xfrm>
              <a:off x="4198685" y="567681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9</a:t>
              </a:r>
              <a:endParaRPr sz="1800" b="1" i="0" u="none" strike="noStrike" cap="none" dirty="0">
                <a:solidFill>
                  <a:srgbClr val="FFFFFF"/>
                </a:solidFill>
                <a:latin typeface="Calibri"/>
                <a:ea typeface="Calibri"/>
                <a:cs typeface="Calibri"/>
                <a:sym typeface="Calibri"/>
              </a:endParaRPr>
            </a:p>
          </p:txBody>
        </p:sp>
      </p:grpSp>
      <p:grpSp>
        <p:nvGrpSpPr>
          <p:cNvPr id="41" name="Grupo 40">
            <a:extLst>
              <a:ext uri="{FF2B5EF4-FFF2-40B4-BE49-F238E27FC236}">
                <a16:creationId xmlns="" xmlns:a16="http://schemas.microsoft.com/office/drawing/2014/main" id="{85B319E5-00F9-C544-82A7-06EB121DD78C}"/>
              </a:ext>
            </a:extLst>
          </p:cNvPr>
          <p:cNvGrpSpPr/>
          <p:nvPr/>
        </p:nvGrpSpPr>
        <p:grpSpPr>
          <a:xfrm>
            <a:off x="3904649" y="6350547"/>
            <a:ext cx="474410" cy="271662"/>
            <a:chOff x="4098690" y="5699231"/>
            <a:chExt cx="474410" cy="271662"/>
          </a:xfrm>
        </p:grpSpPr>
        <p:sp>
          <p:nvSpPr>
            <p:cNvPr id="42" name="Google Shape;164;p5">
              <a:extLst>
                <a:ext uri="{FF2B5EF4-FFF2-40B4-BE49-F238E27FC236}">
                  <a16:creationId xmlns="" xmlns:a16="http://schemas.microsoft.com/office/drawing/2014/main" id="{E93A22BA-002D-914A-814C-48ED566601C9}"/>
                </a:ext>
              </a:extLst>
            </p:cNvPr>
            <p:cNvSpPr/>
            <p:nvPr/>
          </p:nvSpPr>
          <p:spPr>
            <a:xfrm>
              <a:off x="4209317" y="569923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165;p5">
              <a:extLst>
                <a:ext uri="{FF2B5EF4-FFF2-40B4-BE49-F238E27FC236}">
                  <a16:creationId xmlns="" xmlns:a16="http://schemas.microsoft.com/office/drawing/2014/main" id="{4ABAF373-24D2-A644-8171-2B40BBFE30CE}"/>
                </a:ext>
              </a:extLst>
            </p:cNvPr>
            <p:cNvSpPr txBox="1"/>
            <p:nvPr/>
          </p:nvSpPr>
          <p:spPr>
            <a:xfrm>
              <a:off x="4098690" y="5699231"/>
              <a:ext cx="474410"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10</a:t>
              </a:r>
              <a:endParaRPr sz="1800" b="1"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9" name="Google Shape;319;p12"/>
          <p:cNvSpPr/>
          <p:nvPr/>
        </p:nvSpPr>
        <p:spPr>
          <a:xfrm>
            <a:off x="464463" y="2555714"/>
            <a:ext cx="5146719" cy="2812708"/>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CONOCIMIENTOS PREVIOS</a:t>
            </a:r>
            <a:endParaRPr sz="3100" b="1" i="0" u="none" strike="noStrike" cap="none" dirty="0">
              <a:solidFill>
                <a:srgbClr val="29754D"/>
              </a:solidFill>
              <a:latin typeface="Calibri"/>
              <a:ea typeface="Calibri"/>
              <a:cs typeface="Calibri"/>
              <a:sym typeface="Calibri"/>
            </a:endParaRPr>
          </a:p>
        </p:txBody>
      </p:sp>
      <p:sp>
        <p:nvSpPr>
          <p:cNvPr id="27" name="Google Shape;391;p18"/>
          <p:cNvSpPr txBox="1"/>
          <p:nvPr/>
        </p:nvSpPr>
        <p:spPr>
          <a:xfrm>
            <a:off x="816853" y="3218280"/>
            <a:ext cx="4491127" cy="1520988"/>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CONEXIONADO DE CONTACTORES</a:t>
            </a: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Ahora realizaremos una actividad que nos</a:t>
            </a:r>
          </a:p>
          <a:p>
            <a:pPr lvl="0">
              <a:lnSpc>
                <a:spcPct val="115000"/>
              </a:lnSpc>
            </a:pPr>
            <a:r>
              <a:rPr lang="es-CL" sz="1600" dirty="0">
                <a:latin typeface="Calibri"/>
                <a:ea typeface="Calibri"/>
                <a:cs typeface="Calibri"/>
                <a:sym typeface="Calibri"/>
              </a:rPr>
              <a:t>permita identificar cómo lo que sabemos hasta aquí nos va a ayudar a generar nuevos aprendizajes</a:t>
            </a:r>
          </a:p>
        </p:txBody>
      </p:sp>
      <p:sp>
        <p:nvSpPr>
          <p:cNvPr id="30"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dirty="0">
                <a:solidFill>
                  <a:srgbClr val="000000"/>
                </a:solidFill>
                <a:latin typeface="Calibri"/>
                <a:ea typeface="Calibri"/>
                <a:cs typeface="Calibri"/>
                <a:sym typeface="Calibri"/>
              </a:rPr>
              <a:t>ACTIVIDAD</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2" name="Google Shape;168;p5"/>
          <p:cNvSpPr txBox="1"/>
          <p:nvPr/>
        </p:nvSpPr>
        <p:spPr>
          <a:xfrm>
            <a:off x="4321821"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1</a:t>
            </a:r>
            <a:endParaRPr sz="5000" b="0" i="0" u="none" strike="noStrike" cap="none" dirty="0">
              <a:solidFill>
                <a:srgbClr val="8EB99F"/>
              </a:solidFill>
              <a:latin typeface="Calibri"/>
              <a:ea typeface="Calibri"/>
              <a:cs typeface="Calibri"/>
              <a:sym typeface="Calibri"/>
            </a:endParaRPr>
          </a:p>
        </p:txBody>
      </p:sp>
      <p:pic>
        <p:nvPicPr>
          <p:cNvPr id="8" name="OVNI-01.png" descr="/Users/ivangonzalez/Desktop/IVAN G 2020/2020/DUOC/ARTES/OVNI-01.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4748653" y="2112889"/>
            <a:ext cx="4573072" cy="47130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4" name="Google Shape;173;p6">
            <a:extLst>
              <a:ext uri="{FF2B5EF4-FFF2-40B4-BE49-F238E27FC236}">
                <a16:creationId xmlns="" xmlns:a16="http://schemas.microsoft.com/office/drawing/2014/main" id="{63B5FBEB-2CF3-2C4B-949A-5321C33557F8}"/>
              </a:ext>
            </a:extLst>
          </p:cNvPr>
          <p:cNvSpPr/>
          <p:nvPr/>
        </p:nvSpPr>
        <p:spPr>
          <a:xfrm>
            <a:off x="375975" y="2751472"/>
            <a:ext cx="8857235" cy="3515513"/>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4" name="Google Shape;124;p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INTRODUCCIÓN:</a:t>
            </a:r>
            <a:endParaRPr lang="en-US" sz="3100" b="1" i="0" u="none" strike="noStrike" cap="none" dirty="0">
              <a:solidFill>
                <a:srgbClr val="29754D"/>
              </a:solidFill>
              <a:latin typeface="Calibri"/>
              <a:ea typeface="Calibri"/>
              <a:cs typeface="Calibri"/>
              <a:sym typeface="Calibri"/>
            </a:endParaRPr>
          </a:p>
        </p:txBody>
      </p:sp>
      <p:sp>
        <p:nvSpPr>
          <p:cNvPr id="131" name="Google Shape;131;p4"/>
          <p:cNvSpPr txBox="1"/>
          <p:nvPr/>
        </p:nvSpPr>
        <p:spPr>
          <a:xfrm>
            <a:off x="620160" y="2988526"/>
            <a:ext cx="8367724" cy="2966225"/>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600" dirty="0">
                <a:latin typeface="Calibri"/>
                <a:ea typeface="Calibri"/>
                <a:cs typeface="Calibri"/>
                <a:sym typeface="Calibri"/>
              </a:rPr>
              <a:t>A nivel industrial es necesario realizar el comando de elementos de gran consumo eléctrico denominados cargas eléctricas, estas pueden ser motores, calefactores, hornos eléctricos, luces o cualquier otro elemento que demande energía eléctrica. Debido al alto consumo de corriente que demandan estos dispositivos se vuelve complejo su accionamiento mediante elementos de comando como pulsadores o interruptores dado que sólo son capaces de soportar corrientes débiles Y normalmente en un nivel de voltaje bajo (24v).</a:t>
            </a:r>
          </a:p>
          <a:p>
            <a:pPr lvl="0">
              <a:lnSpc>
                <a:spcPct val="115000"/>
              </a:lnSpc>
              <a:buSzPts val="1800"/>
            </a:pPr>
            <a:r>
              <a:rPr lang="es-CL" sz="1600" dirty="0">
                <a:latin typeface="Calibri"/>
                <a:ea typeface="Calibri"/>
                <a:cs typeface="Calibri"/>
                <a:sym typeface="Calibri"/>
              </a:rPr>
              <a:t/>
            </a:r>
            <a:br>
              <a:rPr lang="es-CL" sz="1600" dirty="0">
                <a:latin typeface="Calibri"/>
                <a:ea typeface="Calibri"/>
                <a:cs typeface="Calibri"/>
                <a:sym typeface="Calibri"/>
              </a:rPr>
            </a:br>
            <a:r>
              <a:rPr lang="es-CL" sz="1600" dirty="0">
                <a:latin typeface="Calibri"/>
                <a:ea typeface="Calibri"/>
                <a:cs typeface="Calibri"/>
                <a:sym typeface="Calibri"/>
              </a:rPr>
              <a:t>Por otra parte los elementos como motores eléctricos trifásicos demandan gran corriente y un nivel de voltaje de 380v o 220v para su funcionamiento.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4;p4">
            <a:extLst>
              <a:ext uri="{FF2B5EF4-FFF2-40B4-BE49-F238E27FC236}">
                <a16:creationId xmlns="" xmlns:a16="http://schemas.microsoft.com/office/drawing/2014/main" id="{10FD32A3-447C-EA42-ADEF-668F8FEE379D}"/>
              </a:ext>
            </a:extLst>
          </p:cNvPr>
          <p:cNvSpPr txBox="1"/>
          <p:nvPr/>
        </p:nvSpPr>
        <p:spPr>
          <a:xfrm>
            <a:off x="375974" y="1282389"/>
            <a:ext cx="5023339" cy="479503"/>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ELEMENTOS DE COMANDO</a:t>
            </a:r>
          </a:p>
          <a:p>
            <a:pPr lvl="0">
              <a:lnSpc>
                <a:spcPct val="80000"/>
              </a:lnSpc>
              <a:buSzPts val="2800"/>
            </a:pPr>
            <a:endParaRPr lang="en-US" sz="2800" b="1" dirty="0">
              <a:solidFill>
                <a:srgbClr val="29754D"/>
              </a:solidFill>
              <a:latin typeface="Calibri"/>
              <a:ea typeface="Calibri"/>
              <a:cs typeface="Calibri"/>
              <a:sym typeface="Calibri"/>
            </a:endParaRPr>
          </a:p>
        </p:txBody>
      </p:sp>
      <p:sp>
        <p:nvSpPr>
          <p:cNvPr id="9" name="Google Shape;173;p6">
            <a:extLst>
              <a:ext uri="{FF2B5EF4-FFF2-40B4-BE49-F238E27FC236}">
                <a16:creationId xmlns="" xmlns:a16="http://schemas.microsoft.com/office/drawing/2014/main" id="{0AE8FCF9-4E1F-434F-B934-8D230967D2E3}"/>
              </a:ext>
            </a:extLst>
          </p:cNvPr>
          <p:cNvSpPr/>
          <p:nvPr/>
        </p:nvSpPr>
        <p:spPr>
          <a:xfrm>
            <a:off x="375975" y="1761892"/>
            <a:ext cx="8857235" cy="1583474"/>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31;p4">
            <a:extLst>
              <a:ext uri="{FF2B5EF4-FFF2-40B4-BE49-F238E27FC236}">
                <a16:creationId xmlns="" xmlns:a16="http://schemas.microsoft.com/office/drawing/2014/main" id="{3B0432AC-6BB7-B142-94D6-6A51334E95A8}"/>
              </a:ext>
            </a:extLst>
          </p:cNvPr>
          <p:cNvSpPr txBox="1"/>
          <p:nvPr/>
        </p:nvSpPr>
        <p:spPr>
          <a:xfrm>
            <a:off x="676269" y="2017943"/>
            <a:ext cx="8367724" cy="1126274"/>
          </a:xfrm>
          <a:prstGeom prst="rect">
            <a:avLst/>
          </a:prstGeom>
          <a:noFill/>
          <a:ln>
            <a:noFill/>
          </a:ln>
        </p:spPr>
        <p:txBody>
          <a:bodyPr spcFirstLastPara="1" wrap="square" lIns="91425" tIns="91425" rIns="91425" bIns="91425" anchor="ctr" anchorCtr="0">
            <a:noAutofit/>
          </a:bodyPr>
          <a:lstStyle/>
          <a:p>
            <a:pPr lvl="0">
              <a:lnSpc>
                <a:spcPct val="115000"/>
              </a:lnSpc>
              <a:buSzPts val="1800"/>
            </a:pPr>
            <a:r>
              <a:rPr lang="es-CL" sz="1600" dirty="0">
                <a:latin typeface="Calibri"/>
                <a:ea typeface="Calibri"/>
                <a:cs typeface="Calibri"/>
                <a:sym typeface="Calibri"/>
              </a:rPr>
              <a:t>Para accionar la bobina del contactor es necesario emplear un elemento de comando como pulsadores o interruptores, estos suelen ser accionados por el operario, debido a esto, el contactor cumple además una función de aislar la etapa de control y comando, de la de fuerza, brindando así seguridad para el operario.</a:t>
            </a:r>
          </a:p>
        </p:txBody>
      </p:sp>
      <p:pic>
        <p:nvPicPr>
          <p:cNvPr id="11" name="Google Shape;126;p5">
            <a:extLst>
              <a:ext uri="{FF2B5EF4-FFF2-40B4-BE49-F238E27FC236}">
                <a16:creationId xmlns="" xmlns:a16="http://schemas.microsoft.com/office/drawing/2014/main" id="{31263AFF-E394-864D-A7E5-503F29C49F25}"/>
              </a:ext>
            </a:extLst>
          </p:cNvPr>
          <p:cNvPicPr preferRelativeResize="0"/>
          <p:nvPr/>
        </p:nvPicPr>
        <p:blipFill rotWithShape="1">
          <a:blip r:embed="rId2">
            <a:alphaModFix/>
          </a:blip>
          <a:srcRect/>
          <a:stretch/>
        </p:blipFill>
        <p:spPr>
          <a:xfrm>
            <a:off x="904384" y="3750279"/>
            <a:ext cx="1463815" cy="1463815"/>
          </a:xfrm>
          <a:prstGeom prst="rect">
            <a:avLst/>
          </a:prstGeom>
          <a:noFill/>
          <a:ln>
            <a:noFill/>
          </a:ln>
        </p:spPr>
      </p:pic>
      <p:pic>
        <p:nvPicPr>
          <p:cNvPr id="12" name="Google Shape;127;p5">
            <a:extLst>
              <a:ext uri="{FF2B5EF4-FFF2-40B4-BE49-F238E27FC236}">
                <a16:creationId xmlns="" xmlns:a16="http://schemas.microsoft.com/office/drawing/2014/main" id="{A7E86989-2349-5745-8CA8-0F6611B21C92}"/>
              </a:ext>
            </a:extLst>
          </p:cNvPr>
          <p:cNvPicPr preferRelativeResize="0"/>
          <p:nvPr/>
        </p:nvPicPr>
        <p:blipFill rotWithShape="1">
          <a:blip r:embed="rId3">
            <a:alphaModFix/>
          </a:blip>
          <a:srcRect/>
          <a:stretch/>
        </p:blipFill>
        <p:spPr>
          <a:xfrm>
            <a:off x="3970222" y="3742752"/>
            <a:ext cx="1535655" cy="1385994"/>
          </a:xfrm>
          <a:prstGeom prst="rect">
            <a:avLst/>
          </a:prstGeom>
          <a:noFill/>
          <a:ln>
            <a:noFill/>
          </a:ln>
        </p:spPr>
      </p:pic>
      <p:pic>
        <p:nvPicPr>
          <p:cNvPr id="13" name="Google Shape;128;p5">
            <a:extLst>
              <a:ext uri="{FF2B5EF4-FFF2-40B4-BE49-F238E27FC236}">
                <a16:creationId xmlns="" xmlns:a16="http://schemas.microsoft.com/office/drawing/2014/main" id="{637D3F4C-253D-CD4F-9509-10F4E6A32069}"/>
              </a:ext>
            </a:extLst>
          </p:cNvPr>
          <p:cNvPicPr preferRelativeResize="0"/>
          <p:nvPr/>
        </p:nvPicPr>
        <p:blipFill rotWithShape="1">
          <a:blip r:embed="rId4">
            <a:alphaModFix/>
          </a:blip>
          <a:srcRect/>
          <a:stretch/>
        </p:blipFill>
        <p:spPr>
          <a:xfrm>
            <a:off x="6884291" y="3738132"/>
            <a:ext cx="1677085" cy="1677085"/>
          </a:xfrm>
          <a:prstGeom prst="rect">
            <a:avLst/>
          </a:prstGeom>
          <a:noFill/>
          <a:ln>
            <a:noFill/>
          </a:ln>
        </p:spPr>
      </p:pic>
      <p:pic>
        <p:nvPicPr>
          <p:cNvPr id="2" name="ARTES PPT M7_Mesa de trabajo 1.png" descr="/Users/ivangonzalez/Desktop/IVAN G 2020/2020/DUOC/ARTES/PNG/ARTES PPT M7_Mesa de trabajo 1.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1586352" y="5477921"/>
            <a:ext cx="344424" cy="1011936"/>
          </a:xfrm>
          <a:prstGeom prst="rect">
            <a:avLst/>
          </a:prstGeom>
        </p:spPr>
      </p:pic>
      <p:pic>
        <p:nvPicPr>
          <p:cNvPr id="3" name="ARTES PPT M7_1 copia.png" descr="/Users/ivangonzalez/Desktop/IVAN G 2020/2020/DUOC/ARTES/PNG/ARTES PPT M7_1 copia.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4686300" y="5473700"/>
            <a:ext cx="344424" cy="1011936"/>
          </a:xfrm>
          <a:prstGeom prst="rect">
            <a:avLst/>
          </a:prstGeom>
        </p:spPr>
      </p:pic>
      <p:pic>
        <p:nvPicPr>
          <p:cNvPr id="4" name="ARTES PPT M7_1 copia 2.png" descr="/Users/ivangonzalez/Desktop/IVAN G 2020/2020/DUOC/ARTES/PNG/ARTES PPT M7_1 copia 2.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7327900" y="5435600"/>
            <a:ext cx="877824" cy="1179576"/>
          </a:xfrm>
          <a:prstGeom prst="rect">
            <a:avLst/>
          </a:prstGeom>
        </p:spPr>
      </p:pic>
    </p:spTree>
    <p:extLst>
      <p:ext uri="{BB962C8B-B14F-4D97-AF65-F5344CB8AC3E}">
        <p14:creationId xmlns:p14="http://schemas.microsoft.com/office/powerpoint/2010/main" val="8550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4;p19">
            <a:extLst>
              <a:ext uri="{FF2B5EF4-FFF2-40B4-BE49-F238E27FC236}">
                <a16:creationId xmlns="" xmlns:a16="http://schemas.microsoft.com/office/drawing/2014/main" id="{108EDEBB-7B58-6F4F-8F15-5F72E932F765}"/>
              </a:ext>
            </a:extLst>
          </p:cNvPr>
          <p:cNvSpPr/>
          <p:nvPr/>
        </p:nvSpPr>
        <p:spPr>
          <a:xfrm>
            <a:off x="890954" y="2641886"/>
            <a:ext cx="6480972" cy="2379407"/>
          </a:xfrm>
          <a:prstGeom prst="roundRect">
            <a:avLst>
              <a:gd name="adj" fmla="val 98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4" name="Google Shape;178;p6">
            <a:extLst>
              <a:ext uri="{FF2B5EF4-FFF2-40B4-BE49-F238E27FC236}">
                <a16:creationId xmlns="" xmlns:a16="http://schemas.microsoft.com/office/drawing/2014/main" id="{95CC7BF9-5F7E-D44E-BF3B-2C2B8FD1676B}"/>
              </a:ext>
            </a:extLst>
          </p:cNvPr>
          <p:cNvSpPr txBox="1"/>
          <p:nvPr/>
        </p:nvSpPr>
        <p:spPr>
          <a:xfrm>
            <a:off x="1317576" y="2968364"/>
            <a:ext cx="4444642" cy="1726449"/>
          </a:xfrm>
          <a:prstGeom prst="rect">
            <a:avLst/>
          </a:prstGeom>
          <a:noFill/>
          <a:ln>
            <a:noFill/>
          </a:ln>
        </p:spPr>
        <p:txBody>
          <a:bodyPr spcFirstLastPara="1" wrap="square" lIns="91425" tIns="91425" rIns="91425" bIns="91425" anchor="ctr" anchorCtr="0">
            <a:noAutofit/>
          </a:bodyPr>
          <a:lstStyle/>
          <a:p>
            <a:pPr lvl="0" algn="ctr"/>
            <a:r>
              <a:rPr lang="en-US" sz="2800" b="1" dirty="0">
                <a:solidFill>
                  <a:srgbClr val="29754D"/>
                </a:solidFill>
                <a:latin typeface="Calibri"/>
                <a:ea typeface="Calibri"/>
                <a:cs typeface="Calibri"/>
                <a:sym typeface="Calibri"/>
              </a:rPr>
              <a:t>¿QUÉ ES UN CONTACTOR ELÉCTRICO?</a:t>
            </a:r>
          </a:p>
        </p:txBody>
      </p:sp>
      <p:pic>
        <p:nvPicPr>
          <p:cNvPr id="7" name="Imagen 6">
            <a:extLst>
              <a:ext uri="{FF2B5EF4-FFF2-40B4-BE49-F238E27FC236}">
                <a16:creationId xmlns="" xmlns:a16="http://schemas.microsoft.com/office/drawing/2014/main" id="{E60804A0-AAD4-7245-87D3-152706DB0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674" y="1613742"/>
            <a:ext cx="3341145" cy="4880844"/>
          </a:xfrm>
          <a:prstGeom prst="rect">
            <a:avLst/>
          </a:prstGeom>
        </p:spPr>
      </p:pic>
    </p:spTree>
    <p:extLst>
      <p:ext uri="{BB962C8B-B14F-4D97-AF65-F5344CB8AC3E}">
        <p14:creationId xmlns:p14="http://schemas.microsoft.com/office/powerpoint/2010/main" val="217543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5" y="1320544"/>
            <a:ext cx="8857235" cy="1583474"/>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676269" y="1576595"/>
            <a:ext cx="8367724" cy="1126274"/>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Un contactor eléctrico es un dispositivo de comando remoto para otros elementos de potencia como, motores, calefactores o luces. Su principal función es la de separar la carga conectada de gran consumo de corriente de la etapa de control. Brindando así la posibilidad de pilotar mediante una baja señal a través de la bobina del contactor un dispositivo de gran consumo de corriente en sus contactos.</a:t>
            </a:r>
          </a:p>
        </p:txBody>
      </p:sp>
      <p:pic>
        <p:nvPicPr>
          <p:cNvPr id="15" name="Google Shape;150;p7">
            <a:extLst>
              <a:ext uri="{FF2B5EF4-FFF2-40B4-BE49-F238E27FC236}">
                <a16:creationId xmlns="" xmlns:a16="http://schemas.microsoft.com/office/drawing/2014/main" id="{5AFFBDB3-2DCF-B646-BD06-9F8DC3C4DC18}"/>
              </a:ext>
            </a:extLst>
          </p:cNvPr>
          <p:cNvPicPr preferRelativeResize="0"/>
          <p:nvPr/>
        </p:nvPicPr>
        <p:blipFill rotWithShape="1">
          <a:blip r:embed="rId2">
            <a:alphaModFix/>
          </a:blip>
          <a:srcRect/>
          <a:stretch/>
        </p:blipFill>
        <p:spPr>
          <a:xfrm>
            <a:off x="836714" y="3526292"/>
            <a:ext cx="2247094" cy="2247094"/>
          </a:xfrm>
          <a:prstGeom prst="rect">
            <a:avLst/>
          </a:prstGeom>
          <a:noFill/>
          <a:ln>
            <a:noFill/>
          </a:ln>
        </p:spPr>
      </p:pic>
      <p:sp>
        <p:nvSpPr>
          <p:cNvPr id="17" name="Google Shape;152;p7">
            <a:extLst>
              <a:ext uri="{FF2B5EF4-FFF2-40B4-BE49-F238E27FC236}">
                <a16:creationId xmlns="" xmlns:a16="http://schemas.microsoft.com/office/drawing/2014/main" id="{04C309A8-CBAB-154E-B977-1C2AAA325CB8}"/>
              </a:ext>
            </a:extLst>
          </p:cNvPr>
          <p:cNvSpPr/>
          <p:nvPr/>
        </p:nvSpPr>
        <p:spPr>
          <a:xfrm>
            <a:off x="3194224" y="4600401"/>
            <a:ext cx="2577738" cy="34834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74;p6">
            <a:extLst>
              <a:ext uri="{FF2B5EF4-FFF2-40B4-BE49-F238E27FC236}">
                <a16:creationId xmlns="" xmlns:a16="http://schemas.microsoft.com/office/drawing/2014/main" id="{8E3FF75E-F380-E84A-AF55-1EDD8D803994}"/>
              </a:ext>
            </a:extLst>
          </p:cNvPr>
          <p:cNvSpPr txBox="1"/>
          <p:nvPr/>
        </p:nvSpPr>
        <p:spPr>
          <a:xfrm>
            <a:off x="1146942" y="5864567"/>
            <a:ext cx="1762954" cy="338514"/>
          </a:xfrm>
          <a:prstGeom prst="rect">
            <a:avLst/>
          </a:prstGeom>
          <a:noFill/>
          <a:ln>
            <a:noFill/>
          </a:ln>
        </p:spPr>
        <p:txBody>
          <a:bodyPr spcFirstLastPara="1" wrap="square" lIns="91425" tIns="45700" rIns="91425" bIns="45700" anchor="t" anchorCtr="0">
            <a:spAutoFit/>
          </a:bodyPr>
          <a:lstStyle/>
          <a:p>
            <a:r>
              <a:rPr lang="es-CL" sz="1600" dirty="0">
                <a:latin typeface="Calibri" panose="020F0502020204030204" pitchFamily="34" charset="0"/>
                <a:cs typeface="Calibri" panose="020F0502020204030204" pitchFamily="34" charset="0"/>
              </a:rPr>
              <a:t>Contactor trifásico</a:t>
            </a:r>
            <a:endParaRPr dirty="0">
              <a:latin typeface="Calibri" panose="020F0502020204030204" pitchFamily="34" charset="0"/>
              <a:cs typeface="Calibri" panose="020F0502020204030204" pitchFamily="34" charset="0"/>
            </a:endParaRPr>
          </a:p>
        </p:txBody>
      </p:sp>
      <p:sp>
        <p:nvSpPr>
          <p:cNvPr id="19" name="Google Shape;174;p6">
            <a:extLst>
              <a:ext uri="{FF2B5EF4-FFF2-40B4-BE49-F238E27FC236}">
                <a16:creationId xmlns="" xmlns:a16="http://schemas.microsoft.com/office/drawing/2014/main" id="{14BB6A48-4839-A444-B389-317AA6D9754F}"/>
              </a:ext>
            </a:extLst>
          </p:cNvPr>
          <p:cNvSpPr txBox="1"/>
          <p:nvPr/>
        </p:nvSpPr>
        <p:spPr>
          <a:xfrm>
            <a:off x="6912625" y="5875662"/>
            <a:ext cx="1127334" cy="338514"/>
          </a:xfrm>
          <a:prstGeom prst="rect">
            <a:avLst/>
          </a:prstGeom>
          <a:noFill/>
          <a:ln>
            <a:noFill/>
          </a:ln>
        </p:spPr>
        <p:txBody>
          <a:bodyPr spcFirstLastPara="1" wrap="square" lIns="91425" tIns="45700" rIns="91425" bIns="45700" anchor="t" anchorCtr="0">
            <a:spAutoFit/>
          </a:bodyPr>
          <a:lstStyle/>
          <a:p>
            <a:r>
              <a:rPr lang="es-CL" sz="1600" dirty="0">
                <a:latin typeface="Calibri" panose="020F0502020204030204" pitchFamily="34" charset="0"/>
                <a:cs typeface="Calibri" panose="020F0502020204030204" pitchFamily="34" charset="0"/>
              </a:rPr>
              <a:t>Simbología</a:t>
            </a:r>
          </a:p>
        </p:txBody>
      </p:sp>
      <p:pic>
        <p:nvPicPr>
          <p:cNvPr id="11" name="ARTES PPT M7-04.png" descr="/Users/ivangonzalez/Desktop/IVAN G 2020/2020/DUOC/ARTES/PNG/ARTES PPT M7-04.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5966782" y="3591902"/>
            <a:ext cx="2822448" cy="2112264"/>
          </a:xfrm>
          <a:prstGeom prst="rect">
            <a:avLst/>
          </a:prstGeom>
        </p:spPr>
      </p:pic>
    </p:spTree>
    <p:extLst>
      <p:ext uri="{BB962C8B-B14F-4D97-AF65-F5344CB8AC3E}">
        <p14:creationId xmlns:p14="http://schemas.microsoft.com/office/powerpoint/2010/main" val="198028695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2387</TotalTime>
  <Words>1289</Words>
  <Application>Microsoft Office PowerPoint</Application>
  <PresentationFormat>Personalizado</PresentationFormat>
  <Paragraphs>155</Paragraphs>
  <Slides>26</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homy</cp:lastModifiedBy>
  <cp:revision>124</cp:revision>
  <dcterms:modified xsi:type="dcterms:W3CDTF">2021-02-10T04:11:16Z</dcterms:modified>
</cp:coreProperties>
</file>