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7559675" cx="9720250"/>
  <p:notesSz cx="6858000" cy="9144000"/>
  <p:embeddedFontLst>
    <p:embeddedFont>
      <p:font typeface="EB Garamon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pos="34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hYB7qeCmx/L/mXTVVYMxU94KjJ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iella Toled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95B60D-650C-4C80-B802-75702E1BCC49}">
  <a:tblStyle styleId="{6395B60D-650C-4C80-B802-75702E1BCC4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1253" orient="horz"/>
        <p:guide pos="34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EBGaramond-bold.fntdata"/><Relationship Id="rId41" Type="http://schemas.openxmlformats.org/officeDocument/2006/relationships/font" Target="fonts/EBGaramond-regular.fntdata"/><Relationship Id="rId22" Type="http://schemas.openxmlformats.org/officeDocument/2006/relationships/slide" Target="slides/slide15.xml"/><Relationship Id="rId44" Type="http://schemas.openxmlformats.org/officeDocument/2006/relationships/font" Target="fonts/EBGaramond-boldItalic.fntdata"/><Relationship Id="rId21" Type="http://schemas.openxmlformats.org/officeDocument/2006/relationships/slide" Target="slides/slide14.xml"/><Relationship Id="rId43" Type="http://schemas.openxmlformats.org/officeDocument/2006/relationships/font" Target="fonts/EBGaramond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2T13:21:52.104">
    <p:pos x="6000" y="0"/>
    <p:text>Recordar cambiar el número de la actividad. El número verde no cambia.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HQMen-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5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5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6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p6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9" name="Google Shape;399;p6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0" name="Google Shape;410;p6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5" name="Google Shape;455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8784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Relationship Id="rId4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4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Relationship Id="rId4" Type="http://schemas.openxmlformats.org/officeDocument/2006/relationships/hyperlink" Target="https://www.youtube.com/watch?v=XH3htlWU9N4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png"/><Relationship Id="rId4" Type="http://schemas.openxmlformats.org/officeDocument/2006/relationships/image" Target="../media/image53.png"/><Relationship Id="rId5" Type="http://schemas.openxmlformats.org/officeDocument/2006/relationships/image" Target="../media/image5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13.png"/><Relationship Id="rId5" Type="http://schemas.openxmlformats.org/officeDocument/2006/relationships/image" Target="../media/image33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51.png"/><Relationship Id="rId5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png"/><Relationship Id="rId4" Type="http://schemas.openxmlformats.org/officeDocument/2006/relationships/hyperlink" Target="https://fch.cl/iniciativa/tp-digital/" TargetMode="External"/><Relationship Id="rId5" Type="http://schemas.openxmlformats.org/officeDocument/2006/relationships/hyperlink" Target="https://tinyurl.com/ya6zkhju" TargetMode="External"/><Relationship Id="rId6" Type="http://schemas.openxmlformats.org/officeDocument/2006/relationships/hyperlink" Target="https://tp-digital.territorio.la/" TargetMode="External"/><Relationship Id="rId7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Relationship Id="rId4" Type="http://schemas.openxmlformats.org/officeDocument/2006/relationships/image" Target="../media/image54.png"/><Relationship Id="rId11" Type="http://schemas.openxmlformats.org/officeDocument/2006/relationships/image" Target="../media/image66.png"/><Relationship Id="rId10" Type="http://schemas.openxmlformats.org/officeDocument/2006/relationships/image" Target="../media/image65.png"/><Relationship Id="rId9" Type="http://schemas.openxmlformats.org/officeDocument/2006/relationships/image" Target="../media/image58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56.png"/><Relationship Id="rId8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7.png"/><Relationship Id="rId4" Type="http://schemas.openxmlformats.org/officeDocument/2006/relationships/image" Target="../media/image6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3622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360362" y="2242106"/>
            <a:ext cx="8605837" cy="94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 </a:t>
            </a:r>
            <a:b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ELÉCTRICAS INDUSTRIALES </a:t>
            </a:r>
            <a:endParaRPr b="1" i="0" sz="3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MODULO6.png" id="62" name="Google Shape;62;p1"/>
          <p:cNvPicPr preferRelativeResize="0"/>
          <p:nvPr/>
        </p:nvPicPr>
        <p:blipFill rotWithShape="1">
          <a:blip r:embed="rId3">
            <a:alphaModFix/>
          </a:blip>
          <a:srcRect b="19502" l="0" r="0" t="0"/>
          <a:stretch/>
        </p:blipFill>
        <p:spPr>
          <a:xfrm>
            <a:off x="1803400" y="2768600"/>
            <a:ext cx="7277781" cy="36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/>
          <p:nvPr/>
        </p:nvSpPr>
        <p:spPr>
          <a:xfrm>
            <a:off x="482600" y="3200400"/>
            <a:ext cx="4178300" cy="29337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5054600" y="3200400"/>
            <a:ext cx="4165600" cy="29337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3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3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pic>
        <p:nvPicPr>
          <p:cNvPr id="202" name="Google Shape;202;p43"/>
          <p:cNvPicPr preferRelativeResize="0"/>
          <p:nvPr/>
        </p:nvPicPr>
        <p:blipFill rotWithShape="1">
          <a:blip r:embed="rId3">
            <a:alphaModFix/>
          </a:blip>
          <a:srcRect b="0" l="0" r="5089" t="0"/>
          <a:stretch/>
        </p:blipFill>
        <p:spPr>
          <a:xfrm>
            <a:off x="628879" y="3480331"/>
            <a:ext cx="3930421" cy="2179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ñales Discretas – Señales y Sistemas" id="203" name="Google Shape;20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5179" y="3516125"/>
            <a:ext cx="3516084" cy="23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3"/>
          <p:cNvSpPr txBox="1"/>
          <p:nvPr/>
        </p:nvSpPr>
        <p:spPr>
          <a:xfrm>
            <a:off x="761487" y="361157"/>
            <a:ext cx="85962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9B82"/>
              </a:buClr>
              <a:buSzPts val="4400"/>
              <a:buFont typeface="Calibri"/>
              <a:buNone/>
            </a:pPr>
            <a:r>
              <a:rPr b="0" i="0" lang="en-US" sz="1400" u="none" cap="none" strike="noStrike">
                <a:solidFill>
                  <a:srgbClr val="4A9B82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3"/>
          <p:cNvSpPr txBox="1"/>
          <p:nvPr/>
        </p:nvSpPr>
        <p:spPr>
          <a:xfrm>
            <a:off x="476479" y="2261256"/>
            <a:ext cx="4572000" cy="469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diferentes tipos de señales alternas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3"/>
          <p:cNvSpPr/>
          <p:nvPr/>
        </p:nvSpPr>
        <p:spPr>
          <a:xfrm>
            <a:off x="543287" y="2817638"/>
            <a:ext cx="1962121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Señales continuas: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5299747" y="2817638"/>
            <a:ext cx="1882208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Señales discretas: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/>
          <p:nvPr/>
        </p:nvSpPr>
        <p:spPr>
          <a:xfrm>
            <a:off x="5618163" y="2578100"/>
            <a:ext cx="3944937" cy="33655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4"/>
          <p:cNvSpPr/>
          <p:nvPr/>
        </p:nvSpPr>
        <p:spPr>
          <a:xfrm>
            <a:off x="447681" y="12143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pic>
        <p:nvPicPr>
          <p:cNvPr descr="Valores de una onda o señal alterna (senoidal) | Departamento de ..." id="214" name="Google Shape;2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550" y="2772927"/>
            <a:ext cx="3871399" cy="3097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44"/>
          <p:cNvGrpSpPr/>
          <p:nvPr/>
        </p:nvGrpSpPr>
        <p:grpSpPr>
          <a:xfrm>
            <a:off x="389114" y="2458437"/>
            <a:ext cx="5030910" cy="4321080"/>
            <a:chOff x="693914" y="1417037"/>
            <a:chExt cx="5589900" cy="4801200"/>
          </a:xfrm>
        </p:grpSpPr>
        <p:sp>
          <p:nvSpPr>
            <p:cNvPr id="216" name="Google Shape;216;p44"/>
            <p:cNvSpPr txBox="1"/>
            <p:nvPr/>
          </p:nvSpPr>
          <p:spPr>
            <a:xfrm>
              <a:off x="693914" y="1417037"/>
              <a:ext cx="5589900" cy="4801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978" r="-868" t="-62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25019" y="4476157"/>
              <a:ext cx="924398" cy="3195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"/>
          <p:cNvSpPr/>
          <p:nvPr/>
        </p:nvSpPr>
        <p:spPr>
          <a:xfrm>
            <a:off x="4221163" y="2019300"/>
            <a:ext cx="5138737" cy="46228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224" name="Google Shape;224;p45"/>
          <p:cNvSpPr txBox="1"/>
          <p:nvPr/>
        </p:nvSpPr>
        <p:spPr>
          <a:xfrm>
            <a:off x="406837" y="1934859"/>
            <a:ext cx="3720663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ciertos parámetros que permiten describir de mejor y de manera más fácil la señal eléctrica alterna bajo estudio,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son: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máximo: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(Valor Peak) viene del punto máximo que tendrá la señal.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medio: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aritmética de todos los valores instantáneos de la señal.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eficaz: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RMS = viene del diminutivo de root mean square, es el 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equivalente al de una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DC que produce la misma potencia media (o la misma disipación de calor) sobre una resistencia (MUY IMPORTANTE).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Peak to Peak: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desde el punto máximo hasta el punto mínimo de la señal.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45"/>
          <p:cNvPicPr preferRelativeResize="0"/>
          <p:nvPr/>
        </p:nvPicPr>
        <p:blipFill rotWithShape="1">
          <a:blip r:embed="rId3">
            <a:alphaModFix/>
          </a:blip>
          <a:srcRect b="6393" l="0" r="0" t="0"/>
          <a:stretch/>
        </p:blipFill>
        <p:spPr>
          <a:xfrm>
            <a:off x="4294643" y="2136477"/>
            <a:ext cx="5044620" cy="440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/>
          <p:nvPr/>
        </p:nvSpPr>
        <p:spPr>
          <a:xfrm>
            <a:off x="4813301" y="2755900"/>
            <a:ext cx="4343399" cy="37084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6"/>
          <p:cNvSpPr/>
          <p:nvPr/>
        </p:nvSpPr>
        <p:spPr>
          <a:xfrm>
            <a:off x="508001" y="2730500"/>
            <a:ext cx="4000499" cy="37084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6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233" name="Google Shape;233;p46"/>
          <p:cNvSpPr txBox="1"/>
          <p:nvPr/>
        </p:nvSpPr>
        <p:spPr>
          <a:xfrm>
            <a:off x="457200" y="1925638"/>
            <a:ext cx="6696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ATAJOS…</a:t>
            </a:r>
            <a:endParaRPr b="0" i="0" sz="1400" u="none" cap="none" strike="noStrik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obtener los valores medio, peak o rms de una señal?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46"/>
          <p:cNvPicPr preferRelativeResize="0"/>
          <p:nvPr/>
        </p:nvPicPr>
        <p:blipFill rotWithShape="1">
          <a:blip r:embed="rId3">
            <a:alphaModFix/>
          </a:blip>
          <a:srcRect b="0" l="15617" r="0" t="0"/>
          <a:stretch/>
        </p:blipFill>
        <p:spPr>
          <a:xfrm>
            <a:off x="750892" y="2943898"/>
            <a:ext cx="3406605" cy="281674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6"/>
          <p:cNvSpPr txBox="1"/>
          <p:nvPr/>
        </p:nvSpPr>
        <p:spPr>
          <a:xfrm>
            <a:off x="697104" y="5872408"/>
            <a:ext cx="366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 Vp = valor peak = Valor máximo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4266" y="3010604"/>
            <a:ext cx="2096891" cy="87934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7" name="Google Shape;23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4266" y="4927939"/>
            <a:ext cx="2549778" cy="116402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8" name="Google Shape;238;p46"/>
          <p:cNvSpPr txBox="1"/>
          <p:nvPr/>
        </p:nvSpPr>
        <p:spPr>
          <a:xfrm>
            <a:off x="5136166" y="4059528"/>
            <a:ext cx="3874753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Luego se utiliza la relación existente entre el valor medio y RMS o viceversa.</a:t>
            </a:r>
            <a:endParaRPr b="0" i="0" sz="1400" u="none" cap="none" strike="noStrik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graphicFrame>
        <p:nvGraphicFramePr>
          <p:cNvPr id="244" name="Google Shape;244;p47"/>
          <p:cNvGraphicFramePr/>
          <p:nvPr/>
        </p:nvGraphicFramePr>
        <p:xfrm>
          <a:off x="508000" y="1898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{6395B60D-650C-4C80-B802-75702E1BCC49}</a:tableStyleId>
              </a:tblPr>
              <a:tblGrid>
                <a:gridCol w="4292600"/>
                <a:gridCol w="4318000"/>
              </a:tblGrid>
              <a:tr h="60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Periodo (T)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AAE0C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(f)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rgbClr val="AAE0C1"/>
                    </a:solidFill>
                  </a:tcPr>
                </a:tc>
              </a:tr>
              <a:tr h="4108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 el </a:t>
                      </a:r>
                      <a:r>
                        <a:rPr b="1" lang="en-US" sz="1600" u="none" cap="none" strike="noStrike">
                          <a:solidFill>
                            <a:srgbClr val="C73E3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intervalo de tiempo 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repeticiones sucesivas de una forma de onda, siempre que puntos similares sucesivos de la forma de onda periódica se utilicen para determinar T. (T1= T2= T3). Se mide en unidades de tiempo, típicamente segundos (s).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 el número de </a:t>
                      </a:r>
                      <a:r>
                        <a:rPr b="1" lang="en-US" sz="1600" u="none" cap="none" strike="noStrike">
                          <a:solidFill>
                            <a:srgbClr val="C73E3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ciclos - periodos 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 suceden en un segundo. Su unidad de medida es el Hertz (Hz)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45" name="Google Shape;24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1" y="4248993"/>
            <a:ext cx="3880878" cy="190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7"/>
          <p:cNvPicPr preferRelativeResize="0"/>
          <p:nvPr/>
        </p:nvPicPr>
        <p:blipFill rotWithShape="1">
          <a:blip r:embed="rId4">
            <a:alphaModFix/>
          </a:blip>
          <a:srcRect b="0" l="0" r="60285" t="0"/>
          <a:stretch/>
        </p:blipFill>
        <p:spPr>
          <a:xfrm>
            <a:off x="4925285" y="3210802"/>
            <a:ext cx="1843815" cy="206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7"/>
          <p:cNvPicPr preferRelativeResize="0"/>
          <p:nvPr/>
        </p:nvPicPr>
        <p:blipFill rotWithShape="1">
          <a:blip r:embed="rId4">
            <a:alphaModFix/>
          </a:blip>
          <a:srcRect b="0" l="55853" r="4208" t="0"/>
          <a:stretch/>
        </p:blipFill>
        <p:spPr>
          <a:xfrm>
            <a:off x="7035800" y="3223502"/>
            <a:ext cx="1854200" cy="206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7"/>
          <p:cNvPicPr preferRelativeResize="0"/>
          <p:nvPr/>
        </p:nvPicPr>
        <p:blipFill rotWithShape="1">
          <a:blip r:embed="rId5">
            <a:alphaModFix/>
          </a:blip>
          <a:srcRect b="0" l="4583" r="4259" t="0"/>
          <a:stretch/>
        </p:blipFill>
        <p:spPr>
          <a:xfrm>
            <a:off x="4326232" y="5912270"/>
            <a:ext cx="4038380" cy="1187105"/>
          </a:xfrm>
          <a:prstGeom prst="rect">
            <a:avLst/>
          </a:prstGeom>
          <a:noFill/>
          <a:ln cap="flat" cmpd="sng" w="19050">
            <a:solidFill>
              <a:srgbClr val="C73E3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8"/>
          <p:cNvSpPr/>
          <p:nvPr/>
        </p:nvSpPr>
        <p:spPr>
          <a:xfrm>
            <a:off x="4711701" y="4064000"/>
            <a:ext cx="4546599" cy="2509838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8"/>
          <p:cNvSpPr/>
          <p:nvPr/>
        </p:nvSpPr>
        <p:spPr>
          <a:xfrm>
            <a:off x="508001" y="4064000"/>
            <a:ext cx="4000499" cy="2509838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8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256" name="Google Shape;256;p48"/>
          <p:cNvSpPr txBox="1"/>
          <p:nvPr/>
        </p:nvSpPr>
        <p:spPr>
          <a:xfrm>
            <a:off x="444500" y="2156718"/>
            <a:ext cx="83693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Señales Periódicas: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señales especiales las cuales completa un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dentro de un marco de tiempo medible, denominado periodo, y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repite ese patrón en periodos idénticos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Cuando se completa un patrón completo, se dice que se ha completado un ciclo.</a:t>
            </a:r>
            <a:endParaRPr/>
          </a:p>
          <a:p>
            <a:pPr indent="-62100" lvl="0" marL="1764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 de señales periódicas: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encrypted-tbn1.gstatic.com/images?q=tbn:ANd9GcS170E9HiN7g7-yh_Ila12ACXx5I2iykOc03VGNDVMDfIgQVdo20A" id="257" name="Google Shape;257;p48"/>
          <p:cNvPicPr preferRelativeResize="0"/>
          <p:nvPr/>
        </p:nvPicPr>
        <p:blipFill rotWithShape="1">
          <a:blip r:embed="rId3">
            <a:alphaModFix/>
          </a:blip>
          <a:srcRect b="6334" l="7021" r="10889" t="5837"/>
          <a:stretch/>
        </p:blipFill>
        <p:spPr>
          <a:xfrm>
            <a:off x="508000" y="4229100"/>
            <a:ext cx="3860800" cy="2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7728" y="4203377"/>
            <a:ext cx="4260947" cy="230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/>
          <p:nvPr/>
        </p:nvSpPr>
        <p:spPr>
          <a:xfrm>
            <a:off x="508000" y="1993900"/>
            <a:ext cx="6591300" cy="4719638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9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265" name="Google Shape;265;p49"/>
          <p:cNvSpPr/>
          <p:nvPr/>
        </p:nvSpPr>
        <p:spPr>
          <a:xfrm>
            <a:off x="881063" y="2162439"/>
            <a:ext cx="4857750" cy="4385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Ejemplos: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el periodo de una forma de onda periódica con frecuencia de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100Hz     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4500Hz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Utilizamos la siguiente expresión: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Resultados: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0,01 seg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0,000222 seg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49"/>
          <p:cNvGrpSpPr/>
          <p:nvPr/>
        </p:nvGrpSpPr>
        <p:grpSpPr>
          <a:xfrm>
            <a:off x="965200" y="4495800"/>
            <a:ext cx="1485899" cy="889000"/>
            <a:chOff x="6121400" y="2324100"/>
            <a:chExt cx="1485899" cy="889000"/>
          </a:xfrm>
        </p:grpSpPr>
        <p:sp>
          <p:nvSpPr>
            <p:cNvPr id="267" name="Google Shape;267;p49"/>
            <p:cNvSpPr/>
            <p:nvPr/>
          </p:nvSpPr>
          <p:spPr>
            <a:xfrm>
              <a:off x="6327829" y="2482950"/>
              <a:ext cx="8984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="1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 b="1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" name="Google Shape;268;p49"/>
            <p:cNvGrpSpPr/>
            <p:nvPr/>
          </p:nvGrpSpPr>
          <p:grpSpPr>
            <a:xfrm>
              <a:off x="6772329" y="2355950"/>
              <a:ext cx="771471" cy="769441"/>
              <a:chOff x="6023029" y="3371950"/>
              <a:chExt cx="771471" cy="769441"/>
            </a:xfrm>
          </p:grpSpPr>
          <p:sp>
            <p:nvSpPr>
              <p:cNvPr id="269" name="Google Shape;269;p49"/>
              <p:cNvSpPr/>
              <p:nvPr/>
            </p:nvSpPr>
            <p:spPr>
              <a:xfrm>
                <a:off x="6023029" y="3371950"/>
                <a:ext cx="771471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2200" u="none" cap="none" strike="noStrike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f</a:t>
                </a:r>
                <a:endParaRPr b="1" i="1" sz="2200" u="none" cap="none" strike="noStrike">
                  <a:solidFill>
                    <a:srgbClr val="000000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cxnSp>
            <p:nvCxnSpPr>
              <p:cNvPr id="270" name="Google Shape;270;p49"/>
              <p:cNvCxnSpPr/>
              <p:nvPr/>
            </p:nvCxnSpPr>
            <p:spPr>
              <a:xfrm>
                <a:off x="6142064" y="3771900"/>
                <a:ext cx="53340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71" name="Google Shape;271;p49"/>
            <p:cNvSpPr/>
            <p:nvPr/>
          </p:nvSpPr>
          <p:spPr>
            <a:xfrm>
              <a:off x="6121400" y="2324100"/>
              <a:ext cx="1485899" cy="889000"/>
            </a:xfrm>
            <a:prstGeom prst="roundRect">
              <a:avLst>
                <a:gd fmla="val 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2" name="Google Shape;2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7051" y="1799646"/>
            <a:ext cx="3197579" cy="5015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/>
          <p:nvPr/>
        </p:nvSpPr>
        <p:spPr>
          <a:xfrm>
            <a:off x="508000" y="2552700"/>
            <a:ext cx="8432800" cy="3805238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0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279" name="Google Shape;279;p50"/>
          <p:cNvSpPr txBox="1"/>
          <p:nvPr/>
        </p:nvSpPr>
        <p:spPr>
          <a:xfrm>
            <a:off x="419100" y="2041229"/>
            <a:ext cx="5905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Conversión de grados a Radianes: π = 180°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rPr b="0" i="0" lang="en-US" sz="296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974" y="2928535"/>
            <a:ext cx="7624249" cy="302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"/>
          <p:cNvSpPr/>
          <p:nvPr/>
        </p:nvSpPr>
        <p:spPr>
          <a:xfrm>
            <a:off x="508000" y="2616200"/>
            <a:ext cx="8699500" cy="40386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1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287" name="Google Shape;287;p51"/>
          <p:cNvSpPr txBox="1"/>
          <p:nvPr/>
        </p:nvSpPr>
        <p:spPr>
          <a:xfrm>
            <a:off x="419100" y="1939629"/>
            <a:ext cx="88011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algunas equivalencias frecuentes entre Grados y Radianes de los ángulos más comunes, los cuales son:</a:t>
            </a:r>
            <a:endParaRPr/>
          </a:p>
        </p:txBody>
      </p:sp>
      <p:pic>
        <p:nvPicPr>
          <p:cNvPr id="288" name="Google Shape;28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600" y="2934287"/>
            <a:ext cx="8083971" cy="105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3019" y="4294512"/>
            <a:ext cx="3889420" cy="210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/>
          <p:nvPr/>
        </p:nvSpPr>
        <p:spPr>
          <a:xfrm>
            <a:off x="508000" y="2616200"/>
            <a:ext cx="8699500" cy="40386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2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296" name="Google Shape;296;p52"/>
          <p:cNvSpPr txBox="1"/>
          <p:nvPr/>
        </p:nvSpPr>
        <p:spPr>
          <a:xfrm>
            <a:off x="419100" y="1939629"/>
            <a:ext cx="88011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algunas equivalencias entre Grados y Radianes de los ángulos más comunes, los cuales son: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953" y="2886269"/>
            <a:ext cx="8288493" cy="358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INSTALACIONES ELÉCTRICAS INDUSTRIALES 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7"/>
          <p:cNvSpPr/>
          <p:nvPr/>
        </p:nvSpPr>
        <p:spPr>
          <a:xfrm>
            <a:off x="482600" y="2239962"/>
            <a:ext cx="3124200" cy="554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7"/>
          <p:cNvSpPr/>
          <p:nvPr/>
        </p:nvSpPr>
        <p:spPr>
          <a:xfrm>
            <a:off x="355600" y="2400300"/>
            <a:ext cx="2527300" cy="74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/>
          <p:nvPr/>
        </p:nvSpPr>
        <p:spPr>
          <a:xfrm>
            <a:off x="330200" y="2684462"/>
            <a:ext cx="2882900" cy="554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7"/>
          <p:cNvSpPr/>
          <p:nvPr/>
        </p:nvSpPr>
        <p:spPr>
          <a:xfrm>
            <a:off x="355600" y="3141662"/>
            <a:ext cx="2616200" cy="554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tada-A1.png" id="73" name="Google Shape;73;p37"/>
          <p:cNvPicPr preferRelativeResize="0"/>
          <p:nvPr/>
        </p:nvPicPr>
        <p:blipFill rotWithShape="1">
          <a:blip r:embed="rId3">
            <a:alphaModFix/>
          </a:blip>
          <a:srcRect b="3684" l="0" r="0" t="0"/>
          <a:stretch/>
        </p:blipFill>
        <p:spPr>
          <a:xfrm>
            <a:off x="1628007" y="3131888"/>
            <a:ext cx="6786039" cy="422141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7"/>
          <p:cNvSpPr/>
          <p:nvPr/>
        </p:nvSpPr>
        <p:spPr>
          <a:xfrm>
            <a:off x="369460" y="2239963"/>
            <a:ext cx="8545940" cy="896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CIRCUITOS ELÉCTRICOS AC </a:t>
            </a:r>
            <a:br>
              <a:rPr b="1" i="0" lang="en-US" sz="3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(CORRIENTE ALTERNA)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/>
          <p:nvPr/>
        </p:nvSpPr>
        <p:spPr>
          <a:xfrm>
            <a:off x="469900" y="2311400"/>
            <a:ext cx="7607300" cy="3322638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3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304" name="Google Shape;304;p53"/>
          <p:cNvSpPr txBox="1"/>
          <p:nvPr/>
        </p:nvSpPr>
        <p:spPr>
          <a:xfrm>
            <a:off x="419100" y="1888829"/>
            <a:ext cx="3873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Valor instantáneo de la onda senoidal</a:t>
            </a:r>
            <a:endParaRPr b="1" i="0" sz="18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53"/>
          <p:cNvPicPr preferRelativeResize="0"/>
          <p:nvPr/>
        </p:nvPicPr>
        <p:blipFill rotWithShape="1">
          <a:blip r:embed="rId3">
            <a:alphaModFix/>
          </a:blip>
          <a:srcRect b="0" l="3692" r="0" t="0"/>
          <a:stretch/>
        </p:blipFill>
        <p:spPr>
          <a:xfrm>
            <a:off x="812801" y="2339801"/>
            <a:ext cx="6823614" cy="328011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3"/>
          <p:cNvSpPr/>
          <p:nvPr/>
        </p:nvSpPr>
        <p:spPr>
          <a:xfrm>
            <a:off x="525462" y="5709663"/>
            <a:ext cx="866933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triangulo: 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rojo el valor instantáneo en ese momento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azul el máximo, equivalente al radio de la circunferencia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 es el ángulo desplazado en ese instante, mostrado en la circunferencia y la onda.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/>
          <p:nvPr/>
        </p:nvSpPr>
        <p:spPr>
          <a:xfrm>
            <a:off x="2844800" y="1968500"/>
            <a:ext cx="6311900" cy="44069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4"/>
          <p:cNvSpPr/>
          <p:nvPr/>
        </p:nvSpPr>
        <p:spPr>
          <a:xfrm>
            <a:off x="409581" y="11762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pic>
        <p:nvPicPr>
          <p:cNvPr descr="Similitudes y diferencias entre seno y coseno - Brainly.lat" id="313" name="Google Shape;3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7016" y="2200101"/>
            <a:ext cx="4697939" cy="391653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4"/>
          <p:cNvSpPr/>
          <p:nvPr/>
        </p:nvSpPr>
        <p:spPr>
          <a:xfrm>
            <a:off x="469387" y="2065338"/>
            <a:ext cx="2324614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¿Qué es el seno </a:t>
            </a:r>
            <a:br>
              <a:rPr b="1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y coseno?</a:t>
            </a:r>
            <a:endParaRPr b="1" i="0" sz="24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4"/>
          <p:cNvSpPr/>
          <p:nvPr/>
        </p:nvSpPr>
        <p:spPr>
          <a:xfrm>
            <a:off x="3486600" y="6434693"/>
            <a:ext cx="502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https://www.youtube.com/watch?v=XH3htlWU9N4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/>
          <p:nvPr/>
        </p:nvSpPr>
        <p:spPr>
          <a:xfrm>
            <a:off x="469900" y="1968500"/>
            <a:ext cx="8686800" cy="41783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5"/>
          <p:cNvSpPr/>
          <p:nvPr/>
        </p:nvSpPr>
        <p:spPr>
          <a:xfrm>
            <a:off x="409581" y="1176286"/>
            <a:ext cx="5826119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73E32"/>
                </a:solidFill>
                <a:latin typeface="Arial"/>
                <a:ea typeface="Arial"/>
                <a:cs typeface="Arial"/>
                <a:sym typeface="Arial"/>
              </a:rPr>
              <a:t>SENO: FUNCIÓN SENOIDAL</a:t>
            </a:r>
            <a:endParaRPr/>
          </a:p>
        </p:txBody>
      </p:sp>
      <p:sp>
        <p:nvSpPr>
          <p:cNvPr id="322" name="Google Shape;322;p55"/>
          <p:cNvSpPr txBox="1"/>
          <p:nvPr/>
        </p:nvSpPr>
        <p:spPr>
          <a:xfrm>
            <a:off x="1510787" y="3129757"/>
            <a:ext cx="85962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as Funciones Trigonométricas - Matematicas Puerto Rico | L2DJ Temas  de Matemáticas, Inc" id="323" name="Google Shape;32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882" y="2302919"/>
            <a:ext cx="8436613" cy="342526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5"/>
          <p:cNvSpPr/>
          <p:nvPr/>
        </p:nvSpPr>
        <p:spPr>
          <a:xfrm>
            <a:off x="627591" y="6233631"/>
            <a:ext cx="486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https://www.youtube.com/watch?v=VSCT8dsF14I</a:t>
            </a:r>
            <a:endParaRPr b="0" i="0" sz="17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"/>
          <p:cNvSpPr/>
          <p:nvPr/>
        </p:nvSpPr>
        <p:spPr>
          <a:xfrm>
            <a:off x="469900" y="2197100"/>
            <a:ext cx="8686800" cy="39497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6"/>
          <p:cNvSpPr/>
          <p:nvPr/>
        </p:nvSpPr>
        <p:spPr>
          <a:xfrm>
            <a:off x="409581" y="1176286"/>
            <a:ext cx="5826119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73E32"/>
                </a:solidFill>
                <a:latin typeface="Arial"/>
                <a:ea typeface="Arial"/>
                <a:cs typeface="Arial"/>
                <a:sym typeface="Arial"/>
              </a:rPr>
              <a:t>COSENO: FUNCIÓN COSENOIDAL</a:t>
            </a:r>
            <a:endParaRPr/>
          </a:p>
        </p:txBody>
      </p:sp>
      <p:sp>
        <p:nvSpPr>
          <p:cNvPr id="331" name="Google Shape;331;p56"/>
          <p:cNvSpPr txBox="1"/>
          <p:nvPr/>
        </p:nvSpPr>
        <p:spPr>
          <a:xfrm>
            <a:off x="1510787" y="3129757"/>
            <a:ext cx="85962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6"/>
          <p:cNvSpPr/>
          <p:nvPr/>
        </p:nvSpPr>
        <p:spPr>
          <a:xfrm>
            <a:off x="589491" y="6233631"/>
            <a:ext cx="486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https://www.youtube.com/watch?v=zn6za_xWsVI&amp;t=1s</a:t>
            </a:r>
            <a:endParaRPr b="0" i="0" sz="18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unciones Trigonométricas-Círculo Unitario" id="333" name="Google Shape;33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805" y="2502835"/>
            <a:ext cx="8363566" cy="346251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6"/>
          <p:cNvSpPr/>
          <p:nvPr/>
        </p:nvSpPr>
        <p:spPr>
          <a:xfrm>
            <a:off x="512220" y="1853203"/>
            <a:ext cx="1807306" cy="29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 tenemos;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6"/>
          <p:cNvSpPr/>
          <p:nvPr/>
        </p:nvSpPr>
        <p:spPr>
          <a:xfrm>
            <a:off x="3921118" y="5791843"/>
            <a:ext cx="543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/>
          <p:nvPr/>
        </p:nvSpPr>
        <p:spPr>
          <a:xfrm>
            <a:off x="4914900" y="2001838"/>
            <a:ext cx="4216400" cy="3916362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81000" y="1989138"/>
            <a:ext cx="4216400" cy="3916362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409581" y="1176286"/>
            <a:ext cx="5826119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73E32"/>
                </a:solidFill>
                <a:latin typeface="Arial"/>
                <a:ea typeface="Arial"/>
                <a:cs typeface="Arial"/>
                <a:sym typeface="Arial"/>
              </a:rPr>
              <a:t>DESFASE DE SEÑAL ALTERNA</a:t>
            </a:r>
            <a:endParaRPr/>
          </a:p>
        </p:txBody>
      </p:sp>
      <p:sp>
        <p:nvSpPr>
          <p:cNvPr id="343" name="Google Shape;343;p57"/>
          <p:cNvSpPr txBox="1"/>
          <p:nvPr/>
        </p:nvSpPr>
        <p:spPr>
          <a:xfrm>
            <a:off x="436316" y="2154238"/>
            <a:ext cx="4199184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diferencia de lo que ocurre en un circuito resistivo,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la corriente y el voltaje están en fase.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rametros de la corriente alterna" id="344" name="Google Shape;34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751" y="3224981"/>
            <a:ext cx="4035597" cy="223160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7"/>
          <p:cNvSpPr/>
          <p:nvPr/>
        </p:nvSpPr>
        <p:spPr>
          <a:xfrm>
            <a:off x="5029201" y="2154238"/>
            <a:ext cx="4089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circuitos donde encontramos elementos inductivos y capacitivos; la corriente y el voltaje presentan desfases entre si.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sfase - Wikipedia, la enciclopedia libre" id="346" name="Google Shape;34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4321" y="3512605"/>
            <a:ext cx="3734254" cy="188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8"/>
          <p:cNvSpPr/>
          <p:nvPr/>
        </p:nvSpPr>
        <p:spPr>
          <a:xfrm>
            <a:off x="498476" y="3263900"/>
            <a:ext cx="6702424" cy="27813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8"/>
          <p:cNvSpPr/>
          <p:nvPr/>
        </p:nvSpPr>
        <p:spPr>
          <a:xfrm>
            <a:off x="409581" y="1214386"/>
            <a:ext cx="5826119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C73E32"/>
                </a:solidFill>
                <a:latin typeface="Arial"/>
                <a:ea typeface="Arial"/>
                <a:cs typeface="Arial"/>
                <a:sym typeface="Arial"/>
              </a:rPr>
              <a:t>CONDENSADOR</a:t>
            </a:r>
            <a:endParaRPr/>
          </a:p>
        </p:txBody>
      </p:sp>
      <p:sp>
        <p:nvSpPr>
          <p:cNvPr id="353" name="Google Shape;353;p58"/>
          <p:cNvSpPr txBox="1"/>
          <p:nvPr/>
        </p:nvSpPr>
        <p:spPr>
          <a:xfrm>
            <a:off x="394653" y="1874838"/>
            <a:ext cx="7733347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corriente alterna en un condensador generada por un voltaje que se aplica en los terminales del condensador </a:t>
            </a:r>
            <a:r>
              <a:rPr b="1" i="0" lang="en-US" sz="1800" u="none" cap="none" strike="noStrike">
                <a:solidFill>
                  <a:srgbClr val="1CA848"/>
                </a:solidFill>
                <a:latin typeface="Calibri"/>
                <a:ea typeface="Calibri"/>
                <a:cs typeface="Calibri"/>
                <a:sym typeface="Calibri"/>
              </a:rPr>
              <a:t>está desfasado o corrido 90° hacia atrás con respecto a la corriente</a:t>
            </a: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se debe a que el capacitor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 opone a cambios bruscos de voltaje.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515" y="3520218"/>
            <a:ext cx="5605123" cy="236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9"/>
          <p:cNvSpPr/>
          <p:nvPr/>
        </p:nvSpPr>
        <p:spPr>
          <a:xfrm>
            <a:off x="498476" y="3263900"/>
            <a:ext cx="6702424" cy="2781300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9"/>
          <p:cNvSpPr/>
          <p:nvPr/>
        </p:nvSpPr>
        <p:spPr>
          <a:xfrm>
            <a:off x="409581" y="1214386"/>
            <a:ext cx="5826119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C73E32"/>
                </a:solidFill>
                <a:latin typeface="Arial"/>
                <a:ea typeface="Arial"/>
                <a:cs typeface="Arial"/>
                <a:sym typeface="Arial"/>
              </a:rPr>
              <a:t>BOBINA</a:t>
            </a:r>
            <a:endParaRPr/>
          </a:p>
        </p:txBody>
      </p:sp>
      <p:sp>
        <p:nvSpPr>
          <p:cNvPr id="361" name="Google Shape;361;p59"/>
          <p:cNvSpPr txBox="1"/>
          <p:nvPr/>
        </p:nvSpPr>
        <p:spPr>
          <a:xfrm>
            <a:off x="394653" y="1874838"/>
            <a:ext cx="7733347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paso de una corriente alterna en una  bobina generada por un voltaje que aparece en los terminales de la bobina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está desfasado o corrido 90° hacia adelante con respecto a la corriente.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Esto se debe a que la bobina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 opone a cambios bruscos de corriente.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59"/>
          <p:cNvPicPr preferRelativeResize="0"/>
          <p:nvPr/>
        </p:nvPicPr>
        <p:blipFill rotWithShape="1">
          <a:blip r:embed="rId3">
            <a:alphaModFix/>
          </a:blip>
          <a:srcRect b="9140" l="0" r="1179" t="8087"/>
          <a:stretch/>
        </p:blipFill>
        <p:spPr>
          <a:xfrm>
            <a:off x="948433" y="3670301"/>
            <a:ext cx="5503167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9"/>
          <p:cNvSpPr txBox="1"/>
          <p:nvPr/>
        </p:nvSpPr>
        <p:spPr>
          <a:xfrm>
            <a:off x="4355587" y="4189486"/>
            <a:ext cx="103878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"/>
          <p:cNvSpPr/>
          <p:nvPr/>
        </p:nvSpPr>
        <p:spPr>
          <a:xfrm>
            <a:off x="3876676" y="2535238"/>
            <a:ext cx="5165724" cy="4144962"/>
          </a:xfrm>
          <a:prstGeom prst="roundRect">
            <a:avLst>
              <a:gd fmla="val 36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0"/>
          <p:cNvSpPr txBox="1"/>
          <p:nvPr/>
        </p:nvSpPr>
        <p:spPr>
          <a:xfrm>
            <a:off x="445453" y="2459038"/>
            <a:ext cx="3250247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conformado por 3 señales senoidales (monofásicas)  desfasadas en 120° grados entre sí.</a:t>
            </a:r>
            <a:endParaRPr/>
          </a:p>
          <a:p>
            <a:pPr indent="-176400" lvl="0" marL="176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 ventajas están asociados a la transmisión de potencia.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0"/>
          <p:cNvSpPr/>
          <p:nvPr/>
        </p:nvSpPr>
        <p:spPr>
          <a:xfrm>
            <a:off x="447681" y="1214386"/>
            <a:ext cx="582611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SISTEMAS TRIFÁSICOS</a:t>
            </a:r>
            <a:endParaRPr/>
          </a:p>
        </p:txBody>
      </p:sp>
      <p:pic>
        <p:nvPicPr>
          <p:cNvPr descr="Sistema trifásico - Wikipedia, la enciclopedia libre" id="371" name="Google Shape;37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3956" y="2903538"/>
            <a:ext cx="4775199" cy="3557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 txBox="1"/>
          <p:nvPr/>
        </p:nvSpPr>
        <p:spPr>
          <a:xfrm>
            <a:off x="42140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8"/>
          <p:cNvSpPr txBox="1"/>
          <p:nvPr/>
        </p:nvSpPr>
        <p:spPr>
          <a:xfrm>
            <a:off x="5989638" y="1176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3332162" y="3204849"/>
            <a:ext cx="4960938" cy="2037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CIRCUITOS ELÉCTRICOS AC </a:t>
            </a:r>
            <a:b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(CORRIENTE ALTERNA)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¡Atentos, atentas!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61"/>
          <p:cNvGrpSpPr/>
          <p:nvPr/>
        </p:nvGrpSpPr>
        <p:grpSpPr>
          <a:xfrm>
            <a:off x="3758582" y="1533450"/>
            <a:ext cx="5076598" cy="2360124"/>
            <a:chOff x="-1373856" y="2035275"/>
            <a:chExt cx="5076598" cy="2360124"/>
          </a:xfrm>
        </p:grpSpPr>
        <p:grpSp>
          <p:nvGrpSpPr>
            <p:cNvPr id="391" name="Google Shape;391;p61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392" name="Google Shape;392;p61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61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" name="Google Shape;394;p61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“Seguridad y uso de elementos de protección personal”</a:t>
              </a:r>
              <a:endParaRPr b="1" i="0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61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6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4684091" y="1520876"/>
            <a:ext cx="3568956" cy="5108524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8"/>
          <p:cNvGrpSpPr/>
          <p:nvPr/>
        </p:nvGrpSpPr>
        <p:grpSpPr>
          <a:xfrm>
            <a:off x="1459336" y="1110643"/>
            <a:ext cx="2980513" cy="4227328"/>
            <a:chOff x="4727195" y="1631343"/>
            <a:chExt cx="2980513" cy="4227328"/>
          </a:xfrm>
        </p:grpSpPr>
        <p:sp>
          <p:nvSpPr>
            <p:cNvPr id="81" name="Google Shape;81;p38"/>
            <p:cNvSpPr/>
            <p:nvPr/>
          </p:nvSpPr>
          <p:spPr>
            <a:xfrm>
              <a:off x="4727195" y="2041576"/>
              <a:ext cx="2980513" cy="3817095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" name="Google Shape;82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89940" y="1631343"/>
              <a:ext cx="853288" cy="81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38"/>
            <p:cNvSpPr txBox="1"/>
            <p:nvPr/>
          </p:nvSpPr>
          <p:spPr>
            <a:xfrm>
              <a:off x="4832426" y="2619751"/>
              <a:ext cx="2768317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METODOLOGÍA SELECCIONADA</a:t>
              </a:r>
              <a:endParaRPr b="0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8"/>
            <p:cNvSpPr txBox="1"/>
            <p:nvPr/>
          </p:nvSpPr>
          <p:spPr>
            <a:xfrm>
              <a:off x="5565583" y="3336968"/>
              <a:ext cx="1477108" cy="71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Texto Guía / </a:t>
              </a: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Demostración Guiada</a:t>
              </a:r>
              <a:endParaRPr/>
            </a:p>
          </p:txBody>
        </p:sp>
      </p:grpSp>
      <p:pic>
        <p:nvPicPr>
          <p:cNvPr id="85" name="Google Shape;8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72638" y="2816268"/>
            <a:ext cx="2866676" cy="396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9531" y="2381368"/>
            <a:ext cx="3059282" cy="28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8"/>
          <p:cNvSpPr/>
          <p:nvPr/>
        </p:nvSpPr>
        <p:spPr>
          <a:xfrm>
            <a:off x="4761494" y="2765086"/>
            <a:ext cx="3382203" cy="38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Ejecuta instalación eléctrica de fuerza motriz de acuerdo a las especificaciones técnicas del plano o proyecto eléctrico, considerando las exigencias generales para instalaciones de fuerza y calefacción, según la normativa vigente</a:t>
            </a:r>
            <a:endParaRPr/>
          </a:p>
          <a:p>
            <a:pPr indent="-176400" lvl="0" marL="1764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instalación eléctrica de calefacción de acuerdo a las especificaciones técnicas del proyecto eléctrico, considerando las exigencias y la normativa general para instalaciones de calefacción.</a:t>
            </a:r>
            <a:endParaRPr/>
          </a:p>
          <a:p>
            <a:pPr indent="-68450" lvl="0" marL="176400" marR="0" rtl="0" algn="l">
              <a:lnSpc>
                <a:spcPct val="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000" lvl="0" marL="176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31968" y="1110643"/>
            <a:ext cx="853288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8"/>
          <p:cNvSpPr txBox="1"/>
          <p:nvPr/>
        </p:nvSpPr>
        <p:spPr>
          <a:xfrm>
            <a:off x="5260256" y="209905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2"/>
          <p:cNvSpPr/>
          <p:nvPr/>
        </p:nvSpPr>
        <p:spPr>
          <a:xfrm>
            <a:off x="491612" y="2165423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2"/>
          <p:cNvSpPr txBox="1"/>
          <p:nvPr/>
        </p:nvSpPr>
        <p:spPr>
          <a:xfrm>
            <a:off x="1105678" y="2720100"/>
            <a:ext cx="5771537" cy="14888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quieres profundizar, te invitamos a visitar el sitio de </a:t>
            </a:r>
            <a:r>
              <a:rPr b="1" i="0" lang="en-US" sz="1600" u="sng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TP DIGITAL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esta actividad te sugerimos: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013" lvl="1" marL="35401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Estudio de circuitos RLC de corriente alterna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6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p62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406" name="Google Shape;406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3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3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3"/>
          <p:cNvSpPr/>
          <p:nvPr/>
        </p:nvSpPr>
        <p:spPr>
          <a:xfrm>
            <a:off x="915161" y="2649150"/>
            <a:ext cx="7772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dirigido a apoyar a los centros educativos y docentes de formación técnico profesional a nivel nacional, incorporando recursos virtuales en los procesos de enseñanza aprendizaje.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3"/>
          <p:cNvSpPr/>
          <p:nvPr/>
        </p:nvSpPr>
        <p:spPr>
          <a:xfrm>
            <a:off x="915161" y="4771334"/>
            <a:ext cx="77054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registrarte ingresa a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https://fch.cl/iniciativa/tp-digital/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inscríbete aquí: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https://tinyurl.com/ya6zkhju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recibas tu nombre de usuario y contraseña, podrás acceder a los recursos siguiendo este enlace: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https://tp-digital.territorio.la/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424" name="Google Shape;424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5" name="Google Shape;425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426" name="Google Shape;426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7" name="Google Shape;427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8" name="Google Shape;428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429" name="Google Shape;429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430" name="Google Shape;430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31" name="Google Shape;431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2" name="Google Shape;432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434" name="Google Shape;434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6" name="Google Shape;436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" name="Google Shape;440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441" name="Google Shape;441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2" name="Google Shape;442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443" name="Google Shape;443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4" name="Google Shape;444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5" name="Google Shape;445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446" name="Google Shape;446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7" name="Google Shape;447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448" name="Google Shape;448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9" name="Google Shape;449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50" name="Google Shape;450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1"/>
          <p:cNvSpPr txBox="1"/>
          <p:nvPr/>
        </p:nvSpPr>
        <p:spPr>
          <a:xfrm>
            <a:off x="958647" y="41063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4754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1"/>
          <p:cNvSpPr txBox="1"/>
          <p:nvPr/>
        </p:nvSpPr>
        <p:spPr>
          <a:xfrm>
            <a:off x="4592638" y="795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958646" y="2836549"/>
            <a:ext cx="5340553" cy="745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CIRCUITOS ELÉCTRICOS AC </a:t>
            </a:r>
            <a:br>
              <a:rPr b="0" i="0" lang="en-US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(CORRIENTE ALTERNA)</a:t>
            </a:r>
            <a:endParaRPr b="0" i="0" sz="26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4152068" y="3149601"/>
            <a:ext cx="4906767" cy="4004732"/>
          </a:xfrm>
          <a:prstGeom prst="roundRect">
            <a:avLst>
              <a:gd fmla="val 623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3606670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6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8501063" y="1396328"/>
            <a:ext cx="4857750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3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4345958" y="3255653"/>
            <a:ext cx="4298508" cy="24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4445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Corriente Alterna y Corriente Continua</a:t>
            </a:r>
            <a:endParaRPr/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Señales alternas </a:t>
            </a:r>
            <a:endParaRPr/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Seno, función senoidal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Coseno, función cosenoidal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Desfase de señal alterna</a:t>
            </a:r>
            <a:endParaRPr/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Condensador</a:t>
            </a:r>
            <a:endParaRPr/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Bonina</a:t>
            </a:r>
            <a:endParaRPr/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Trifásicos</a:t>
            </a:r>
            <a:endParaRPr/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</a:t>
            </a:r>
            <a:endParaRPr/>
          </a:p>
          <a:p>
            <a:pPr indent="0" lvl="0" marL="44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grpSp>
        <p:nvGrpSpPr>
          <p:cNvPr id="100" name="Google Shape;100;p5"/>
          <p:cNvGrpSpPr/>
          <p:nvPr/>
        </p:nvGrpSpPr>
        <p:grpSpPr>
          <a:xfrm>
            <a:off x="3974865" y="3376326"/>
            <a:ext cx="333603" cy="280129"/>
            <a:chOff x="3979115" y="2910663"/>
            <a:chExt cx="333603" cy="280129"/>
          </a:xfrm>
        </p:grpSpPr>
        <p:sp>
          <p:nvSpPr>
            <p:cNvPr id="101" name="Google Shape;101;p5"/>
            <p:cNvSpPr/>
            <p:nvPr/>
          </p:nvSpPr>
          <p:spPr>
            <a:xfrm>
              <a:off x="4015276" y="2919130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 txBox="1"/>
            <p:nvPr/>
          </p:nvSpPr>
          <p:spPr>
            <a:xfrm>
              <a:off x="3979115" y="2910663"/>
              <a:ext cx="333603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4003885" y="3710573"/>
            <a:ext cx="272043" cy="288596"/>
            <a:chOff x="4008135" y="3919703"/>
            <a:chExt cx="272043" cy="288596"/>
          </a:xfrm>
        </p:grpSpPr>
        <p:sp>
          <p:nvSpPr>
            <p:cNvPr id="104" name="Google Shape;104;p5"/>
            <p:cNvSpPr/>
            <p:nvPr/>
          </p:nvSpPr>
          <p:spPr>
            <a:xfrm>
              <a:off x="4015276" y="3936637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 txBox="1"/>
            <p:nvPr/>
          </p:nvSpPr>
          <p:spPr>
            <a:xfrm>
              <a:off x="4008135" y="391970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5"/>
          <p:cNvGrpSpPr/>
          <p:nvPr/>
        </p:nvGrpSpPr>
        <p:grpSpPr>
          <a:xfrm>
            <a:off x="4003885" y="4019419"/>
            <a:ext cx="272043" cy="297063"/>
            <a:chOff x="4008135" y="4315968"/>
            <a:chExt cx="272043" cy="297063"/>
          </a:xfrm>
        </p:grpSpPr>
        <p:sp>
          <p:nvSpPr>
            <p:cNvPr id="107" name="Google Shape;107;p5"/>
            <p:cNvSpPr/>
            <p:nvPr/>
          </p:nvSpPr>
          <p:spPr>
            <a:xfrm>
              <a:off x="4015276" y="4341369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4008135" y="431596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5"/>
          <p:cNvGrpSpPr/>
          <p:nvPr/>
        </p:nvGrpSpPr>
        <p:grpSpPr>
          <a:xfrm>
            <a:off x="3995419" y="4370594"/>
            <a:ext cx="280509" cy="280132"/>
            <a:chOff x="3995419" y="4717741"/>
            <a:chExt cx="280509" cy="280132"/>
          </a:xfrm>
        </p:grpSpPr>
        <p:sp>
          <p:nvSpPr>
            <p:cNvPr id="110" name="Google Shape;110;p5"/>
            <p:cNvSpPr/>
            <p:nvPr/>
          </p:nvSpPr>
          <p:spPr>
            <a:xfrm>
              <a:off x="4011026" y="472621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 txBox="1"/>
            <p:nvPr/>
          </p:nvSpPr>
          <p:spPr>
            <a:xfrm>
              <a:off x="3995419" y="471774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5"/>
          <p:cNvGrpSpPr/>
          <p:nvPr/>
        </p:nvGrpSpPr>
        <p:grpSpPr>
          <a:xfrm>
            <a:off x="4003885" y="4692143"/>
            <a:ext cx="272043" cy="297063"/>
            <a:chOff x="4008135" y="5125432"/>
            <a:chExt cx="272043" cy="297063"/>
          </a:xfrm>
        </p:grpSpPr>
        <p:sp>
          <p:nvSpPr>
            <p:cNvPr id="113" name="Google Shape;113;p5"/>
            <p:cNvSpPr/>
            <p:nvPr/>
          </p:nvSpPr>
          <p:spPr>
            <a:xfrm>
              <a:off x="4015276" y="5150833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4008135" y="512543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3995419" y="5013688"/>
            <a:ext cx="280509" cy="297063"/>
            <a:chOff x="3999669" y="5530164"/>
            <a:chExt cx="280509" cy="297063"/>
          </a:xfrm>
        </p:grpSpPr>
        <p:sp>
          <p:nvSpPr>
            <p:cNvPr id="116" name="Google Shape;116;p5"/>
            <p:cNvSpPr/>
            <p:nvPr/>
          </p:nvSpPr>
          <p:spPr>
            <a:xfrm>
              <a:off x="4015276" y="555556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3999669" y="5530164"/>
              <a:ext cx="198770" cy="255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5"/>
          <p:cNvSpPr/>
          <p:nvPr/>
        </p:nvSpPr>
        <p:spPr>
          <a:xfrm>
            <a:off x="4011038" y="5360829"/>
            <a:ext cx="264902" cy="271662"/>
          </a:xfrm>
          <a:prstGeom prst="roundRect">
            <a:avLst>
              <a:gd fmla="val 16667" name="adj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4003897" y="5343895"/>
            <a:ext cx="198770" cy="255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3974875" y="5687724"/>
            <a:ext cx="333603" cy="280129"/>
            <a:chOff x="3979115" y="2910663"/>
            <a:chExt cx="333603" cy="280129"/>
          </a:xfrm>
        </p:grpSpPr>
        <p:sp>
          <p:nvSpPr>
            <p:cNvPr id="121" name="Google Shape;121;p5"/>
            <p:cNvSpPr/>
            <p:nvPr/>
          </p:nvSpPr>
          <p:spPr>
            <a:xfrm>
              <a:off x="4015276" y="2919130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3979115" y="2910663"/>
              <a:ext cx="333603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4003895" y="6021971"/>
            <a:ext cx="272043" cy="288596"/>
            <a:chOff x="4008135" y="3919703"/>
            <a:chExt cx="272043" cy="288596"/>
          </a:xfrm>
        </p:grpSpPr>
        <p:sp>
          <p:nvSpPr>
            <p:cNvPr id="124" name="Google Shape;124;p5"/>
            <p:cNvSpPr/>
            <p:nvPr/>
          </p:nvSpPr>
          <p:spPr>
            <a:xfrm>
              <a:off x="4015276" y="3936637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4008135" y="391970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>
            <a:off x="4011036" y="6356218"/>
            <a:ext cx="264902" cy="271662"/>
          </a:xfrm>
          <a:prstGeom prst="roundRect">
            <a:avLst>
              <a:gd fmla="val 16667" name="adj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3826109" y="6330817"/>
            <a:ext cx="627120" cy="27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4019514" y="6661024"/>
            <a:ext cx="264902" cy="271662"/>
          </a:xfrm>
          <a:prstGeom prst="roundRect">
            <a:avLst>
              <a:gd fmla="val 16667" name="adj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3834587" y="6635623"/>
            <a:ext cx="627120" cy="27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183063" y="2376626"/>
            <a:ext cx="4857750" cy="69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CIRCUITOS ELÉCTRICOS AC </a:t>
            </a:r>
            <a:br>
              <a:rPr b="0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(CORRIENTE ALTERNA)</a:t>
            </a:r>
            <a:endParaRPr b="0" i="0" sz="24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464463" y="2555714"/>
            <a:ext cx="5146719" cy="3057686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43853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495967" y="1702736"/>
            <a:ext cx="4051133" cy="106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695778" y="2916238"/>
            <a:ext cx="4625522" cy="2162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CIRCUITOS ELÉCTRICOS AC </a:t>
            </a:r>
            <a:b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(CORRIENTE ALTERNA)</a:t>
            </a:r>
            <a:endParaRPr b="1" i="0" sz="2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aprendido refuerza y mejora lo que estás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punto de aprender!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4280067" y="1740836"/>
            <a:ext cx="4343233" cy="106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5672138" y="6429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4538662" y="2176149"/>
            <a:ext cx="5405437" cy="4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/>
          <p:nvPr/>
        </p:nvSpPr>
        <p:spPr>
          <a:xfrm>
            <a:off x="533400" y="2413000"/>
            <a:ext cx="6477000" cy="40894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0906" y="2197099"/>
            <a:ext cx="1751820" cy="311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9"/>
          <p:cNvSpPr/>
          <p:nvPr/>
        </p:nvSpPr>
        <p:spPr>
          <a:xfrm>
            <a:off x="447681" y="1214386"/>
            <a:ext cx="9030789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CIRCUITOS ELÉCTRICOS AC (CORRIENTE ALTERNA)</a:t>
            </a:r>
            <a:endParaRPr b="1" i="0" sz="26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9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9"/>
          <p:cNvSpPr/>
          <p:nvPr/>
        </p:nvSpPr>
        <p:spPr>
          <a:xfrm>
            <a:off x="850900" y="2852738"/>
            <a:ext cx="5778500" cy="385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Texto Guía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Exposición del contenido teórico, a través de un marco conceptual que permita tomar el conocimiento ya presente en los estudiantes y utilizarlo en el contexto eléctrico.</a:t>
            </a:r>
            <a:endParaRPr/>
          </a:p>
          <a:p>
            <a:pPr indent="0" lvl="0" marL="0" marR="0" rtl="0" algn="just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Demostración Guiada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Luego de la presentación conceptual, se procederá a mostrar como aplicar el contenido de manera experimental.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Desarrollando y construyendo circuitos de AC en protoboard, en esta etapa aplicaremos los criterios de evaluación ya mencionados.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/>
          <p:nvPr/>
        </p:nvSpPr>
        <p:spPr>
          <a:xfrm>
            <a:off x="5029200" y="2573338"/>
            <a:ext cx="4305300" cy="25781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533400" y="2552700"/>
            <a:ext cx="4305300" cy="25781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0"/>
          <p:cNvSpPr/>
          <p:nvPr/>
        </p:nvSpPr>
        <p:spPr>
          <a:xfrm>
            <a:off x="447681" y="1214386"/>
            <a:ext cx="9030789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CORRIENTE ALTERNA Y CORRIENTE CONTINUA</a:t>
            </a:r>
            <a:endParaRPr/>
          </a:p>
        </p:txBody>
      </p:sp>
      <p:pic>
        <p:nvPicPr>
          <p:cNvPr id="162" name="Google Shape;1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366" y="2657414"/>
            <a:ext cx="4192635" cy="237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0"/>
          <p:cNvSpPr/>
          <p:nvPr/>
        </p:nvSpPr>
        <p:spPr>
          <a:xfrm>
            <a:off x="721640" y="5149950"/>
            <a:ext cx="32608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Fig. 1: Esquema de corriente Alterna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0"/>
          <p:cNvSpPr/>
          <p:nvPr/>
        </p:nvSpPr>
        <p:spPr>
          <a:xfrm>
            <a:off x="5268240" y="5149950"/>
            <a:ext cx="34002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Fig. 2: Esquema de corriente Continua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CATRONICA: MICROCONTROLADORES" id="165" name="Google Shape;16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391" y="2766957"/>
            <a:ext cx="3873740" cy="228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/>
          <p:nvPr/>
        </p:nvSpPr>
        <p:spPr>
          <a:xfrm>
            <a:off x="5029200" y="2573338"/>
            <a:ext cx="4305300" cy="25781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533400" y="2552700"/>
            <a:ext cx="4305300" cy="25781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447681" y="1214386"/>
            <a:ext cx="9030789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CORRIENTE ALTERNA Y CORRIENTE CONTINUA</a:t>
            </a:r>
            <a:endParaRPr/>
          </a:p>
        </p:txBody>
      </p:sp>
      <p:sp>
        <p:nvSpPr>
          <p:cNvPr id="174" name="Google Shape;174;p41"/>
          <p:cNvSpPr/>
          <p:nvPr/>
        </p:nvSpPr>
        <p:spPr>
          <a:xfrm>
            <a:off x="721640" y="5149950"/>
            <a:ext cx="32608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Fig. 1: Esquema de corriente Alterna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1"/>
          <p:cNvSpPr/>
          <p:nvPr/>
        </p:nvSpPr>
        <p:spPr>
          <a:xfrm>
            <a:off x="5268240" y="5149950"/>
            <a:ext cx="34002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Fig. 2: Esquema de corriente Continua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41"/>
          <p:cNvPicPr preferRelativeResize="0"/>
          <p:nvPr/>
        </p:nvPicPr>
        <p:blipFill rotWithShape="1">
          <a:blip r:embed="rId3">
            <a:alphaModFix/>
          </a:blip>
          <a:srcRect b="37960" l="7561" r="49745" t="18387"/>
          <a:stretch/>
        </p:blipFill>
        <p:spPr>
          <a:xfrm>
            <a:off x="5105400" y="2730500"/>
            <a:ext cx="419100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1"/>
          <p:cNvPicPr preferRelativeResize="0"/>
          <p:nvPr/>
        </p:nvPicPr>
        <p:blipFill rotWithShape="1">
          <a:blip r:embed="rId3">
            <a:alphaModFix/>
          </a:blip>
          <a:srcRect b="37960" l="51936" r="6793" t="18387"/>
          <a:stretch/>
        </p:blipFill>
        <p:spPr>
          <a:xfrm>
            <a:off x="660400" y="2730500"/>
            <a:ext cx="4051300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/>
          <p:nvPr/>
        </p:nvSpPr>
        <p:spPr>
          <a:xfrm>
            <a:off x="4076700" y="2306638"/>
            <a:ext cx="5219700" cy="4576762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SEÑALES ALTERNAS</a:t>
            </a:r>
            <a:endParaRPr/>
          </a:p>
        </p:txBody>
      </p:sp>
      <p:sp>
        <p:nvSpPr>
          <p:cNvPr id="185" name="Google Shape;185;p42"/>
          <p:cNvSpPr txBox="1"/>
          <p:nvPr/>
        </p:nvSpPr>
        <p:spPr>
          <a:xfrm>
            <a:off x="1260416" y="3032061"/>
            <a:ext cx="85962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2"/>
          <p:cNvSpPr/>
          <p:nvPr/>
        </p:nvSpPr>
        <p:spPr>
          <a:xfrm>
            <a:off x="409516" y="2433638"/>
            <a:ext cx="3616384" cy="49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400" lvl="0" marL="176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Entenderemos por señal eléctrica a una magnitud eléctrica cuyo valor o intensidad depende del tiempo.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Así,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(t)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una tensión cuya amplitud depende del tiempo 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(t) es una corriente cuya intensidad depende del tiempo.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general se designa la palabra señal para referirse a magnitudes que varían de alguna forma en el tiempo.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00M41.jpg" id="187" name="Google Shape;1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698" y="2556405"/>
            <a:ext cx="47244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2"/>
          <p:cNvSpPr/>
          <p:nvPr/>
        </p:nvSpPr>
        <p:spPr>
          <a:xfrm>
            <a:off x="4728132" y="2484440"/>
            <a:ext cx="978091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 = 10 V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2"/>
          <p:cNvSpPr/>
          <p:nvPr/>
        </p:nvSpPr>
        <p:spPr>
          <a:xfrm>
            <a:off x="5710224" y="2484440"/>
            <a:ext cx="124053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periodo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2"/>
          <p:cNvSpPr/>
          <p:nvPr/>
        </p:nvSpPr>
        <p:spPr>
          <a:xfrm>
            <a:off x="6912435" y="2484440"/>
            <a:ext cx="229506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Frecuencia = f = 1 / T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7902967" y="4973638"/>
            <a:ext cx="118127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Vpp = 20 V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4812802" y="6362173"/>
            <a:ext cx="1105076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 = 10 V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2"/>
          <p:cNvSpPr/>
          <p:nvPr/>
        </p:nvSpPr>
        <p:spPr>
          <a:xfrm>
            <a:off x="6184334" y="6362173"/>
            <a:ext cx="1790831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 = 0.707 x Vp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