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2" r:id="rId2"/>
    <p:sldId id="273" r:id="rId3"/>
    <p:sldId id="274" r:id="rId4"/>
    <p:sldId id="285" r:id="rId5"/>
    <p:sldId id="286" r:id="rId6"/>
    <p:sldId id="276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57AF"/>
    <a:srgbClr val="D557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5018" autoAdjust="0"/>
  </p:normalViewPr>
  <p:slideViewPr>
    <p:cSldViewPr snapToGrid="0">
      <p:cViewPr>
        <p:scale>
          <a:sx n="70" d="100"/>
          <a:sy n="70" d="100"/>
        </p:scale>
        <p:origin x="-300" y="-60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594EAB-2F12-47F0-BDB8-C39CCA218517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08598-C327-4F46-86CD-2E6A09AB6D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7629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1" name="Google Shape;36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642095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08598-C327-4F46-86CD-2E6A09AB6DA3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80957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08598-C327-4F46-86CD-2E6A09AB6DA3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78417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08598-C327-4F46-86CD-2E6A09AB6DA3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78417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08598-C327-4F46-86CD-2E6A09AB6DA3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78417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08598-C327-4F46-86CD-2E6A09AB6DA3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5113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1041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81190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973463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9482" y="17788"/>
            <a:ext cx="11215638" cy="1295463"/>
          </a:xfrm>
          <a:prstGeom prst="rect">
            <a:avLst/>
          </a:prstGeom>
        </p:spPr>
        <p:txBody>
          <a:bodyPr anchor="ctr"/>
          <a:lstStyle>
            <a:lvl1pPr>
              <a:defRPr lang="en-US" sz="3638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gobCL" pitchFamily="50" charset="0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1916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9482" y="115067"/>
            <a:ext cx="11215638" cy="1295463"/>
          </a:xfrm>
          <a:prstGeom prst="rect">
            <a:avLst/>
          </a:prstGeom>
        </p:spPr>
        <p:txBody>
          <a:bodyPr anchor="ctr"/>
          <a:lstStyle>
            <a:lvl1pPr>
              <a:defRPr lang="en-US" sz="3638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gobCL" pitchFamily="50" charset="0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6522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y objeto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26EF98-9BFB-4D64-8DDB-2A8F04E9A92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9482" y="115067"/>
            <a:ext cx="11215638" cy="1295463"/>
          </a:xfrm>
          <a:prstGeom prst="rect">
            <a:avLst/>
          </a:prstGeom>
        </p:spPr>
        <p:txBody>
          <a:bodyPr anchor="ctr"/>
          <a:lstStyle>
            <a:lvl1pPr>
              <a:defRPr lang="en-US" sz="3638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gobCL" pitchFamily="50" charset="0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8083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Encabezado de sección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7">
            <a:extLst>
              <a:ext uri="{FF2B5EF4-FFF2-40B4-BE49-F238E27FC236}">
                <a16:creationId xmlns:a16="http://schemas.microsoft.com/office/drawing/2014/main" xmlns="" id="{99DA7520-F911-4809-8596-611EC5AAED00}"/>
              </a:ext>
            </a:extLst>
          </p:cNvPr>
          <p:cNvGrpSpPr/>
          <p:nvPr userDrawn="1"/>
        </p:nvGrpSpPr>
        <p:grpSpPr>
          <a:xfrm>
            <a:off x="0" y="0"/>
            <a:ext cx="12192000" cy="1805727"/>
            <a:chOff x="0" y="0"/>
            <a:chExt cx="12192000" cy="1805854"/>
          </a:xfrm>
        </p:grpSpPr>
        <p:sp>
          <p:nvSpPr>
            <p:cNvPr id="4" name="Triángulo 5">
              <a:extLst>
                <a:ext uri="{FF2B5EF4-FFF2-40B4-BE49-F238E27FC236}">
                  <a16:creationId xmlns:a16="http://schemas.microsoft.com/office/drawing/2014/main" xmlns="" id="{57C81728-3FC1-48E0-9B3A-CE63B68AD4F3}"/>
                </a:ext>
              </a:extLst>
            </p:cNvPr>
            <p:cNvSpPr/>
            <p:nvPr/>
          </p:nvSpPr>
          <p:spPr>
            <a:xfrm rot="10800000">
              <a:off x="1070516" y="1469395"/>
              <a:ext cx="429322" cy="336459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ES_tradnl" sz="1092" kern="1200"/>
            </a:p>
          </p:txBody>
        </p:sp>
        <p:sp>
          <p:nvSpPr>
            <p:cNvPr id="5" name="Rectángulo 9">
              <a:extLst>
                <a:ext uri="{FF2B5EF4-FFF2-40B4-BE49-F238E27FC236}">
                  <a16:creationId xmlns:a16="http://schemas.microsoft.com/office/drawing/2014/main" xmlns="" id="{81F36600-632F-4527-B5F8-618F34335569}"/>
                </a:ext>
              </a:extLst>
            </p:cNvPr>
            <p:cNvSpPr/>
            <p:nvPr/>
          </p:nvSpPr>
          <p:spPr>
            <a:xfrm>
              <a:off x="0" y="0"/>
              <a:ext cx="12192000" cy="146939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sz="1092"/>
            </a:p>
          </p:txBody>
        </p:sp>
      </p:grpSp>
      <p:pic>
        <p:nvPicPr>
          <p:cNvPr id="6" name="Imagen 11">
            <a:extLst>
              <a:ext uri="{FF2B5EF4-FFF2-40B4-BE49-F238E27FC236}">
                <a16:creationId xmlns:a16="http://schemas.microsoft.com/office/drawing/2014/main" xmlns="" id="{F0170244-9DD4-41CB-B8BA-532B0944B17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grayscl/>
            <a:lum bright="40000" contrast="-40000"/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1824"/>
          <a:stretch/>
        </p:blipFill>
        <p:spPr>
          <a:xfrm>
            <a:off x="10752821" y="517912"/>
            <a:ext cx="1437582" cy="193914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9482" y="115067"/>
            <a:ext cx="11215638" cy="1295463"/>
          </a:xfrm>
          <a:prstGeom prst="rect">
            <a:avLst/>
          </a:prstGeom>
        </p:spPr>
        <p:txBody>
          <a:bodyPr anchor="ctr"/>
          <a:lstStyle>
            <a:lvl1pPr>
              <a:defRPr lang="en-US" sz="3638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gobCL" pitchFamily="50" charset="0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844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92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9734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8692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4112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7875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9327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4839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5417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4790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5" r:id="rId13"/>
    <p:sldLayoutId id="2147483680" r:id="rId14"/>
    <p:sldLayoutId id="2147483681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3.xml"/><Relationship Id="rId6" Type="http://schemas.openxmlformats.org/officeDocument/2006/relationships/image" Target="../media/image11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4.xml"/><Relationship Id="rId6" Type="http://schemas.openxmlformats.org/officeDocument/2006/relationships/image" Target="../media/image11.png"/><Relationship Id="rId11" Type="http://schemas.openxmlformats.org/officeDocument/2006/relationships/image" Target="../media/image18.png"/><Relationship Id="rId5" Type="http://schemas.openxmlformats.org/officeDocument/2006/relationships/image" Target="../media/image5.png"/><Relationship Id="rId10" Type="http://schemas.openxmlformats.org/officeDocument/2006/relationships/image" Target="../media/image17.png"/><Relationship Id="rId4" Type="http://schemas.openxmlformats.org/officeDocument/2006/relationships/image" Target="../media/image4.png"/><Relationship Id="rId9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5.xml"/><Relationship Id="rId6" Type="http://schemas.openxmlformats.org/officeDocument/2006/relationships/image" Target="../media/image11.png"/><Relationship Id="rId11" Type="http://schemas.openxmlformats.org/officeDocument/2006/relationships/image" Target="../media/image23.png"/><Relationship Id="rId5" Type="http://schemas.openxmlformats.org/officeDocument/2006/relationships/image" Target="../media/image5.png"/><Relationship Id="rId10" Type="http://schemas.openxmlformats.org/officeDocument/2006/relationships/image" Target="../media/image22.png"/><Relationship Id="rId4" Type="http://schemas.openxmlformats.org/officeDocument/2006/relationships/image" Target="../media/image4.png"/><Relationship Id="rId9" Type="http://schemas.openxmlformats.org/officeDocument/2006/relationships/image" Target="../media/image21.png"/><Relationship Id="rId14" Type="http://schemas.openxmlformats.org/officeDocument/2006/relationships/image" Target="../media/image2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3" name="Google Shape;363;p41" descr="A picture containing indoor, kite, small, bunch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28" y="1"/>
            <a:ext cx="1247303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64" name="Google Shape;364;p41"/>
          <p:cNvSpPr/>
          <p:nvPr/>
        </p:nvSpPr>
        <p:spPr>
          <a:xfrm>
            <a:off x="0" y="2380938"/>
            <a:ext cx="12473463" cy="223219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55440" tIns="27713" rIns="55440" bIns="27713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5" name="Google Shape;365;p41"/>
          <p:cNvSpPr txBox="1">
            <a:spLocks noGrp="1"/>
          </p:cNvSpPr>
          <p:nvPr>
            <p:ph type="title"/>
          </p:nvPr>
        </p:nvSpPr>
        <p:spPr>
          <a:xfrm>
            <a:off x="152401" y="2953919"/>
            <a:ext cx="12192000" cy="76133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55440" tIns="27713" rIns="55440" bIns="27713" rtlCol="0" anchor="ctr" anchorCtr="0">
            <a:noAutofit/>
          </a:bodyPr>
          <a:lstStyle/>
          <a:p>
            <a:pPr algn="ctr">
              <a:spcBef>
                <a:spcPts val="0"/>
              </a:spcBef>
              <a:buClr>
                <a:srgbClr val="7F7F7F"/>
              </a:buClr>
              <a:buSzPts val="16600"/>
            </a:pPr>
            <a:r>
              <a:rPr sz="7200" b="1" dirty="0" err="1" smtClean="0">
                <a:solidFill>
                  <a:srgbClr val="7F7F7F"/>
                </a:solidFill>
              </a:rPr>
              <a:t>Inecuaciones</a:t>
            </a:r>
            <a:r>
              <a:rPr sz="7200" b="1" dirty="0" smtClean="0">
                <a:solidFill>
                  <a:srgbClr val="7F7F7F"/>
                </a:solidFill>
              </a:rPr>
              <a:t> y </a:t>
            </a:r>
            <a:r>
              <a:rPr sz="7200" b="1" dirty="0" err="1" smtClean="0">
                <a:solidFill>
                  <a:srgbClr val="7F7F7F"/>
                </a:solidFill>
              </a:rPr>
              <a:t>problemas</a:t>
            </a:r>
            <a:r>
              <a:rPr sz="7200" b="1" dirty="0" smtClean="0">
                <a:solidFill>
                  <a:srgbClr val="7F7F7F"/>
                </a:solidFill>
              </a:rPr>
              <a:t> </a:t>
            </a:r>
            <a:r>
              <a:rPr sz="7200" b="1" dirty="0" err="1" smtClean="0">
                <a:solidFill>
                  <a:srgbClr val="7F7F7F"/>
                </a:solidFill>
              </a:rPr>
              <a:t>algebraicos</a:t>
            </a:r>
            <a:endParaRPr sz="7200" b="1" dirty="0">
              <a:solidFill>
                <a:srgbClr val="7F7F7F"/>
              </a:solidFill>
            </a:endParaRPr>
          </a:p>
        </p:txBody>
      </p:sp>
      <p:pic>
        <p:nvPicPr>
          <p:cNvPr id="366" name="Google Shape;366;p4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02235" y="186391"/>
            <a:ext cx="2665632" cy="1013201"/>
          </a:xfrm>
          <a:prstGeom prst="rect">
            <a:avLst/>
          </a:prstGeom>
          <a:noFill/>
          <a:ln>
            <a:noFill/>
          </a:ln>
        </p:spPr>
      </p:pic>
      <p:sp>
        <p:nvSpPr>
          <p:cNvPr id="368" name="Google Shape;368;p41"/>
          <p:cNvSpPr txBox="1"/>
          <p:nvPr/>
        </p:nvSpPr>
        <p:spPr>
          <a:xfrm>
            <a:off x="3165978" y="4165353"/>
            <a:ext cx="5553480" cy="512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5440" tIns="55440" rIns="55440" bIns="55440" anchor="t" anchorCtr="0">
            <a:noAutofit/>
          </a:bodyPr>
          <a:lstStyle/>
          <a:p>
            <a:pPr algn="ctr"/>
            <a:r>
              <a:rPr lang="es-ES" sz="2426" b="1" dirty="0">
                <a:solidFill>
                  <a:srgbClr val="D557A5"/>
                </a:solidFill>
              </a:rPr>
              <a:t>CLASE </a:t>
            </a:r>
            <a:r>
              <a:rPr lang="es-ES" sz="2426" b="1" dirty="0" smtClean="0">
                <a:solidFill>
                  <a:srgbClr val="D557A5"/>
                </a:solidFill>
              </a:rPr>
              <a:t>9</a:t>
            </a:r>
            <a:endParaRPr sz="2789" dirty="0">
              <a:solidFill>
                <a:srgbClr val="D557A5"/>
              </a:solidFill>
            </a:endParaRPr>
          </a:p>
          <a:p>
            <a:endParaRPr sz="1092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1238552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8">
            <a:extLst>
              <a:ext uri="{FF2B5EF4-FFF2-40B4-BE49-F238E27FC236}">
                <a16:creationId xmlns:a16="http://schemas.microsoft.com/office/drawing/2014/main" xmlns="" id="{76694588-69ED-407A-8D17-D0F9D0D1F7A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27387">
            <a:off x="-261440" y="5540390"/>
            <a:ext cx="1371612" cy="1371611"/>
          </a:xfrm>
          <a:prstGeom prst="rect">
            <a:avLst/>
          </a:prstGeom>
        </p:spPr>
      </p:pic>
      <p:pic>
        <p:nvPicPr>
          <p:cNvPr id="21" name="Imagen 28">
            <a:extLst>
              <a:ext uri="{FF2B5EF4-FFF2-40B4-BE49-F238E27FC236}">
                <a16:creationId xmlns:a16="http://schemas.microsoft.com/office/drawing/2014/main" xmlns="" id="{59FF3705-4344-41BA-B2E6-C8792B4F67B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456200" y="1512700"/>
            <a:ext cx="558758" cy="1130856"/>
          </a:xfrm>
          <a:prstGeom prst="rect">
            <a:avLst/>
          </a:prstGeom>
        </p:spPr>
      </p:pic>
      <p:pic>
        <p:nvPicPr>
          <p:cNvPr id="3" name="Imagen 28">
            <a:extLst>
              <a:ext uri="{FF2B5EF4-FFF2-40B4-BE49-F238E27FC236}">
                <a16:creationId xmlns:a16="http://schemas.microsoft.com/office/drawing/2014/main" xmlns="" id="{6D0618E7-92B4-478E-9D02-718087CCA3E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352949" y="207483"/>
            <a:ext cx="558758" cy="1130856"/>
          </a:xfrm>
          <a:prstGeom prst="rect">
            <a:avLst/>
          </a:prstGeom>
        </p:spPr>
      </p:pic>
      <p:sp>
        <p:nvSpPr>
          <p:cNvPr id="8" name="Título 7">
            <a:extLst>
              <a:ext uri="{FF2B5EF4-FFF2-40B4-BE49-F238E27FC236}">
                <a16:creationId xmlns:a16="http://schemas.microsoft.com/office/drawing/2014/main" xmlns="" id="{1B837A17-F633-4DD2-9E26-7301BF80D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8706" y="115066"/>
            <a:ext cx="8515341" cy="1295463"/>
          </a:xfrm>
        </p:spPr>
        <p:txBody>
          <a:bodyPr>
            <a:noAutofit/>
          </a:bodyPr>
          <a:lstStyle/>
          <a:p>
            <a:pPr algn="ctr"/>
            <a:r>
              <a:rPr lang="es-ES" sz="4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Inecuaciones y funciones</a:t>
            </a:r>
            <a:endParaRPr lang="es-ES" sz="4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6" name="Elipse 9">
            <a:extLst>
              <a:ext uri="{FF2B5EF4-FFF2-40B4-BE49-F238E27FC236}">
                <a16:creationId xmlns:a16="http://schemas.microsoft.com/office/drawing/2014/main" xmlns="" id="{196022B5-6C9E-432F-A712-F818C6C9B4AA}"/>
              </a:ext>
            </a:extLst>
          </p:cNvPr>
          <p:cNvSpPr/>
          <p:nvPr/>
        </p:nvSpPr>
        <p:spPr>
          <a:xfrm>
            <a:off x="10999405" y="210999"/>
            <a:ext cx="1014455" cy="1014455"/>
          </a:xfrm>
          <a:prstGeom prst="ellipse">
            <a:avLst/>
          </a:prstGeom>
          <a:solidFill>
            <a:srgbClr val="D557A5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092" dirty="0">
              <a:solidFill>
                <a:srgbClr val="D557A5"/>
              </a:solidFill>
            </a:endParaRPr>
          </a:p>
        </p:txBody>
      </p:sp>
      <p:pic>
        <p:nvPicPr>
          <p:cNvPr id="20" name="Imagen 28">
            <a:extLst>
              <a:ext uri="{FF2B5EF4-FFF2-40B4-BE49-F238E27FC236}">
                <a16:creationId xmlns:a16="http://schemas.microsoft.com/office/drawing/2014/main" xmlns="" id="{137607EF-D14A-49F3-A056-8DCFA7EA0E1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176821" y="338958"/>
            <a:ext cx="558758" cy="1130856"/>
          </a:xfrm>
          <a:prstGeom prst="rect">
            <a:avLst/>
          </a:prstGeom>
        </p:spPr>
      </p:pic>
      <p:sp>
        <p:nvSpPr>
          <p:cNvPr id="25" name="CuadroTexto 24"/>
          <p:cNvSpPr txBox="1"/>
          <p:nvPr/>
        </p:nvSpPr>
        <p:spPr>
          <a:xfrm>
            <a:off x="1746013" y="1698105"/>
            <a:ext cx="943080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CL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Sabemos que hay funciones que están definidas solo para algunos conjuntos de valores.</a:t>
            </a:r>
          </a:p>
          <a:p>
            <a:pPr lvl="0"/>
            <a:endParaRPr lang="es-CL" sz="2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lvl="0"/>
            <a:r>
              <a:rPr lang="es-CL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Por ejemplo:</a:t>
            </a:r>
            <a:endParaRPr lang="es-419" sz="2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9821918" y="2543175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dirty="0" smtClean="0"/>
              <a:t> </a:t>
            </a:r>
            <a:endParaRPr lang="es-419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uadroTexto 24"/>
              <p:cNvSpPr txBox="1"/>
              <p:nvPr/>
            </p:nvSpPr>
            <p:spPr>
              <a:xfrm>
                <a:off x="1746012" y="3429000"/>
                <a:ext cx="2137219" cy="7861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s-419" sz="240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419" sz="240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endParaRPr>
              </a:p>
            </p:txBody>
          </p:sp>
        </mc:Choice>
        <mc:Fallback xmlns="">
          <p:sp>
            <p:nvSpPr>
              <p:cNvPr id="19" name="CuadroTexto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6012" y="3429000"/>
                <a:ext cx="2137219" cy="7861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CuadroTexto 24"/>
          <p:cNvSpPr txBox="1"/>
          <p:nvPr/>
        </p:nvSpPr>
        <p:spPr>
          <a:xfrm>
            <a:off x="3929037" y="3605150"/>
            <a:ext cx="78065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</a:t>
            </a:r>
            <a:r>
              <a:rPr lang="es-419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equiere que el denominador sea distinto de cero.</a:t>
            </a:r>
            <a:endParaRPr lang="es-419" sz="2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CuadroTexto 24"/>
              <p:cNvSpPr txBox="1"/>
              <p:nvPr/>
            </p:nvSpPr>
            <p:spPr>
              <a:xfrm>
                <a:off x="6780810" y="4137502"/>
                <a:ext cx="166332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𝑥</m:t>
                      </m:r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≠1</m:t>
                      </m:r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endParaRPr>
              </a:p>
            </p:txBody>
          </p:sp>
        </mc:Choice>
        <mc:Fallback xmlns="">
          <p:sp>
            <p:nvSpPr>
              <p:cNvPr id="30" name="CuadroTexto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0810" y="4137502"/>
                <a:ext cx="1663324" cy="46166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CuadroTexto 24"/>
              <p:cNvSpPr txBox="1"/>
              <p:nvPr/>
            </p:nvSpPr>
            <p:spPr>
              <a:xfrm>
                <a:off x="1744037" y="4685775"/>
                <a:ext cx="2137219" cy="5052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𝑔</m:t>
                      </m:r>
                      <m:d>
                        <m:dPr>
                          <m:ctrlPr>
                            <a:rPr lang="es-419" sz="240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+1</m:t>
                          </m:r>
                        </m:e>
                      </m:rad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endParaRPr>
              </a:p>
            </p:txBody>
          </p:sp>
        </mc:Choice>
        <mc:Fallback xmlns="">
          <p:sp>
            <p:nvSpPr>
              <p:cNvPr id="31" name="CuadroTexto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4037" y="4685775"/>
                <a:ext cx="2137219" cy="50520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CuadroTexto 24"/>
          <p:cNvSpPr txBox="1"/>
          <p:nvPr/>
        </p:nvSpPr>
        <p:spPr>
          <a:xfrm>
            <a:off x="3927062" y="4743175"/>
            <a:ext cx="78065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</a:t>
            </a:r>
            <a:r>
              <a:rPr lang="es-419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equiere que la cantidad subradical sea mayor o igual que cero.</a:t>
            </a:r>
            <a:endParaRPr lang="es-419" sz="2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CuadroTexto 24"/>
              <p:cNvSpPr txBox="1"/>
              <p:nvPr/>
            </p:nvSpPr>
            <p:spPr>
              <a:xfrm>
                <a:off x="6778835" y="5619902"/>
                <a:ext cx="166332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𝑥</m:t>
                      </m:r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+1≥0</m:t>
                      </m:r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endParaRPr>
              </a:p>
            </p:txBody>
          </p:sp>
        </mc:Choice>
        <mc:Fallback xmlns="">
          <p:sp>
            <p:nvSpPr>
              <p:cNvPr id="33" name="CuadroTexto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8835" y="5619902"/>
                <a:ext cx="1663324" cy="461665"/>
              </a:xfrm>
              <a:prstGeom prst="rect">
                <a:avLst/>
              </a:prstGeom>
              <a:blipFill rotWithShape="1">
                <a:blip r:embed="rId9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CuadroTexto 24"/>
              <p:cNvSpPr txBox="1"/>
              <p:nvPr/>
            </p:nvSpPr>
            <p:spPr>
              <a:xfrm>
                <a:off x="6788735" y="6009802"/>
                <a:ext cx="166332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𝑥</m:t>
                      </m:r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≥−1</m:t>
                      </m:r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endParaRPr>
              </a:p>
            </p:txBody>
          </p:sp>
        </mc:Choice>
        <mc:Fallback xmlns="">
          <p:sp>
            <p:nvSpPr>
              <p:cNvPr id="34" name="CuadroTexto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8735" y="6009802"/>
                <a:ext cx="1663324" cy="461665"/>
              </a:xfrm>
              <a:prstGeom prst="rect">
                <a:avLst/>
              </a:prstGeom>
              <a:blipFill rotWithShape="1">
                <a:blip r:embed="rId10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39414389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" grpId="0"/>
      <p:bldP spid="19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8">
            <a:extLst>
              <a:ext uri="{FF2B5EF4-FFF2-40B4-BE49-F238E27FC236}">
                <a16:creationId xmlns:a16="http://schemas.microsoft.com/office/drawing/2014/main" xmlns="" id="{76694588-69ED-407A-8D17-D0F9D0D1F7A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27387">
            <a:off x="-261440" y="5540390"/>
            <a:ext cx="1371612" cy="1371611"/>
          </a:xfrm>
          <a:prstGeom prst="rect">
            <a:avLst/>
          </a:prstGeom>
        </p:spPr>
      </p:pic>
      <p:pic>
        <p:nvPicPr>
          <p:cNvPr id="21" name="Imagen 28">
            <a:extLst>
              <a:ext uri="{FF2B5EF4-FFF2-40B4-BE49-F238E27FC236}">
                <a16:creationId xmlns:a16="http://schemas.microsoft.com/office/drawing/2014/main" xmlns="" id="{59FF3705-4344-41BA-B2E6-C8792B4F67B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456200" y="1512700"/>
            <a:ext cx="558758" cy="1130856"/>
          </a:xfrm>
          <a:prstGeom prst="rect">
            <a:avLst/>
          </a:prstGeom>
        </p:spPr>
      </p:pic>
      <p:pic>
        <p:nvPicPr>
          <p:cNvPr id="3" name="Imagen 28">
            <a:extLst>
              <a:ext uri="{FF2B5EF4-FFF2-40B4-BE49-F238E27FC236}">
                <a16:creationId xmlns:a16="http://schemas.microsoft.com/office/drawing/2014/main" xmlns="" id="{6D0618E7-92B4-478E-9D02-718087CCA3E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352949" y="207483"/>
            <a:ext cx="558758" cy="1130856"/>
          </a:xfrm>
          <a:prstGeom prst="rect">
            <a:avLst/>
          </a:prstGeom>
        </p:spPr>
      </p:pic>
      <p:sp>
        <p:nvSpPr>
          <p:cNvPr id="8" name="Título 7">
            <a:extLst>
              <a:ext uri="{FF2B5EF4-FFF2-40B4-BE49-F238E27FC236}">
                <a16:creationId xmlns:a16="http://schemas.microsoft.com/office/drawing/2014/main" xmlns="" id="{1B837A17-F633-4DD2-9E26-7301BF80D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6966" y="115066"/>
            <a:ext cx="8515341" cy="1295463"/>
          </a:xfrm>
        </p:spPr>
        <p:txBody>
          <a:bodyPr>
            <a:noAutofit/>
          </a:bodyPr>
          <a:lstStyle/>
          <a:p>
            <a:pPr algn="ctr"/>
            <a:r>
              <a:rPr lang="es-ES" sz="4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Inecuaciones y funciones</a:t>
            </a:r>
            <a:endParaRPr lang="es-ES" sz="4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D8E949F6-DEF2-4122-A64A-5765BCC02280}"/>
              </a:ext>
            </a:extLst>
          </p:cNvPr>
          <p:cNvSpPr txBox="1"/>
          <p:nvPr/>
        </p:nvSpPr>
        <p:spPr>
          <a:xfrm>
            <a:off x="0" y="2141978"/>
            <a:ext cx="43355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>
                <a:latin typeface="gobCL"/>
              </a:rPr>
              <a:t> </a:t>
            </a:r>
          </a:p>
          <a:p>
            <a:pPr algn="ctr"/>
            <a:endParaRPr lang="es-ES" sz="3600" b="1" dirty="0">
              <a:latin typeface="gobCL"/>
            </a:endParaRPr>
          </a:p>
          <a:p>
            <a:pPr algn="ctr"/>
            <a:endParaRPr lang="es-ES" sz="3600" b="1" dirty="0"/>
          </a:p>
        </p:txBody>
      </p:sp>
      <p:sp>
        <p:nvSpPr>
          <p:cNvPr id="16" name="Elipse 9">
            <a:extLst>
              <a:ext uri="{FF2B5EF4-FFF2-40B4-BE49-F238E27FC236}">
                <a16:creationId xmlns:a16="http://schemas.microsoft.com/office/drawing/2014/main" xmlns="" id="{196022B5-6C9E-432F-A712-F818C6C9B4AA}"/>
              </a:ext>
            </a:extLst>
          </p:cNvPr>
          <p:cNvSpPr/>
          <p:nvPr/>
        </p:nvSpPr>
        <p:spPr>
          <a:xfrm>
            <a:off x="10999405" y="210999"/>
            <a:ext cx="1014455" cy="1014455"/>
          </a:xfrm>
          <a:prstGeom prst="ellipse">
            <a:avLst/>
          </a:prstGeom>
          <a:solidFill>
            <a:srgbClr val="D557A5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092" dirty="0">
              <a:solidFill>
                <a:srgbClr val="D557A5"/>
              </a:solidFill>
            </a:endParaRPr>
          </a:p>
        </p:txBody>
      </p:sp>
      <p:pic>
        <p:nvPicPr>
          <p:cNvPr id="20" name="Imagen 28">
            <a:extLst>
              <a:ext uri="{FF2B5EF4-FFF2-40B4-BE49-F238E27FC236}">
                <a16:creationId xmlns:a16="http://schemas.microsoft.com/office/drawing/2014/main" xmlns="" id="{137607EF-D14A-49F3-A056-8DCFA7EA0E1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176821" y="338958"/>
            <a:ext cx="558758" cy="113085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uadroTexto 24"/>
              <p:cNvSpPr txBox="1"/>
              <p:nvPr/>
            </p:nvSpPr>
            <p:spPr>
              <a:xfrm>
                <a:off x="731355" y="1863838"/>
                <a:ext cx="10588399" cy="5068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L" sz="24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¿Para qué valores de </a:t>
                </a:r>
                <a14:m>
                  <m:oMath xmlns:m="http://schemas.openxmlformats.org/officeDocument/2006/math">
                    <m:r>
                      <a:rPr lang="es-419" sz="2400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s-CL" sz="24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 está definida la función </a:t>
                </a:r>
                <a14:m>
                  <m:oMath xmlns:m="http://schemas.openxmlformats.org/officeDocument/2006/math">
                    <m:r>
                      <a:rPr lang="es-419" sz="2400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s-419" sz="24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s-419" sz="24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s-419" sz="2400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s-419" sz="24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s-419" sz="2400" b="0" i="1" smtClean="0">
                                <a:solidFill>
                                  <a:schemeClr val="tx1">
                                    <a:lumMod val="65000"/>
                                    <a:lumOff val="3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s-419" sz="2400" b="0" i="1" smtClean="0">
                                <a:solidFill>
                                  <a:schemeClr val="tx1">
                                    <a:lumMod val="65000"/>
                                    <a:lumOff val="35000"/>
                                  </a:schemeClr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s-419" sz="2400" b="0" i="1" smtClean="0">
                                <a:solidFill>
                                  <a:schemeClr val="tx1">
                                    <a:lumMod val="65000"/>
                                    <a:lumOff val="35000"/>
                                  </a:schemeClr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s-419" sz="24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</a:rPr>
                          <m:t>+3</m:t>
                        </m:r>
                        <m:r>
                          <a:rPr lang="es-419" sz="24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s-419" sz="24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</a:rPr>
                          <m:t>−10</m:t>
                        </m:r>
                      </m:e>
                    </m:rad>
                  </m:oMath>
                </a14:m>
                <a:r>
                  <a:rPr lang="es-CL" sz="24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?</a:t>
                </a:r>
              </a:p>
            </p:txBody>
          </p:sp>
        </mc:Choice>
        <mc:Fallback xmlns="">
          <p:sp>
            <p:nvSpPr>
              <p:cNvPr id="25" name="CuadroTexto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355" y="1863838"/>
                <a:ext cx="10588399" cy="506805"/>
              </a:xfrm>
              <a:prstGeom prst="rect">
                <a:avLst/>
              </a:prstGeom>
              <a:blipFill rotWithShape="1">
                <a:blip r:embed="rId6"/>
                <a:stretch>
                  <a:fillRect l="-921" t="-1205" b="-26506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5" name="CuadroTexto 24"/>
              <p:cNvSpPr txBox="1"/>
              <p:nvPr/>
            </p:nvSpPr>
            <p:spPr>
              <a:xfrm>
                <a:off x="801869" y="2985229"/>
                <a:ext cx="570811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419" sz="2400" b="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Debe cumplirse que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419" sz="2400" i="1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s-419" sz="2400" i="1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s-419" sz="2400" i="1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s-419" sz="2400" i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+3</m:t>
                    </m:r>
                    <m:r>
                      <a:rPr lang="es-419" sz="2400" i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𝑥</m:t>
                    </m:r>
                    <m:r>
                      <a:rPr lang="es-419" sz="2400" i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−10≥0</m:t>
                    </m:r>
                  </m:oMath>
                </a14:m>
                <a:endParaRPr lang="es-CL" sz="2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endParaRPr>
              </a:p>
            </p:txBody>
          </p:sp>
        </mc:Choice>
        <mc:Fallback xmlns="">
          <p:sp>
            <p:nvSpPr>
              <p:cNvPr id="205" name="CuadroTexto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869" y="2985229"/>
                <a:ext cx="5708113" cy="461665"/>
              </a:xfrm>
              <a:prstGeom prst="rect">
                <a:avLst/>
              </a:prstGeom>
              <a:blipFill rotWithShape="1">
                <a:blip r:embed="rId7"/>
                <a:stretch>
                  <a:fillRect l="-1709" t="-10667" b="-30667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6" name="CuadroTexto 24"/>
              <p:cNvSpPr txBox="1"/>
              <p:nvPr/>
            </p:nvSpPr>
            <p:spPr>
              <a:xfrm>
                <a:off x="911707" y="3892589"/>
                <a:ext cx="10594925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419" sz="2400" b="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Gráficamente,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419" sz="2400" i="1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s-419" sz="2400" i="1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s-419" sz="2400" i="1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s-419" sz="2400" i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+3</m:t>
                    </m:r>
                    <m:r>
                      <a:rPr lang="es-419" sz="2400" i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𝑥</m:t>
                    </m:r>
                    <m:r>
                      <a:rPr lang="es-419" sz="2400" i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−10</m:t>
                    </m:r>
                  </m:oMath>
                </a14:m>
                <a:r>
                  <a:rPr lang="es-CL" sz="24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 corresponde a una parábola con concavidad hacia arriba.</a:t>
                </a:r>
              </a:p>
            </p:txBody>
          </p:sp>
        </mc:Choice>
        <mc:Fallback xmlns="">
          <p:sp>
            <p:nvSpPr>
              <p:cNvPr id="206" name="CuadroTexto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1707" y="3892589"/>
                <a:ext cx="10594925" cy="830997"/>
              </a:xfrm>
              <a:prstGeom prst="rect">
                <a:avLst/>
              </a:prstGeom>
              <a:blipFill rotWithShape="1">
                <a:blip r:embed="rId8"/>
                <a:stretch>
                  <a:fillRect l="-921" t="-5882" b="-16176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7" name="CuadroTexto 24"/>
          <p:cNvSpPr txBox="1"/>
          <p:nvPr/>
        </p:nvSpPr>
        <p:spPr>
          <a:xfrm>
            <a:off x="1725670" y="4860066"/>
            <a:ext cx="89942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2400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 </a:t>
            </a:r>
            <a:r>
              <a:rPr lang="es-MX" sz="2400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T</a:t>
            </a:r>
            <a:r>
              <a:rPr lang="es-419" sz="2400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iene valores negativos entre sus raíces, y positivos fuera de ella</a:t>
            </a:r>
            <a:endParaRPr lang="es-CL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2917783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 advTm="85227">
        <p15:prstTrans prst="origami"/>
      </p:transition>
    </mc:Choice>
    <mc:Fallback>
      <p:transition spd="slow" advTm="85227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5" grpId="0"/>
      <p:bldP spid="206" grpId="0"/>
      <p:bldP spid="20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8">
            <a:extLst>
              <a:ext uri="{FF2B5EF4-FFF2-40B4-BE49-F238E27FC236}">
                <a16:creationId xmlns:a16="http://schemas.microsoft.com/office/drawing/2014/main" xmlns="" id="{76694588-69ED-407A-8D17-D0F9D0D1F7A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27387">
            <a:off x="-261440" y="5540390"/>
            <a:ext cx="1371612" cy="1371611"/>
          </a:xfrm>
          <a:prstGeom prst="rect">
            <a:avLst/>
          </a:prstGeom>
        </p:spPr>
      </p:pic>
      <p:pic>
        <p:nvPicPr>
          <p:cNvPr id="21" name="Imagen 28">
            <a:extLst>
              <a:ext uri="{FF2B5EF4-FFF2-40B4-BE49-F238E27FC236}">
                <a16:creationId xmlns:a16="http://schemas.microsoft.com/office/drawing/2014/main" xmlns="" id="{59FF3705-4344-41BA-B2E6-C8792B4F67B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456200" y="1512700"/>
            <a:ext cx="558758" cy="1130856"/>
          </a:xfrm>
          <a:prstGeom prst="rect">
            <a:avLst/>
          </a:prstGeom>
        </p:spPr>
      </p:pic>
      <p:pic>
        <p:nvPicPr>
          <p:cNvPr id="3" name="Imagen 28">
            <a:extLst>
              <a:ext uri="{FF2B5EF4-FFF2-40B4-BE49-F238E27FC236}">
                <a16:creationId xmlns:a16="http://schemas.microsoft.com/office/drawing/2014/main" xmlns="" id="{6D0618E7-92B4-478E-9D02-718087CCA3E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352949" y="207483"/>
            <a:ext cx="558758" cy="1130856"/>
          </a:xfrm>
          <a:prstGeom prst="rect">
            <a:avLst/>
          </a:prstGeom>
        </p:spPr>
      </p:pic>
      <p:sp>
        <p:nvSpPr>
          <p:cNvPr id="8" name="Título 7">
            <a:extLst>
              <a:ext uri="{FF2B5EF4-FFF2-40B4-BE49-F238E27FC236}">
                <a16:creationId xmlns:a16="http://schemas.microsoft.com/office/drawing/2014/main" xmlns="" id="{1B837A17-F633-4DD2-9E26-7301BF80D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6966" y="115066"/>
            <a:ext cx="8515341" cy="1295463"/>
          </a:xfrm>
        </p:spPr>
        <p:txBody>
          <a:bodyPr>
            <a:noAutofit/>
          </a:bodyPr>
          <a:lstStyle/>
          <a:p>
            <a:pPr algn="ctr"/>
            <a:r>
              <a:rPr lang="es-ES" sz="4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Inecuaciones y funciones</a:t>
            </a:r>
            <a:endParaRPr lang="es-ES" sz="4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D8E949F6-DEF2-4122-A64A-5765BCC02280}"/>
              </a:ext>
            </a:extLst>
          </p:cNvPr>
          <p:cNvSpPr txBox="1"/>
          <p:nvPr/>
        </p:nvSpPr>
        <p:spPr>
          <a:xfrm>
            <a:off x="0" y="2141978"/>
            <a:ext cx="43355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>
                <a:latin typeface="gobCL"/>
              </a:rPr>
              <a:t> </a:t>
            </a:r>
          </a:p>
          <a:p>
            <a:pPr algn="ctr"/>
            <a:endParaRPr lang="es-ES" sz="3600" b="1" dirty="0">
              <a:latin typeface="gobCL"/>
            </a:endParaRPr>
          </a:p>
          <a:p>
            <a:pPr algn="ctr"/>
            <a:endParaRPr lang="es-ES" sz="3600" b="1" dirty="0"/>
          </a:p>
        </p:txBody>
      </p:sp>
      <p:sp>
        <p:nvSpPr>
          <p:cNvPr id="16" name="Elipse 9">
            <a:extLst>
              <a:ext uri="{FF2B5EF4-FFF2-40B4-BE49-F238E27FC236}">
                <a16:creationId xmlns:a16="http://schemas.microsoft.com/office/drawing/2014/main" xmlns="" id="{196022B5-6C9E-432F-A712-F818C6C9B4AA}"/>
              </a:ext>
            </a:extLst>
          </p:cNvPr>
          <p:cNvSpPr/>
          <p:nvPr/>
        </p:nvSpPr>
        <p:spPr>
          <a:xfrm>
            <a:off x="10999405" y="210999"/>
            <a:ext cx="1014455" cy="1014455"/>
          </a:xfrm>
          <a:prstGeom prst="ellipse">
            <a:avLst/>
          </a:prstGeom>
          <a:solidFill>
            <a:srgbClr val="D557A5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092" dirty="0">
              <a:solidFill>
                <a:srgbClr val="D557A5"/>
              </a:solidFill>
            </a:endParaRPr>
          </a:p>
        </p:txBody>
      </p:sp>
      <p:pic>
        <p:nvPicPr>
          <p:cNvPr id="20" name="Imagen 28">
            <a:extLst>
              <a:ext uri="{FF2B5EF4-FFF2-40B4-BE49-F238E27FC236}">
                <a16:creationId xmlns:a16="http://schemas.microsoft.com/office/drawing/2014/main" xmlns="" id="{137607EF-D14A-49F3-A056-8DCFA7EA0E1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176821" y="338958"/>
            <a:ext cx="558758" cy="113085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uadroTexto 24"/>
              <p:cNvSpPr txBox="1"/>
              <p:nvPr/>
            </p:nvSpPr>
            <p:spPr>
              <a:xfrm>
                <a:off x="731355" y="1863838"/>
                <a:ext cx="10588399" cy="5068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L" sz="24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¿Para qué valores de </a:t>
                </a:r>
                <a14:m>
                  <m:oMath xmlns:m="http://schemas.openxmlformats.org/officeDocument/2006/math">
                    <m:r>
                      <a:rPr lang="es-419" sz="2400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s-CL" sz="24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 está definida la función </a:t>
                </a:r>
                <a14:m>
                  <m:oMath xmlns:m="http://schemas.openxmlformats.org/officeDocument/2006/math">
                    <m:r>
                      <a:rPr lang="es-419" sz="2400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s-419" sz="24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s-419" sz="24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s-419" sz="2400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s-419" sz="24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s-419" sz="2400" b="0" i="1" smtClean="0">
                                <a:solidFill>
                                  <a:schemeClr val="tx1">
                                    <a:lumMod val="65000"/>
                                    <a:lumOff val="3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s-419" sz="2400" b="0" i="1" smtClean="0">
                                <a:solidFill>
                                  <a:schemeClr val="tx1">
                                    <a:lumMod val="65000"/>
                                    <a:lumOff val="35000"/>
                                  </a:schemeClr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s-419" sz="2400" b="0" i="1" smtClean="0">
                                <a:solidFill>
                                  <a:schemeClr val="tx1">
                                    <a:lumMod val="65000"/>
                                    <a:lumOff val="35000"/>
                                  </a:schemeClr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s-419" sz="24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</a:rPr>
                          <m:t>+3</m:t>
                        </m:r>
                        <m:r>
                          <a:rPr lang="es-419" sz="24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s-419" sz="24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</a:rPr>
                          <m:t>−10</m:t>
                        </m:r>
                      </m:e>
                    </m:rad>
                  </m:oMath>
                </a14:m>
                <a:r>
                  <a:rPr lang="es-CL" sz="24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?</a:t>
                </a:r>
              </a:p>
            </p:txBody>
          </p:sp>
        </mc:Choice>
        <mc:Fallback xmlns="">
          <p:sp>
            <p:nvSpPr>
              <p:cNvPr id="25" name="CuadroTexto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355" y="1863838"/>
                <a:ext cx="10588399" cy="506805"/>
              </a:xfrm>
              <a:prstGeom prst="rect">
                <a:avLst/>
              </a:prstGeom>
              <a:blipFill rotWithShape="1">
                <a:blip r:embed="rId6"/>
                <a:stretch>
                  <a:fillRect l="-921" t="-1205" b="-26506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6" name="CuadroTexto 24"/>
              <p:cNvSpPr txBox="1"/>
              <p:nvPr/>
            </p:nvSpPr>
            <p:spPr>
              <a:xfrm>
                <a:off x="3912124" y="2721335"/>
                <a:ext cx="218217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419" sz="2400" i="1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s-419" sz="2400" i="1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s-419" sz="2400" i="1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s-419" sz="2400" i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+3</m:t>
                      </m:r>
                      <m:r>
                        <a:rPr lang="es-419" sz="2400" i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𝑥</m:t>
                      </m:r>
                      <m:r>
                        <a:rPr lang="es-419" sz="2400" i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−10</m:t>
                      </m:r>
                    </m:oMath>
                  </m:oMathPara>
                </a14:m>
                <a:endParaRPr lang="es-CL" sz="2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endParaRPr>
              </a:p>
            </p:txBody>
          </p:sp>
        </mc:Choice>
        <mc:Fallback xmlns="">
          <p:sp>
            <p:nvSpPr>
              <p:cNvPr id="206" name="CuadroTexto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2124" y="2721335"/>
                <a:ext cx="2182176" cy="46166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24"/>
              <p:cNvSpPr txBox="1"/>
              <p:nvPr/>
            </p:nvSpPr>
            <p:spPr>
              <a:xfrm>
                <a:off x="5885914" y="2715913"/>
                <a:ext cx="279404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+5</m:t>
                          </m:r>
                        </m:e>
                      </m:d>
                      <m:d>
                        <m:dPr>
                          <m:ctrlP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−2</m:t>
                          </m:r>
                        </m:e>
                      </m:d>
                    </m:oMath>
                  </m:oMathPara>
                </a14:m>
                <a:endParaRPr lang="es-CL" sz="2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endParaRPr>
              </a:p>
            </p:txBody>
          </p:sp>
        </mc:Choice>
        <mc:Fallback xmlns="">
          <p:sp>
            <p:nvSpPr>
              <p:cNvPr id="13" name="CuadroTexto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5914" y="2715913"/>
                <a:ext cx="2794049" cy="46166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5 Grupo"/>
          <p:cNvGrpSpPr/>
          <p:nvPr/>
        </p:nvGrpSpPr>
        <p:grpSpPr>
          <a:xfrm>
            <a:off x="4435522" y="3252251"/>
            <a:ext cx="3240000" cy="3240000"/>
            <a:chOff x="4435522" y="3252251"/>
            <a:chExt cx="3240000" cy="3240000"/>
          </a:xfrm>
        </p:grpSpPr>
        <p:cxnSp>
          <p:nvCxnSpPr>
            <p:cNvPr id="5" name="4 Conector recto de flecha"/>
            <p:cNvCxnSpPr/>
            <p:nvPr/>
          </p:nvCxnSpPr>
          <p:spPr>
            <a:xfrm>
              <a:off x="4435522" y="4844955"/>
              <a:ext cx="324000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17 Conector recto de flecha"/>
            <p:cNvCxnSpPr/>
            <p:nvPr/>
          </p:nvCxnSpPr>
          <p:spPr>
            <a:xfrm>
              <a:off x="6085092" y="3252251"/>
              <a:ext cx="0" cy="324000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6 CuadroTexto"/>
          <p:cNvSpPr txBox="1"/>
          <p:nvPr/>
        </p:nvSpPr>
        <p:spPr>
          <a:xfrm>
            <a:off x="5003212" y="4872251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-5</a:t>
            </a:r>
            <a:endParaRPr lang="es-419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6370284" y="486087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</a:t>
            </a:r>
          </a:p>
        </p:txBody>
      </p:sp>
      <p:sp>
        <p:nvSpPr>
          <p:cNvPr id="10" name="9 Forma libre"/>
          <p:cNvSpPr/>
          <p:nvPr/>
        </p:nvSpPr>
        <p:spPr>
          <a:xfrm>
            <a:off x="4817660" y="3469944"/>
            <a:ext cx="2006221" cy="2169994"/>
          </a:xfrm>
          <a:custGeom>
            <a:avLst/>
            <a:gdLst>
              <a:gd name="connsiteX0" fmla="*/ 0 w 1460311"/>
              <a:gd name="connsiteY0" fmla="*/ 0 h 2169994"/>
              <a:gd name="connsiteX1" fmla="*/ 736979 w 1460311"/>
              <a:gd name="connsiteY1" fmla="*/ 2169994 h 2169994"/>
              <a:gd name="connsiteX2" fmla="*/ 1460311 w 1460311"/>
              <a:gd name="connsiteY2" fmla="*/ 0 h 2169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60311" h="2169994">
                <a:moveTo>
                  <a:pt x="0" y="0"/>
                </a:moveTo>
                <a:cubicBezTo>
                  <a:pt x="246797" y="1084997"/>
                  <a:pt x="493594" y="2169994"/>
                  <a:pt x="736979" y="2169994"/>
                </a:cubicBezTo>
                <a:cubicBezTo>
                  <a:pt x="980364" y="2169994"/>
                  <a:pt x="1220337" y="1084997"/>
                  <a:pt x="1460311" y="0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11 CuadroTexto"/>
              <p:cNvSpPr txBox="1"/>
              <p:nvPr/>
            </p:nvSpPr>
            <p:spPr>
              <a:xfrm>
                <a:off x="6579448" y="3951738"/>
                <a:ext cx="8009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𝑦</m:t>
                      </m:r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≥0</m:t>
                      </m:r>
                    </m:oMath>
                  </m:oMathPara>
                </a14:m>
                <a:endParaRPr lang="es-419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2" name="1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9448" y="3951738"/>
                <a:ext cx="800989" cy="369332"/>
              </a:xfrm>
              <a:prstGeom prst="rect">
                <a:avLst/>
              </a:prstGeom>
              <a:blipFill rotWithShape="1">
                <a:blip r:embed="rId9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23 CuadroTexto"/>
              <p:cNvSpPr txBox="1"/>
              <p:nvPr/>
            </p:nvSpPr>
            <p:spPr>
              <a:xfrm>
                <a:off x="4205621" y="3951015"/>
                <a:ext cx="79759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𝑦</m:t>
                      </m:r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≥0</m:t>
                      </m:r>
                    </m:oMath>
                  </m:oMathPara>
                </a14:m>
                <a:endParaRPr lang="es-419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4" name="2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5621" y="3951015"/>
                <a:ext cx="797591" cy="369332"/>
              </a:xfrm>
              <a:prstGeom prst="rect">
                <a:avLst/>
              </a:prstGeom>
              <a:blipFill rotWithShape="1">
                <a:blip r:embed="rId10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25 CuadroTexto"/>
              <p:cNvSpPr txBox="1"/>
              <p:nvPr/>
            </p:nvSpPr>
            <p:spPr>
              <a:xfrm>
                <a:off x="5544806" y="5578958"/>
                <a:ext cx="8009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𝑦</m:t>
                      </m:r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&lt;0</m:t>
                      </m:r>
                    </m:oMath>
                  </m:oMathPara>
                </a14:m>
                <a:endParaRPr lang="es-419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6" name="2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4806" y="5578958"/>
                <a:ext cx="800989" cy="369332"/>
              </a:xfrm>
              <a:prstGeom prst="rect">
                <a:avLst/>
              </a:prstGeom>
              <a:blipFill rotWithShape="1">
                <a:blip r:embed="rId11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83692454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 advTm="85227">
        <p15:prstTrans prst="origami"/>
      </p:transition>
    </mc:Choice>
    <mc:Fallback>
      <p:transition spd="slow" advTm="85227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6" grpId="0"/>
      <p:bldP spid="13" grpId="0"/>
      <p:bldP spid="7" grpId="0"/>
      <p:bldP spid="19" grpId="0"/>
      <p:bldP spid="10" grpId="0" animBg="1"/>
      <p:bldP spid="12" grpId="0"/>
      <p:bldP spid="24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8">
            <a:extLst>
              <a:ext uri="{FF2B5EF4-FFF2-40B4-BE49-F238E27FC236}">
                <a16:creationId xmlns:a16="http://schemas.microsoft.com/office/drawing/2014/main" xmlns="" id="{76694588-69ED-407A-8D17-D0F9D0D1F7A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27387">
            <a:off x="-261440" y="5540390"/>
            <a:ext cx="1371612" cy="1371611"/>
          </a:xfrm>
          <a:prstGeom prst="rect">
            <a:avLst/>
          </a:prstGeom>
        </p:spPr>
      </p:pic>
      <p:pic>
        <p:nvPicPr>
          <p:cNvPr id="21" name="Imagen 28">
            <a:extLst>
              <a:ext uri="{FF2B5EF4-FFF2-40B4-BE49-F238E27FC236}">
                <a16:creationId xmlns:a16="http://schemas.microsoft.com/office/drawing/2014/main" xmlns="" id="{59FF3705-4344-41BA-B2E6-C8792B4F67B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456200" y="1512700"/>
            <a:ext cx="558758" cy="1130856"/>
          </a:xfrm>
          <a:prstGeom prst="rect">
            <a:avLst/>
          </a:prstGeom>
        </p:spPr>
      </p:pic>
      <p:pic>
        <p:nvPicPr>
          <p:cNvPr id="3" name="Imagen 28">
            <a:extLst>
              <a:ext uri="{FF2B5EF4-FFF2-40B4-BE49-F238E27FC236}">
                <a16:creationId xmlns:a16="http://schemas.microsoft.com/office/drawing/2014/main" xmlns="" id="{6D0618E7-92B4-478E-9D02-718087CCA3E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352949" y="207483"/>
            <a:ext cx="558758" cy="1130856"/>
          </a:xfrm>
          <a:prstGeom prst="rect">
            <a:avLst/>
          </a:prstGeom>
        </p:spPr>
      </p:pic>
      <p:sp>
        <p:nvSpPr>
          <p:cNvPr id="8" name="Título 7">
            <a:extLst>
              <a:ext uri="{FF2B5EF4-FFF2-40B4-BE49-F238E27FC236}">
                <a16:creationId xmlns:a16="http://schemas.microsoft.com/office/drawing/2014/main" xmlns="" id="{1B837A17-F633-4DD2-9E26-7301BF80D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6966" y="115066"/>
            <a:ext cx="8515341" cy="1295463"/>
          </a:xfrm>
        </p:spPr>
        <p:txBody>
          <a:bodyPr>
            <a:noAutofit/>
          </a:bodyPr>
          <a:lstStyle/>
          <a:p>
            <a:pPr algn="ctr"/>
            <a:r>
              <a:rPr lang="es-ES" sz="4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Inecuaciones y funciones</a:t>
            </a:r>
            <a:endParaRPr lang="es-ES" sz="4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D8E949F6-DEF2-4122-A64A-5765BCC02280}"/>
              </a:ext>
            </a:extLst>
          </p:cNvPr>
          <p:cNvSpPr txBox="1"/>
          <p:nvPr/>
        </p:nvSpPr>
        <p:spPr>
          <a:xfrm>
            <a:off x="0" y="2141978"/>
            <a:ext cx="43355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>
                <a:latin typeface="gobCL"/>
              </a:rPr>
              <a:t> </a:t>
            </a:r>
          </a:p>
          <a:p>
            <a:pPr algn="ctr"/>
            <a:endParaRPr lang="es-ES" sz="3600" b="1" dirty="0">
              <a:latin typeface="gobCL"/>
            </a:endParaRPr>
          </a:p>
          <a:p>
            <a:pPr algn="ctr"/>
            <a:endParaRPr lang="es-ES" sz="3600" b="1" dirty="0"/>
          </a:p>
        </p:txBody>
      </p:sp>
      <p:sp>
        <p:nvSpPr>
          <p:cNvPr id="16" name="Elipse 9">
            <a:extLst>
              <a:ext uri="{FF2B5EF4-FFF2-40B4-BE49-F238E27FC236}">
                <a16:creationId xmlns:a16="http://schemas.microsoft.com/office/drawing/2014/main" xmlns="" id="{196022B5-6C9E-432F-A712-F818C6C9B4AA}"/>
              </a:ext>
            </a:extLst>
          </p:cNvPr>
          <p:cNvSpPr/>
          <p:nvPr/>
        </p:nvSpPr>
        <p:spPr>
          <a:xfrm>
            <a:off x="10999405" y="210999"/>
            <a:ext cx="1014455" cy="1014455"/>
          </a:xfrm>
          <a:prstGeom prst="ellipse">
            <a:avLst/>
          </a:prstGeom>
          <a:solidFill>
            <a:srgbClr val="D557A5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092" dirty="0">
              <a:solidFill>
                <a:srgbClr val="D557A5"/>
              </a:solidFill>
            </a:endParaRPr>
          </a:p>
        </p:txBody>
      </p:sp>
      <p:pic>
        <p:nvPicPr>
          <p:cNvPr id="20" name="Imagen 28">
            <a:extLst>
              <a:ext uri="{FF2B5EF4-FFF2-40B4-BE49-F238E27FC236}">
                <a16:creationId xmlns:a16="http://schemas.microsoft.com/office/drawing/2014/main" xmlns="" id="{137607EF-D14A-49F3-A056-8DCFA7EA0E1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176821" y="338958"/>
            <a:ext cx="558758" cy="113085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uadroTexto 24"/>
              <p:cNvSpPr txBox="1"/>
              <p:nvPr/>
            </p:nvSpPr>
            <p:spPr>
              <a:xfrm>
                <a:off x="731355" y="1863838"/>
                <a:ext cx="10588399" cy="5068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L" sz="24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¿Para qué valores de </a:t>
                </a:r>
                <a14:m>
                  <m:oMath xmlns:m="http://schemas.openxmlformats.org/officeDocument/2006/math">
                    <m:r>
                      <a:rPr lang="es-419" sz="2400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s-CL" sz="24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 está definida la función </a:t>
                </a:r>
                <a14:m>
                  <m:oMath xmlns:m="http://schemas.openxmlformats.org/officeDocument/2006/math">
                    <m:r>
                      <a:rPr lang="es-419" sz="2400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s-419" sz="24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s-419" sz="24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s-419" sz="2400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s-419" sz="24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s-419" sz="2400" b="0" i="1" smtClean="0">
                                <a:solidFill>
                                  <a:schemeClr val="tx1">
                                    <a:lumMod val="65000"/>
                                    <a:lumOff val="3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s-419" sz="2400" b="0" i="1" smtClean="0">
                                <a:solidFill>
                                  <a:schemeClr val="tx1">
                                    <a:lumMod val="65000"/>
                                    <a:lumOff val="35000"/>
                                  </a:schemeClr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s-419" sz="2400" b="0" i="1" smtClean="0">
                                <a:solidFill>
                                  <a:schemeClr val="tx1">
                                    <a:lumMod val="65000"/>
                                    <a:lumOff val="35000"/>
                                  </a:schemeClr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s-419" sz="24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</a:rPr>
                          <m:t>+3</m:t>
                        </m:r>
                        <m:r>
                          <a:rPr lang="es-419" sz="24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s-419" sz="24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</a:rPr>
                          <m:t>−10</m:t>
                        </m:r>
                      </m:e>
                    </m:rad>
                  </m:oMath>
                </a14:m>
                <a:r>
                  <a:rPr lang="es-CL" sz="24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?</a:t>
                </a:r>
              </a:p>
            </p:txBody>
          </p:sp>
        </mc:Choice>
        <mc:Fallback xmlns="">
          <p:sp>
            <p:nvSpPr>
              <p:cNvPr id="25" name="CuadroTexto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355" y="1863838"/>
                <a:ext cx="10588399" cy="506805"/>
              </a:xfrm>
              <a:prstGeom prst="rect">
                <a:avLst/>
              </a:prstGeom>
              <a:blipFill rotWithShape="1">
                <a:blip r:embed="rId6"/>
                <a:stretch>
                  <a:fillRect l="-921" t="-1205" b="-26506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5 Grupo"/>
          <p:cNvGrpSpPr/>
          <p:nvPr/>
        </p:nvGrpSpPr>
        <p:grpSpPr>
          <a:xfrm>
            <a:off x="731355" y="2694642"/>
            <a:ext cx="3240000" cy="3240000"/>
            <a:chOff x="4435522" y="3252251"/>
            <a:chExt cx="3240000" cy="3240000"/>
          </a:xfrm>
        </p:grpSpPr>
        <p:cxnSp>
          <p:nvCxnSpPr>
            <p:cNvPr id="5" name="4 Conector recto de flecha"/>
            <p:cNvCxnSpPr/>
            <p:nvPr/>
          </p:nvCxnSpPr>
          <p:spPr>
            <a:xfrm>
              <a:off x="4435522" y="4844955"/>
              <a:ext cx="324000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17 Conector recto de flecha"/>
            <p:cNvCxnSpPr/>
            <p:nvPr/>
          </p:nvCxnSpPr>
          <p:spPr>
            <a:xfrm>
              <a:off x="6085092" y="3252251"/>
              <a:ext cx="0" cy="324000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6 CuadroTexto"/>
          <p:cNvSpPr txBox="1"/>
          <p:nvPr/>
        </p:nvSpPr>
        <p:spPr>
          <a:xfrm>
            <a:off x="1299045" y="4314642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-5</a:t>
            </a:r>
            <a:endParaRPr lang="es-419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666117" y="430326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</a:t>
            </a:r>
          </a:p>
        </p:txBody>
      </p:sp>
      <p:sp>
        <p:nvSpPr>
          <p:cNvPr id="10" name="9 Forma libre"/>
          <p:cNvSpPr/>
          <p:nvPr/>
        </p:nvSpPr>
        <p:spPr>
          <a:xfrm>
            <a:off x="1113493" y="2912335"/>
            <a:ext cx="2006221" cy="2169994"/>
          </a:xfrm>
          <a:custGeom>
            <a:avLst/>
            <a:gdLst>
              <a:gd name="connsiteX0" fmla="*/ 0 w 1460311"/>
              <a:gd name="connsiteY0" fmla="*/ 0 h 2169994"/>
              <a:gd name="connsiteX1" fmla="*/ 736979 w 1460311"/>
              <a:gd name="connsiteY1" fmla="*/ 2169994 h 2169994"/>
              <a:gd name="connsiteX2" fmla="*/ 1460311 w 1460311"/>
              <a:gd name="connsiteY2" fmla="*/ 0 h 2169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60311" h="2169994">
                <a:moveTo>
                  <a:pt x="0" y="0"/>
                </a:moveTo>
                <a:cubicBezTo>
                  <a:pt x="246797" y="1084997"/>
                  <a:pt x="493594" y="2169994"/>
                  <a:pt x="736979" y="2169994"/>
                </a:cubicBezTo>
                <a:cubicBezTo>
                  <a:pt x="980364" y="2169994"/>
                  <a:pt x="1220337" y="1084997"/>
                  <a:pt x="1460311" y="0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11 CuadroTexto"/>
              <p:cNvSpPr txBox="1"/>
              <p:nvPr/>
            </p:nvSpPr>
            <p:spPr>
              <a:xfrm>
                <a:off x="2875281" y="3394129"/>
                <a:ext cx="8009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𝑦</m:t>
                      </m:r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≥0</m:t>
                      </m:r>
                    </m:oMath>
                  </m:oMathPara>
                </a14:m>
                <a:endParaRPr lang="es-419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2" name="1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5281" y="3394129"/>
                <a:ext cx="800989" cy="369332"/>
              </a:xfrm>
              <a:prstGeom prst="rect">
                <a:avLst/>
              </a:prstGeom>
              <a:blipFill rotWithShape="1">
                <a:blip r:embed="rId7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23 CuadroTexto"/>
              <p:cNvSpPr txBox="1"/>
              <p:nvPr/>
            </p:nvSpPr>
            <p:spPr>
              <a:xfrm>
                <a:off x="501454" y="3393406"/>
                <a:ext cx="8009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𝑦</m:t>
                      </m:r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≥0</m:t>
                      </m:r>
                    </m:oMath>
                  </m:oMathPara>
                </a14:m>
                <a:endParaRPr lang="es-419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4" name="2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454" y="3393406"/>
                <a:ext cx="800989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25 CuadroTexto"/>
              <p:cNvSpPr txBox="1"/>
              <p:nvPr/>
            </p:nvSpPr>
            <p:spPr>
              <a:xfrm>
                <a:off x="1840639" y="5021349"/>
                <a:ext cx="8009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𝑦</m:t>
                      </m:r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&lt;0</m:t>
                      </m:r>
                    </m:oMath>
                  </m:oMathPara>
                </a14:m>
                <a:endParaRPr lang="es-419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6" name="2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0639" y="5021349"/>
                <a:ext cx="800989" cy="369332"/>
              </a:xfrm>
              <a:prstGeom prst="rect">
                <a:avLst/>
              </a:prstGeom>
              <a:blipFill rotWithShape="1">
                <a:blip r:embed="rId9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3 CuadroTexto"/>
              <p:cNvSpPr txBox="1"/>
              <p:nvPr/>
            </p:nvSpPr>
            <p:spPr>
              <a:xfrm>
                <a:off x="6926941" y="2814005"/>
                <a:ext cx="12273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𝑥</m:t>
                      </m:r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≤−5</m:t>
                      </m:r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" name="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6941" y="2814005"/>
                <a:ext cx="1227324" cy="46166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21 CuadroTexto"/>
              <p:cNvSpPr txBox="1"/>
              <p:nvPr/>
            </p:nvSpPr>
            <p:spPr>
              <a:xfrm>
                <a:off x="7952248" y="2818849"/>
                <a:ext cx="127650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∪</m:t>
                      </m:r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𝑥</m:t>
                      </m:r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≥2</m:t>
                      </m:r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2" name="2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2248" y="2818849"/>
                <a:ext cx="1276503" cy="461665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10 Conector recto de flecha"/>
          <p:cNvCxnSpPr/>
          <p:nvPr/>
        </p:nvCxnSpPr>
        <p:spPr>
          <a:xfrm>
            <a:off x="5775430" y="4499421"/>
            <a:ext cx="4380931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CuadroTexto"/>
          <p:cNvSpPr txBox="1"/>
          <p:nvPr/>
        </p:nvSpPr>
        <p:spPr>
          <a:xfrm>
            <a:off x="6967885" y="4502725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dirty="0" smtClean="0"/>
              <a:t>-5</a:t>
            </a:r>
            <a:endParaRPr lang="es-419" dirty="0"/>
          </a:p>
        </p:txBody>
      </p:sp>
      <p:sp>
        <p:nvSpPr>
          <p:cNvPr id="27" name="26 CuadroTexto"/>
          <p:cNvSpPr txBox="1"/>
          <p:nvPr/>
        </p:nvSpPr>
        <p:spPr>
          <a:xfrm>
            <a:off x="8512381" y="450499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dirty="0" smtClean="0"/>
              <a:t>2</a:t>
            </a:r>
            <a:endParaRPr lang="es-419" dirty="0"/>
          </a:p>
        </p:txBody>
      </p:sp>
      <p:cxnSp>
        <p:nvCxnSpPr>
          <p:cNvPr id="23" name="22 Conector recto de flecha"/>
          <p:cNvCxnSpPr/>
          <p:nvPr/>
        </p:nvCxnSpPr>
        <p:spPr>
          <a:xfrm flipH="1">
            <a:off x="5812977" y="4499421"/>
            <a:ext cx="1349702" cy="0"/>
          </a:xfrm>
          <a:prstGeom prst="straightConnector1">
            <a:avLst/>
          </a:prstGeom>
          <a:ln w="57150">
            <a:solidFill>
              <a:srgbClr val="FF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 de flecha"/>
          <p:cNvCxnSpPr/>
          <p:nvPr/>
        </p:nvCxnSpPr>
        <p:spPr>
          <a:xfrm flipV="1">
            <a:off x="8662509" y="4492574"/>
            <a:ext cx="1493852" cy="13695"/>
          </a:xfrm>
          <a:prstGeom prst="straightConnector1">
            <a:avLst/>
          </a:prstGeom>
          <a:ln w="57150">
            <a:solidFill>
              <a:srgbClr val="FF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8 CuadroTexto"/>
              <p:cNvSpPr txBox="1"/>
              <p:nvPr/>
            </p:nvSpPr>
            <p:spPr>
              <a:xfrm>
                <a:off x="6524530" y="4980221"/>
                <a:ext cx="124328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]"/>
                          <m:endChr m:val="]"/>
                          <m:ctrlPr>
                            <a:rPr lang="es-419" sz="240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∞,5</m:t>
                          </m:r>
                        </m:e>
                      </m:d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9" name="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4530" y="4980221"/>
                <a:ext cx="1243289" cy="461665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27 CuadroTexto"/>
              <p:cNvSpPr txBox="1"/>
              <p:nvPr/>
            </p:nvSpPr>
            <p:spPr>
              <a:xfrm>
                <a:off x="8478466" y="4982493"/>
                <a:ext cx="101406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["/>
                          <m:ctrlPr>
                            <a:rPr lang="es-419" sz="240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2,</m:t>
                          </m:r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∞</m:t>
                          </m:r>
                        </m:e>
                      </m:d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8" name="2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8466" y="4982493"/>
                <a:ext cx="1014060" cy="461665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28 CuadroTexto"/>
              <p:cNvSpPr txBox="1"/>
              <p:nvPr/>
            </p:nvSpPr>
            <p:spPr>
              <a:xfrm>
                <a:off x="7852146" y="4996005"/>
                <a:ext cx="46358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∪</m:t>
                      </m:r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9" name="2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2146" y="4996005"/>
                <a:ext cx="463588" cy="461665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57414205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 advTm="85227">
        <p15:prstTrans prst="origami"/>
      </p:transition>
    </mc:Choice>
    <mc:Fallback>
      <p:transition spd="slow" advTm="85227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22" grpId="0"/>
      <p:bldP spid="14" grpId="0"/>
      <p:bldP spid="27" grpId="0"/>
      <p:bldP spid="9" grpId="0"/>
      <p:bldP spid="28" grpId="0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8">
            <a:extLst>
              <a:ext uri="{FF2B5EF4-FFF2-40B4-BE49-F238E27FC236}">
                <a16:creationId xmlns:a16="http://schemas.microsoft.com/office/drawing/2014/main" xmlns="" id="{76694588-69ED-407A-8D17-D0F9D0D1F7A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27387">
            <a:off x="-261440" y="5540390"/>
            <a:ext cx="1371612" cy="1371611"/>
          </a:xfrm>
          <a:prstGeom prst="rect">
            <a:avLst/>
          </a:prstGeom>
        </p:spPr>
      </p:pic>
      <p:pic>
        <p:nvPicPr>
          <p:cNvPr id="21" name="Imagen 28">
            <a:extLst>
              <a:ext uri="{FF2B5EF4-FFF2-40B4-BE49-F238E27FC236}">
                <a16:creationId xmlns:a16="http://schemas.microsoft.com/office/drawing/2014/main" xmlns="" id="{59FF3705-4344-41BA-B2E6-C8792B4F67B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456200" y="1512700"/>
            <a:ext cx="558758" cy="1130856"/>
          </a:xfrm>
          <a:prstGeom prst="rect">
            <a:avLst/>
          </a:prstGeom>
        </p:spPr>
      </p:pic>
      <p:pic>
        <p:nvPicPr>
          <p:cNvPr id="3" name="Imagen 28">
            <a:extLst>
              <a:ext uri="{FF2B5EF4-FFF2-40B4-BE49-F238E27FC236}">
                <a16:creationId xmlns:a16="http://schemas.microsoft.com/office/drawing/2014/main" xmlns="" id="{6D0618E7-92B4-478E-9D02-718087CCA3E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352949" y="207483"/>
            <a:ext cx="558758" cy="1130856"/>
          </a:xfrm>
          <a:prstGeom prst="rect">
            <a:avLst/>
          </a:prstGeom>
        </p:spPr>
      </p:pic>
      <p:sp>
        <p:nvSpPr>
          <p:cNvPr id="8" name="Título 7">
            <a:extLst>
              <a:ext uri="{FF2B5EF4-FFF2-40B4-BE49-F238E27FC236}">
                <a16:creationId xmlns:a16="http://schemas.microsoft.com/office/drawing/2014/main" xmlns="" id="{1B837A17-F633-4DD2-9E26-7301BF80D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5196" y="115066"/>
            <a:ext cx="8515341" cy="1295463"/>
          </a:xfrm>
        </p:spPr>
        <p:txBody>
          <a:bodyPr>
            <a:normAutofit/>
          </a:bodyPr>
          <a:lstStyle/>
          <a:p>
            <a:pPr algn="ctr"/>
            <a:r>
              <a:rPr lang="es-ES" sz="4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Final</a:t>
            </a:r>
            <a:endParaRPr lang="es-E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D8E949F6-DEF2-4122-A64A-5765BCC02280}"/>
              </a:ext>
            </a:extLst>
          </p:cNvPr>
          <p:cNvSpPr txBox="1"/>
          <p:nvPr/>
        </p:nvSpPr>
        <p:spPr>
          <a:xfrm>
            <a:off x="0" y="2141978"/>
            <a:ext cx="43355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>
                <a:latin typeface="gobCL"/>
              </a:rPr>
              <a:t> </a:t>
            </a:r>
          </a:p>
          <a:p>
            <a:pPr algn="ctr"/>
            <a:endParaRPr lang="es-ES" sz="3600" b="1" dirty="0">
              <a:latin typeface="gobCL"/>
            </a:endParaRPr>
          </a:p>
          <a:p>
            <a:pPr algn="ctr"/>
            <a:endParaRPr lang="es-ES" sz="3600" b="1" dirty="0"/>
          </a:p>
        </p:txBody>
      </p:sp>
      <p:sp>
        <p:nvSpPr>
          <p:cNvPr id="16" name="Elipse 9">
            <a:extLst>
              <a:ext uri="{FF2B5EF4-FFF2-40B4-BE49-F238E27FC236}">
                <a16:creationId xmlns:a16="http://schemas.microsoft.com/office/drawing/2014/main" xmlns="" id="{196022B5-6C9E-432F-A712-F818C6C9B4AA}"/>
              </a:ext>
            </a:extLst>
          </p:cNvPr>
          <p:cNvSpPr/>
          <p:nvPr/>
        </p:nvSpPr>
        <p:spPr>
          <a:xfrm>
            <a:off x="10999405" y="210999"/>
            <a:ext cx="1014455" cy="1014455"/>
          </a:xfrm>
          <a:prstGeom prst="ellipse">
            <a:avLst/>
          </a:prstGeom>
          <a:solidFill>
            <a:srgbClr val="D557A5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092" dirty="0">
              <a:solidFill>
                <a:srgbClr val="D557A5"/>
              </a:solidFill>
            </a:endParaRPr>
          </a:p>
        </p:txBody>
      </p:sp>
      <p:pic>
        <p:nvPicPr>
          <p:cNvPr id="20" name="Imagen 28">
            <a:extLst>
              <a:ext uri="{FF2B5EF4-FFF2-40B4-BE49-F238E27FC236}">
                <a16:creationId xmlns:a16="http://schemas.microsoft.com/office/drawing/2014/main" xmlns="" id="{137607EF-D14A-49F3-A056-8DCFA7EA0E1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176821" y="338958"/>
            <a:ext cx="558758" cy="1130856"/>
          </a:xfrm>
          <a:prstGeom prst="rect">
            <a:avLst/>
          </a:prstGeom>
        </p:spPr>
      </p:pic>
      <p:sp>
        <p:nvSpPr>
          <p:cNvPr id="25" name="CuadroTexto 24"/>
          <p:cNvSpPr txBox="1"/>
          <p:nvPr/>
        </p:nvSpPr>
        <p:spPr>
          <a:xfrm>
            <a:off x="1746014" y="1761169"/>
            <a:ext cx="76386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Ahora te toca a ti</a:t>
            </a:r>
          </a:p>
          <a:p>
            <a:endParaRPr lang="es-MX" sz="2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Practica lo aprendido, desarrollando la hoja de trabajo de esta clase.</a:t>
            </a:r>
            <a:endParaRPr lang="es-MX" sz="2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1526030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 advTm="85227">
        <p15:prstTrans prst="origami"/>
      </p:transition>
    </mc:Choice>
    <mc:Fallback>
      <p:transition spd="slow" advTm="85227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18.1|1.8|4.4|5.4|8.4|21.6|3.7|8.2|1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18.1|1.8|4.4|5.4|8.4|21.6|3.7|8.2|1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18.1|1.8|4.4|5.4|8.4|21.6|3.7|8.2|1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18.1|1.8|4.4|5.4|8.4|21.6|3.7|8.2|1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18.1|1.8|4.4|5.4|8.4|21.6|3.7|8.2|12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3632</TotalTime>
  <Words>299</Words>
  <Application>Microsoft Office PowerPoint</Application>
  <PresentationFormat>Personalizado</PresentationFormat>
  <Paragraphs>55</Paragraphs>
  <Slides>6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Inecuaciones y problemas algebraicos</vt:lpstr>
      <vt:lpstr>Inecuaciones y funciones</vt:lpstr>
      <vt:lpstr>Inecuaciones y funciones</vt:lpstr>
      <vt:lpstr>Inecuaciones y funciones</vt:lpstr>
      <vt:lpstr>Inecuaciones y funciones</vt:lpstr>
      <vt:lpstr>Final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Pedro Rupin Gutiérrez</cp:lastModifiedBy>
  <cp:revision>82</cp:revision>
  <dcterms:created xsi:type="dcterms:W3CDTF">2020-08-18T18:49:15Z</dcterms:created>
  <dcterms:modified xsi:type="dcterms:W3CDTF">2020-09-04T04:09:48Z</dcterms:modified>
</cp:coreProperties>
</file>