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3" r:id="rId3"/>
    <p:sldId id="286" r:id="rId4"/>
    <p:sldId id="288" r:id="rId5"/>
    <p:sldId id="284" r:id="rId6"/>
    <p:sldId id="289" r:id="rId7"/>
    <p:sldId id="290" r:id="rId8"/>
    <p:sldId id="285" r:id="rId9"/>
    <p:sldId id="291" r:id="rId10"/>
    <p:sldId id="292" r:id="rId11"/>
    <p:sldId id="27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7AF"/>
    <a:srgbClr val="D5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18" autoAdjust="0"/>
  </p:normalViewPr>
  <p:slideViewPr>
    <p:cSldViewPr snapToGrid="0">
      <p:cViewPr>
        <p:scale>
          <a:sx n="50" d="100"/>
          <a:sy n="50" d="100"/>
        </p:scale>
        <p:origin x="-852" y="-438"/>
      </p:cViewPr>
      <p:guideLst>
        <p:guide orient="horz" pos="2408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4EAB-2F12-47F0-BDB8-C39CCA218517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08598-C327-4F46-86CD-2E6A09AB6D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62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20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11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09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8598-C327-4F46-86CD-2E6A09AB6DA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4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104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19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734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482" y="17788"/>
            <a:ext cx="11215638" cy="1295463"/>
          </a:xfrm>
          <a:prstGeom prst="rect">
            <a:avLst/>
          </a:prstGeom>
        </p:spPr>
        <p:txBody>
          <a:bodyPr anchor="ctr"/>
          <a:lstStyle>
            <a:lvl1pPr>
              <a:defRPr lang="en-US" sz="3638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bCL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9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482" y="115067"/>
            <a:ext cx="11215638" cy="1295463"/>
          </a:xfrm>
          <a:prstGeom prst="rect">
            <a:avLst/>
          </a:prstGeom>
        </p:spPr>
        <p:txBody>
          <a:bodyPr anchor="ctr"/>
          <a:lstStyle>
            <a:lvl1pPr>
              <a:defRPr lang="en-US" sz="3638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bCL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5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26EF98-9BFB-4D64-8DDB-2A8F04E9A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82" y="115067"/>
            <a:ext cx="11215638" cy="1295463"/>
          </a:xfrm>
          <a:prstGeom prst="rect">
            <a:avLst/>
          </a:prstGeom>
        </p:spPr>
        <p:txBody>
          <a:bodyPr anchor="ctr"/>
          <a:lstStyle>
            <a:lvl1pPr>
              <a:defRPr lang="en-US" sz="3638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bCL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0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7">
            <a:extLst>
              <a:ext uri="{FF2B5EF4-FFF2-40B4-BE49-F238E27FC236}">
                <a16:creationId xmlns="" xmlns:a16="http://schemas.microsoft.com/office/drawing/2014/main" id="{99DA7520-F911-4809-8596-611EC5AAED00}"/>
              </a:ext>
            </a:extLst>
          </p:cNvPr>
          <p:cNvGrpSpPr/>
          <p:nvPr userDrawn="1"/>
        </p:nvGrpSpPr>
        <p:grpSpPr>
          <a:xfrm>
            <a:off x="0" y="0"/>
            <a:ext cx="12192000" cy="1805727"/>
            <a:chOff x="0" y="0"/>
            <a:chExt cx="12192000" cy="1805854"/>
          </a:xfrm>
        </p:grpSpPr>
        <p:sp>
          <p:nvSpPr>
            <p:cNvPr id="4" name="Triángulo 5">
              <a:extLst>
                <a:ext uri="{FF2B5EF4-FFF2-40B4-BE49-F238E27FC236}">
                  <a16:creationId xmlns="" xmlns:a16="http://schemas.microsoft.com/office/drawing/2014/main" id="{57C81728-3FC1-48E0-9B3A-CE63B68AD4F3}"/>
                </a:ext>
              </a:extLst>
            </p:cNvPr>
            <p:cNvSpPr/>
            <p:nvPr/>
          </p:nvSpPr>
          <p:spPr>
            <a:xfrm rot="10800000">
              <a:off x="1070516" y="1469395"/>
              <a:ext cx="429322" cy="3364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 sz="1092" kern="1200"/>
            </a:p>
          </p:txBody>
        </p:sp>
        <p:sp>
          <p:nvSpPr>
            <p:cNvPr id="5" name="Rectángulo 9">
              <a:extLst>
                <a:ext uri="{FF2B5EF4-FFF2-40B4-BE49-F238E27FC236}">
                  <a16:creationId xmlns="" xmlns:a16="http://schemas.microsoft.com/office/drawing/2014/main" id="{81F36600-632F-4527-B5F8-618F34335569}"/>
                </a:ext>
              </a:extLst>
            </p:cNvPr>
            <p:cNvSpPr/>
            <p:nvPr/>
          </p:nvSpPr>
          <p:spPr>
            <a:xfrm>
              <a:off x="0" y="0"/>
              <a:ext cx="12192000" cy="1469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92"/>
            </a:p>
          </p:txBody>
        </p:sp>
      </p:grpSp>
      <p:pic>
        <p:nvPicPr>
          <p:cNvPr id="6" name="Imagen 11">
            <a:extLst>
              <a:ext uri="{FF2B5EF4-FFF2-40B4-BE49-F238E27FC236}">
                <a16:creationId xmlns="" xmlns:a16="http://schemas.microsoft.com/office/drawing/2014/main" id="{F0170244-9DD4-41CB-B8BA-532B0944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lum bright="40000" contrast="-4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24"/>
          <a:stretch/>
        </p:blipFill>
        <p:spPr>
          <a:xfrm>
            <a:off x="10752821" y="517912"/>
            <a:ext cx="1437582" cy="1939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482" y="115067"/>
            <a:ext cx="11215638" cy="1295463"/>
          </a:xfrm>
          <a:prstGeom prst="rect">
            <a:avLst/>
          </a:prstGeom>
        </p:spPr>
        <p:txBody>
          <a:bodyPr anchor="ctr"/>
          <a:lstStyle>
            <a:lvl1pPr>
              <a:defRPr lang="en-US" sz="3638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bCL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4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7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69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11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87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93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83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54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1FCA-24CF-4F46-9CDC-3FB1773926A8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E638-075E-48FD-9FCC-21C164473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79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1" descr="A picture containing indoor, kite, small, bunc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" y="1"/>
            <a:ext cx="124730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1"/>
          <p:cNvSpPr/>
          <p:nvPr/>
        </p:nvSpPr>
        <p:spPr>
          <a:xfrm>
            <a:off x="0" y="2380938"/>
            <a:ext cx="12473463" cy="22321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1"/>
          <p:cNvSpPr txBox="1">
            <a:spLocks noGrp="1"/>
          </p:cNvSpPr>
          <p:nvPr>
            <p:ph type="title"/>
          </p:nvPr>
        </p:nvSpPr>
        <p:spPr>
          <a:xfrm>
            <a:off x="152401" y="2953919"/>
            <a:ext cx="12192000" cy="7613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5440" tIns="27713" rIns="55440" bIns="2771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7F7F7F"/>
              </a:buClr>
              <a:buSzPts val="16600"/>
            </a:pPr>
            <a:r>
              <a:rPr sz="7200" b="1" dirty="0" err="1" smtClean="0">
                <a:solidFill>
                  <a:srgbClr val="7F7F7F"/>
                </a:solidFill>
              </a:rPr>
              <a:t>Función</a:t>
            </a:r>
            <a:r>
              <a:rPr sz="7200" b="1" dirty="0" smtClean="0">
                <a:solidFill>
                  <a:srgbClr val="7F7F7F"/>
                </a:solidFill>
              </a:rPr>
              <a:t> </a:t>
            </a:r>
            <a:r>
              <a:rPr sz="7200" b="1" dirty="0" err="1" smtClean="0">
                <a:solidFill>
                  <a:srgbClr val="7F7F7F"/>
                </a:solidFill>
              </a:rPr>
              <a:t>potencia</a:t>
            </a:r>
            <a:r>
              <a:rPr sz="7200" b="1" dirty="0" smtClean="0">
                <a:solidFill>
                  <a:srgbClr val="7F7F7F"/>
                </a:solidFill>
              </a:rPr>
              <a:t> y </a:t>
            </a:r>
            <a:r>
              <a:rPr sz="7200" b="1" dirty="0" err="1" smtClean="0">
                <a:solidFill>
                  <a:srgbClr val="7F7F7F"/>
                </a:solidFill>
              </a:rPr>
              <a:t>gráficos</a:t>
            </a:r>
            <a:endParaRPr sz="7200" b="1" dirty="0">
              <a:solidFill>
                <a:srgbClr val="7F7F7F"/>
              </a:solidFill>
            </a:endParaRPr>
          </a:p>
        </p:txBody>
      </p:sp>
      <p:pic>
        <p:nvPicPr>
          <p:cNvPr id="366" name="Google Shape;36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235" y="186391"/>
            <a:ext cx="2665632" cy="10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1"/>
          <p:cNvSpPr txBox="1"/>
          <p:nvPr/>
        </p:nvSpPr>
        <p:spPr>
          <a:xfrm>
            <a:off x="3165978" y="4165353"/>
            <a:ext cx="5553480" cy="5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55440" rIns="55440" bIns="55440" anchor="t" anchorCtr="0">
            <a:noAutofit/>
          </a:bodyPr>
          <a:lstStyle/>
          <a:p>
            <a:pPr algn="ctr"/>
            <a:r>
              <a:rPr lang="es-ES" sz="2426" b="1" dirty="0" smtClean="0">
                <a:solidFill>
                  <a:srgbClr val="D557A5"/>
                </a:solidFill>
              </a:rPr>
              <a:t>CLASE 5</a:t>
            </a:r>
            <a:endParaRPr sz="2789" dirty="0">
              <a:solidFill>
                <a:srgbClr val="D557A5"/>
              </a:solidFill>
            </a:endParaRPr>
          </a:p>
          <a:p>
            <a:endParaRPr sz="109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385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730" y="115066"/>
            <a:ext cx="8515341" cy="12954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 la función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2" t="24479" r="15462" b="6250"/>
          <a:stretch/>
        </p:blipFill>
        <p:spPr bwMode="auto">
          <a:xfrm>
            <a:off x="632328" y="1641546"/>
            <a:ext cx="5158872" cy="511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3600450" y="2476500"/>
            <a:ext cx="3486150" cy="2677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7255611" y="2274224"/>
                <a:ext cx="1657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419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611" y="2274224"/>
                <a:ext cx="1657249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68" b="-1710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23 CuadroTexto"/>
              <p:cNvSpPr txBox="1"/>
              <p:nvPr/>
            </p:nvSpPr>
            <p:spPr>
              <a:xfrm>
                <a:off x="8855811" y="2274224"/>
                <a:ext cx="1455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s-419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419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s-419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419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811" y="2274224"/>
                <a:ext cx="14553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8150961" y="2883824"/>
                <a:ext cx="1231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−2=</m:t>
                      </m:r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961" y="2883824"/>
                <a:ext cx="123194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8340825" y="3957250"/>
                <a:ext cx="1231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s-419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25" y="3957250"/>
                <a:ext cx="123194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8455125" y="4585900"/>
                <a:ext cx="100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25" y="4585900"/>
                <a:ext cx="100687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8093175" y="5252650"/>
                <a:ext cx="1719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 es impar</a:t>
                </a:r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175" y="5252650"/>
                <a:ext cx="1719189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667" r="-4255" b="-3066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352253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4" grpId="0"/>
      <p:bldP spid="25" grpId="0"/>
      <p:bldP spid="10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196" y="115066"/>
            <a:ext cx="8515341" cy="1295463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746014" y="1761169"/>
            <a:ext cx="7638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Ahora te toca a ti</a:t>
            </a:r>
          </a:p>
          <a:p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Practica lo aprendido, desarrollando la hoja de trabajo de esta clase.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2603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06" y="115066"/>
            <a:ext cx="8515341" cy="12954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Funciones y parámetros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746013" y="1698105"/>
                <a:ext cx="94308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C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Dada una función potencia </a:t>
                </a:r>
                <a14:m>
                  <m:oMath xmlns:m="http://schemas.openxmlformats.org/officeDocument/2006/math">
                    <m:r>
                      <a:rPr lang="es-419" sz="2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419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419" sz="2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419" sz="2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419" sz="2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s-419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419" sz="2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419" sz="2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, llamamos parámetros a los valores de </a:t>
                </a:r>
                <a14:m>
                  <m:oMath xmlns:m="http://schemas.openxmlformats.org/officeDocument/2006/math">
                    <m:r>
                      <a:rPr lang="es-419" sz="2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3" y="1698105"/>
                <a:ext cx="9430807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970" t="-5882" r="-840" b="-1617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CuadroTexto"/>
          <p:cNvSpPr txBox="1"/>
          <p:nvPr/>
        </p:nvSpPr>
        <p:spPr>
          <a:xfrm>
            <a:off x="9821918" y="254317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 </a:t>
            </a:r>
            <a:endParaRPr lang="es-41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763703" y="2802317"/>
                <a:ext cx="50957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 es un número </a:t>
                </a:r>
                <a:r>
                  <a:rPr lang="es-419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real</a:t>
                </a:r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, distinto de 0</a:t>
                </a:r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03" y="2802317"/>
                <a:ext cx="5095754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1077" b="-3066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1805741" y="3427697"/>
                <a:ext cx="5521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 es un número </a:t>
                </a:r>
                <a:r>
                  <a:rPr lang="es-419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entero</a:t>
                </a:r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, distinto de 0</a:t>
                </a:r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41" y="3427697"/>
                <a:ext cx="5521512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442" b="-2894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4143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730" y="115066"/>
            <a:ext cx="8515341" cy="12954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Exponente par o impar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8264" r="17122" b="19073"/>
          <a:stretch/>
        </p:blipFill>
        <p:spPr bwMode="auto">
          <a:xfrm>
            <a:off x="352949" y="1970082"/>
            <a:ext cx="4887310" cy="385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65219" y="3965518"/>
            <a:ext cx="644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Una función potencia de exponente par  tiene una gráfica simétrica respecto del eje Y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7950671" y="1976362"/>
                <a:ext cx="158562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419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71" y="1976362"/>
                <a:ext cx="1585627" cy="470000"/>
              </a:xfrm>
              <a:prstGeom prst="rect">
                <a:avLst/>
              </a:prstGeom>
              <a:blipFill rotWithShape="1">
                <a:blip r:embed="rId7"/>
                <a:stretch>
                  <a:fillRect l="-385" b="-1818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7950671" y="2585962"/>
                <a:ext cx="1585627" cy="46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s-419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71" y="2585962"/>
                <a:ext cx="1585627" cy="468975"/>
              </a:xfrm>
              <a:prstGeom prst="rect">
                <a:avLst/>
              </a:prstGeom>
              <a:blipFill rotWithShape="1">
                <a:blip r:embed="rId8"/>
                <a:stretch>
                  <a:fillRect l="-385" b="-1688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7950671" y="3062212"/>
                <a:ext cx="158562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s-419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71" y="3062212"/>
                <a:ext cx="1585627" cy="470000"/>
              </a:xfrm>
              <a:prstGeom prst="rect">
                <a:avLst/>
              </a:prstGeom>
              <a:blipFill rotWithShape="1">
                <a:blip r:embed="rId9"/>
                <a:stretch>
                  <a:fillRect l="-385" b="-1818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531613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730" y="115066"/>
            <a:ext cx="8515341" cy="12954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Exponente par o impar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146331" y="4175068"/>
            <a:ext cx="786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Una función potencia de exponente impar  tiene una gráfica simétrica respecto del origen.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7" t="25893" r="24029" b="7435"/>
          <a:stretch/>
        </p:blipFill>
        <p:spPr bwMode="auto">
          <a:xfrm>
            <a:off x="881580" y="1752026"/>
            <a:ext cx="3011214" cy="48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7341071" y="3081262"/>
                <a:ext cx="158562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s-419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071" y="3081262"/>
                <a:ext cx="1585627" cy="470000"/>
              </a:xfrm>
              <a:prstGeom prst="rect">
                <a:avLst/>
              </a:prstGeom>
              <a:blipFill rotWithShape="1">
                <a:blip r:embed="rId7"/>
                <a:stretch>
                  <a:fillRect l="-385" b="-1538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7341071" y="2109712"/>
                <a:ext cx="1585627" cy="46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419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071" y="2109712"/>
                <a:ext cx="1585627" cy="468975"/>
              </a:xfrm>
              <a:prstGeom prst="rect">
                <a:avLst/>
              </a:prstGeom>
              <a:blipFill rotWithShape="1">
                <a:blip r:embed="rId8"/>
                <a:stretch>
                  <a:fillRect l="-385" b="-1818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7341071" y="2624062"/>
                <a:ext cx="1585627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s-419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071" y="2624062"/>
                <a:ext cx="1585627" cy="475451"/>
              </a:xfrm>
              <a:prstGeom prst="rect">
                <a:avLst/>
              </a:prstGeom>
              <a:blipFill rotWithShape="1">
                <a:blip r:embed="rId9"/>
                <a:stretch>
                  <a:fillRect l="-385" b="-1666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00268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730" y="115066"/>
            <a:ext cx="8515341" cy="12954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Exponente negativo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167771" y="1550800"/>
                <a:ext cx="1359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s-41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71" y="1550800"/>
                <a:ext cx="135953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5" t="26249" r="17129" b="12760"/>
          <a:stretch/>
        </p:blipFill>
        <p:spPr bwMode="auto">
          <a:xfrm>
            <a:off x="508503" y="1920132"/>
            <a:ext cx="4857750" cy="44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8378071" y="1550800"/>
                <a:ext cx="1359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s-41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071" y="1550800"/>
                <a:ext cx="135953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1" t="26849" r="18475" b="12159"/>
          <a:stretch/>
        </p:blipFill>
        <p:spPr bwMode="auto">
          <a:xfrm>
            <a:off x="6737853" y="1920132"/>
            <a:ext cx="4634997" cy="44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9975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ítulo 7">
                <a:extLst>
                  <a:ext uri="{FF2B5EF4-FFF2-40B4-BE49-F238E27FC236}">
                    <a16:creationId xmlns="" xmlns:a16="http://schemas.microsoft.com/office/drawing/2014/main" id="{1B837A17-F633-4DD2-9E26-7301BF80D5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52730" y="115066"/>
                <a:ext cx="8515341" cy="1295463"/>
              </a:xfrm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4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4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s-ES" sz="48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ítulo 7">
                <a:extLst>
                  <a:ext uri="{FF2B5EF4-FFF2-40B4-BE49-F238E27FC236}">
                    <a16:creationId xmlns:a16="http://schemas.microsoft.com/office/drawing/2014/main" xmlns="" id="{1B837A17-F633-4DD2-9E26-7301BF80D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52730" y="115066"/>
                <a:ext cx="8515341" cy="1295463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586871" y="2084200"/>
                <a:ext cx="1359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s-41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71" y="2084200"/>
                <a:ext cx="135953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5" t="26249" r="17129" b="12760"/>
          <a:stretch/>
        </p:blipFill>
        <p:spPr bwMode="auto">
          <a:xfrm>
            <a:off x="1359164" y="2663081"/>
            <a:ext cx="3803385" cy="34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8339971" y="2103250"/>
                <a:ext cx="1532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s-41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71" y="2103250"/>
                <a:ext cx="153266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9" t="26249" r="17130" b="8333"/>
          <a:stretch/>
        </p:blipFill>
        <p:spPr bwMode="auto">
          <a:xfrm>
            <a:off x="7245533" y="2663081"/>
            <a:ext cx="3592258" cy="352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99025" y="1657350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Exponente par</a:t>
            </a: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8995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ítulo 7">
                <a:extLst>
                  <a:ext uri="{FF2B5EF4-FFF2-40B4-BE49-F238E27FC236}">
                    <a16:creationId xmlns="" xmlns:a16="http://schemas.microsoft.com/office/drawing/2014/main" id="{1B837A17-F633-4DD2-9E26-7301BF80D5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52730" y="115066"/>
                <a:ext cx="8515341" cy="1295463"/>
              </a:xfrm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4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419" sz="48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419" sz="48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s-ES" sz="48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ítulo 7">
                <a:extLst>
                  <a:ext uri="{FF2B5EF4-FFF2-40B4-BE49-F238E27FC236}">
                    <a16:creationId xmlns:a16="http://schemas.microsoft.com/office/drawing/2014/main" xmlns="" id="{1B837A17-F633-4DD2-9E26-7301BF80D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52730" y="115066"/>
                <a:ext cx="8515341" cy="1295463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586871" y="2084200"/>
                <a:ext cx="1359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s-41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71" y="2084200"/>
                <a:ext cx="135953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8339971" y="2103250"/>
                <a:ext cx="1532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419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419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s-41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71" y="2103250"/>
                <a:ext cx="153266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CuadroTexto"/>
          <p:cNvSpPr txBox="1"/>
          <p:nvPr/>
        </p:nvSpPr>
        <p:spPr>
          <a:xfrm>
            <a:off x="4899025" y="165735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Exponente impar</a:t>
            </a: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2" t="25812" r="17276" b="8073"/>
          <a:stretch/>
        </p:blipFill>
        <p:spPr bwMode="auto">
          <a:xfrm>
            <a:off x="1475672" y="2643556"/>
            <a:ext cx="3744028" cy="37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3" t="25781" r="17057" b="7553"/>
          <a:stretch/>
        </p:blipFill>
        <p:spPr bwMode="auto">
          <a:xfrm>
            <a:off x="7132514" y="2598476"/>
            <a:ext cx="3802186" cy="37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8962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730" y="115066"/>
            <a:ext cx="8515341" cy="12954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 la función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885951" y="1790700"/>
                <a:ext cx="95702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Dado el gráfico de la función </a:t>
                </a:r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419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419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s-419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419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419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, caracteriza los valores de </a:t>
                </a:r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1" y="1790700"/>
                <a:ext cx="957025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955" t="-5882" b="-1617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2" t="24479" r="15462" b="6250"/>
          <a:stretch/>
        </p:blipFill>
        <p:spPr bwMode="auto">
          <a:xfrm>
            <a:off x="4138053" y="2621697"/>
            <a:ext cx="403654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590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8">
            <a:extLst>
              <a:ext uri="{FF2B5EF4-FFF2-40B4-BE49-F238E27FC236}">
                <a16:creationId xmlns="" xmlns:a16="http://schemas.microsoft.com/office/drawing/2014/main" id="{76694588-69ED-407A-8D17-D0F9D0D1F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7387">
            <a:off x="-261440" y="5540390"/>
            <a:ext cx="1371612" cy="1371611"/>
          </a:xfrm>
          <a:prstGeom prst="rect">
            <a:avLst/>
          </a:prstGeom>
        </p:spPr>
      </p:pic>
      <p:pic>
        <p:nvPicPr>
          <p:cNvPr id="21" name="Imagen 28">
            <a:extLst>
              <a:ext uri="{FF2B5EF4-FFF2-40B4-BE49-F238E27FC236}">
                <a16:creationId xmlns="" xmlns:a16="http://schemas.microsoft.com/office/drawing/2014/main" id="{59FF3705-4344-41BA-B2E6-C8792B4F6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456200" y="1512700"/>
            <a:ext cx="558758" cy="1130856"/>
          </a:xfrm>
          <a:prstGeom prst="rect">
            <a:avLst/>
          </a:prstGeom>
        </p:spPr>
      </p:pic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6D0618E7-92B4-478E-9D02-718087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352949" y="207483"/>
            <a:ext cx="558758" cy="113085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B837A17-F633-4DD2-9E26-7301BF8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730" y="115066"/>
            <a:ext cx="8515341" cy="12954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 la función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E949F6-DEF2-4122-A64A-5765BCC02280}"/>
              </a:ext>
            </a:extLst>
          </p:cNvPr>
          <p:cNvSpPr txBox="1"/>
          <p:nvPr/>
        </p:nvSpPr>
        <p:spPr>
          <a:xfrm>
            <a:off x="0" y="2141978"/>
            <a:ext cx="433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gobCL"/>
              </a:rPr>
              <a:t> </a:t>
            </a:r>
          </a:p>
          <a:p>
            <a:pPr algn="ctr"/>
            <a:endParaRPr lang="es-ES" sz="3600" b="1" dirty="0">
              <a:latin typeface="gobCL"/>
            </a:endParaRPr>
          </a:p>
          <a:p>
            <a:pPr algn="ctr"/>
            <a:endParaRPr lang="es-ES" sz="3600" b="1" dirty="0"/>
          </a:p>
        </p:txBody>
      </p:sp>
      <p:sp>
        <p:nvSpPr>
          <p:cNvPr id="16" name="Elipse 9">
            <a:extLst>
              <a:ext uri="{FF2B5EF4-FFF2-40B4-BE49-F238E27FC236}">
                <a16:creationId xmlns="" xmlns:a16="http://schemas.microsoft.com/office/drawing/2014/main" id="{196022B5-6C9E-432F-A712-F818C6C9B4AA}"/>
              </a:ext>
            </a:extLst>
          </p:cNvPr>
          <p:cNvSpPr/>
          <p:nvPr/>
        </p:nvSpPr>
        <p:spPr>
          <a:xfrm>
            <a:off x="10999405" y="210999"/>
            <a:ext cx="1014455" cy="1014455"/>
          </a:xfrm>
          <a:prstGeom prst="ellipse">
            <a:avLst/>
          </a:prstGeom>
          <a:solidFill>
            <a:srgbClr val="D557A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 dirty="0">
              <a:solidFill>
                <a:srgbClr val="D557A5"/>
              </a:solidFill>
            </a:endParaRP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137607EF-D14A-49F3-A056-8DCFA7EA0E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21093" r="33012"/>
          <a:stretch/>
        </p:blipFill>
        <p:spPr>
          <a:xfrm>
            <a:off x="11176821" y="338958"/>
            <a:ext cx="558758" cy="113085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57750" y="2023814"/>
            <a:ext cx="298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Presenta asíntotas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2" t="24479" r="15462" b="6250"/>
          <a:stretch/>
        </p:blipFill>
        <p:spPr bwMode="auto">
          <a:xfrm>
            <a:off x="632328" y="1954882"/>
            <a:ext cx="403654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886700" y="2042864"/>
            <a:ext cx="356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</a:t>
            </a:r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xponente negativo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57750" y="2728664"/>
            <a:ext cx="298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Simétrica respecto del origen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86700" y="2976314"/>
            <a:ext cx="356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</a:t>
            </a:r>
            <a:r>
              <a:rPr lang="es-419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xponente impar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857750" y="3890714"/>
                <a:ext cx="2984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Valores positivos para </a:t>
                </a:r>
                <a14:m>
                  <m:oMath xmlns:m="http://schemas.openxmlformats.org/officeDocument/2006/math"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s-419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&lt;0</m:t>
                    </m:r>
                  </m:oMath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3890714"/>
                <a:ext cx="298490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3265" t="-5839" b="-15328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7886700" y="4138364"/>
                <a:ext cx="3569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419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419" sz="24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sym typeface="Wingdings" panose="05000000000000000000" pitchFamily="2" charset="2"/>
                      </a:rPr>
                      <m:t>𝑎</m:t>
                    </m:r>
                    <m:r>
                      <a:rPr lang="es-419" sz="24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endParaRPr lang="es-419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4138364"/>
                <a:ext cx="356950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735" t="-9211" b="-3026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73860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85227">
        <p15:prstTrans prst="origami"/>
      </p:transition>
    </mc:Choice>
    <mc:Fallback>
      <p:transition spd="slow" advTm="85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1|1.8|4.4|5.4|8.4|21.6|3.7|8.2|1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340</Words>
  <Application>Microsoft Office PowerPoint</Application>
  <PresentationFormat>Personalizado</PresentationFormat>
  <Paragraphs>67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Función potencia y gráficos</vt:lpstr>
      <vt:lpstr>Funciones y parámetros</vt:lpstr>
      <vt:lpstr>Exponente par o impar</vt:lpstr>
      <vt:lpstr>Exponente par o impar</vt:lpstr>
      <vt:lpstr>Exponente negativo</vt:lpstr>
      <vt:lpstr>f(x)=-x^n</vt:lpstr>
      <vt:lpstr>f(x)=-x^n</vt:lpstr>
      <vt:lpstr>Identifica la función</vt:lpstr>
      <vt:lpstr>Identifica la función</vt:lpstr>
      <vt:lpstr>Identifica la función</vt:lpstr>
      <vt:lpstr>Final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Pedro Rupin Gutiérrez</cp:lastModifiedBy>
  <cp:revision>87</cp:revision>
  <dcterms:created xsi:type="dcterms:W3CDTF">2020-08-18T18:49:15Z</dcterms:created>
  <dcterms:modified xsi:type="dcterms:W3CDTF">2020-09-04T03:28:59Z</dcterms:modified>
</cp:coreProperties>
</file>