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2" r:id="rId2"/>
    <p:sldId id="273" r:id="rId3"/>
    <p:sldId id="274" r:id="rId4"/>
    <p:sldId id="284" r:id="rId5"/>
    <p:sldId id="285" r:id="rId6"/>
    <p:sldId id="276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57AF"/>
    <a:srgbClr val="D557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5018" autoAdjust="0"/>
  </p:normalViewPr>
  <p:slideViewPr>
    <p:cSldViewPr snapToGrid="0">
      <p:cViewPr>
        <p:scale>
          <a:sx n="60" d="100"/>
          <a:sy n="60" d="100"/>
        </p:scale>
        <p:origin x="-456" y="-216"/>
      </p:cViewPr>
      <p:guideLst>
        <p:guide orient="horz" pos="2408"/>
        <p:guide pos="36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594EAB-2F12-47F0-BDB8-C39CCA218517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08598-C327-4F46-86CD-2E6A09AB6D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7629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4209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8095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841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841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841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511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104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1190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7346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9482" y="17788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191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9482" y="115067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652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26EF98-9BFB-4D64-8DDB-2A8F04E9A9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482" y="115067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808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Encabezado de sección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7">
            <a:extLst>
              <a:ext uri="{FF2B5EF4-FFF2-40B4-BE49-F238E27FC236}">
                <a16:creationId xmlns:a16="http://schemas.microsoft.com/office/drawing/2014/main" xmlns="" id="{99DA7520-F911-4809-8596-611EC5AAED00}"/>
              </a:ext>
            </a:extLst>
          </p:cNvPr>
          <p:cNvGrpSpPr/>
          <p:nvPr userDrawn="1"/>
        </p:nvGrpSpPr>
        <p:grpSpPr>
          <a:xfrm>
            <a:off x="0" y="0"/>
            <a:ext cx="12192000" cy="1805727"/>
            <a:chOff x="0" y="0"/>
            <a:chExt cx="12192000" cy="1805854"/>
          </a:xfrm>
        </p:grpSpPr>
        <p:sp>
          <p:nvSpPr>
            <p:cNvPr id="4" name="Triángulo 5">
              <a:extLst>
                <a:ext uri="{FF2B5EF4-FFF2-40B4-BE49-F238E27FC236}">
                  <a16:creationId xmlns:a16="http://schemas.microsoft.com/office/drawing/2014/main" xmlns="" id="{57C81728-3FC1-48E0-9B3A-CE63B68AD4F3}"/>
                </a:ext>
              </a:extLst>
            </p:cNvPr>
            <p:cNvSpPr/>
            <p:nvPr/>
          </p:nvSpPr>
          <p:spPr>
            <a:xfrm rot="10800000">
              <a:off x="1070516" y="1469395"/>
              <a:ext cx="429322" cy="33645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ES_tradnl" sz="1092" kern="1200"/>
            </a:p>
          </p:txBody>
        </p:sp>
        <p:sp>
          <p:nvSpPr>
            <p:cNvPr id="5" name="Rectángulo 9">
              <a:extLst>
                <a:ext uri="{FF2B5EF4-FFF2-40B4-BE49-F238E27FC236}">
                  <a16:creationId xmlns:a16="http://schemas.microsoft.com/office/drawing/2014/main" xmlns="" id="{81F36600-632F-4527-B5F8-618F34335569}"/>
                </a:ext>
              </a:extLst>
            </p:cNvPr>
            <p:cNvSpPr/>
            <p:nvPr/>
          </p:nvSpPr>
          <p:spPr>
            <a:xfrm>
              <a:off x="0" y="0"/>
              <a:ext cx="12192000" cy="14693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1092"/>
            </a:p>
          </p:txBody>
        </p:sp>
      </p:grpSp>
      <p:pic>
        <p:nvPicPr>
          <p:cNvPr id="6" name="Imagen 11">
            <a:extLst>
              <a:ext uri="{FF2B5EF4-FFF2-40B4-BE49-F238E27FC236}">
                <a16:creationId xmlns:a16="http://schemas.microsoft.com/office/drawing/2014/main" xmlns="" id="{F0170244-9DD4-41CB-B8BA-532B0944B1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grayscl/>
            <a:lum bright="40000" contrast="-40000"/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824"/>
          <a:stretch/>
        </p:blipFill>
        <p:spPr>
          <a:xfrm>
            <a:off x="10752821" y="517912"/>
            <a:ext cx="1437582" cy="19391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9482" y="115067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84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9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9734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8692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411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787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932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483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541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61FCA-24CF-4F46-9CDC-3FB1773926A8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479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5" r:id="rId13"/>
    <p:sldLayoutId id="2147483680" r:id="rId14"/>
    <p:sldLayoutId id="214748368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3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tags" Target="../tags/tag4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5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4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1.png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33.png"/><Relationship Id="rId20" Type="http://schemas.openxmlformats.org/officeDocument/2006/relationships/image" Target="../media/image37.png"/><Relationship Id="rId1" Type="http://schemas.openxmlformats.org/officeDocument/2006/relationships/tags" Target="../tags/tag5.xml"/><Relationship Id="rId6" Type="http://schemas.openxmlformats.org/officeDocument/2006/relationships/image" Target="../media/image240.png"/><Relationship Id="rId11" Type="http://schemas.openxmlformats.org/officeDocument/2006/relationships/image" Target="../media/image28.png"/><Relationship Id="rId5" Type="http://schemas.openxmlformats.org/officeDocument/2006/relationships/image" Target="../media/image5.png"/><Relationship Id="rId15" Type="http://schemas.openxmlformats.org/officeDocument/2006/relationships/image" Target="../media/image32.png"/><Relationship Id="rId10" Type="http://schemas.openxmlformats.org/officeDocument/2006/relationships/image" Target="../media/image27.png"/><Relationship Id="rId19" Type="http://schemas.openxmlformats.org/officeDocument/2006/relationships/image" Target="../media/image36.png"/><Relationship Id="rId4" Type="http://schemas.openxmlformats.org/officeDocument/2006/relationships/image" Target="../media/image4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3" name="Google Shape;363;p41" descr="A picture containing indoor, kite, small, bunch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28" y="1"/>
            <a:ext cx="1247303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4" name="Google Shape;364;p41"/>
          <p:cNvSpPr/>
          <p:nvPr/>
        </p:nvSpPr>
        <p:spPr>
          <a:xfrm>
            <a:off x="0" y="2380938"/>
            <a:ext cx="12473463" cy="22321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55440" tIns="27713" rIns="55440" bIns="27713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41"/>
          <p:cNvSpPr txBox="1">
            <a:spLocks noGrp="1"/>
          </p:cNvSpPr>
          <p:nvPr>
            <p:ph type="title"/>
          </p:nvPr>
        </p:nvSpPr>
        <p:spPr>
          <a:xfrm>
            <a:off x="152401" y="2953919"/>
            <a:ext cx="12192000" cy="76133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55440" tIns="27713" rIns="55440" bIns="27713" rtlCol="0" anchor="ctr" anchorCtr="0">
            <a:noAutofit/>
          </a:bodyPr>
          <a:lstStyle/>
          <a:p>
            <a:pPr algn="ctr">
              <a:spcBef>
                <a:spcPts val="0"/>
              </a:spcBef>
              <a:buClr>
                <a:srgbClr val="7F7F7F"/>
              </a:buClr>
              <a:buSzPts val="16600"/>
            </a:pPr>
            <a:r>
              <a:rPr sz="7200" b="1" dirty="0" err="1" smtClean="0">
                <a:solidFill>
                  <a:srgbClr val="7F7F7F"/>
                </a:solidFill>
              </a:rPr>
              <a:t>Función</a:t>
            </a:r>
            <a:r>
              <a:rPr sz="7200" b="1" dirty="0" smtClean="0">
                <a:solidFill>
                  <a:srgbClr val="7F7F7F"/>
                </a:solidFill>
              </a:rPr>
              <a:t> </a:t>
            </a:r>
            <a:r>
              <a:rPr sz="7200" b="1" dirty="0" err="1" smtClean="0">
                <a:solidFill>
                  <a:srgbClr val="7F7F7F"/>
                </a:solidFill>
              </a:rPr>
              <a:t>potencia</a:t>
            </a:r>
            <a:endParaRPr sz="7200" b="1" dirty="0">
              <a:solidFill>
                <a:srgbClr val="7F7F7F"/>
              </a:solidFill>
            </a:endParaRPr>
          </a:p>
        </p:txBody>
      </p:sp>
      <p:pic>
        <p:nvPicPr>
          <p:cNvPr id="366" name="Google Shape;366;p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2235" y="186391"/>
            <a:ext cx="2665632" cy="1013201"/>
          </a:xfrm>
          <a:prstGeom prst="rect">
            <a:avLst/>
          </a:prstGeom>
          <a:noFill/>
          <a:ln>
            <a:noFill/>
          </a:ln>
        </p:spPr>
      </p:pic>
      <p:sp>
        <p:nvSpPr>
          <p:cNvPr id="368" name="Google Shape;368;p41"/>
          <p:cNvSpPr txBox="1"/>
          <p:nvPr/>
        </p:nvSpPr>
        <p:spPr>
          <a:xfrm>
            <a:off x="3165978" y="4165353"/>
            <a:ext cx="5553480" cy="512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5440" tIns="55440" rIns="55440" bIns="55440" anchor="t" anchorCtr="0">
            <a:noAutofit/>
          </a:bodyPr>
          <a:lstStyle/>
          <a:p>
            <a:pPr algn="ctr"/>
            <a:r>
              <a:rPr lang="es-ES" sz="2426" b="1" dirty="0">
                <a:solidFill>
                  <a:srgbClr val="D557A5"/>
                </a:solidFill>
              </a:rPr>
              <a:t>CLASE 4</a:t>
            </a:r>
            <a:endParaRPr sz="2789" dirty="0">
              <a:solidFill>
                <a:srgbClr val="D557A5"/>
              </a:solidFill>
            </a:endParaRPr>
          </a:p>
          <a:p>
            <a:endParaRPr sz="1092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23855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:a16="http://schemas.microsoft.com/office/drawing/2014/main" xmlns="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:a16="http://schemas.microsoft.com/office/drawing/2014/main" xmlns="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:a16="http://schemas.microsoft.com/office/drawing/2014/main" xmlns="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xmlns="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706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Función potencia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Elipse 9">
            <a:extLst>
              <a:ext uri="{FF2B5EF4-FFF2-40B4-BE49-F238E27FC236}">
                <a16:creationId xmlns:a16="http://schemas.microsoft.com/office/drawing/2014/main" xmlns="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:a16="http://schemas.microsoft.com/office/drawing/2014/main" xmlns="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1746013" y="1698105"/>
            <a:ext cx="9430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Se llama función potencia a una función del </a:t>
            </a:r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tipo</a:t>
            </a:r>
            <a:endParaRPr lang="es-419" sz="24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9821918" y="2543175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 smtClean="0"/>
              <a:t> </a:t>
            </a:r>
            <a:endParaRPr lang="es-419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adroTexto"/>
              <p:cNvSpPr txBox="1"/>
              <p:nvPr/>
            </p:nvSpPr>
            <p:spPr>
              <a:xfrm>
                <a:off x="5248314" y="2281181"/>
                <a:ext cx="17827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8314" y="2281181"/>
                <a:ext cx="1782796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685" b="-17105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24"/>
              <p:cNvSpPr txBox="1"/>
              <p:nvPr/>
            </p:nvSpPr>
            <p:spPr>
              <a:xfrm>
                <a:off x="1763703" y="4134233"/>
                <a:ext cx="957170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s-CL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No se trata de funciones de cambio lineal </a:t>
                </a:r>
                <a:r>
                  <a:rPr lang="es-CL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  <a:sym typeface="Wingdings" panose="05000000000000000000" pitchFamily="2" charset="2"/>
                  </a:rPr>
                  <a:t> si se triplica, por ejemplo, el valor de </a:t>
                </a:r>
                <a14:m>
                  <m:oMath xmlns:m="http://schemas.openxmlformats.org/officeDocument/2006/math"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s-419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, no se triplica el valor de </a:t>
                </a:r>
                <a14:m>
                  <m:oMath xmlns:m="http://schemas.openxmlformats.org/officeDocument/2006/math"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.</m:t>
                    </m:r>
                  </m:oMath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12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703" y="4134233"/>
                <a:ext cx="9571703" cy="830997"/>
              </a:xfrm>
              <a:prstGeom prst="rect">
                <a:avLst/>
              </a:prstGeom>
              <a:blipFill rotWithShape="1">
                <a:blip r:embed="rId7"/>
                <a:stretch>
                  <a:fillRect l="-955" t="-5839" b="-15328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24"/>
              <p:cNvSpPr txBox="1"/>
              <p:nvPr/>
            </p:nvSpPr>
            <p:spPr>
              <a:xfrm>
                <a:off x="1747938" y="3471005"/>
                <a:ext cx="943080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s-CL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Donde </a:t>
                </a:r>
                <a14:m>
                  <m:oMath xmlns:m="http://schemas.openxmlformats.org/officeDocument/2006/math"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𝑎</m:t>
                    </m:r>
                  </m:oMath>
                </a14:m>
                <a:r>
                  <a:rPr lang="es-419" sz="2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s-419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es un número real y </a:t>
                </a:r>
                <a14:m>
                  <m:oMath xmlns:m="http://schemas.openxmlformats.org/officeDocument/2006/math"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s-419" sz="24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un número natural.</a:t>
                </a:r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19" name="Cuadro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7938" y="3471005"/>
                <a:ext cx="9430807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1034" t="-10526" b="-2894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3941438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" grpId="0"/>
      <p:bldP spid="4" grpId="0"/>
      <p:bldP spid="12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:a16="http://schemas.microsoft.com/office/drawing/2014/main" xmlns="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:a16="http://schemas.microsoft.com/office/drawing/2014/main" xmlns="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:a16="http://schemas.microsoft.com/office/drawing/2014/main" xmlns="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xmlns="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2730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Identifica la función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:a16="http://schemas.microsoft.com/office/drawing/2014/main" xmlns="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:a16="http://schemas.microsoft.com/office/drawing/2014/main" xmlns="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1359164" y="1932078"/>
            <a:ext cx="96402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Una función potencia presenta los siguientes valores.</a:t>
            </a:r>
          </a:p>
          <a:p>
            <a:endParaRPr lang="es-CL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endParaRPr lang="es-CL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endParaRPr lang="es-CL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endParaRPr lang="es-CL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CL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¿Cuál es la función?</a:t>
            </a:r>
            <a:endParaRPr lang="es-CL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3 Tabla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32470019"/>
                  </p:ext>
                </p:extLst>
              </p:nvPr>
            </p:nvGraphicFramePr>
            <p:xfrm>
              <a:off x="3197836" y="2648301"/>
              <a:ext cx="5080000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/>
                    <a:gridCol w="1016000"/>
                    <a:gridCol w="1016000"/>
                    <a:gridCol w="1016000"/>
                    <a:gridCol w="1016000"/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b="0" i="1" smtClean="0">
                                    <a:solidFill>
                                      <a:schemeClr val="tx1">
                                        <a:lumMod val="65000"/>
                                        <a:lumOff val="35000"/>
                                      </a:schemeClr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2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4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5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6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b="0" i="1" smtClean="0">
                                    <a:solidFill>
                                      <a:schemeClr val="tx1">
                                        <a:lumMod val="65000"/>
                                        <a:lumOff val="35000"/>
                                      </a:schemeClr>
                                    </a:solidFill>
                                    <a:latin typeface="Cambria Math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419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s-419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48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1536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4687,5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11664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3 Tabla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32470019"/>
                  </p:ext>
                </p:extLst>
              </p:nvPr>
            </p:nvGraphicFramePr>
            <p:xfrm>
              <a:off x="3197836" y="2648301"/>
              <a:ext cx="5080000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/>
                    <a:gridCol w="1016000"/>
                    <a:gridCol w="1016000"/>
                    <a:gridCol w="1016000"/>
                    <a:gridCol w="1016000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s-419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6"/>
                          <a:stretch>
                            <a:fillRect l="-599" t="-8197" r="-398802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2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4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5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6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s-419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6"/>
                          <a:stretch>
                            <a:fillRect l="-599" t="-108197" r="-398802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48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1536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4687,5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11664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7291778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 advTm="85227">
        <p15:prstTrans prst="origami"/>
      </p:transition>
    </mc:Choice>
    <mc:Fallback>
      <p:transition spd="slow" advTm="8522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:a16="http://schemas.microsoft.com/office/drawing/2014/main" xmlns="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:a16="http://schemas.microsoft.com/office/drawing/2014/main" xmlns="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:a16="http://schemas.microsoft.com/office/drawing/2014/main" xmlns="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xmlns="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2730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Identifica la función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:a16="http://schemas.microsoft.com/office/drawing/2014/main" xmlns="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:a16="http://schemas.microsoft.com/office/drawing/2014/main" xmlns="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11 CuadroTexto"/>
              <p:cNvSpPr txBox="1"/>
              <p:nvPr/>
            </p:nvSpPr>
            <p:spPr>
              <a:xfrm>
                <a:off x="4301903" y="2704202"/>
                <a:ext cx="272170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𝑎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𝑛</m:t>
                          </m:r>
                        </m:sup>
                      </m:sSup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=48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1903" y="2704202"/>
                <a:ext cx="2721707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224" b="-1866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13 Tabla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1787454"/>
                  </p:ext>
                </p:extLst>
              </p:nvPr>
            </p:nvGraphicFramePr>
            <p:xfrm>
              <a:off x="3197836" y="1607745"/>
              <a:ext cx="5080000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/>
                    <a:gridCol w="1016000"/>
                    <a:gridCol w="1016000"/>
                    <a:gridCol w="1016000"/>
                    <a:gridCol w="1016000"/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b="0" i="1" smtClean="0">
                                    <a:solidFill>
                                      <a:schemeClr val="tx1">
                                        <a:lumMod val="65000"/>
                                        <a:lumOff val="35000"/>
                                      </a:schemeClr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2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4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5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6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b="0" i="1" smtClean="0">
                                    <a:solidFill>
                                      <a:schemeClr val="tx1">
                                        <a:lumMod val="65000"/>
                                        <a:lumOff val="35000"/>
                                      </a:schemeClr>
                                    </a:solidFill>
                                    <a:latin typeface="Cambria Math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419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s-419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48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1536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4687,5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11664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13 Tabla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1787454"/>
                  </p:ext>
                </p:extLst>
              </p:nvPr>
            </p:nvGraphicFramePr>
            <p:xfrm>
              <a:off x="3197836" y="1607745"/>
              <a:ext cx="5080000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/>
                    <a:gridCol w="1016000"/>
                    <a:gridCol w="1016000"/>
                    <a:gridCol w="1016000"/>
                    <a:gridCol w="1016000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s-419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7"/>
                          <a:stretch>
                            <a:fillRect l="-599" t="-8197" r="-398802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2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4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5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6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s-419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7"/>
                          <a:stretch>
                            <a:fillRect l="-599" t="-110000" r="-398802" b="-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48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1536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4687,5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11664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17 CuadroTexto"/>
              <p:cNvSpPr txBox="1"/>
              <p:nvPr/>
            </p:nvSpPr>
            <p:spPr>
              <a:xfrm>
                <a:off x="4265111" y="3187688"/>
                <a:ext cx="30615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𝑎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</m:e>
                        <m:sup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𝑛</m:t>
                          </m:r>
                        </m:sup>
                      </m:sSup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=1536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1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5111" y="3187688"/>
                <a:ext cx="3061544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199" b="-17105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18 CuadroTexto"/>
              <p:cNvSpPr txBox="1"/>
              <p:nvPr/>
            </p:nvSpPr>
            <p:spPr>
              <a:xfrm>
                <a:off x="1007008" y="3943739"/>
                <a:ext cx="857927" cy="873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419" sz="240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4</m:t>
                              </m:r>
                            </m:e>
                          </m:d>
                        </m:num>
                        <m:den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1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008" y="3943739"/>
                <a:ext cx="857927" cy="87382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CuadroTexto"/>
              <p:cNvSpPr txBox="1"/>
              <p:nvPr/>
            </p:nvSpPr>
            <p:spPr>
              <a:xfrm>
                <a:off x="1679686" y="3954245"/>
                <a:ext cx="1291892" cy="8034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419" sz="240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419" sz="2400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es-419" sz="2400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es-419" sz="2400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419" sz="2400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s-419" sz="2400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s-419" sz="2400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es-419" sz="2400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es-419" sz="2400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s-419" sz="2400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2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9686" y="3954245"/>
                <a:ext cx="1291892" cy="80342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22 CuadroTexto"/>
              <p:cNvSpPr txBox="1"/>
              <p:nvPr/>
            </p:nvSpPr>
            <p:spPr>
              <a:xfrm>
                <a:off x="2825344" y="3948985"/>
                <a:ext cx="900695" cy="800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419" sz="240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419" sz="240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419" sz="2400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s-419" sz="2400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419" sz="2400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s-419" sz="2400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2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5344" y="3948985"/>
                <a:ext cx="900695" cy="80098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23 CuadroTexto"/>
              <p:cNvSpPr txBox="1"/>
              <p:nvPr/>
            </p:nvSpPr>
            <p:spPr>
              <a:xfrm>
                <a:off x="3702980" y="3912193"/>
                <a:ext cx="1204881" cy="8356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419" sz="2400" b="0" i="1" smtClean="0">
                                      <a:solidFill>
                                        <a:schemeClr val="tx1">
                                          <a:lumMod val="65000"/>
                                          <a:lumOff val="35000"/>
                                        </a:schemeClr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s-419" sz="2400" b="0" i="1" smtClean="0">
                                      <a:solidFill>
                                        <a:schemeClr val="tx1">
                                          <a:lumMod val="65000"/>
                                          <a:lumOff val="35000"/>
                                        </a:schemeClr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s-419" sz="2400" b="0" i="1" smtClean="0">
                                      <a:solidFill>
                                        <a:schemeClr val="tx1">
                                          <a:lumMod val="65000"/>
                                          <a:lumOff val="35000"/>
                                        </a:schemeClr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2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2980" y="3912193"/>
                <a:ext cx="1204881" cy="835613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CuadroTexto"/>
              <p:cNvSpPr txBox="1"/>
              <p:nvPr/>
            </p:nvSpPr>
            <p:spPr>
              <a:xfrm>
                <a:off x="4675212" y="4143423"/>
                <a:ext cx="90069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2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212" y="4143423"/>
                <a:ext cx="900695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26 CuadroTexto"/>
              <p:cNvSpPr txBox="1"/>
              <p:nvPr/>
            </p:nvSpPr>
            <p:spPr>
              <a:xfrm>
                <a:off x="7054759" y="3937041"/>
                <a:ext cx="857927" cy="873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419" sz="240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4</m:t>
                              </m:r>
                            </m:e>
                          </m:d>
                        </m:num>
                        <m:den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2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4759" y="3937041"/>
                <a:ext cx="857927" cy="87382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27 CuadroTexto"/>
              <p:cNvSpPr txBox="1"/>
              <p:nvPr/>
            </p:nvSpPr>
            <p:spPr>
              <a:xfrm>
                <a:off x="7727437" y="3947547"/>
                <a:ext cx="1247970" cy="793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419" sz="240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1536</m:t>
                          </m:r>
                        </m:num>
                        <m:den>
                          <m:r>
                            <a:rPr lang="es-419" sz="240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2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7437" y="3947547"/>
                <a:ext cx="1247970" cy="79367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28 CuadroTexto"/>
              <p:cNvSpPr txBox="1"/>
              <p:nvPr/>
            </p:nvSpPr>
            <p:spPr>
              <a:xfrm>
                <a:off x="8873095" y="4099947"/>
                <a:ext cx="90813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=32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2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3095" y="4099947"/>
                <a:ext cx="908134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31 CuadroTexto"/>
              <p:cNvSpPr txBox="1"/>
              <p:nvPr/>
            </p:nvSpPr>
            <p:spPr>
              <a:xfrm>
                <a:off x="5064102" y="4973761"/>
                <a:ext cx="5859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2" name="3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4102" y="4973761"/>
                <a:ext cx="585994" cy="46166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32 CuadroTexto"/>
              <p:cNvSpPr txBox="1"/>
              <p:nvPr/>
            </p:nvSpPr>
            <p:spPr>
              <a:xfrm>
                <a:off x="5523968" y="4973760"/>
                <a:ext cx="90813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=32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3" name="3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3968" y="4973760"/>
                <a:ext cx="908134" cy="46166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33 CuadroTexto"/>
              <p:cNvSpPr txBox="1"/>
              <p:nvPr/>
            </p:nvSpPr>
            <p:spPr>
              <a:xfrm>
                <a:off x="5531822" y="5457247"/>
                <a:ext cx="10052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𝑛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4" name="3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822" y="5457247"/>
                <a:ext cx="1005275" cy="46166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24 CuadroTexto"/>
              <p:cNvSpPr txBox="1"/>
              <p:nvPr/>
            </p:nvSpPr>
            <p:spPr>
              <a:xfrm>
                <a:off x="6433136" y="4952734"/>
                <a:ext cx="880819" cy="465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5" name="2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3136" y="4952734"/>
                <a:ext cx="880819" cy="465833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4229975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 advTm="85227">
        <p15:prstTrans prst="origami"/>
      </p:transition>
    </mc:Choice>
    <mc:Fallback>
      <p:transition spd="slow" advTm="8522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8" grpId="0"/>
      <p:bldP spid="19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2" grpId="0"/>
      <p:bldP spid="33" grpId="0"/>
      <p:bldP spid="3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:a16="http://schemas.microsoft.com/office/drawing/2014/main" xmlns="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:a16="http://schemas.microsoft.com/office/drawing/2014/main" xmlns="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:a16="http://schemas.microsoft.com/office/drawing/2014/main" xmlns="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xmlns="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2730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Identifica la función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:a16="http://schemas.microsoft.com/office/drawing/2014/main" xmlns="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:a16="http://schemas.microsoft.com/office/drawing/2014/main" xmlns="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11 CuadroTexto"/>
              <p:cNvSpPr txBox="1"/>
              <p:nvPr/>
            </p:nvSpPr>
            <p:spPr>
              <a:xfrm>
                <a:off x="3655497" y="2704202"/>
                <a:ext cx="1975091" cy="465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𝑎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497" y="2704202"/>
                <a:ext cx="1975091" cy="465833"/>
              </a:xfrm>
              <a:prstGeom prst="rect">
                <a:avLst/>
              </a:prstGeom>
              <a:blipFill rotWithShape="1">
                <a:blip r:embed="rId6"/>
                <a:stretch>
                  <a:fillRect l="-617" b="-18421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13 Tabla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72385954"/>
                  </p:ext>
                </p:extLst>
              </p:nvPr>
            </p:nvGraphicFramePr>
            <p:xfrm>
              <a:off x="3197836" y="1607745"/>
              <a:ext cx="5080000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/>
                    <a:gridCol w="1016000"/>
                    <a:gridCol w="1016000"/>
                    <a:gridCol w="1016000"/>
                    <a:gridCol w="1016000"/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b="0" i="1" smtClean="0">
                                    <a:solidFill>
                                      <a:schemeClr val="tx1">
                                        <a:lumMod val="65000"/>
                                        <a:lumOff val="35000"/>
                                      </a:schemeClr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2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4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5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6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419" b="0" i="1" smtClean="0">
                                    <a:solidFill>
                                      <a:schemeClr val="tx1">
                                        <a:lumMod val="65000"/>
                                        <a:lumOff val="35000"/>
                                      </a:schemeClr>
                                    </a:solidFill>
                                    <a:latin typeface="Cambria Math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419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s-419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48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1536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4687,5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11664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13 Tabla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72385954"/>
                  </p:ext>
                </p:extLst>
              </p:nvPr>
            </p:nvGraphicFramePr>
            <p:xfrm>
              <a:off x="3197836" y="1607745"/>
              <a:ext cx="5080000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/>
                    <a:gridCol w="1016000"/>
                    <a:gridCol w="1016000"/>
                    <a:gridCol w="1016000"/>
                    <a:gridCol w="1016000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s-419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7"/>
                          <a:stretch>
                            <a:fillRect l="-599" t="-8197" r="-398802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2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4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5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6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s-419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7"/>
                          <a:stretch>
                            <a:fillRect l="-599" t="-110000" r="-398802" b="-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48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1536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4687,5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419" b="0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entury Gothic" panose="020B0502020202020204" pitchFamily="34" charset="0"/>
                            </a:rPr>
                            <a:t>11664</a:t>
                          </a:r>
                          <a:endParaRPr lang="es-419" b="0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entury Gothic" panose="020B0502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24 CuadroTexto"/>
              <p:cNvSpPr txBox="1"/>
              <p:nvPr/>
            </p:nvSpPr>
            <p:spPr>
              <a:xfrm>
                <a:off x="5567524" y="2703096"/>
                <a:ext cx="2194255" cy="465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es-419" sz="2400" b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sym typeface="Wingdings" panose="05000000000000000000" pitchFamily="2" charset="2"/>
                  </a:rPr>
                  <a:t></a:t>
                </a:r>
                <a14:m>
                  <m:oMath xmlns:m="http://schemas.openxmlformats.org/officeDocument/2006/math"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  <a:sym typeface="Wingdings" panose="05000000000000000000" pitchFamily="2" charset="2"/>
                      </a:rPr>
                      <m:t>𝑓</m:t>
                    </m:r>
                    <m:d>
                      <m:dPr>
                        <m:ctrlP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2</m:t>
                        </m:r>
                      </m:e>
                    </m:d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  <a:sym typeface="Wingdings" panose="05000000000000000000" pitchFamily="2" charset="2"/>
                      </a:rPr>
                      <m:t>=</m:t>
                    </m:r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  <a:sym typeface="Wingdings" panose="05000000000000000000" pitchFamily="2" charset="2"/>
                      </a:rPr>
                      <m:t>𝑎</m:t>
                    </m:r>
                    <m:r>
                      <a:rPr lang="es-419" sz="24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  <a:ea typeface="Cambria Math"/>
                        <a:sym typeface="Wingdings" panose="05000000000000000000" pitchFamily="2" charset="2"/>
                      </a:rPr>
                      <m:t>∙</m:t>
                    </m:r>
                    <m:sSup>
                      <m:sSupPr>
                        <m:ctrlP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2</m:t>
                        </m:r>
                      </m:e>
                      <m:sup>
                        <m: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5</m:t>
                        </m:r>
                      </m:sup>
                    </m:sSup>
                  </m:oMath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5" name="2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7524" y="2703096"/>
                <a:ext cx="2194255" cy="465833"/>
              </a:xfrm>
              <a:prstGeom prst="rect">
                <a:avLst/>
              </a:prstGeom>
              <a:blipFill rotWithShape="1">
                <a:blip r:embed="rId8"/>
                <a:stretch>
                  <a:fillRect l="-4167" t="-10390" b="-27273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29 CuadroTexto"/>
              <p:cNvSpPr txBox="1"/>
              <p:nvPr/>
            </p:nvSpPr>
            <p:spPr>
              <a:xfrm>
                <a:off x="7643323" y="2711428"/>
                <a:ext cx="12993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=32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0" name="2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3323" y="2711428"/>
                <a:ext cx="1299330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30 CuadroTexto"/>
              <p:cNvSpPr txBox="1"/>
              <p:nvPr/>
            </p:nvSpPr>
            <p:spPr>
              <a:xfrm>
                <a:off x="4879985" y="3238040"/>
                <a:ext cx="17246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32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s-419" sz="2400" b="0" i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=48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3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9985" y="3238040"/>
                <a:ext cx="1724639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34 CuadroTexto"/>
              <p:cNvSpPr txBox="1"/>
              <p:nvPr/>
            </p:nvSpPr>
            <p:spPr>
              <a:xfrm>
                <a:off x="5126981" y="3737292"/>
                <a:ext cx="123514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s-419" sz="2400" b="0" i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=1,5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5" name="3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981" y="3737292"/>
                <a:ext cx="1235146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35 CuadroTexto"/>
              <p:cNvSpPr txBox="1"/>
              <p:nvPr/>
            </p:nvSpPr>
            <p:spPr>
              <a:xfrm>
                <a:off x="1531015" y="4669636"/>
                <a:ext cx="2195537" cy="465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=1,5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</m:e>
                        <m:sup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6" name="3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015" y="4669636"/>
                <a:ext cx="2195537" cy="465833"/>
              </a:xfrm>
              <a:prstGeom prst="rect">
                <a:avLst/>
              </a:prstGeom>
              <a:blipFill rotWithShape="1">
                <a:blip r:embed="rId12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36 CuadroTexto"/>
              <p:cNvSpPr txBox="1"/>
              <p:nvPr/>
            </p:nvSpPr>
            <p:spPr>
              <a:xfrm>
                <a:off x="1699181" y="5105824"/>
                <a:ext cx="186249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=1,5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∙1024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7" name="3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9181" y="5105824"/>
                <a:ext cx="1862498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37 CuadroTexto"/>
              <p:cNvSpPr txBox="1"/>
              <p:nvPr/>
            </p:nvSpPr>
            <p:spPr>
              <a:xfrm>
                <a:off x="1946177" y="5668140"/>
                <a:ext cx="12479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=1536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8" name="3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177" y="5668140"/>
                <a:ext cx="1247970" cy="46166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38 CuadroTexto"/>
              <p:cNvSpPr txBox="1"/>
              <p:nvPr/>
            </p:nvSpPr>
            <p:spPr>
              <a:xfrm>
                <a:off x="4663189" y="4664376"/>
                <a:ext cx="2185149" cy="465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5</m:t>
                          </m:r>
                        </m:e>
                      </m:d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=1,5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5</m:t>
                          </m:r>
                        </m:e>
                        <m:sup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9" name="3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3189" y="4664376"/>
                <a:ext cx="2185149" cy="465833"/>
              </a:xfrm>
              <a:prstGeom prst="rect">
                <a:avLst/>
              </a:prstGeom>
              <a:blipFill rotWithShape="1">
                <a:blip r:embed="rId15"/>
                <a:stretch>
                  <a:fillRect l="-559" b="-16883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39 CuadroTexto"/>
              <p:cNvSpPr txBox="1"/>
              <p:nvPr/>
            </p:nvSpPr>
            <p:spPr>
              <a:xfrm>
                <a:off x="4831355" y="5100564"/>
                <a:ext cx="186249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=1,5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∙3125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0" name="3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1355" y="5100564"/>
                <a:ext cx="1862498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40 CuadroTexto"/>
              <p:cNvSpPr txBox="1"/>
              <p:nvPr/>
            </p:nvSpPr>
            <p:spPr>
              <a:xfrm>
                <a:off x="5078351" y="5662880"/>
                <a:ext cx="14804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=4687,5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1" name="4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8351" y="5662880"/>
                <a:ext cx="1480405" cy="46166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41 CuadroTexto"/>
              <p:cNvSpPr txBox="1"/>
              <p:nvPr/>
            </p:nvSpPr>
            <p:spPr>
              <a:xfrm>
                <a:off x="7968789" y="4674882"/>
                <a:ext cx="2185149" cy="465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6</m:t>
                          </m:r>
                        </m:e>
                      </m:d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=1,5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6</m:t>
                          </m:r>
                        </m:e>
                        <m:sup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4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8789" y="4674882"/>
                <a:ext cx="2185149" cy="465833"/>
              </a:xfrm>
              <a:prstGeom prst="rect">
                <a:avLst/>
              </a:prstGeom>
              <a:blipFill rotWithShape="1">
                <a:blip r:embed="rId18"/>
                <a:stretch>
                  <a:fillRect l="-279" b="-18421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42 CuadroTexto"/>
              <p:cNvSpPr txBox="1"/>
              <p:nvPr/>
            </p:nvSpPr>
            <p:spPr>
              <a:xfrm>
                <a:off x="8136955" y="5111070"/>
                <a:ext cx="186249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=1,5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∙7776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3" name="4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6955" y="5111070"/>
                <a:ext cx="1862498" cy="46166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43 CuadroTexto"/>
              <p:cNvSpPr txBox="1"/>
              <p:nvPr/>
            </p:nvSpPr>
            <p:spPr>
              <a:xfrm>
                <a:off x="8383951" y="5673386"/>
                <a:ext cx="14178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=11664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4" name="4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3951" y="5673386"/>
                <a:ext cx="1417889" cy="46166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439590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 advTm="85227">
        <p15:prstTrans prst="origami"/>
      </p:transition>
    </mc:Choice>
    <mc:Fallback>
      <p:transition spd="slow" advTm="8522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25" grpId="0"/>
      <p:bldP spid="30" grpId="0"/>
      <p:bldP spid="31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:a16="http://schemas.microsoft.com/office/drawing/2014/main" xmlns="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:a16="http://schemas.microsoft.com/office/drawing/2014/main" xmlns="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:a16="http://schemas.microsoft.com/office/drawing/2014/main" xmlns="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xmlns="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196" y="115066"/>
            <a:ext cx="8515341" cy="1295463"/>
          </a:xfrm>
        </p:spPr>
        <p:txBody>
          <a:bodyPr>
            <a:normAutofit/>
          </a:bodyPr>
          <a:lstStyle/>
          <a:p>
            <a:pPr algn="ctr"/>
            <a:r>
              <a:rPr lang="es-ES" sz="4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Final</a:t>
            </a:r>
            <a:endParaRPr lang="es-E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:a16="http://schemas.microsoft.com/office/drawing/2014/main" xmlns="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:a16="http://schemas.microsoft.com/office/drawing/2014/main" xmlns="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1746014" y="1761169"/>
            <a:ext cx="76386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Ahora te toca a ti</a:t>
            </a:r>
          </a:p>
          <a:p>
            <a:endParaRPr lang="es-MX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Practica lo aprendido, desarrollando la hoja de trabajo de esta clase.</a:t>
            </a:r>
            <a:endParaRPr lang="es-MX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52603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 advTm="85227">
        <p15:prstTrans prst="origami"/>
      </p:transition>
    </mc:Choice>
    <mc:Fallback>
      <p:transition spd="slow" advTm="8522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4436</TotalTime>
  <Words>345</Words>
  <Application>Microsoft Office PowerPoint</Application>
  <PresentationFormat>Personalizado</PresentationFormat>
  <Paragraphs>88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Función potencia</vt:lpstr>
      <vt:lpstr>Función potencia</vt:lpstr>
      <vt:lpstr>Identifica la función</vt:lpstr>
      <vt:lpstr>Identifica la función</vt:lpstr>
      <vt:lpstr>Identifica la función</vt:lpstr>
      <vt:lpstr>Final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Pedro Rupin Gutiérrez</cp:lastModifiedBy>
  <cp:revision>78</cp:revision>
  <dcterms:created xsi:type="dcterms:W3CDTF">2020-08-18T18:49:15Z</dcterms:created>
  <dcterms:modified xsi:type="dcterms:W3CDTF">2020-09-03T22:12:06Z</dcterms:modified>
</cp:coreProperties>
</file>