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4" r:id="rId4"/>
    <p:sldId id="283" r:id="rId5"/>
    <p:sldId id="281" r:id="rId6"/>
    <p:sldId id="282" r:id="rId7"/>
    <p:sldId id="27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018" autoAdjust="0"/>
  </p:normalViewPr>
  <p:slideViewPr>
    <p:cSldViewPr snapToGrid="0">
      <p:cViewPr>
        <p:scale>
          <a:sx n="50" d="100"/>
          <a:sy n="50" d="100"/>
        </p:scale>
        <p:origin x="-852" y="-438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="" xmlns:a16="http://schemas.microsoft.com/office/drawing/2014/main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="" xmlns:a16="http://schemas.microsoft.com/office/drawing/2014/main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="" xmlns:a16="http://schemas.microsoft.com/office/drawing/2014/main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="" xmlns:a16="http://schemas.microsoft.com/office/drawing/2014/main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Proporcionalidad</a:t>
            </a:r>
            <a:r>
              <a:rPr sz="7200" b="1" dirty="0" smtClean="0">
                <a:solidFill>
                  <a:srgbClr val="7F7F7F"/>
                </a:solidFill>
              </a:rPr>
              <a:t> </a:t>
            </a:r>
            <a:r>
              <a:rPr sz="7200" b="1" dirty="0" err="1" smtClean="0">
                <a:solidFill>
                  <a:srgbClr val="7F7F7F"/>
                </a:solidFill>
              </a:rPr>
              <a:t>inversa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</a:t>
            </a:r>
            <a:r>
              <a:rPr lang="es-ES" sz="2426" b="1" dirty="0" smtClean="0">
                <a:solidFill>
                  <a:srgbClr val="D557A5"/>
                </a:solidFill>
              </a:rPr>
              <a:t>3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Proporcionalidad inversa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3" y="1698105"/>
            <a:ext cx="9430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Decimos que dos variables son </a:t>
            </a:r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directamente proporcionales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 su cociente es constante.</a:t>
            </a:r>
            <a:endParaRPr lang="es-419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4357880" y="2517660"/>
                <a:ext cx="1009571" cy="724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880" y="2517660"/>
                <a:ext cx="1009571" cy="7247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24"/>
          <p:cNvSpPr txBox="1"/>
          <p:nvPr/>
        </p:nvSpPr>
        <p:spPr>
          <a:xfrm>
            <a:off x="8426946" y="2643556"/>
            <a:ext cx="232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Función lineal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5216319" y="2643555"/>
                <a:ext cx="15184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319" y="2643555"/>
                <a:ext cx="1518429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24"/>
          <p:cNvSpPr txBox="1"/>
          <p:nvPr/>
        </p:nvSpPr>
        <p:spPr>
          <a:xfrm>
            <a:off x="1747938" y="3471005"/>
            <a:ext cx="9430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Dos variables son </a:t>
            </a:r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inversamente proporcionales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 su producto es constante.</a:t>
            </a:r>
            <a:endParaRPr lang="es-419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5778872" y="4428792"/>
                <a:ext cx="1173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𝑥𝑦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872" y="4428792"/>
                <a:ext cx="1173078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" grpId="0"/>
      <p:bldP spid="12" grpId="0"/>
      <p:bldP spid="14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Escogiendo una piscina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4" y="1932078"/>
            <a:ext cx="9640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Paula desea construir una piscina rectangular de 12 metros cuadrados.</a:t>
            </a:r>
          </a:p>
          <a:p>
            <a:endParaRPr lang="es-C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¿Qué función relaciona su largo y su ancho?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Escogiendo una piscina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04225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1359164" y="1735303"/>
                <a:ext cx="96402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Área de la piscina: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12</m:t>
                    </m:r>
                    <m:sSup>
                      <m:sSup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s-CL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4" y="1735303"/>
                <a:ext cx="964024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12" t="-10667" b="-3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02760"/>
              </p:ext>
            </p:extLst>
          </p:nvPr>
        </p:nvGraphicFramePr>
        <p:xfrm>
          <a:off x="2115284" y="236161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Largo (m)</a:t>
                      </a:r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Ancho (m)</a:t>
                      </a:r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00426" y="27251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12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8033560" y="27404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964546" y="31200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20505" y="30880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964546" y="34679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64546" y="38627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8020505" y="38664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964546" y="4231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964546" y="45911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956385" y="45947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12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8020505" y="34751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8020505" y="42156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78460" y="510540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Disminuye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431360" y="510540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Aumenta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0228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5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9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Escogiendo una piscina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4" name="CuadroTexto 24"/>
          <p:cNvSpPr txBox="1"/>
          <p:nvPr/>
        </p:nvSpPr>
        <p:spPr>
          <a:xfrm>
            <a:off x="1518349" y="1527749"/>
            <a:ext cx="926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Podemos representar gráficamente las dimensiones de las piscinas.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09566" y="2661011"/>
            <a:ext cx="18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24 Rectángulo"/>
          <p:cNvSpPr/>
          <p:nvPr/>
        </p:nvSpPr>
        <p:spPr>
          <a:xfrm rot="16200000">
            <a:off x="2390893" y="4101011"/>
            <a:ext cx="108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9" name="28 Rectángulo"/>
          <p:cNvSpPr/>
          <p:nvPr/>
        </p:nvSpPr>
        <p:spPr>
          <a:xfrm rot="16200000">
            <a:off x="5638731" y="4209055"/>
            <a:ext cx="72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6" name="25 Rectángulo"/>
          <p:cNvSpPr/>
          <p:nvPr/>
        </p:nvSpPr>
        <p:spPr>
          <a:xfrm>
            <a:off x="7254874" y="4467361"/>
            <a:ext cx="108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30" name="29 Rectángulo"/>
          <p:cNvSpPr/>
          <p:nvPr/>
        </p:nvSpPr>
        <p:spPr>
          <a:xfrm>
            <a:off x="4072220" y="4281011"/>
            <a:ext cx="72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4" name="3 CuadroTexto"/>
          <p:cNvSpPr txBox="1"/>
          <p:nvPr/>
        </p:nvSpPr>
        <p:spPr>
          <a:xfrm>
            <a:off x="1448535" y="235789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1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10685" y="3545915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12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0091494" y="4358306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12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1415256" y="455709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1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260892" y="407357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>
                <a:latin typeface="Century Gothic" panose="020B0502020202020204" pitchFamily="34" charset="0"/>
              </a:rPr>
              <a:t>6</a:t>
            </a:r>
            <a:r>
              <a:rPr lang="es-419" sz="1400" dirty="0" smtClean="0">
                <a:latin typeface="Century Gothic" panose="020B0502020202020204" pitchFamily="34" charset="0"/>
              </a:rPr>
              <a:t>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695255" y="342991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2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8307578" y="447465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2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542848" y="41808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>
                <a:latin typeface="Century Gothic" panose="020B0502020202020204" pitchFamily="34" charset="0"/>
              </a:rPr>
              <a:t>6</a:t>
            </a:r>
            <a:r>
              <a:rPr lang="es-419" sz="1400" dirty="0" smtClean="0">
                <a:latin typeface="Century Gothic" panose="020B0502020202020204" pitchFamily="34" charset="0"/>
              </a:rPr>
              <a:t>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619008" y="436182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>
                <a:latin typeface="Century Gothic" panose="020B0502020202020204" pitchFamily="34" charset="0"/>
              </a:rPr>
              <a:t>3</a:t>
            </a:r>
            <a:r>
              <a:rPr lang="es-419" sz="1400" dirty="0" smtClean="0">
                <a:latin typeface="Century Gothic" panose="020B0502020202020204" pitchFamily="34" charset="0"/>
              </a:rPr>
              <a:t>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177605" y="4003153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4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251079" y="4260538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 smtClean="0">
                <a:latin typeface="Century Gothic" panose="020B0502020202020204" pitchFamily="34" charset="0"/>
              </a:rPr>
              <a:t>4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794491" y="3817107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dirty="0">
                <a:latin typeface="Century Gothic" panose="020B0502020202020204" pitchFamily="34" charset="0"/>
              </a:rPr>
              <a:t>3</a:t>
            </a:r>
            <a:r>
              <a:rPr lang="es-419" sz="1400" dirty="0" smtClean="0">
                <a:latin typeface="Century Gothic" panose="020B0502020202020204" pitchFamily="34" charset="0"/>
              </a:rPr>
              <a:t> m</a:t>
            </a:r>
            <a:endParaRPr lang="es-419" sz="1400" dirty="0">
              <a:latin typeface="Century Gothic" panose="020B0502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9296200" y="4641011"/>
            <a:ext cx="2160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7" name="6 Forma libre"/>
          <p:cNvSpPr/>
          <p:nvPr/>
        </p:nvSpPr>
        <p:spPr>
          <a:xfrm>
            <a:off x="5921609" y="2659738"/>
            <a:ext cx="1981200" cy="2006600"/>
          </a:xfrm>
          <a:custGeom>
            <a:avLst/>
            <a:gdLst>
              <a:gd name="connsiteX0" fmla="*/ 0 w 1981200"/>
              <a:gd name="connsiteY0" fmla="*/ 0 h 2006600"/>
              <a:gd name="connsiteX1" fmla="*/ 177800 w 1981200"/>
              <a:gd name="connsiteY1" fmla="*/ 1092200 h 2006600"/>
              <a:gd name="connsiteX2" fmla="*/ 361950 w 1981200"/>
              <a:gd name="connsiteY2" fmla="*/ 1466850 h 2006600"/>
              <a:gd name="connsiteX3" fmla="*/ 539750 w 1981200"/>
              <a:gd name="connsiteY3" fmla="*/ 1651000 h 2006600"/>
              <a:gd name="connsiteX4" fmla="*/ 895350 w 1981200"/>
              <a:gd name="connsiteY4" fmla="*/ 1828800 h 2006600"/>
              <a:gd name="connsiteX5" fmla="*/ 1981200 w 1981200"/>
              <a:gd name="connsiteY5" fmla="*/ 2006600 h 2006600"/>
              <a:gd name="connsiteX6" fmla="*/ 1981200 w 1981200"/>
              <a:gd name="connsiteY6" fmla="*/ 2006600 h 2006600"/>
              <a:gd name="connsiteX7" fmla="*/ 1981200 w 1981200"/>
              <a:gd name="connsiteY7" fmla="*/ 2006600 h 200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1200" h="2006600">
                <a:moveTo>
                  <a:pt x="0" y="0"/>
                </a:moveTo>
                <a:cubicBezTo>
                  <a:pt x="58737" y="423862"/>
                  <a:pt x="117475" y="847725"/>
                  <a:pt x="177800" y="1092200"/>
                </a:cubicBezTo>
                <a:cubicBezTo>
                  <a:pt x="238125" y="1336675"/>
                  <a:pt x="301625" y="1373717"/>
                  <a:pt x="361950" y="1466850"/>
                </a:cubicBezTo>
                <a:cubicBezTo>
                  <a:pt x="422275" y="1559983"/>
                  <a:pt x="450850" y="1590675"/>
                  <a:pt x="539750" y="1651000"/>
                </a:cubicBezTo>
                <a:cubicBezTo>
                  <a:pt x="628650" y="1711325"/>
                  <a:pt x="655108" y="1769533"/>
                  <a:pt x="895350" y="1828800"/>
                </a:cubicBezTo>
                <a:cubicBezTo>
                  <a:pt x="1135592" y="1888067"/>
                  <a:pt x="1981200" y="2006600"/>
                  <a:pt x="1981200" y="2006600"/>
                </a:cubicBezTo>
                <a:lnTo>
                  <a:pt x="1981200" y="2006600"/>
                </a:lnTo>
                <a:lnTo>
                  <a:pt x="1981200" y="200660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3" name="42 Rectángulo"/>
          <p:cNvSpPr/>
          <p:nvPr/>
        </p:nvSpPr>
        <p:spPr>
          <a:xfrm>
            <a:off x="5728731" y="2679055"/>
            <a:ext cx="180000" cy="21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4" name="43 Rectángulo"/>
          <p:cNvSpPr/>
          <p:nvPr/>
        </p:nvSpPr>
        <p:spPr>
          <a:xfrm>
            <a:off x="5728731" y="4659055"/>
            <a:ext cx="2160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5" name="44 Rectángulo"/>
          <p:cNvSpPr/>
          <p:nvPr/>
        </p:nvSpPr>
        <p:spPr>
          <a:xfrm rot="16200000">
            <a:off x="5368731" y="4119055"/>
            <a:ext cx="108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6" name="45 Rectángulo"/>
          <p:cNvSpPr/>
          <p:nvPr/>
        </p:nvSpPr>
        <p:spPr>
          <a:xfrm>
            <a:off x="5728731" y="4479055"/>
            <a:ext cx="108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47" name="46 Rectángulo"/>
          <p:cNvSpPr/>
          <p:nvPr/>
        </p:nvSpPr>
        <p:spPr>
          <a:xfrm>
            <a:off x="5728731" y="4299055"/>
            <a:ext cx="720000" cy="5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509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5" grpId="0" animBg="1"/>
      <p:bldP spid="5" grpId="1" animBg="1"/>
      <p:bldP spid="25" grpId="0" animBg="1"/>
      <p:bldP spid="25" grpId="1" animBg="1"/>
      <p:bldP spid="29" grpId="0" animBg="1"/>
      <p:bldP spid="26" grpId="0" animBg="1"/>
      <p:bldP spid="26" grpId="1" animBg="1"/>
      <p:bldP spid="30" grpId="0" animBg="1"/>
      <p:bldP spid="30" grpId="1" animBg="1"/>
      <p:bldP spid="4" grpId="0"/>
      <p:bldP spid="4" grpId="1"/>
      <p:bldP spid="18" grpId="0"/>
      <p:bldP spid="18" grpId="1"/>
      <p:bldP spid="19" grpId="0"/>
      <p:bldP spid="19" grpId="1"/>
      <p:bldP spid="22" grpId="0"/>
      <p:bldP spid="22" grpId="1"/>
      <p:bldP spid="23" grpId="0"/>
      <p:bldP spid="23" grpId="1"/>
      <p:bldP spid="27" grpId="0"/>
      <p:bldP spid="27" grpId="1"/>
      <p:bldP spid="28" grpId="0"/>
      <p:bldP spid="28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24" grpId="0" animBg="1"/>
      <p:bldP spid="24" grpId="1" animBg="1"/>
      <p:bldP spid="7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Escogiendo una piscina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0" name="CuadroTexto 24"/>
          <p:cNvSpPr txBox="1"/>
          <p:nvPr/>
        </p:nvSpPr>
        <p:spPr>
          <a:xfrm>
            <a:off x="1617604" y="1616463"/>
            <a:ext cx="869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 claro que el producto entre el largo y el ancho de la piscina deben ser siempre iguales a 12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5360267" y="2649809"/>
                <a:ext cx="14923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=12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267" y="2649809"/>
                <a:ext cx="1492332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24 CuadroTexto"/>
              <p:cNvSpPr txBox="1"/>
              <p:nvPr/>
            </p:nvSpPr>
            <p:spPr>
              <a:xfrm>
                <a:off x="2847970" y="3896716"/>
                <a:ext cx="1101135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2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970" y="3896716"/>
                <a:ext cx="1101135" cy="7862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7950894" y="3891456"/>
                <a:ext cx="1172629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894" y="3891456"/>
                <a:ext cx="1172629" cy="7862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621105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="" xmlns:a16="http://schemas.microsoft.com/office/drawing/2014/main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="" xmlns:a16="http://schemas.microsoft.com/office/drawing/2014/main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="" xmlns:a16="http://schemas.microsoft.com/office/drawing/2014/main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="" xmlns:a16="http://schemas.microsoft.com/office/drawing/2014/main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="" xmlns:a16="http://schemas.microsoft.com/office/drawing/2014/main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212</Words>
  <Application>Microsoft Office PowerPoint</Application>
  <PresentationFormat>Personalizado</PresentationFormat>
  <Paragraphs>66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Proporcionalidad inversa</vt:lpstr>
      <vt:lpstr>Proporcionalidad inversa</vt:lpstr>
      <vt:lpstr>Escogiendo una piscina</vt:lpstr>
      <vt:lpstr>Escogiendo una piscina</vt:lpstr>
      <vt:lpstr>Escogiendo una piscina</vt:lpstr>
      <vt:lpstr>Escogiendo una piscina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69</cp:revision>
  <dcterms:created xsi:type="dcterms:W3CDTF">2020-08-18T18:49:15Z</dcterms:created>
  <dcterms:modified xsi:type="dcterms:W3CDTF">2020-09-03T21:55:55Z</dcterms:modified>
</cp:coreProperties>
</file>