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2" r:id="rId2"/>
    <p:sldId id="273" r:id="rId3"/>
    <p:sldId id="274" r:id="rId4"/>
    <p:sldId id="283" r:id="rId5"/>
    <p:sldId id="281" r:id="rId6"/>
    <p:sldId id="282" r:id="rId7"/>
    <p:sldId id="276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57AF"/>
    <a:srgbClr val="D55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018" autoAdjust="0"/>
  </p:normalViewPr>
  <p:slideViewPr>
    <p:cSldViewPr snapToGrid="0">
      <p:cViewPr>
        <p:scale>
          <a:sx n="50" d="100"/>
          <a:sy n="50" d="100"/>
        </p:scale>
        <p:origin x="-852" y="-438"/>
      </p:cViewPr>
      <p:guideLst>
        <p:guide orient="horz" pos="2160"/>
        <p:guide pos="36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94EAB-2F12-47F0-BDB8-C39CCA218517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08598-C327-4F46-86CD-2E6A09AB6D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762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4209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8095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511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104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119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7346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7788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91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52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26EF98-9BFB-4D64-8DDB-2A8F04E9A9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08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Encabezado de sección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7">
            <a:extLst>
              <a:ext uri="{FF2B5EF4-FFF2-40B4-BE49-F238E27FC236}">
                <a16:creationId xmlns="" xmlns:a16="http://schemas.microsoft.com/office/drawing/2014/main" id="{99DA7520-F911-4809-8596-611EC5AAED00}"/>
              </a:ext>
            </a:extLst>
          </p:cNvPr>
          <p:cNvGrpSpPr/>
          <p:nvPr userDrawn="1"/>
        </p:nvGrpSpPr>
        <p:grpSpPr>
          <a:xfrm>
            <a:off x="0" y="0"/>
            <a:ext cx="12192000" cy="1805727"/>
            <a:chOff x="0" y="0"/>
            <a:chExt cx="12192000" cy="1805854"/>
          </a:xfrm>
        </p:grpSpPr>
        <p:sp>
          <p:nvSpPr>
            <p:cNvPr id="4" name="Triángulo 5">
              <a:extLst>
                <a:ext uri="{FF2B5EF4-FFF2-40B4-BE49-F238E27FC236}">
                  <a16:creationId xmlns="" xmlns:a16="http://schemas.microsoft.com/office/drawing/2014/main" id="{57C81728-3FC1-48E0-9B3A-CE63B68AD4F3}"/>
                </a:ext>
              </a:extLst>
            </p:cNvPr>
            <p:cNvSpPr/>
            <p:nvPr/>
          </p:nvSpPr>
          <p:spPr>
            <a:xfrm rot="10800000">
              <a:off x="1070516" y="1469395"/>
              <a:ext cx="429322" cy="33645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ES_tradnl" sz="1092" kern="1200"/>
            </a:p>
          </p:txBody>
        </p:sp>
        <p:sp>
          <p:nvSpPr>
            <p:cNvPr id="5" name="Rectángulo 9">
              <a:extLst>
                <a:ext uri="{FF2B5EF4-FFF2-40B4-BE49-F238E27FC236}">
                  <a16:creationId xmlns="" xmlns:a16="http://schemas.microsoft.com/office/drawing/2014/main" id="{81F36600-632F-4527-B5F8-618F34335569}"/>
                </a:ext>
              </a:extLst>
            </p:cNvPr>
            <p:cNvSpPr/>
            <p:nvPr/>
          </p:nvSpPr>
          <p:spPr>
            <a:xfrm>
              <a:off x="0" y="0"/>
              <a:ext cx="12192000" cy="14693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092"/>
            </a:p>
          </p:txBody>
        </p:sp>
      </p:grpSp>
      <p:pic>
        <p:nvPicPr>
          <p:cNvPr id="6" name="Imagen 11">
            <a:extLst>
              <a:ext uri="{FF2B5EF4-FFF2-40B4-BE49-F238E27FC236}">
                <a16:creationId xmlns="" xmlns:a16="http://schemas.microsoft.com/office/drawing/2014/main" id="{F0170244-9DD4-41CB-B8BA-532B0944B1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grayscl/>
            <a:lum bright="40000" contrast="-40000"/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824"/>
          <a:stretch/>
        </p:blipFill>
        <p:spPr>
          <a:xfrm>
            <a:off x="10752821" y="517912"/>
            <a:ext cx="1437582" cy="19391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84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9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973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869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411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787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932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83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41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479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5" r:id="rId13"/>
    <p:sldLayoutId id="2147483680" r:id="rId14"/>
    <p:sldLayoutId id="214748368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" name="Google Shape;363;p41" descr="A picture containing indoor, kite, small, bunch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8" y="1"/>
            <a:ext cx="1247303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41"/>
          <p:cNvSpPr/>
          <p:nvPr/>
        </p:nvSpPr>
        <p:spPr>
          <a:xfrm>
            <a:off x="0" y="2380938"/>
            <a:ext cx="12473463" cy="22321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5440" tIns="27713" rIns="55440" bIns="27713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41"/>
          <p:cNvSpPr txBox="1">
            <a:spLocks noGrp="1"/>
          </p:cNvSpPr>
          <p:nvPr>
            <p:ph type="title"/>
          </p:nvPr>
        </p:nvSpPr>
        <p:spPr>
          <a:xfrm>
            <a:off x="152401" y="2953919"/>
            <a:ext cx="12192000" cy="76133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55440" tIns="27713" rIns="55440" bIns="27713" rtlCol="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rgbClr val="7F7F7F"/>
              </a:buClr>
              <a:buSzPts val="16600"/>
            </a:pPr>
            <a:r>
              <a:rPr sz="7200" b="1" dirty="0" err="1" smtClean="0">
                <a:solidFill>
                  <a:srgbClr val="7F7F7F"/>
                </a:solidFill>
              </a:rPr>
              <a:t>Proporcionalidad</a:t>
            </a:r>
            <a:r>
              <a:rPr sz="7200" b="1" dirty="0" smtClean="0">
                <a:solidFill>
                  <a:srgbClr val="7F7F7F"/>
                </a:solidFill>
              </a:rPr>
              <a:t> </a:t>
            </a:r>
            <a:r>
              <a:rPr sz="7200" b="1" dirty="0" err="1" smtClean="0">
                <a:solidFill>
                  <a:srgbClr val="7F7F7F"/>
                </a:solidFill>
              </a:rPr>
              <a:t>inversa</a:t>
            </a:r>
            <a:endParaRPr sz="7200" b="1" dirty="0">
              <a:solidFill>
                <a:srgbClr val="7F7F7F"/>
              </a:solidFill>
            </a:endParaRPr>
          </a:p>
        </p:txBody>
      </p:sp>
      <p:pic>
        <p:nvPicPr>
          <p:cNvPr id="366" name="Google Shape;366;p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2235" y="186391"/>
            <a:ext cx="2665632" cy="1013201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p41"/>
          <p:cNvSpPr txBox="1"/>
          <p:nvPr/>
        </p:nvSpPr>
        <p:spPr>
          <a:xfrm>
            <a:off x="3165978" y="4165353"/>
            <a:ext cx="5553480" cy="51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5440" tIns="55440" rIns="55440" bIns="55440" anchor="t" anchorCtr="0">
            <a:noAutofit/>
          </a:bodyPr>
          <a:lstStyle/>
          <a:p>
            <a:pPr algn="ctr"/>
            <a:r>
              <a:rPr lang="es-ES" sz="2426" b="1" dirty="0">
                <a:solidFill>
                  <a:srgbClr val="D557A5"/>
                </a:solidFill>
              </a:rPr>
              <a:t>CLASE </a:t>
            </a:r>
            <a:r>
              <a:rPr lang="es-ES" sz="2426" b="1" dirty="0" smtClean="0">
                <a:solidFill>
                  <a:srgbClr val="D557A5"/>
                </a:solidFill>
              </a:rPr>
              <a:t>3</a:t>
            </a:r>
            <a:endParaRPr sz="2789" dirty="0">
              <a:solidFill>
                <a:srgbClr val="D557A5"/>
              </a:solidFill>
            </a:endParaRPr>
          </a:p>
          <a:p>
            <a:endParaRPr sz="1092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23855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706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Proporcionalidad inversa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746013" y="1698105"/>
            <a:ext cx="9430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Decimos que dos variables son </a:t>
            </a:r>
            <a:r>
              <a:rPr lang="es-C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directamente proporcionales </a:t>
            </a:r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si su cociente es constante.</a:t>
            </a:r>
            <a:endParaRPr lang="es-419" sz="24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821918" y="2543175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/>
              <a:t> </a:t>
            </a:r>
            <a:endParaRPr lang="es-41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4357880" y="2517660"/>
                <a:ext cx="1009571" cy="7247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880" y="2517660"/>
                <a:ext cx="1009571" cy="72475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24"/>
          <p:cNvSpPr txBox="1"/>
          <p:nvPr/>
        </p:nvSpPr>
        <p:spPr>
          <a:xfrm>
            <a:off x="8426946" y="2643556"/>
            <a:ext cx="2325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Función lineal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CuadroTexto"/>
              <p:cNvSpPr txBox="1"/>
              <p:nvPr/>
            </p:nvSpPr>
            <p:spPr>
              <a:xfrm>
                <a:off x="5216319" y="2643555"/>
                <a:ext cx="15184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𝑦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𝑎𝑥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319" y="2643555"/>
                <a:ext cx="1518429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uadroTexto 24"/>
          <p:cNvSpPr txBox="1"/>
          <p:nvPr/>
        </p:nvSpPr>
        <p:spPr>
          <a:xfrm>
            <a:off x="1747938" y="3471005"/>
            <a:ext cx="9430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Dos variables son </a:t>
            </a:r>
            <a:r>
              <a:rPr lang="es-C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inversamente proporcionales </a:t>
            </a:r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si su producto es constante.</a:t>
            </a:r>
            <a:endParaRPr lang="es-419" sz="24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CuadroTexto"/>
              <p:cNvSpPr txBox="1"/>
              <p:nvPr/>
            </p:nvSpPr>
            <p:spPr>
              <a:xfrm>
                <a:off x="5778872" y="4428792"/>
                <a:ext cx="11730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𝑥𝑦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8872" y="4428792"/>
                <a:ext cx="1173078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3941438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/>
      <p:bldP spid="4" grpId="0"/>
      <p:bldP spid="12" grpId="0"/>
      <p:bldP spid="14" grpId="0"/>
      <p:bldP spid="19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7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Escogiendo una piscina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359164" y="1932078"/>
            <a:ext cx="96402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Paula desea construir una piscina rectangular de 12 metros cuadrados.</a:t>
            </a:r>
          </a:p>
          <a:p>
            <a:endParaRPr lang="es-CL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¿Qué función relaciona su largo y su ancho?</a:t>
            </a: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917783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7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Escogiendo una piscina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D8E949F6-DEF2-4122-A64A-5765BCC02280}"/>
              </a:ext>
            </a:extLst>
          </p:cNvPr>
          <p:cNvSpPr txBox="1"/>
          <p:nvPr/>
        </p:nvSpPr>
        <p:spPr>
          <a:xfrm>
            <a:off x="0" y="204225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1359164" y="1735303"/>
                <a:ext cx="96402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Área de la piscina: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12</m:t>
                    </m:r>
                    <m:sSup>
                      <m:sSupPr>
                        <m:ctrlP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s-CL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164" y="1735303"/>
                <a:ext cx="9640241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1012" t="-10667" b="-30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702760"/>
              </p:ext>
            </p:extLst>
          </p:nvPr>
        </p:nvGraphicFramePr>
        <p:xfrm>
          <a:off x="2115284" y="2361618"/>
          <a:ext cx="81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419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Largo (m)</a:t>
                      </a:r>
                      <a:endParaRPr lang="es-419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Ancho (m)</a:t>
                      </a:r>
                      <a:endParaRPr lang="es-419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419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419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419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419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419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419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419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419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419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419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419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419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900426" y="272518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12</a:t>
            </a:r>
            <a:endParaRPr lang="es-419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8033560" y="27404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</a:t>
            </a:r>
            <a:endParaRPr lang="es-419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3964546" y="31200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</a:t>
            </a:r>
            <a:endParaRPr lang="es-419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020505" y="30880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</a:t>
            </a:r>
            <a:endParaRPr lang="es-419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964546" y="34679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</a:t>
            </a:r>
            <a:endParaRPr lang="es-419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964546" y="386278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</a:t>
            </a:r>
            <a:endParaRPr lang="es-419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8020505" y="38664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3964546" y="42318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</a:t>
            </a:r>
            <a:endParaRPr lang="es-419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3964546" y="45911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</a:t>
            </a:r>
            <a:endParaRPr lang="es-419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7956385" y="45947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12</a:t>
            </a:r>
            <a:endParaRPr lang="es-419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8020505" y="34751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8020505" y="42156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78460" y="5105400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Disminuye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7431360" y="5105400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Aumenta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102280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  <p:bldP spid="5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9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4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Escogiendo una piscina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14" name="CuadroTexto 24"/>
          <p:cNvSpPr txBox="1"/>
          <p:nvPr/>
        </p:nvSpPr>
        <p:spPr>
          <a:xfrm>
            <a:off x="1518349" y="1527749"/>
            <a:ext cx="9269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Podemos representar gráficamente las dimensiones de las piscinas.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609566" y="2661011"/>
            <a:ext cx="180000" cy="216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5" name="24 Rectángulo"/>
          <p:cNvSpPr/>
          <p:nvPr/>
        </p:nvSpPr>
        <p:spPr>
          <a:xfrm rot="16200000">
            <a:off x="2390893" y="4101011"/>
            <a:ext cx="1080000" cy="36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9" name="28 Rectángulo"/>
          <p:cNvSpPr/>
          <p:nvPr/>
        </p:nvSpPr>
        <p:spPr>
          <a:xfrm rot="16200000">
            <a:off x="5638731" y="4209055"/>
            <a:ext cx="720000" cy="54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6" name="25 Rectángulo"/>
          <p:cNvSpPr/>
          <p:nvPr/>
        </p:nvSpPr>
        <p:spPr>
          <a:xfrm>
            <a:off x="7254874" y="4467361"/>
            <a:ext cx="1080000" cy="36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p:sp>
        <p:nvSpPr>
          <p:cNvPr id="30" name="29 Rectángulo"/>
          <p:cNvSpPr/>
          <p:nvPr/>
        </p:nvSpPr>
        <p:spPr>
          <a:xfrm>
            <a:off x="4072220" y="4281011"/>
            <a:ext cx="720000" cy="54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p:sp>
        <p:nvSpPr>
          <p:cNvPr id="4" name="3 CuadroTexto"/>
          <p:cNvSpPr txBox="1"/>
          <p:nvPr/>
        </p:nvSpPr>
        <p:spPr>
          <a:xfrm>
            <a:off x="1448535" y="2357894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1400" dirty="0" smtClean="0">
                <a:latin typeface="Century Gothic" panose="020B0502020202020204" pitchFamily="34" charset="0"/>
              </a:rPr>
              <a:t>1 m</a:t>
            </a:r>
            <a:endParaRPr lang="es-419" sz="1400" dirty="0">
              <a:latin typeface="Century Gothic" panose="020B0502020202020204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010685" y="3545915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1400" dirty="0" smtClean="0">
                <a:latin typeface="Century Gothic" panose="020B0502020202020204" pitchFamily="34" charset="0"/>
              </a:rPr>
              <a:t>12 m</a:t>
            </a:r>
            <a:endParaRPr lang="es-419" sz="1400" dirty="0">
              <a:latin typeface="Century Gothic" panose="020B0502020202020204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0091494" y="4358306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1400" dirty="0" smtClean="0">
                <a:latin typeface="Century Gothic" panose="020B0502020202020204" pitchFamily="34" charset="0"/>
              </a:rPr>
              <a:t>12 m</a:t>
            </a:r>
            <a:endParaRPr lang="es-419" sz="1400" dirty="0">
              <a:latin typeface="Century Gothic" panose="020B0502020202020204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1415256" y="4557091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1400" dirty="0" smtClean="0">
                <a:latin typeface="Century Gothic" panose="020B0502020202020204" pitchFamily="34" charset="0"/>
              </a:rPr>
              <a:t>1 m</a:t>
            </a:r>
            <a:endParaRPr lang="es-419" sz="1400" dirty="0">
              <a:latin typeface="Century Gothic" panose="020B0502020202020204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2260892" y="4073570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1400" dirty="0">
                <a:latin typeface="Century Gothic" panose="020B0502020202020204" pitchFamily="34" charset="0"/>
              </a:rPr>
              <a:t>6</a:t>
            </a:r>
            <a:r>
              <a:rPr lang="es-419" sz="1400" dirty="0" smtClean="0">
                <a:latin typeface="Century Gothic" panose="020B0502020202020204" pitchFamily="34" charset="0"/>
              </a:rPr>
              <a:t> m</a:t>
            </a:r>
            <a:endParaRPr lang="es-419" sz="1400" dirty="0">
              <a:latin typeface="Century Gothic" panose="020B0502020202020204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695255" y="3429913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1400" dirty="0" smtClean="0">
                <a:latin typeface="Century Gothic" panose="020B0502020202020204" pitchFamily="34" charset="0"/>
              </a:rPr>
              <a:t>2 m</a:t>
            </a:r>
            <a:endParaRPr lang="es-419" sz="1400" dirty="0">
              <a:latin typeface="Century Gothic" panose="020B0502020202020204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8307578" y="4474658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1400" dirty="0" smtClean="0">
                <a:latin typeface="Century Gothic" panose="020B0502020202020204" pitchFamily="34" charset="0"/>
              </a:rPr>
              <a:t>2 m</a:t>
            </a:r>
            <a:endParaRPr lang="es-419" sz="1400" dirty="0">
              <a:latin typeface="Century Gothic" panose="020B0502020202020204" pitchFamily="34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7542848" y="4180822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1400" dirty="0">
                <a:latin typeface="Century Gothic" panose="020B0502020202020204" pitchFamily="34" charset="0"/>
              </a:rPr>
              <a:t>6</a:t>
            </a:r>
            <a:r>
              <a:rPr lang="es-419" sz="1400" dirty="0" smtClean="0">
                <a:latin typeface="Century Gothic" panose="020B0502020202020204" pitchFamily="34" charset="0"/>
              </a:rPr>
              <a:t> m</a:t>
            </a:r>
            <a:endParaRPr lang="es-419" sz="1400" dirty="0">
              <a:latin typeface="Century Gothic" panose="020B0502020202020204" pitchFamily="34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3619008" y="4361821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1400" dirty="0">
                <a:latin typeface="Century Gothic" panose="020B0502020202020204" pitchFamily="34" charset="0"/>
              </a:rPr>
              <a:t>3</a:t>
            </a:r>
            <a:r>
              <a:rPr lang="es-419" sz="1400" dirty="0" smtClean="0">
                <a:latin typeface="Century Gothic" panose="020B0502020202020204" pitchFamily="34" charset="0"/>
              </a:rPr>
              <a:t> m</a:t>
            </a:r>
            <a:endParaRPr lang="es-419" sz="1400" dirty="0">
              <a:latin typeface="Century Gothic" panose="020B0502020202020204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177605" y="4003153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1400" dirty="0" smtClean="0">
                <a:latin typeface="Century Gothic" panose="020B0502020202020204" pitchFamily="34" charset="0"/>
              </a:rPr>
              <a:t>4 m</a:t>
            </a:r>
            <a:endParaRPr lang="es-419" sz="1400" dirty="0">
              <a:latin typeface="Century Gothic" panose="020B0502020202020204" pitchFamily="34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6251079" y="4260538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1400" dirty="0" smtClean="0">
                <a:latin typeface="Century Gothic" panose="020B0502020202020204" pitchFamily="34" charset="0"/>
              </a:rPr>
              <a:t>4 m</a:t>
            </a:r>
            <a:endParaRPr lang="es-419" sz="1400" dirty="0">
              <a:latin typeface="Century Gothic" panose="020B050202020202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5794491" y="3817107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1400" dirty="0">
                <a:latin typeface="Century Gothic" panose="020B0502020202020204" pitchFamily="34" charset="0"/>
              </a:rPr>
              <a:t>3</a:t>
            </a:r>
            <a:r>
              <a:rPr lang="es-419" sz="1400" dirty="0" smtClean="0">
                <a:latin typeface="Century Gothic" panose="020B0502020202020204" pitchFamily="34" charset="0"/>
              </a:rPr>
              <a:t> m</a:t>
            </a:r>
            <a:endParaRPr lang="es-419" sz="1400" dirty="0">
              <a:latin typeface="Century Gothic" panose="020B0502020202020204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9296200" y="4641011"/>
            <a:ext cx="2160000" cy="1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7" name="6 Forma libre"/>
          <p:cNvSpPr/>
          <p:nvPr/>
        </p:nvSpPr>
        <p:spPr>
          <a:xfrm>
            <a:off x="5921609" y="2659738"/>
            <a:ext cx="1981200" cy="2006600"/>
          </a:xfrm>
          <a:custGeom>
            <a:avLst/>
            <a:gdLst>
              <a:gd name="connsiteX0" fmla="*/ 0 w 1981200"/>
              <a:gd name="connsiteY0" fmla="*/ 0 h 2006600"/>
              <a:gd name="connsiteX1" fmla="*/ 177800 w 1981200"/>
              <a:gd name="connsiteY1" fmla="*/ 1092200 h 2006600"/>
              <a:gd name="connsiteX2" fmla="*/ 361950 w 1981200"/>
              <a:gd name="connsiteY2" fmla="*/ 1466850 h 2006600"/>
              <a:gd name="connsiteX3" fmla="*/ 539750 w 1981200"/>
              <a:gd name="connsiteY3" fmla="*/ 1651000 h 2006600"/>
              <a:gd name="connsiteX4" fmla="*/ 895350 w 1981200"/>
              <a:gd name="connsiteY4" fmla="*/ 1828800 h 2006600"/>
              <a:gd name="connsiteX5" fmla="*/ 1981200 w 1981200"/>
              <a:gd name="connsiteY5" fmla="*/ 2006600 h 2006600"/>
              <a:gd name="connsiteX6" fmla="*/ 1981200 w 1981200"/>
              <a:gd name="connsiteY6" fmla="*/ 2006600 h 2006600"/>
              <a:gd name="connsiteX7" fmla="*/ 1981200 w 1981200"/>
              <a:gd name="connsiteY7" fmla="*/ 2006600 h 200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81200" h="2006600">
                <a:moveTo>
                  <a:pt x="0" y="0"/>
                </a:moveTo>
                <a:cubicBezTo>
                  <a:pt x="58737" y="423862"/>
                  <a:pt x="117475" y="847725"/>
                  <a:pt x="177800" y="1092200"/>
                </a:cubicBezTo>
                <a:cubicBezTo>
                  <a:pt x="238125" y="1336675"/>
                  <a:pt x="301625" y="1373717"/>
                  <a:pt x="361950" y="1466850"/>
                </a:cubicBezTo>
                <a:cubicBezTo>
                  <a:pt x="422275" y="1559983"/>
                  <a:pt x="450850" y="1590675"/>
                  <a:pt x="539750" y="1651000"/>
                </a:cubicBezTo>
                <a:cubicBezTo>
                  <a:pt x="628650" y="1711325"/>
                  <a:pt x="655108" y="1769533"/>
                  <a:pt x="895350" y="1828800"/>
                </a:cubicBezTo>
                <a:cubicBezTo>
                  <a:pt x="1135592" y="1888067"/>
                  <a:pt x="1981200" y="2006600"/>
                  <a:pt x="1981200" y="2006600"/>
                </a:cubicBezTo>
                <a:lnTo>
                  <a:pt x="1981200" y="2006600"/>
                </a:lnTo>
                <a:lnTo>
                  <a:pt x="1981200" y="200660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43" name="42 Rectángulo"/>
          <p:cNvSpPr/>
          <p:nvPr/>
        </p:nvSpPr>
        <p:spPr>
          <a:xfrm>
            <a:off x="5728731" y="2679055"/>
            <a:ext cx="180000" cy="216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44" name="43 Rectángulo"/>
          <p:cNvSpPr/>
          <p:nvPr/>
        </p:nvSpPr>
        <p:spPr>
          <a:xfrm>
            <a:off x="5728731" y="4659055"/>
            <a:ext cx="2160000" cy="1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45" name="44 Rectángulo"/>
          <p:cNvSpPr/>
          <p:nvPr/>
        </p:nvSpPr>
        <p:spPr>
          <a:xfrm rot="16200000">
            <a:off x="5368731" y="4119055"/>
            <a:ext cx="1080000" cy="36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46" name="45 Rectángulo"/>
          <p:cNvSpPr/>
          <p:nvPr/>
        </p:nvSpPr>
        <p:spPr>
          <a:xfrm>
            <a:off x="5728731" y="4479055"/>
            <a:ext cx="1080000" cy="36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  <p:sp>
        <p:nvSpPr>
          <p:cNvPr id="47" name="46 Rectángulo"/>
          <p:cNvSpPr/>
          <p:nvPr/>
        </p:nvSpPr>
        <p:spPr>
          <a:xfrm>
            <a:off x="5728731" y="4299055"/>
            <a:ext cx="720000" cy="54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75099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5" grpId="0" animBg="1"/>
      <p:bldP spid="5" grpId="1" animBg="1"/>
      <p:bldP spid="25" grpId="0" animBg="1"/>
      <p:bldP spid="25" grpId="1" animBg="1"/>
      <p:bldP spid="29" grpId="0" animBg="1"/>
      <p:bldP spid="26" grpId="0" animBg="1"/>
      <p:bldP spid="26" grpId="1" animBg="1"/>
      <p:bldP spid="30" grpId="0" animBg="1"/>
      <p:bldP spid="30" grpId="1" animBg="1"/>
      <p:bldP spid="4" grpId="0"/>
      <p:bldP spid="4" grpId="1"/>
      <p:bldP spid="18" grpId="0"/>
      <p:bldP spid="18" grpId="1"/>
      <p:bldP spid="19" grpId="0"/>
      <p:bldP spid="19" grpId="1"/>
      <p:bldP spid="22" grpId="0"/>
      <p:bldP spid="22" grpId="1"/>
      <p:bldP spid="23" grpId="0"/>
      <p:bldP spid="23" grpId="1"/>
      <p:bldP spid="27" grpId="0"/>
      <p:bldP spid="27" grpId="1"/>
      <p:bldP spid="28" grpId="0"/>
      <p:bldP spid="28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24" grpId="0" animBg="1"/>
      <p:bldP spid="24" grpId="1" animBg="1"/>
      <p:bldP spid="7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4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Escogiendo una piscina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10" name="CuadroTexto 24"/>
          <p:cNvSpPr txBox="1"/>
          <p:nvPr/>
        </p:nvSpPr>
        <p:spPr>
          <a:xfrm>
            <a:off x="1617604" y="1616463"/>
            <a:ext cx="8693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 claro que el producto entre el largo y el ancho de la piscina deben ser siempre iguales a 12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CuadroTexto"/>
              <p:cNvSpPr txBox="1"/>
              <p:nvPr/>
            </p:nvSpPr>
            <p:spPr>
              <a:xfrm>
                <a:off x="5360267" y="2649809"/>
                <a:ext cx="149233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𝑙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=12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267" y="2649809"/>
                <a:ext cx="1492332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24 CuadroTexto"/>
              <p:cNvSpPr txBox="1"/>
              <p:nvPr/>
            </p:nvSpPr>
            <p:spPr>
              <a:xfrm>
                <a:off x="2847970" y="3896716"/>
                <a:ext cx="1101135" cy="7862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𝑙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12</m:t>
                          </m:r>
                        </m:num>
                        <m:den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2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7970" y="3896716"/>
                <a:ext cx="1101135" cy="78624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CuadroTexto"/>
              <p:cNvSpPr txBox="1"/>
              <p:nvPr/>
            </p:nvSpPr>
            <p:spPr>
              <a:xfrm>
                <a:off x="7950894" y="3891456"/>
                <a:ext cx="1172629" cy="7862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12</m:t>
                          </m:r>
                        </m:num>
                        <m:den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0894" y="3891456"/>
                <a:ext cx="1172629" cy="78624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56211057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5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196" y="115066"/>
            <a:ext cx="8515341" cy="1295463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Final</a:t>
            </a:r>
            <a:endParaRPr lang="es-E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746014" y="1761169"/>
            <a:ext cx="7638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Ahora te toca a ti</a:t>
            </a:r>
          </a:p>
          <a:p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Practica lo aprendido, desarrollando la hoja de trabajo de esta clase.</a:t>
            </a:r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526030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3391</TotalTime>
  <Words>212</Words>
  <Application>Microsoft Office PowerPoint</Application>
  <PresentationFormat>Personalizado</PresentationFormat>
  <Paragraphs>66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Proporcionalidad inversa</vt:lpstr>
      <vt:lpstr>Proporcionalidad inversa</vt:lpstr>
      <vt:lpstr>Escogiendo una piscina</vt:lpstr>
      <vt:lpstr>Escogiendo una piscina</vt:lpstr>
      <vt:lpstr>Escogiendo una piscina</vt:lpstr>
      <vt:lpstr>Escogiendo una piscina</vt:lpstr>
      <vt:lpstr>Final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Pedro Rupin Gutiérrez</cp:lastModifiedBy>
  <cp:revision>69</cp:revision>
  <dcterms:created xsi:type="dcterms:W3CDTF">2020-08-18T18:49:15Z</dcterms:created>
  <dcterms:modified xsi:type="dcterms:W3CDTF">2020-09-03T21:55:55Z</dcterms:modified>
</cp:coreProperties>
</file>