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2" r:id="rId2"/>
    <p:sldId id="273" r:id="rId3"/>
    <p:sldId id="274" r:id="rId4"/>
    <p:sldId id="281" r:id="rId5"/>
    <p:sldId id="282" r:id="rId6"/>
    <p:sldId id="276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57AF"/>
    <a:srgbClr val="D557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>
        <p:scale>
          <a:sx n="82" d="100"/>
          <a:sy n="82" d="100"/>
        </p:scale>
        <p:origin x="-342" y="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594EAB-2F12-47F0-BDB8-C39CCA218517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08598-C327-4F46-86CD-2E6A09AB6D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7629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64209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8095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7841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7841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7841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5113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1041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1190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7346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9482" y="17788"/>
            <a:ext cx="11215638" cy="1295463"/>
          </a:xfrm>
          <a:prstGeom prst="rect">
            <a:avLst/>
          </a:prstGeom>
        </p:spPr>
        <p:txBody>
          <a:bodyPr anchor="ctr"/>
          <a:lstStyle>
            <a:lvl1pPr>
              <a:defRPr lang="en-US" sz="3638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gobCL" pitchFamily="50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191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9482" y="115067"/>
            <a:ext cx="11215638" cy="1295463"/>
          </a:xfrm>
          <a:prstGeom prst="rect">
            <a:avLst/>
          </a:prstGeom>
        </p:spPr>
        <p:txBody>
          <a:bodyPr anchor="ctr"/>
          <a:lstStyle>
            <a:lvl1pPr>
              <a:defRPr lang="en-US" sz="3638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gobCL" pitchFamily="50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652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26EF98-9BFB-4D64-8DDB-2A8F04E9A9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9482" y="115067"/>
            <a:ext cx="11215638" cy="1295463"/>
          </a:xfrm>
          <a:prstGeom prst="rect">
            <a:avLst/>
          </a:prstGeom>
        </p:spPr>
        <p:txBody>
          <a:bodyPr anchor="ctr"/>
          <a:lstStyle>
            <a:lvl1pPr>
              <a:defRPr lang="en-US" sz="3638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gobCL" pitchFamily="50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808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Encabezado de sección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7">
            <a:extLst>
              <a:ext uri="{FF2B5EF4-FFF2-40B4-BE49-F238E27FC236}">
                <a16:creationId xmlns:a16="http://schemas.microsoft.com/office/drawing/2014/main" xmlns="" id="{99DA7520-F911-4809-8596-611EC5AAED00}"/>
              </a:ext>
            </a:extLst>
          </p:cNvPr>
          <p:cNvGrpSpPr/>
          <p:nvPr userDrawn="1"/>
        </p:nvGrpSpPr>
        <p:grpSpPr>
          <a:xfrm>
            <a:off x="0" y="0"/>
            <a:ext cx="12192000" cy="1805727"/>
            <a:chOff x="0" y="0"/>
            <a:chExt cx="12192000" cy="1805854"/>
          </a:xfrm>
        </p:grpSpPr>
        <p:sp>
          <p:nvSpPr>
            <p:cNvPr id="4" name="Triángulo 5">
              <a:extLst>
                <a:ext uri="{FF2B5EF4-FFF2-40B4-BE49-F238E27FC236}">
                  <a16:creationId xmlns:a16="http://schemas.microsoft.com/office/drawing/2014/main" xmlns="" id="{57C81728-3FC1-48E0-9B3A-CE63B68AD4F3}"/>
                </a:ext>
              </a:extLst>
            </p:cNvPr>
            <p:cNvSpPr/>
            <p:nvPr/>
          </p:nvSpPr>
          <p:spPr>
            <a:xfrm rot="10800000">
              <a:off x="1070516" y="1469395"/>
              <a:ext cx="429322" cy="33645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ES_tradnl" sz="1092" kern="1200"/>
            </a:p>
          </p:txBody>
        </p:sp>
        <p:sp>
          <p:nvSpPr>
            <p:cNvPr id="5" name="Rectángulo 9">
              <a:extLst>
                <a:ext uri="{FF2B5EF4-FFF2-40B4-BE49-F238E27FC236}">
                  <a16:creationId xmlns:a16="http://schemas.microsoft.com/office/drawing/2014/main" xmlns="" id="{81F36600-632F-4527-B5F8-618F34335569}"/>
                </a:ext>
              </a:extLst>
            </p:cNvPr>
            <p:cNvSpPr/>
            <p:nvPr/>
          </p:nvSpPr>
          <p:spPr>
            <a:xfrm>
              <a:off x="0" y="0"/>
              <a:ext cx="12192000" cy="14693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1092"/>
            </a:p>
          </p:txBody>
        </p:sp>
      </p:grpSp>
      <p:pic>
        <p:nvPicPr>
          <p:cNvPr id="6" name="Imagen 11">
            <a:extLst>
              <a:ext uri="{FF2B5EF4-FFF2-40B4-BE49-F238E27FC236}">
                <a16:creationId xmlns:a16="http://schemas.microsoft.com/office/drawing/2014/main" xmlns="" id="{F0170244-9DD4-41CB-B8BA-532B0944B17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grayscl/>
            <a:lum bright="40000" contrast="-40000"/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824"/>
          <a:stretch/>
        </p:blipFill>
        <p:spPr>
          <a:xfrm>
            <a:off x="10752821" y="517912"/>
            <a:ext cx="1437582" cy="19391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9482" y="115067"/>
            <a:ext cx="11215638" cy="1295463"/>
          </a:xfrm>
          <a:prstGeom prst="rect">
            <a:avLst/>
          </a:prstGeom>
        </p:spPr>
        <p:txBody>
          <a:bodyPr anchor="ctr"/>
          <a:lstStyle>
            <a:lvl1pPr>
              <a:defRPr lang="en-US" sz="3638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gobCL" pitchFamily="50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844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92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9734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8692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4112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7875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932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4839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5417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479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5" r:id="rId13"/>
    <p:sldLayoutId id="2147483680" r:id="rId14"/>
    <p:sldLayoutId id="2147483681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3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4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5.png"/><Relationship Id="rId10" Type="http://schemas.openxmlformats.org/officeDocument/2006/relationships/image" Target="../media/image14.png"/><Relationship Id="rId4" Type="http://schemas.openxmlformats.org/officeDocument/2006/relationships/image" Target="../media/image4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3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8.png"/><Relationship Id="rId12" Type="http://schemas.openxmlformats.org/officeDocument/2006/relationships/image" Target="../media/image22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5.xml"/><Relationship Id="rId6" Type="http://schemas.openxmlformats.org/officeDocument/2006/relationships/image" Target="../media/image17.png"/><Relationship Id="rId11" Type="http://schemas.openxmlformats.org/officeDocument/2006/relationships/image" Target="../media/image21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3" name="Google Shape;363;p41" descr="A picture containing indoor, kite, small, bunch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28" y="1"/>
            <a:ext cx="1247303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4" name="Google Shape;364;p41"/>
          <p:cNvSpPr/>
          <p:nvPr/>
        </p:nvSpPr>
        <p:spPr>
          <a:xfrm>
            <a:off x="0" y="2380938"/>
            <a:ext cx="12473463" cy="22321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55440" tIns="27713" rIns="55440" bIns="27713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41"/>
          <p:cNvSpPr txBox="1">
            <a:spLocks noGrp="1"/>
          </p:cNvSpPr>
          <p:nvPr>
            <p:ph type="title"/>
          </p:nvPr>
        </p:nvSpPr>
        <p:spPr>
          <a:xfrm>
            <a:off x="152401" y="2953919"/>
            <a:ext cx="12192000" cy="76133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55440" tIns="27713" rIns="55440" bIns="27713" rtlCol="0" anchor="ctr" anchorCtr="0">
            <a:noAutofit/>
          </a:bodyPr>
          <a:lstStyle/>
          <a:p>
            <a:pPr algn="ctr">
              <a:spcBef>
                <a:spcPts val="0"/>
              </a:spcBef>
              <a:buClr>
                <a:srgbClr val="7F7F7F"/>
              </a:buClr>
              <a:buSzPts val="16600"/>
            </a:pPr>
            <a:r>
              <a:rPr sz="7200" b="1" dirty="0" err="1" smtClean="0">
                <a:solidFill>
                  <a:srgbClr val="7F7F7F"/>
                </a:solidFill>
              </a:rPr>
              <a:t>Cambio</a:t>
            </a:r>
            <a:r>
              <a:rPr sz="7200" b="1" dirty="0" smtClean="0">
                <a:solidFill>
                  <a:srgbClr val="7F7F7F"/>
                </a:solidFill>
              </a:rPr>
              <a:t> lineal y </a:t>
            </a:r>
            <a:r>
              <a:rPr sz="7200" b="1" dirty="0" err="1" smtClean="0">
                <a:solidFill>
                  <a:srgbClr val="7F7F7F"/>
                </a:solidFill>
              </a:rPr>
              <a:t>funciones</a:t>
            </a:r>
            <a:endParaRPr sz="7200" b="1" dirty="0">
              <a:solidFill>
                <a:srgbClr val="7F7F7F"/>
              </a:solidFill>
            </a:endParaRPr>
          </a:p>
        </p:txBody>
      </p:sp>
      <p:pic>
        <p:nvPicPr>
          <p:cNvPr id="366" name="Google Shape;366;p4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2235" y="186391"/>
            <a:ext cx="2665632" cy="1013201"/>
          </a:xfrm>
          <a:prstGeom prst="rect">
            <a:avLst/>
          </a:prstGeom>
          <a:noFill/>
          <a:ln>
            <a:noFill/>
          </a:ln>
        </p:spPr>
      </p:pic>
      <p:sp>
        <p:nvSpPr>
          <p:cNvPr id="368" name="Google Shape;368;p41"/>
          <p:cNvSpPr txBox="1"/>
          <p:nvPr/>
        </p:nvSpPr>
        <p:spPr>
          <a:xfrm>
            <a:off x="3165978" y="4165353"/>
            <a:ext cx="5553480" cy="512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5440" tIns="55440" rIns="55440" bIns="55440" anchor="t" anchorCtr="0">
            <a:noAutofit/>
          </a:bodyPr>
          <a:lstStyle/>
          <a:p>
            <a:pPr algn="ctr"/>
            <a:r>
              <a:rPr lang="es-ES" sz="2426" b="1" dirty="0">
                <a:solidFill>
                  <a:srgbClr val="D557A5"/>
                </a:solidFill>
              </a:rPr>
              <a:t>CLASE 2</a:t>
            </a:r>
            <a:endParaRPr sz="2789" dirty="0">
              <a:solidFill>
                <a:srgbClr val="D557A5"/>
              </a:solidFill>
            </a:endParaRPr>
          </a:p>
          <a:p>
            <a:endParaRPr sz="1092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23855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:a16="http://schemas.microsoft.com/office/drawing/2014/main" xmlns="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:a16="http://schemas.microsoft.com/office/drawing/2014/main" xmlns="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:a16="http://schemas.microsoft.com/office/drawing/2014/main" xmlns="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xmlns="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8706" y="115066"/>
            <a:ext cx="8515341" cy="1295463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Cambio lineal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Elipse 9">
            <a:extLst>
              <a:ext uri="{FF2B5EF4-FFF2-40B4-BE49-F238E27FC236}">
                <a16:creationId xmlns:a16="http://schemas.microsoft.com/office/drawing/2014/main" xmlns="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:a16="http://schemas.microsoft.com/office/drawing/2014/main" xmlns="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p:sp>
        <p:nvSpPr>
          <p:cNvPr id="25" name="CuadroTexto 24"/>
          <p:cNvSpPr txBox="1"/>
          <p:nvPr/>
        </p:nvSpPr>
        <p:spPr>
          <a:xfrm>
            <a:off x="1746014" y="1698105"/>
            <a:ext cx="9115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Decimos que una función es de </a:t>
            </a:r>
            <a:r>
              <a:rPr lang="es-CL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cambio lineal</a:t>
            </a:r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cuando su aumento o disminución es proporcional al cambio que se produce en su variable independiente. 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9821918" y="2543175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dirty="0" smtClean="0"/>
              <a:t> </a:t>
            </a:r>
            <a:endParaRPr lang="es-419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CuadroTexto"/>
              <p:cNvSpPr txBox="1"/>
              <p:nvPr/>
            </p:nvSpPr>
            <p:spPr>
              <a:xfrm>
                <a:off x="4901865" y="3125164"/>
                <a:ext cx="16053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𝑎𝑥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1865" y="3125164"/>
                <a:ext cx="1605311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380" b="-1866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uadroTexto 24"/>
          <p:cNvSpPr txBox="1"/>
          <p:nvPr/>
        </p:nvSpPr>
        <p:spPr>
          <a:xfrm>
            <a:off x="7084283" y="3136872"/>
            <a:ext cx="2325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Función lineal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13 CuadroTexto"/>
              <p:cNvSpPr txBox="1"/>
              <p:nvPr/>
            </p:nvSpPr>
            <p:spPr>
              <a:xfrm>
                <a:off x="4869065" y="3752139"/>
                <a:ext cx="21448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𝑎𝑥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1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9065" y="3752139"/>
                <a:ext cx="2144818" cy="461665"/>
              </a:xfrm>
              <a:prstGeom prst="rect">
                <a:avLst/>
              </a:prstGeom>
              <a:blipFill rotWithShape="1">
                <a:blip r:embed="rId7"/>
                <a:stretch>
                  <a:fillRect l="-568" b="-1866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CuadroTexto 24"/>
          <p:cNvSpPr txBox="1"/>
          <p:nvPr/>
        </p:nvSpPr>
        <p:spPr>
          <a:xfrm>
            <a:off x="7063058" y="3763847"/>
            <a:ext cx="2325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Función afín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24"/>
              <p:cNvSpPr txBox="1"/>
              <p:nvPr/>
            </p:nvSpPr>
            <p:spPr>
              <a:xfrm>
                <a:off x="1746014" y="4547407"/>
                <a:ext cx="911595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s-CL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Determinar una función de cambio lineal corresponde a determinar los valores de sus parámetros </a:t>
                </a:r>
                <a14:m>
                  <m:oMath xmlns:m="http://schemas.openxmlformats.org/officeDocument/2006/math"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𝑎</m:t>
                    </m:r>
                  </m:oMath>
                </a14:m>
                <a:r>
                  <a:rPr lang="es-419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 y </a:t>
                </a:r>
                <a14:m>
                  <m:oMath xmlns:m="http://schemas.openxmlformats.org/officeDocument/2006/math"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𝑏</m:t>
                    </m:r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.</m:t>
                    </m:r>
                  </m:oMath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18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014" y="4547407"/>
                <a:ext cx="9115950" cy="830997"/>
              </a:xfrm>
              <a:prstGeom prst="rect">
                <a:avLst/>
              </a:prstGeom>
              <a:blipFill rotWithShape="1">
                <a:blip r:embed="rId8"/>
                <a:stretch>
                  <a:fillRect l="-1003" t="-5882" b="-16176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3941438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" grpId="0"/>
      <p:bldP spid="4" grpId="0"/>
      <p:bldP spid="12" grpId="0"/>
      <p:bldP spid="14" grpId="0"/>
      <p:bldP spid="15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:a16="http://schemas.microsoft.com/office/drawing/2014/main" xmlns="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:a16="http://schemas.microsoft.com/office/drawing/2014/main" xmlns="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:a16="http://schemas.microsoft.com/office/drawing/2014/main" xmlns="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xmlns="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9430" y="115066"/>
            <a:ext cx="8515341" cy="1295463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Aumento y descenso lineal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D8E949F6-DEF2-4122-A64A-5765BCC02280}"/>
              </a:ext>
            </a:extLst>
          </p:cNvPr>
          <p:cNvSpPr txBox="1"/>
          <p:nvPr/>
        </p:nvSpPr>
        <p:spPr>
          <a:xfrm>
            <a:off x="0" y="214197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gobCL"/>
              </a:rPr>
              <a:t> </a:t>
            </a:r>
          </a:p>
          <a:p>
            <a:pPr algn="ctr"/>
            <a:endParaRPr lang="es-ES" sz="3600" b="1" dirty="0">
              <a:latin typeface="gobCL"/>
            </a:endParaRPr>
          </a:p>
          <a:p>
            <a:pPr algn="ctr"/>
            <a:endParaRPr lang="es-ES" sz="3600" b="1" dirty="0"/>
          </a:p>
        </p:txBody>
      </p:sp>
      <p:sp>
        <p:nvSpPr>
          <p:cNvPr id="16" name="Elipse 9">
            <a:extLst>
              <a:ext uri="{FF2B5EF4-FFF2-40B4-BE49-F238E27FC236}">
                <a16:creationId xmlns:a16="http://schemas.microsoft.com/office/drawing/2014/main" xmlns="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:a16="http://schemas.microsoft.com/office/drawing/2014/main" xmlns="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/>
              <p:cNvSpPr txBox="1"/>
              <p:nvPr/>
            </p:nvSpPr>
            <p:spPr>
              <a:xfrm>
                <a:off x="1359164" y="1932078"/>
                <a:ext cx="9640241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Un montañista sube una montaña de 2400 metros de altura en 8 días, y el descenso lo realiza en 6 días. Si en cada día del ascenso y del descenso sube o baja la misma cantidad de metros, determina las funciones que describen:</a:t>
                </a:r>
              </a:p>
              <a:p>
                <a:endParaRPr lang="es-CL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  <a:p>
                <a:pPr marL="342900" indent="-342900">
                  <a:buFontTx/>
                  <a:buChar char="-"/>
                </a:pPr>
                <a:r>
                  <a:rPr lang="es-CL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Su altura, luego de </a:t>
                </a:r>
                <a14:m>
                  <m:oMath xmlns:m="http://schemas.openxmlformats.org/officeDocument/2006/math"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s-419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 días de ascenso.</a:t>
                </a:r>
              </a:p>
              <a:p>
                <a:pPr marL="342900" indent="-342900">
                  <a:buFontTx/>
                  <a:buChar char="-"/>
                </a:pPr>
                <a:r>
                  <a:rPr lang="es-419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Su distancia a la cumbre, </a:t>
                </a:r>
                <a:r>
                  <a:rPr lang="es-CL" sz="2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luego de </a:t>
                </a:r>
                <a14:m>
                  <m:oMath xmlns:m="http://schemas.openxmlformats.org/officeDocument/2006/math">
                    <m:r>
                      <a:rPr lang="es-419" sz="2400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s-419" sz="2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 días de ascenso</a:t>
                </a:r>
                <a:r>
                  <a:rPr lang="es-419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.</a:t>
                </a:r>
              </a:p>
              <a:p>
                <a:pPr marL="342900" indent="-342900">
                  <a:buFontTx/>
                  <a:buChar char="-"/>
                </a:pPr>
                <a:r>
                  <a:rPr lang="es-CL" sz="2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Su altura, luego de </a:t>
                </a:r>
                <a14:m>
                  <m:oMath xmlns:m="http://schemas.openxmlformats.org/officeDocument/2006/math">
                    <m:r>
                      <a:rPr lang="es-419" sz="2400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s-419" sz="2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 días de </a:t>
                </a:r>
                <a:r>
                  <a:rPr lang="es-419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descenso.</a:t>
                </a:r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25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164" y="1932078"/>
                <a:ext cx="9640241" cy="3046988"/>
              </a:xfrm>
              <a:prstGeom prst="rect">
                <a:avLst/>
              </a:prstGeom>
              <a:blipFill rotWithShape="1">
                <a:blip r:embed="rId6"/>
                <a:stretch>
                  <a:fillRect l="-1012" t="-1600" b="-3600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7291778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 advTm="85227">
        <p15:prstTrans prst="origami"/>
      </p:transition>
    </mc:Choice>
    <mc:Fallback>
      <p:transition spd="slow" advTm="8522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:a16="http://schemas.microsoft.com/office/drawing/2014/main" xmlns="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:a16="http://schemas.microsoft.com/office/drawing/2014/main" xmlns="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:a16="http://schemas.microsoft.com/office/drawing/2014/main" xmlns="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xmlns="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9430" y="115066"/>
            <a:ext cx="8515341" cy="1295463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Aumento y descenso lineal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D8E949F6-DEF2-4122-A64A-5765BCC02280}"/>
              </a:ext>
            </a:extLst>
          </p:cNvPr>
          <p:cNvSpPr txBox="1"/>
          <p:nvPr/>
        </p:nvSpPr>
        <p:spPr>
          <a:xfrm>
            <a:off x="0" y="214197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gobCL"/>
              </a:rPr>
              <a:t> </a:t>
            </a:r>
          </a:p>
          <a:p>
            <a:pPr algn="ctr"/>
            <a:endParaRPr lang="es-ES" sz="3600" b="1" dirty="0">
              <a:latin typeface="gobCL"/>
            </a:endParaRPr>
          </a:p>
          <a:p>
            <a:pPr algn="ctr"/>
            <a:endParaRPr lang="es-ES" sz="3600" b="1" dirty="0"/>
          </a:p>
        </p:txBody>
      </p:sp>
      <p:sp>
        <p:nvSpPr>
          <p:cNvPr id="16" name="Elipse 9">
            <a:extLst>
              <a:ext uri="{FF2B5EF4-FFF2-40B4-BE49-F238E27FC236}">
                <a16:creationId xmlns:a16="http://schemas.microsoft.com/office/drawing/2014/main" xmlns="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:a16="http://schemas.microsoft.com/office/drawing/2014/main" xmlns="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p:sp>
        <p:nvSpPr>
          <p:cNvPr id="10" name="CuadroTexto 24"/>
          <p:cNvSpPr txBox="1"/>
          <p:nvPr/>
        </p:nvSpPr>
        <p:spPr>
          <a:xfrm>
            <a:off x="1617604" y="1616463"/>
            <a:ext cx="31511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Ascenso: 8 días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CuadroTexto"/>
              <p:cNvSpPr txBox="1"/>
              <p:nvPr/>
            </p:nvSpPr>
            <p:spPr>
              <a:xfrm>
                <a:off x="3802283" y="2163276"/>
                <a:ext cx="933269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419" sz="240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2400</m:t>
                          </m:r>
                        </m:num>
                        <m:den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283" y="2163276"/>
                <a:ext cx="933269" cy="7861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11 CuadroTexto"/>
              <p:cNvSpPr txBox="1"/>
              <p:nvPr/>
            </p:nvSpPr>
            <p:spPr>
              <a:xfrm>
                <a:off x="4614458" y="2338826"/>
                <a:ext cx="1078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s-419" sz="240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3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00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1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458" y="2338826"/>
                <a:ext cx="1078052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uadroTexto 24"/>
          <p:cNvSpPr txBox="1"/>
          <p:nvPr/>
        </p:nvSpPr>
        <p:spPr>
          <a:xfrm>
            <a:off x="5773535" y="2321937"/>
            <a:ext cx="4287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</a:t>
            </a:r>
            <a:r>
              <a:rPr lang="es-419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ube 300 metros por día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24"/>
              <p:cNvSpPr txBox="1"/>
              <p:nvPr/>
            </p:nvSpPr>
            <p:spPr>
              <a:xfrm>
                <a:off x="992554" y="3442246"/>
                <a:ext cx="500311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419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Al cabo de </a:t>
                </a:r>
                <a14:m>
                  <m:oMath xmlns:m="http://schemas.openxmlformats.org/officeDocument/2006/math"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s-419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 días, ha subido</a:t>
                </a:r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14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554" y="3442246"/>
                <a:ext cx="5003115" cy="461665"/>
              </a:xfrm>
              <a:prstGeom prst="rect">
                <a:avLst/>
              </a:prstGeom>
              <a:blipFill rotWithShape="1">
                <a:blip r:embed="rId8"/>
                <a:stretch>
                  <a:fillRect l="-1949" t="-10667" b="-3066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14 CuadroTexto"/>
              <p:cNvSpPr txBox="1"/>
              <p:nvPr/>
            </p:nvSpPr>
            <p:spPr>
              <a:xfrm>
                <a:off x="5549243" y="3435986"/>
                <a:ext cx="19444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419" sz="240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3</m:t>
                    </m:r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00</m:t>
                    </m:r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s-419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  <a:r>
                  <a:rPr lang="es-419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metros</a:t>
                </a:r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15" name="1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9243" y="3435986"/>
                <a:ext cx="1944443" cy="461665"/>
              </a:xfrm>
              <a:prstGeom prst="rect">
                <a:avLst/>
              </a:prstGeom>
              <a:blipFill rotWithShape="1">
                <a:blip r:embed="rId9"/>
                <a:stretch>
                  <a:fillRect l="-627" t="-13333" r="-4075" b="-28000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17 CuadroTexto"/>
              <p:cNvSpPr txBox="1"/>
              <p:nvPr/>
            </p:nvSpPr>
            <p:spPr>
              <a:xfrm>
                <a:off x="7970307" y="3418006"/>
                <a:ext cx="194354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=300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8" name="1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0307" y="3418006"/>
                <a:ext cx="1943545" cy="461665"/>
              </a:xfrm>
              <a:prstGeom prst="rect">
                <a:avLst/>
              </a:prstGeom>
              <a:blipFill rotWithShape="1">
                <a:blip r:embed="rId10"/>
                <a:stretch>
                  <a:fillRect l="-313" b="-1866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CuadroTexto 24"/>
          <p:cNvSpPr txBox="1"/>
          <p:nvPr/>
        </p:nvSpPr>
        <p:spPr>
          <a:xfrm>
            <a:off x="963341" y="4056140"/>
            <a:ext cx="5003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Para llegar a la cima le faltan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21 CuadroTexto"/>
              <p:cNvSpPr txBox="1"/>
              <p:nvPr/>
            </p:nvSpPr>
            <p:spPr>
              <a:xfrm>
                <a:off x="5551168" y="4074536"/>
                <a:ext cx="29901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2400−</m:t>
                    </m:r>
                    <m:r>
                      <a:rPr lang="es-419" sz="240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3</m:t>
                    </m:r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00</m:t>
                    </m:r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s-419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  <a:r>
                  <a:rPr lang="es-419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metros</a:t>
                </a:r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22" name="2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1168" y="4074536"/>
                <a:ext cx="2990178" cy="461665"/>
              </a:xfrm>
              <a:prstGeom prst="rect">
                <a:avLst/>
              </a:prstGeom>
              <a:blipFill rotWithShape="1">
                <a:blip r:embed="rId11"/>
                <a:stretch>
                  <a:fillRect l="-612" t="-13158" r="-2245" b="-26316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22 CuadroTexto"/>
              <p:cNvSpPr txBox="1"/>
              <p:nvPr/>
            </p:nvSpPr>
            <p:spPr>
              <a:xfrm>
                <a:off x="8493107" y="4056556"/>
                <a:ext cx="303794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s-419" sz="2400" b="0" i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g</m:t>
                      </m:r>
                      <m:d>
                        <m:d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=2400−300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3" name="2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3107" y="4056556"/>
                <a:ext cx="3037948" cy="461665"/>
              </a:xfrm>
              <a:prstGeom prst="rect">
                <a:avLst/>
              </a:prstGeom>
              <a:blipFill rotWithShape="1">
                <a:blip r:embed="rId12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647509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 advTm="85227">
        <p15:prstTrans prst="origami"/>
      </p:transition>
    </mc:Choice>
    <mc:Fallback>
      <p:transition spd="slow" advTm="8522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4" grpId="0"/>
      <p:bldP spid="12" grpId="0"/>
      <p:bldP spid="13" grpId="0"/>
      <p:bldP spid="14" grpId="0"/>
      <p:bldP spid="15" grpId="0"/>
      <p:bldP spid="18" grpId="0"/>
      <p:bldP spid="19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:a16="http://schemas.microsoft.com/office/drawing/2014/main" xmlns="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:a16="http://schemas.microsoft.com/office/drawing/2014/main" xmlns="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:a16="http://schemas.microsoft.com/office/drawing/2014/main" xmlns="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xmlns="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9430" y="115066"/>
            <a:ext cx="8515341" cy="1295463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Aumento y descenso lineal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D8E949F6-DEF2-4122-A64A-5765BCC02280}"/>
              </a:ext>
            </a:extLst>
          </p:cNvPr>
          <p:cNvSpPr txBox="1"/>
          <p:nvPr/>
        </p:nvSpPr>
        <p:spPr>
          <a:xfrm>
            <a:off x="0" y="214197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gobCL"/>
              </a:rPr>
              <a:t> </a:t>
            </a:r>
          </a:p>
          <a:p>
            <a:pPr algn="ctr"/>
            <a:endParaRPr lang="es-ES" sz="3600" b="1" dirty="0">
              <a:latin typeface="gobCL"/>
            </a:endParaRPr>
          </a:p>
          <a:p>
            <a:pPr algn="ctr"/>
            <a:endParaRPr lang="es-ES" sz="3600" b="1" dirty="0"/>
          </a:p>
        </p:txBody>
      </p:sp>
      <p:sp>
        <p:nvSpPr>
          <p:cNvPr id="16" name="Elipse 9">
            <a:extLst>
              <a:ext uri="{FF2B5EF4-FFF2-40B4-BE49-F238E27FC236}">
                <a16:creationId xmlns:a16="http://schemas.microsoft.com/office/drawing/2014/main" xmlns="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:a16="http://schemas.microsoft.com/office/drawing/2014/main" xmlns="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p:sp>
        <p:nvSpPr>
          <p:cNvPr id="10" name="CuadroTexto 24"/>
          <p:cNvSpPr txBox="1"/>
          <p:nvPr/>
        </p:nvSpPr>
        <p:spPr>
          <a:xfrm>
            <a:off x="1617604" y="1616463"/>
            <a:ext cx="31511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Descenso: 6 días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CuadroTexto"/>
              <p:cNvSpPr txBox="1"/>
              <p:nvPr/>
            </p:nvSpPr>
            <p:spPr>
              <a:xfrm>
                <a:off x="3802283" y="2163276"/>
                <a:ext cx="933269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419" sz="240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2400</m:t>
                          </m:r>
                        </m:num>
                        <m:den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283" y="2163276"/>
                <a:ext cx="933269" cy="7861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11 CuadroTexto"/>
              <p:cNvSpPr txBox="1"/>
              <p:nvPr/>
            </p:nvSpPr>
            <p:spPr>
              <a:xfrm>
                <a:off x="4614458" y="2338826"/>
                <a:ext cx="1078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=400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1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458" y="2338826"/>
                <a:ext cx="1078052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uadroTexto 24"/>
          <p:cNvSpPr txBox="1"/>
          <p:nvPr/>
        </p:nvSpPr>
        <p:spPr>
          <a:xfrm>
            <a:off x="5773535" y="2321937"/>
            <a:ext cx="4287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Baja 400 metros por día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24"/>
              <p:cNvSpPr txBox="1"/>
              <p:nvPr/>
            </p:nvSpPr>
            <p:spPr>
              <a:xfrm>
                <a:off x="963340" y="3110714"/>
                <a:ext cx="500311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419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Al cabo de </a:t>
                </a:r>
                <a14:m>
                  <m:oMath xmlns:m="http://schemas.openxmlformats.org/officeDocument/2006/math"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s-419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 días, ha bajado</a:t>
                </a:r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14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340" y="3110714"/>
                <a:ext cx="5003115" cy="461665"/>
              </a:xfrm>
              <a:prstGeom prst="rect">
                <a:avLst/>
              </a:prstGeom>
              <a:blipFill rotWithShape="1">
                <a:blip r:embed="rId8"/>
                <a:stretch>
                  <a:fillRect l="-1827" t="-10526" b="-2894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14 CuadroTexto"/>
              <p:cNvSpPr txBox="1"/>
              <p:nvPr/>
            </p:nvSpPr>
            <p:spPr>
              <a:xfrm>
                <a:off x="5465495" y="3127603"/>
                <a:ext cx="19444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400</m:t>
                    </m:r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s-419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  <a:r>
                  <a:rPr lang="es-419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metros</a:t>
                </a:r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15" name="1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5495" y="3127603"/>
                <a:ext cx="1944443" cy="461665"/>
              </a:xfrm>
              <a:prstGeom prst="rect">
                <a:avLst/>
              </a:prstGeom>
              <a:blipFill rotWithShape="1">
                <a:blip r:embed="rId9"/>
                <a:stretch>
                  <a:fillRect l="-940" t="-13158" r="-3762" b="-26316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24"/>
              <p:cNvSpPr txBox="1"/>
              <p:nvPr/>
            </p:nvSpPr>
            <p:spPr>
              <a:xfrm>
                <a:off x="963341" y="3824640"/>
                <a:ext cx="500311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419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Parte desde los </a:t>
                </a:r>
                <a14:m>
                  <m:oMath xmlns:m="http://schemas.openxmlformats.org/officeDocument/2006/math"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2400</m:t>
                    </m:r>
                  </m:oMath>
                </a14:m>
                <a:r>
                  <a:rPr lang="es-419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 metros</a:t>
                </a:r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19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341" y="3824640"/>
                <a:ext cx="5003115" cy="461665"/>
              </a:xfrm>
              <a:prstGeom prst="rect">
                <a:avLst/>
              </a:prstGeom>
              <a:blipFill rotWithShape="1">
                <a:blip r:embed="rId11"/>
                <a:stretch>
                  <a:fillRect l="-1827" t="-10526" b="-2894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21 CuadroTexto"/>
              <p:cNvSpPr txBox="1"/>
              <p:nvPr/>
            </p:nvSpPr>
            <p:spPr>
              <a:xfrm>
                <a:off x="5004788" y="4268762"/>
                <a:ext cx="29901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2400−400</m:t>
                    </m:r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s-419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  <a:r>
                  <a:rPr lang="es-419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metros</a:t>
                </a:r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22" name="2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788" y="4268762"/>
                <a:ext cx="2990178" cy="461665"/>
              </a:xfrm>
              <a:prstGeom prst="rect">
                <a:avLst/>
              </a:prstGeom>
              <a:blipFill rotWithShape="1">
                <a:blip r:embed="rId12"/>
                <a:stretch>
                  <a:fillRect l="-611" t="-13158" r="-2037" b="-26316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22 CuadroTexto"/>
              <p:cNvSpPr txBox="1"/>
              <p:nvPr/>
            </p:nvSpPr>
            <p:spPr>
              <a:xfrm>
                <a:off x="4447481" y="4959381"/>
                <a:ext cx="29802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s-419" sz="24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h</m:t>
                      </m:r>
                      <m:d>
                        <m:d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=2400−400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3" name="2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7481" y="4959381"/>
                <a:ext cx="2980239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CuadroTexto 24"/>
          <p:cNvSpPr txBox="1"/>
          <p:nvPr/>
        </p:nvSpPr>
        <p:spPr>
          <a:xfrm>
            <a:off x="3802283" y="4271170"/>
            <a:ext cx="12025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Altura: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21105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 advTm="85227">
        <p15:prstTrans prst="origami"/>
      </p:transition>
    </mc:Choice>
    <mc:Fallback>
      <p:transition spd="slow" advTm="8522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4" grpId="0"/>
      <p:bldP spid="12" grpId="0"/>
      <p:bldP spid="13" grpId="0"/>
      <p:bldP spid="14" grpId="0"/>
      <p:bldP spid="15" grpId="0"/>
      <p:bldP spid="19" grpId="0"/>
      <p:bldP spid="22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:a16="http://schemas.microsoft.com/office/drawing/2014/main" xmlns="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:a16="http://schemas.microsoft.com/office/drawing/2014/main" xmlns="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:a16="http://schemas.microsoft.com/office/drawing/2014/main" xmlns="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xmlns="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196" y="115066"/>
            <a:ext cx="8515341" cy="1295463"/>
          </a:xfrm>
        </p:spPr>
        <p:txBody>
          <a:bodyPr>
            <a:normAutofit/>
          </a:bodyPr>
          <a:lstStyle/>
          <a:p>
            <a:pPr algn="ctr"/>
            <a:r>
              <a:rPr lang="es-ES" sz="4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Final</a:t>
            </a:r>
            <a:endParaRPr lang="es-E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D8E949F6-DEF2-4122-A64A-5765BCC02280}"/>
              </a:ext>
            </a:extLst>
          </p:cNvPr>
          <p:cNvSpPr txBox="1"/>
          <p:nvPr/>
        </p:nvSpPr>
        <p:spPr>
          <a:xfrm>
            <a:off x="0" y="214197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gobCL"/>
              </a:rPr>
              <a:t> </a:t>
            </a:r>
          </a:p>
          <a:p>
            <a:pPr algn="ctr"/>
            <a:endParaRPr lang="es-ES" sz="3600" b="1" dirty="0">
              <a:latin typeface="gobCL"/>
            </a:endParaRPr>
          </a:p>
          <a:p>
            <a:pPr algn="ctr"/>
            <a:endParaRPr lang="es-ES" sz="3600" b="1" dirty="0"/>
          </a:p>
        </p:txBody>
      </p:sp>
      <p:sp>
        <p:nvSpPr>
          <p:cNvPr id="16" name="Elipse 9">
            <a:extLst>
              <a:ext uri="{FF2B5EF4-FFF2-40B4-BE49-F238E27FC236}">
                <a16:creationId xmlns:a16="http://schemas.microsoft.com/office/drawing/2014/main" xmlns="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:a16="http://schemas.microsoft.com/office/drawing/2014/main" xmlns="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p:sp>
        <p:nvSpPr>
          <p:cNvPr id="25" name="CuadroTexto 24"/>
          <p:cNvSpPr txBox="1"/>
          <p:nvPr/>
        </p:nvSpPr>
        <p:spPr>
          <a:xfrm>
            <a:off x="1746014" y="1761169"/>
            <a:ext cx="76386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Ahora te toca a ti</a:t>
            </a:r>
          </a:p>
          <a:p>
            <a:endParaRPr lang="es-MX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Practica lo aprendido, desarrollando la hoja de trabajo de esta clase.</a:t>
            </a:r>
            <a:endParaRPr lang="es-MX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52603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 advTm="85227">
        <p15:prstTrans prst="origami"/>
      </p:transition>
    </mc:Choice>
    <mc:Fallback>
      <p:transition spd="slow" advTm="8522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2203</TotalTime>
  <Words>289</Words>
  <Application>Microsoft Office PowerPoint</Application>
  <PresentationFormat>Personalizado</PresentationFormat>
  <Paragraphs>51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Cambio lineal y funciones</vt:lpstr>
      <vt:lpstr>Cambio lineal</vt:lpstr>
      <vt:lpstr>Aumento y descenso lineal</vt:lpstr>
      <vt:lpstr>Aumento y descenso lineal</vt:lpstr>
      <vt:lpstr>Aumento y descenso lineal</vt:lpstr>
      <vt:lpstr>Final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Pedro Rupin Gutiérrez</cp:lastModifiedBy>
  <cp:revision>50</cp:revision>
  <dcterms:created xsi:type="dcterms:W3CDTF">2020-08-18T18:49:15Z</dcterms:created>
  <dcterms:modified xsi:type="dcterms:W3CDTF">2020-09-03T21:42:09Z</dcterms:modified>
</cp:coreProperties>
</file>