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73" r:id="rId3"/>
    <p:sldId id="274" r:id="rId4"/>
    <p:sldId id="275" r:id="rId5"/>
    <p:sldId id="277" r:id="rId6"/>
    <p:sldId id="279" r:id="rId7"/>
    <p:sldId id="280" r:id="rId8"/>
    <p:sldId id="276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7AF"/>
    <a:srgbClr val="D5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-9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4EAB-2F12-47F0-BDB8-C39CCA218517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8598-C327-4F46-86CD-2E6A09AB6D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420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0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32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32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321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321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11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3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7788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26EF98-9BFB-4D64-8DDB-2A8F04E9A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7">
            <a:extLst>
              <a:ext uri="{FF2B5EF4-FFF2-40B4-BE49-F238E27FC236}">
                <a16:creationId xmlns="" xmlns:a16="http://schemas.microsoft.com/office/drawing/2014/main" id="{99DA7520-F911-4809-8596-611EC5AAED00}"/>
              </a:ext>
            </a:extLst>
          </p:cNvPr>
          <p:cNvGrpSpPr/>
          <p:nvPr userDrawn="1"/>
        </p:nvGrpSpPr>
        <p:grpSpPr>
          <a:xfrm>
            <a:off x="0" y="0"/>
            <a:ext cx="12192000" cy="1805727"/>
            <a:chOff x="0" y="0"/>
            <a:chExt cx="12192000" cy="1805854"/>
          </a:xfrm>
        </p:grpSpPr>
        <p:sp>
          <p:nvSpPr>
            <p:cNvPr id="4" name="Triángulo 5">
              <a:extLst>
                <a:ext uri="{FF2B5EF4-FFF2-40B4-BE49-F238E27FC236}">
                  <a16:creationId xmlns="" xmlns:a16="http://schemas.microsoft.com/office/drawing/2014/main" id="{57C81728-3FC1-48E0-9B3A-CE63B68AD4F3}"/>
                </a:ext>
              </a:extLst>
            </p:cNvPr>
            <p:cNvSpPr/>
            <p:nvPr/>
          </p:nvSpPr>
          <p:spPr>
            <a:xfrm rot="10800000">
              <a:off x="1070516" y="1469395"/>
              <a:ext cx="429322" cy="3364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_tradnl" sz="1092" kern="1200"/>
            </a:p>
          </p:txBody>
        </p:sp>
        <p:sp>
          <p:nvSpPr>
            <p:cNvPr id="5" name="Rectángulo 9">
              <a:extLst>
                <a:ext uri="{FF2B5EF4-FFF2-40B4-BE49-F238E27FC236}">
                  <a16:creationId xmlns="" xmlns:a16="http://schemas.microsoft.com/office/drawing/2014/main" id="{81F36600-632F-4527-B5F8-618F34335569}"/>
                </a:ext>
              </a:extLst>
            </p:cNvPr>
            <p:cNvSpPr/>
            <p:nvPr/>
          </p:nvSpPr>
          <p:spPr>
            <a:xfrm>
              <a:off x="0" y="0"/>
              <a:ext cx="12192000" cy="1469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092"/>
            </a:p>
          </p:txBody>
        </p:sp>
      </p:grpSp>
      <p:pic>
        <p:nvPicPr>
          <p:cNvPr id="6" name="Imagen 11">
            <a:extLst>
              <a:ext uri="{FF2B5EF4-FFF2-40B4-BE49-F238E27FC236}">
                <a16:creationId xmlns="" xmlns:a16="http://schemas.microsoft.com/office/drawing/2014/main" id="{F0170244-9DD4-41CB-B8BA-532B0944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lum bright="40000" contrast="-4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24"/>
          <a:stretch/>
        </p:blipFill>
        <p:spPr>
          <a:xfrm>
            <a:off x="10752821" y="517912"/>
            <a:ext cx="1437582" cy="1939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7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1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4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9.png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41" descr="A picture containing indoor, kite, small, bunc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" y="1"/>
            <a:ext cx="12473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1"/>
          <p:cNvSpPr/>
          <p:nvPr/>
        </p:nvSpPr>
        <p:spPr>
          <a:xfrm>
            <a:off x="0" y="2380938"/>
            <a:ext cx="12473463" cy="2232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27713" rIns="55440" bIns="27713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1"/>
          <p:cNvSpPr txBox="1">
            <a:spLocks noGrp="1"/>
          </p:cNvSpPr>
          <p:nvPr>
            <p:ph type="title"/>
          </p:nvPr>
        </p:nvSpPr>
        <p:spPr>
          <a:xfrm>
            <a:off x="152401" y="2953919"/>
            <a:ext cx="12192000" cy="7613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5440" tIns="27713" rIns="55440" bIns="27713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7F7F7F"/>
              </a:buClr>
              <a:buSzPts val="16600"/>
            </a:pPr>
            <a:r>
              <a:rPr sz="7200" b="1" dirty="0" err="1" smtClean="0">
                <a:solidFill>
                  <a:srgbClr val="7F7F7F"/>
                </a:solidFill>
              </a:rPr>
              <a:t>Variaciones</a:t>
            </a:r>
            <a:r>
              <a:rPr sz="7200" b="1" dirty="0" smtClean="0">
                <a:solidFill>
                  <a:srgbClr val="7F7F7F"/>
                </a:solidFill>
              </a:rPr>
              <a:t> no </a:t>
            </a:r>
            <a:r>
              <a:rPr sz="7200" b="1" dirty="0" err="1" smtClean="0">
                <a:solidFill>
                  <a:srgbClr val="7F7F7F"/>
                </a:solidFill>
              </a:rPr>
              <a:t>lineales</a:t>
            </a:r>
            <a:endParaRPr sz="7200" b="1" dirty="0">
              <a:solidFill>
                <a:srgbClr val="7F7F7F"/>
              </a:solidFill>
            </a:endParaRPr>
          </a:p>
        </p:txBody>
      </p:sp>
      <p:pic>
        <p:nvPicPr>
          <p:cNvPr id="366" name="Google Shape;366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235" y="186391"/>
            <a:ext cx="2665632" cy="101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1"/>
          <p:cNvSpPr txBox="1"/>
          <p:nvPr/>
        </p:nvSpPr>
        <p:spPr>
          <a:xfrm>
            <a:off x="3165978" y="4165353"/>
            <a:ext cx="5553480" cy="51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t" anchorCtr="0">
            <a:noAutofit/>
          </a:bodyPr>
          <a:lstStyle/>
          <a:p>
            <a:pPr algn="ctr"/>
            <a:r>
              <a:rPr lang="es-ES" sz="2426" b="1" dirty="0">
                <a:solidFill>
                  <a:srgbClr val="D557A5"/>
                </a:solidFill>
              </a:rPr>
              <a:t>CLASE </a:t>
            </a:r>
            <a:r>
              <a:rPr lang="es-ES" sz="2426" b="1" dirty="0" smtClean="0">
                <a:solidFill>
                  <a:srgbClr val="D557A5"/>
                </a:solidFill>
              </a:rPr>
              <a:t>1</a:t>
            </a:r>
            <a:endParaRPr sz="2789" dirty="0">
              <a:solidFill>
                <a:srgbClr val="D557A5"/>
              </a:solidFill>
            </a:endParaRPr>
          </a:p>
          <a:p>
            <a:endParaRPr sz="109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38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0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Rendimientos decrecientes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698105"/>
            <a:ext cx="9115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 llama </a:t>
            </a:r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ley de los rendimientos decrecientes </a:t>
            </a: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 una regla que establece que en todos los procesos productivos, añadir más de un factor productivo mientras los demás se mantienen 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constantes </a:t>
            </a: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provoca una ganancia cada vez menor, que incluso puede llegar a ser inconveniente.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21918" y="254317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 </a:t>
            </a:r>
            <a:endParaRPr lang="es-419" dirty="0"/>
          </a:p>
        </p:txBody>
      </p:sp>
      <p:sp>
        <p:nvSpPr>
          <p:cNvPr id="13" name="CuadroTexto 24"/>
          <p:cNvSpPr txBox="1"/>
          <p:nvPr/>
        </p:nvSpPr>
        <p:spPr>
          <a:xfrm>
            <a:off x="2340250" y="4108796"/>
            <a:ext cx="911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Una situación como esta puede modelarse mediante una función cuadrática, en la que se puede observar un crecimiento inicial, que llega a un máximo, y luego comienza a disminuir.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4143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Aumento y decrecimiento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359164" y="1932078"/>
            <a:ext cx="96402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 realizas un trabajo solo, podrías llegar a producir, por ejemplo, 4 páginas por  hora. Si trabajas con un compañero podrían producir 6 páginas en el mismo tiempo, y así su rendimiento podría ir aumentando… sin embargo, llega un momento en el que si son muchos compañeros terminarán por distraerse, o estorbarse, provocando que su rendimiento sea cada vez menor.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91778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642" y="83534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Analizando los valores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359165" y="1761169"/>
            <a:ext cx="964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El rendimiento en páginas por hora que produce un grupo de estudiantes se representa en la siguiente tabla.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uadroTexto 24"/>
          <p:cNvSpPr txBox="1"/>
          <p:nvPr/>
        </p:nvSpPr>
        <p:spPr>
          <a:xfrm>
            <a:off x="1359165" y="3901945"/>
            <a:ext cx="964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¿Qué función modela esta situación?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35862"/>
              </p:ext>
            </p:extLst>
          </p:nvPr>
        </p:nvGraphicFramePr>
        <p:xfrm>
          <a:off x="1110420" y="2831754"/>
          <a:ext cx="1013772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527"/>
                <a:gridCol w="1343891"/>
                <a:gridCol w="1427018"/>
                <a:gridCol w="1343891"/>
                <a:gridCol w="1366908"/>
                <a:gridCol w="1448247"/>
                <a:gridCol w="1448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Participantes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Páginas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78253830"/>
      </p:ext>
    </p:extLst>
  </p:cSld>
  <p:clrMapOvr>
    <a:masterClrMapping/>
  </p:clrMapOvr>
  <p:transition spd="slow" advTm="85227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642" y="83534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Gráfico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s-ES" sz="3600" b="1" dirty="0">
              <a:latin typeface="Century Gothic" panose="020B0502020202020204" pitchFamily="34" charset="0"/>
            </a:endParaRPr>
          </a:p>
          <a:p>
            <a:pPr algn="ctr"/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15" name="CuadroTexto 24"/>
          <p:cNvSpPr txBox="1"/>
          <p:nvPr/>
        </p:nvSpPr>
        <p:spPr>
          <a:xfrm>
            <a:off x="1359164" y="2670097"/>
            <a:ext cx="10097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Podemos representar estos valores en un gráfico, utilizando el eje horizontal para la cantidad de estudiantes y el vertical para la cantidad de páginas por hora. 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04282"/>
              </p:ext>
            </p:extLst>
          </p:nvPr>
        </p:nvGraphicFramePr>
        <p:xfrm>
          <a:off x="1318471" y="1901876"/>
          <a:ext cx="1013772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527"/>
                <a:gridCol w="1343891"/>
                <a:gridCol w="1427018"/>
                <a:gridCol w="1343891"/>
                <a:gridCol w="1366908"/>
                <a:gridCol w="1448247"/>
                <a:gridCol w="1448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Participantes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Páginas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7" name="56 Grupo"/>
          <p:cNvGrpSpPr/>
          <p:nvPr/>
        </p:nvGrpSpPr>
        <p:grpSpPr>
          <a:xfrm>
            <a:off x="4901588" y="3591748"/>
            <a:ext cx="2528258" cy="2528258"/>
            <a:chOff x="9058381" y="3819464"/>
            <a:chExt cx="2528258" cy="2528258"/>
          </a:xfrm>
        </p:grpSpPr>
        <p:grpSp>
          <p:nvGrpSpPr>
            <p:cNvPr id="47" name="46 Grupo"/>
            <p:cNvGrpSpPr/>
            <p:nvPr/>
          </p:nvGrpSpPr>
          <p:grpSpPr>
            <a:xfrm>
              <a:off x="9058381" y="3819464"/>
              <a:ext cx="2520000" cy="2523708"/>
              <a:chOff x="9058381" y="3819464"/>
              <a:chExt cx="2520000" cy="2523708"/>
            </a:xfrm>
          </p:grpSpPr>
          <p:cxnSp>
            <p:nvCxnSpPr>
              <p:cNvPr id="28" name="27 Conector recto"/>
              <p:cNvCxnSpPr/>
              <p:nvPr/>
            </p:nvCxnSpPr>
            <p:spPr>
              <a:xfrm>
                <a:off x="9058381" y="6343172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28 Conector recto"/>
              <p:cNvCxnSpPr/>
              <p:nvPr/>
            </p:nvCxnSpPr>
            <p:spPr>
              <a:xfrm>
                <a:off x="9058381" y="598264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29 Conector recto"/>
              <p:cNvCxnSpPr/>
              <p:nvPr/>
            </p:nvCxnSpPr>
            <p:spPr>
              <a:xfrm>
                <a:off x="9058381" y="562211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>
                <a:off x="9058381" y="526158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31 Conector recto"/>
              <p:cNvCxnSpPr/>
              <p:nvPr/>
            </p:nvCxnSpPr>
            <p:spPr>
              <a:xfrm>
                <a:off x="9058381" y="490105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Conector recto"/>
              <p:cNvCxnSpPr/>
              <p:nvPr/>
            </p:nvCxnSpPr>
            <p:spPr>
              <a:xfrm>
                <a:off x="9058381" y="454052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33 Conector recto"/>
              <p:cNvCxnSpPr/>
              <p:nvPr/>
            </p:nvCxnSpPr>
            <p:spPr>
              <a:xfrm>
                <a:off x="9058381" y="417999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5 Conector recto"/>
              <p:cNvCxnSpPr/>
              <p:nvPr/>
            </p:nvCxnSpPr>
            <p:spPr>
              <a:xfrm>
                <a:off x="9058381" y="381946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47 Grupo"/>
            <p:cNvGrpSpPr/>
            <p:nvPr/>
          </p:nvGrpSpPr>
          <p:grpSpPr>
            <a:xfrm rot="16200000">
              <a:off x="9064785" y="3825868"/>
              <a:ext cx="2520000" cy="2523708"/>
              <a:chOff x="9058381" y="3819464"/>
              <a:chExt cx="2520000" cy="2523708"/>
            </a:xfrm>
          </p:grpSpPr>
          <p:cxnSp>
            <p:nvCxnSpPr>
              <p:cNvPr id="49" name="48 Conector recto"/>
              <p:cNvCxnSpPr/>
              <p:nvPr/>
            </p:nvCxnSpPr>
            <p:spPr>
              <a:xfrm>
                <a:off x="9058381" y="6343172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49 Conector recto"/>
              <p:cNvCxnSpPr/>
              <p:nvPr/>
            </p:nvCxnSpPr>
            <p:spPr>
              <a:xfrm>
                <a:off x="9058381" y="598264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50 Conector recto"/>
              <p:cNvCxnSpPr/>
              <p:nvPr/>
            </p:nvCxnSpPr>
            <p:spPr>
              <a:xfrm>
                <a:off x="9058381" y="562211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51 Conector recto"/>
              <p:cNvCxnSpPr/>
              <p:nvPr/>
            </p:nvCxnSpPr>
            <p:spPr>
              <a:xfrm>
                <a:off x="9058381" y="526158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52 Conector recto"/>
              <p:cNvCxnSpPr/>
              <p:nvPr/>
            </p:nvCxnSpPr>
            <p:spPr>
              <a:xfrm>
                <a:off x="9058381" y="490105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53 Conector recto"/>
              <p:cNvCxnSpPr/>
              <p:nvPr/>
            </p:nvCxnSpPr>
            <p:spPr>
              <a:xfrm>
                <a:off x="9058381" y="454052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54 Conector recto"/>
              <p:cNvCxnSpPr/>
              <p:nvPr/>
            </p:nvCxnSpPr>
            <p:spPr>
              <a:xfrm>
                <a:off x="9058381" y="417999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55 Conector recto"/>
              <p:cNvCxnSpPr/>
              <p:nvPr/>
            </p:nvCxnSpPr>
            <p:spPr>
              <a:xfrm>
                <a:off x="9058381" y="3819464"/>
                <a:ext cx="252000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4 Grupo"/>
          <p:cNvGrpSpPr/>
          <p:nvPr/>
        </p:nvGrpSpPr>
        <p:grpSpPr>
          <a:xfrm>
            <a:off x="4256727" y="3427209"/>
            <a:ext cx="3358418" cy="3255283"/>
            <a:chOff x="4256727" y="3427209"/>
            <a:chExt cx="3358418" cy="3255283"/>
          </a:xfrm>
        </p:grpSpPr>
        <p:sp>
          <p:nvSpPr>
            <p:cNvPr id="68" name="67 CuadroTexto"/>
            <p:cNvSpPr txBox="1"/>
            <p:nvPr/>
          </p:nvSpPr>
          <p:spPr>
            <a:xfrm rot="16200000">
              <a:off x="3537139" y="4642956"/>
              <a:ext cx="1808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>
                  <a:latin typeface="Century Gothic" panose="020B0502020202020204" pitchFamily="34" charset="0"/>
                </a:rPr>
                <a:t>Hojas por hora</a:t>
              </a:r>
              <a:endParaRPr lang="es-419" dirty="0">
                <a:latin typeface="Century Gothic" panose="020B0502020202020204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5333103" y="6313160"/>
              <a:ext cx="1641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>
                  <a:latin typeface="Century Gothic" panose="020B0502020202020204" pitchFamily="34" charset="0"/>
                </a:rPr>
                <a:t>Participantes</a:t>
              </a:r>
              <a:endParaRPr lang="es-419" dirty="0">
                <a:latin typeface="Century Gothic" panose="020B0502020202020204" pitchFamily="34" charset="0"/>
              </a:endParaRPr>
            </a:p>
          </p:txBody>
        </p:sp>
        <p:grpSp>
          <p:nvGrpSpPr>
            <p:cNvPr id="4" name="3 Grupo"/>
            <p:cNvGrpSpPr/>
            <p:nvPr/>
          </p:nvGrpSpPr>
          <p:grpSpPr>
            <a:xfrm>
              <a:off x="4629152" y="3427209"/>
              <a:ext cx="2985993" cy="2953880"/>
              <a:chOff x="4629152" y="3427209"/>
              <a:chExt cx="2985993" cy="2953880"/>
            </a:xfrm>
          </p:grpSpPr>
          <p:grpSp>
            <p:nvGrpSpPr>
              <p:cNvPr id="12" name="11 Grupo"/>
              <p:cNvGrpSpPr/>
              <p:nvPr/>
            </p:nvGrpSpPr>
            <p:grpSpPr>
              <a:xfrm>
                <a:off x="4735410" y="3427209"/>
                <a:ext cx="2879735" cy="2869356"/>
                <a:chOff x="4849112" y="3726855"/>
                <a:chExt cx="2520000" cy="2520000"/>
              </a:xfrm>
            </p:grpSpPr>
            <p:cxnSp>
              <p:nvCxnSpPr>
                <p:cNvPr id="10" name="9 Conector recto de flecha"/>
                <p:cNvCxnSpPr/>
                <p:nvPr/>
              </p:nvCxnSpPr>
              <p:spPr>
                <a:xfrm flipV="1">
                  <a:off x="4849112" y="6082145"/>
                  <a:ext cx="252000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25 Conector recto de flecha"/>
                <p:cNvCxnSpPr/>
                <p:nvPr/>
              </p:nvCxnSpPr>
              <p:spPr>
                <a:xfrm flipV="1">
                  <a:off x="5001512" y="3726855"/>
                  <a:ext cx="0" cy="25200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57 CuadroTexto"/>
              <p:cNvSpPr txBox="1"/>
              <p:nvPr/>
            </p:nvSpPr>
            <p:spPr>
              <a:xfrm>
                <a:off x="4678970" y="607331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0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69 CuadroTexto"/>
              <p:cNvSpPr txBox="1"/>
              <p:nvPr/>
            </p:nvSpPr>
            <p:spPr>
              <a:xfrm>
                <a:off x="5123362" y="607331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>
                    <a:latin typeface="Century Gothic" panose="020B0502020202020204" pitchFamily="34" charset="0"/>
                  </a:rPr>
                  <a:t>1</a:t>
                </a:r>
              </a:p>
            </p:txBody>
          </p:sp>
          <p:sp>
            <p:nvSpPr>
              <p:cNvPr id="71" name="70 CuadroTexto"/>
              <p:cNvSpPr txBox="1"/>
              <p:nvPr/>
            </p:nvSpPr>
            <p:spPr>
              <a:xfrm>
                <a:off x="5483973" y="607331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2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" name="71 CuadroTexto"/>
              <p:cNvSpPr txBox="1"/>
              <p:nvPr/>
            </p:nvSpPr>
            <p:spPr>
              <a:xfrm>
                <a:off x="5846544" y="607331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3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3" name="72 CuadroTexto"/>
              <p:cNvSpPr txBox="1"/>
              <p:nvPr/>
            </p:nvSpPr>
            <p:spPr>
              <a:xfrm>
                <a:off x="6205613" y="607331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4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>
                <a:off x="6566224" y="607331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>
                    <a:latin typeface="Century Gothic" panose="020B0502020202020204" pitchFamily="34" charset="0"/>
                  </a:rPr>
                  <a:t>5</a:t>
                </a:r>
              </a:p>
            </p:txBody>
          </p:sp>
          <p:sp>
            <p:nvSpPr>
              <p:cNvPr id="75" name="74 CuadroTexto"/>
              <p:cNvSpPr txBox="1"/>
              <p:nvPr/>
            </p:nvSpPr>
            <p:spPr>
              <a:xfrm>
                <a:off x="6928795" y="607331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6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7" name="76 CuadroTexto"/>
              <p:cNvSpPr txBox="1"/>
              <p:nvPr/>
            </p:nvSpPr>
            <p:spPr>
              <a:xfrm>
                <a:off x="4629152" y="5605050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>
                    <a:latin typeface="Century Gothic" panose="020B0502020202020204" pitchFamily="34" charset="0"/>
                  </a:rPr>
                  <a:t>1</a:t>
                </a:r>
              </a:p>
            </p:txBody>
          </p:sp>
          <p:sp>
            <p:nvSpPr>
              <p:cNvPr id="78" name="77 CuadroTexto"/>
              <p:cNvSpPr txBox="1"/>
              <p:nvPr/>
            </p:nvSpPr>
            <p:spPr>
              <a:xfrm>
                <a:off x="4629152" y="5243164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2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9" name="78 CuadroTexto"/>
              <p:cNvSpPr txBox="1"/>
              <p:nvPr/>
            </p:nvSpPr>
            <p:spPr>
              <a:xfrm>
                <a:off x="4629152" y="4882634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3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4629152" y="4522425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4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1" name="80 CuadroTexto"/>
              <p:cNvSpPr txBox="1"/>
              <p:nvPr/>
            </p:nvSpPr>
            <p:spPr>
              <a:xfrm>
                <a:off x="4629152" y="4159504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>
                    <a:latin typeface="Century Gothic" panose="020B0502020202020204" pitchFamily="34" charset="0"/>
                  </a:rPr>
                  <a:t>5</a:t>
                </a:r>
              </a:p>
            </p:txBody>
          </p:sp>
          <p:sp>
            <p:nvSpPr>
              <p:cNvPr id="82" name="81 CuadroTexto"/>
              <p:cNvSpPr txBox="1"/>
              <p:nvPr/>
            </p:nvSpPr>
            <p:spPr>
              <a:xfrm>
                <a:off x="4629152" y="3798607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400" dirty="0" smtClean="0">
                    <a:latin typeface="Century Gothic" panose="020B0502020202020204" pitchFamily="34" charset="0"/>
                  </a:rPr>
                  <a:t>6</a:t>
                </a:r>
                <a:endParaRPr lang="es-419" sz="1400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83" name="82 Elipse"/>
          <p:cNvSpPr/>
          <p:nvPr/>
        </p:nvSpPr>
        <p:spPr>
          <a:xfrm>
            <a:off x="4884546" y="607302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4" name="83 Elipse"/>
          <p:cNvSpPr/>
          <p:nvPr/>
        </p:nvSpPr>
        <p:spPr>
          <a:xfrm>
            <a:off x="5245076" y="464015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5" name="84 Elipse"/>
          <p:cNvSpPr/>
          <p:nvPr/>
        </p:nvSpPr>
        <p:spPr>
          <a:xfrm>
            <a:off x="5611614" y="392243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6" name="85 Elipse"/>
          <p:cNvSpPr/>
          <p:nvPr/>
        </p:nvSpPr>
        <p:spPr>
          <a:xfrm>
            <a:off x="5965488" y="391985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7" name="86 Elipse"/>
          <p:cNvSpPr/>
          <p:nvPr/>
        </p:nvSpPr>
        <p:spPr>
          <a:xfrm>
            <a:off x="6327108" y="464309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8" name="87 Elipse"/>
          <p:cNvSpPr/>
          <p:nvPr/>
        </p:nvSpPr>
        <p:spPr>
          <a:xfrm>
            <a:off x="6688699" y="607331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0769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642" y="83534"/>
            <a:ext cx="8515341" cy="12954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Descubriendo la función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s-ES" sz="3600" b="1" dirty="0">
              <a:latin typeface="Century Gothic" panose="020B0502020202020204" pitchFamily="34" charset="0"/>
            </a:endParaRPr>
          </a:p>
          <a:p>
            <a:pPr algn="ctr"/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24"/>
              <p:cNvSpPr txBox="1"/>
              <p:nvPr/>
            </p:nvSpPr>
            <p:spPr>
              <a:xfrm>
                <a:off x="1359165" y="1805545"/>
                <a:ext cx="10097035" cy="65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Podemos </a:t>
                </a:r>
                <a:r>
                  <a:rPr lang="es-C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ver en el gráfico que la situación parece modelarse mediante una función cuadrática </a:t>
                </a:r>
                <a14:m>
                  <m:oMath xmlns:m="http://schemas.openxmlformats.org/officeDocument/2006/math"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419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C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s-419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C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𝑏𝑥</m:t>
                    </m:r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C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. Observamos que</a:t>
                </a:r>
                <a:r>
                  <a:rPr lang="es-C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65" y="1805545"/>
                <a:ext cx="10097035" cy="652551"/>
              </a:xfrm>
              <a:prstGeom prst="rect">
                <a:avLst/>
              </a:prstGeom>
              <a:blipFill rotWithShape="1">
                <a:blip r:embed="rId6"/>
                <a:stretch>
                  <a:fillRect l="-543" t="-4673" b="-1401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3 Grupo"/>
          <p:cNvGrpSpPr/>
          <p:nvPr/>
        </p:nvGrpSpPr>
        <p:grpSpPr>
          <a:xfrm>
            <a:off x="8284194" y="2685750"/>
            <a:ext cx="3358418" cy="3255283"/>
            <a:chOff x="4256727" y="3427209"/>
            <a:chExt cx="3358418" cy="3255283"/>
          </a:xfrm>
        </p:grpSpPr>
        <p:grpSp>
          <p:nvGrpSpPr>
            <p:cNvPr id="12" name="11 Grupo"/>
            <p:cNvGrpSpPr/>
            <p:nvPr/>
          </p:nvGrpSpPr>
          <p:grpSpPr>
            <a:xfrm>
              <a:off x="4735410" y="3427209"/>
              <a:ext cx="2879735" cy="2869356"/>
              <a:chOff x="4849112" y="3726855"/>
              <a:chExt cx="2520000" cy="2520000"/>
            </a:xfrm>
          </p:grpSpPr>
          <p:cxnSp>
            <p:nvCxnSpPr>
              <p:cNvPr id="10" name="9 Conector recto de flecha"/>
              <p:cNvCxnSpPr/>
              <p:nvPr/>
            </p:nvCxnSpPr>
            <p:spPr>
              <a:xfrm flipV="1">
                <a:off x="4849112" y="6082145"/>
                <a:ext cx="252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25 Conector recto de flecha"/>
              <p:cNvCxnSpPr/>
              <p:nvPr/>
            </p:nvCxnSpPr>
            <p:spPr>
              <a:xfrm flipV="1">
                <a:off x="5001512" y="3726855"/>
                <a:ext cx="0" cy="2520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56 Grupo"/>
            <p:cNvGrpSpPr/>
            <p:nvPr/>
          </p:nvGrpSpPr>
          <p:grpSpPr>
            <a:xfrm>
              <a:off x="4901588" y="3591748"/>
              <a:ext cx="2528258" cy="2528258"/>
              <a:chOff x="9058381" y="3819464"/>
              <a:chExt cx="2528258" cy="2528258"/>
            </a:xfrm>
          </p:grpSpPr>
          <p:grpSp>
            <p:nvGrpSpPr>
              <p:cNvPr id="47" name="46 Grupo"/>
              <p:cNvGrpSpPr/>
              <p:nvPr/>
            </p:nvGrpSpPr>
            <p:grpSpPr>
              <a:xfrm>
                <a:off x="9058381" y="3819464"/>
                <a:ext cx="2520000" cy="2523708"/>
                <a:chOff x="9058381" y="3819464"/>
                <a:chExt cx="2520000" cy="2523708"/>
              </a:xfrm>
            </p:grpSpPr>
            <p:cxnSp>
              <p:nvCxnSpPr>
                <p:cNvPr id="28" name="27 Conector recto"/>
                <p:cNvCxnSpPr/>
                <p:nvPr/>
              </p:nvCxnSpPr>
              <p:spPr>
                <a:xfrm>
                  <a:off x="9058381" y="6343172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28 Conector recto"/>
                <p:cNvCxnSpPr/>
                <p:nvPr/>
              </p:nvCxnSpPr>
              <p:spPr>
                <a:xfrm>
                  <a:off x="9058381" y="598264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29 Conector recto"/>
                <p:cNvCxnSpPr/>
                <p:nvPr/>
              </p:nvCxnSpPr>
              <p:spPr>
                <a:xfrm>
                  <a:off x="9058381" y="562211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30 Conector recto"/>
                <p:cNvCxnSpPr/>
                <p:nvPr/>
              </p:nvCxnSpPr>
              <p:spPr>
                <a:xfrm>
                  <a:off x="9058381" y="526158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31 Conector recto"/>
                <p:cNvCxnSpPr/>
                <p:nvPr/>
              </p:nvCxnSpPr>
              <p:spPr>
                <a:xfrm>
                  <a:off x="9058381" y="490105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32 Conector recto"/>
                <p:cNvCxnSpPr/>
                <p:nvPr/>
              </p:nvCxnSpPr>
              <p:spPr>
                <a:xfrm>
                  <a:off x="9058381" y="454052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33 Conector recto"/>
                <p:cNvCxnSpPr/>
                <p:nvPr/>
              </p:nvCxnSpPr>
              <p:spPr>
                <a:xfrm>
                  <a:off x="9058381" y="417999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35 Conector recto"/>
                <p:cNvCxnSpPr/>
                <p:nvPr/>
              </p:nvCxnSpPr>
              <p:spPr>
                <a:xfrm>
                  <a:off x="9058381" y="381946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47 Grupo"/>
              <p:cNvGrpSpPr/>
              <p:nvPr/>
            </p:nvGrpSpPr>
            <p:grpSpPr>
              <a:xfrm rot="16200000">
                <a:off x="9064785" y="3825868"/>
                <a:ext cx="2520000" cy="2523708"/>
                <a:chOff x="9058381" y="3819464"/>
                <a:chExt cx="2520000" cy="2523708"/>
              </a:xfrm>
            </p:grpSpPr>
            <p:cxnSp>
              <p:nvCxnSpPr>
                <p:cNvPr id="49" name="48 Conector recto"/>
                <p:cNvCxnSpPr/>
                <p:nvPr/>
              </p:nvCxnSpPr>
              <p:spPr>
                <a:xfrm>
                  <a:off x="9058381" y="6343172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49 Conector recto"/>
                <p:cNvCxnSpPr/>
                <p:nvPr/>
              </p:nvCxnSpPr>
              <p:spPr>
                <a:xfrm>
                  <a:off x="9058381" y="598264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50 Conector recto"/>
                <p:cNvCxnSpPr/>
                <p:nvPr/>
              </p:nvCxnSpPr>
              <p:spPr>
                <a:xfrm>
                  <a:off x="9058381" y="562211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51 Conector recto"/>
                <p:cNvCxnSpPr/>
                <p:nvPr/>
              </p:nvCxnSpPr>
              <p:spPr>
                <a:xfrm>
                  <a:off x="9058381" y="526158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52 Conector recto"/>
                <p:cNvCxnSpPr/>
                <p:nvPr/>
              </p:nvCxnSpPr>
              <p:spPr>
                <a:xfrm>
                  <a:off x="9058381" y="490105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53 Conector recto"/>
                <p:cNvCxnSpPr/>
                <p:nvPr/>
              </p:nvCxnSpPr>
              <p:spPr>
                <a:xfrm>
                  <a:off x="9058381" y="454052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54 Conector recto"/>
                <p:cNvCxnSpPr/>
                <p:nvPr/>
              </p:nvCxnSpPr>
              <p:spPr>
                <a:xfrm>
                  <a:off x="9058381" y="417999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55 Conector recto"/>
                <p:cNvCxnSpPr/>
                <p:nvPr/>
              </p:nvCxnSpPr>
              <p:spPr>
                <a:xfrm>
                  <a:off x="9058381" y="3819464"/>
                  <a:ext cx="2520000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57 CuadroTexto"/>
            <p:cNvSpPr txBox="1"/>
            <p:nvPr/>
          </p:nvSpPr>
          <p:spPr>
            <a:xfrm>
              <a:off x="4678970" y="60733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0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 rot="16200000">
              <a:off x="3537139" y="4642956"/>
              <a:ext cx="1808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>
                  <a:latin typeface="Century Gothic" panose="020B0502020202020204" pitchFamily="34" charset="0"/>
                </a:rPr>
                <a:t>Hojas por hora</a:t>
              </a:r>
              <a:endParaRPr lang="es-419" dirty="0">
                <a:latin typeface="Century Gothic" panose="020B0502020202020204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5333103" y="6313160"/>
              <a:ext cx="1641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>
                  <a:latin typeface="Century Gothic" panose="020B0502020202020204" pitchFamily="34" charset="0"/>
                </a:rPr>
                <a:t>Participantes</a:t>
              </a:r>
              <a:endParaRPr lang="es-419" dirty="0">
                <a:latin typeface="Century Gothic" panose="020B0502020202020204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5123362" y="60733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5483973" y="60733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2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5846544" y="60733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3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6205613" y="60733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4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6566224" y="60733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6928795" y="607331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6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4629152" y="560505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4629152" y="524316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2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4629152" y="488263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3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4629152" y="4522425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4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4629152" y="415950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4629152" y="379860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>
                  <a:latin typeface="Century Gothic" panose="020B0502020202020204" pitchFamily="34" charset="0"/>
                </a:rPr>
                <a:t>6</a:t>
              </a:r>
              <a:endParaRPr lang="es-419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83" name="82 Elipse"/>
            <p:cNvSpPr/>
            <p:nvPr/>
          </p:nvSpPr>
          <p:spPr>
            <a:xfrm>
              <a:off x="4884546" y="607302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84" name="83 Elipse"/>
            <p:cNvSpPr/>
            <p:nvPr/>
          </p:nvSpPr>
          <p:spPr>
            <a:xfrm>
              <a:off x="5245076" y="464015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85" name="84 Elipse"/>
            <p:cNvSpPr/>
            <p:nvPr/>
          </p:nvSpPr>
          <p:spPr>
            <a:xfrm>
              <a:off x="5611614" y="392243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86" name="85 Elipse"/>
            <p:cNvSpPr/>
            <p:nvPr/>
          </p:nvSpPr>
          <p:spPr>
            <a:xfrm>
              <a:off x="5965488" y="391985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87" name="86 Elipse"/>
            <p:cNvSpPr/>
            <p:nvPr/>
          </p:nvSpPr>
          <p:spPr>
            <a:xfrm>
              <a:off x="6327108" y="464309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88" name="87 Elipse"/>
            <p:cNvSpPr/>
            <p:nvPr/>
          </p:nvSpPr>
          <p:spPr>
            <a:xfrm>
              <a:off x="6688699" y="607331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1462268" y="2763274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- </a:t>
                </a:r>
                <a:r>
                  <a:rPr lang="es-C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El </a:t>
                </a:r>
                <a:r>
                  <a:rPr lang="es-C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valor del coeficiente </a:t>
                </a:r>
                <a14:m>
                  <m:oMath xmlns:m="http://schemas.openxmlformats.org/officeDocument/2006/math"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s-C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es negativo, ya que se trata de una curva con concavidad hacia abajo</a:t>
                </a:r>
                <a:r>
                  <a:rPr lang="es-C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.</a:t>
                </a:r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268" y="2763274"/>
                <a:ext cx="6096000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900" t="-4717" b="-1415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58 Rectángulo"/>
              <p:cNvSpPr/>
              <p:nvPr/>
            </p:nvSpPr>
            <p:spPr>
              <a:xfrm>
                <a:off x="1464193" y="3611526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- </a:t>
                </a:r>
                <a:r>
                  <a:rPr lang="es-C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El </a:t>
                </a:r>
                <a:r>
                  <a:rPr lang="es-C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valor del coeficiente </a:t>
                </a:r>
                <a14:m>
                  <m:oMath xmlns:m="http://schemas.openxmlformats.org/officeDocument/2006/math"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s-C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es igual a cero, ya que la curva pasa por el origen de coordenadas.</a:t>
                </a:r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9" name="5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193" y="3611526"/>
                <a:ext cx="6096000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800" t="-4717" b="-1415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126699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642" y="83534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Determina la función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s-ES" sz="3600" b="1" dirty="0">
              <a:latin typeface="Century Gothic" panose="020B0502020202020204" pitchFamily="34" charset="0"/>
            </a:endParaRPr>
          </a:p>
          <a:p>
            <a:pPr algn="ctr"/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532785" y="1765355"/>
            <a:ext cx="9254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eterminamos la función utilizando dos pares de valores dados, distintos de cero. Así tenemos que: 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60 Rectángulo"/>
              <p:cNvSpPr/>
              <p:nvPr/>
            </p:nvSpPr>
            <p:spPr>
              <a:xfrm>
                <a:off x="423509" y="3422464"/>
                <a:ext cx="4113733" cy="3877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∙1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∙1=4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1" name="6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09" y="3422464"/>
                <a:ext cx="4113733" cy="387798"/>
              </a:xfrm>
              <a:prstGeom prst="rect">
                <a:avLst/>
              </a:prstGeom>
              <a:blipFill rotWithShape="1">
                <a:blip r:embed="rId6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2" name="6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19984"/>
              </p:ext>
            </p:extLst>
          </p:nvPr>
        </p:nvGraphicFramePr>
        <p:xfrm>
          <a:off x="1243728" y="2503753"/>
          <a:ext cx="1013772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527"/>
                <a:gridCol w="1343891"/>
                <a:gridCol w="1427018"/>
                <a:gridCol w="1343891"/>
                <a:gridCol w="1366908"/>
                <a:gridCol w="1448247"/>
                <a:gridCol w="1448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Participantes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Páginas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s-419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3" name="62 Rectángulo"/>
              <p:cNvSpPr/>
              <p:nvPr/>
            </p:nvSpPr>
            <p:spPr>
              <a:xfrm>
                <a:off x="1245345" y="3946690"/>
                <a:ext cx="1007469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Resolvemos </a:t>
                </a:r>
                <a:r>
                  <a:rPr lang="es-C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así el sistema de ecuaciones </a:t>
                </a:r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2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3" name="6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345" y="3946690"/>
                <a:ext cx="10074696" cy="923330"/>
              </a:xfrm>
              <a:prstGeom prst="rect">
                <a:avLst/>
              </a:prstGeom>
              <a:blipFill rotWithShape="1">
                <a:blip r:embed="rId7"/>
                <a:stretch>
                  <a:fillRect l="-484" t="-328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63 Rectángulo"/>
              <p:cNvSpPr/>
              <p:nvPr/>
            </p:nvSpPr>
            <p:spPr>
              <a:xfrm>
                <a:off x="3520796" y="3447984"/>
                <a:ext cx="17177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→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4" name="6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796" y="3447984"/>
                <a:ext cx="17177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64 Rectángulo"/>
              <p:cNvSpPr/>
              <p:nvPr/>
            </p:nvSpPr>
            <p:spPr>
              <a:xfrm>
                <a:off x="4604669" y="3424632"/>
                <a:ext cx="4468689" cy="3877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s-419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∙2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∙2=6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5" name="6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669" y="3424632"/>
                <a:ext cx="4468689" cy="387798"/>
              </a:xfrm>
              <a:prstGeom prst="rect">
                <a:avLst/>
              </a:prstGeom>
              <a:blipFill rotWithShape="1">
                <a:blip r:embed="rId9"/>
                <a:stretch>
                  <a:fillRect b="-1587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65 Rectángulo"/>
              <p:cNvSpPr/>
              <p:nvPr/>
            </p:nvSpPr>
            <p:spPr>
              <a:xfrm>
                <a:off x="7850242" y="3450152"/>
                <a:ext cx="19407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→4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+2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6" name="6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242" y="3450152"/>
                <a:ext cx="194076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66 Rectángulo"/>
              <p:cNvSpPr/>
              <p:nvPr/>
            </p:nvSpPr>
            <p:spPr>
              <a:xfrm>
                <a:off x="9531114" y="3448967"/>
                <a:ext cx="153311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→2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7" name="6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114" y="3448967"/>
                <a:ext cx="153311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88 Rectángulo"/>
              <p:cNvSpPr/>
              <p:nvPr/>
            </p:nvSpPr>
            <p:spPr>
              <a:xfrm>
                <a:off x="4862291" y="4833325"/>
                <a:ext cx="29763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s-CL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s-419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s-CL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89" name="8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291" y="4833325"/>
                <a:ext cx="297637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89 Rectángulo"/>
              <p:cNvSpPr/>
              <p:nvPr/>
            </p:nvSpPr>
            <p:spPr>
              <a:xfrm>
                <a:off x="5639741" y="5159350"/>
                <a:ext cx="13685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90" name="8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741" y="5159350"/>
                <a:ext cx="1368589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90 Rectángulo"/>
              <p:cNvSpPr/>
              <p:nvPr/>
            </p:nvSpPr>
            <p:spPr>
              <a:xfrm>
                <a:off x="5575248" y="5482382"/>
                <a:ext cx="13685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−1+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91" name="9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248" y="5482382"/>
                <a:ext cx="1368589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91 Rectángulo"/>
              <p:cNvSpPr/>
              <p:nvPr/>
            </p:nvSpPr>
            <p:spPr>
              <a:xfrm>
                <a:off x="6677612" y="5472237"/>
                <a:ext cx="13685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92" name="9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612" y="5472237"/>
                <a:ext cx="1368589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92 Rectángulo"/>
              <p:cNvSpPr/>
              <p:nvPr/>
            </p:nvSpPr>
            <p:spPr>
              <a:xfrm>
                <a:off x="1381504" y="5952398"/>
                <a:ext cx="100746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419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Así, la función correspondiente es </a:t>
                </a:r>
                <a14:m>
                  <m:oMath xmlns:m="http://schemas.openxmlformats.org/officeDocument/2006/math"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419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s-419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419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C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5</m:t>
                    </m:r>
                    <m:r>
                      <a:rPr lang="es-419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93" name="9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504" y="5952398"/>
                <a:ext cx="10074696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545" t="-8197" b="-2459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75951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" grpId="0"/>
      <p:bldP spid="63" grpId="0"/>
      <p:bldP spid="64" grpId="0"/>
      <p:bldP spid="65" grpId="0"/>
      <p:bldP spid="66" grpId="0"/>
      <p:bldP spid="67" grpId="0"/>
      <p:bldP spid="89" grpId="0"/>
      <p:bldP spid="90" grpId="0"/>
      <p:bldP spid="91" grpId="0"/>
      <p:bldP spid="92" grpId="0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196" y="115066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761169"/>
            <a:ext cx="7638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Ahora te toca a ti</a:t>
            </a:r>
          </a:p>
          <a:p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Practica lo aprendido, desarrollando la hoja de trabajo de esta clase.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60306"/>
      </p:ext>
    </p:extLst>
  </p:cSld>
  <p:clrMapOvr>
    <a:masterClrMapping/>
  </p:clrMapOvr>
  <p:transition spd="slow" advTm="85227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542</Words>
  <Application>Microsoft Office PowerPoint</Application>
  <PresentationFormat>Personalizado</PresentationFormat>
  <Paragraphs>121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Variaciones no lineales</vt:lpstr>
      <vt:lpstr>Rendimientos decrecientes</vt:lpstr>
      <vt:lpstr>Aumento y decrecimiento</vt:lpstr>
      <vt:lpstr>Analizando los valores</vt:lpstr>
      <vt:lpstr>Gráfico</vt:lpstr>
      <vt:lpstr>Descubriendo la función</vt:lpstr>
      <vt:lpstr>Determina la función</vt:lpstr>
      <vt:lpstr>Final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Pedro Rupin Gutiérrez</cp:lastModifiedBy>
  <cp:revision>45</cp:revision>
  <dcterms:created xsi:type="dcterms:W3CDTF">2020-08-18T18:49:15Z</dcterms:created>
  <dcterms:modified xsi:type="dcterms:W3CDTF">2020-09-03T21:20:24Z</dcterms:modified>
</cp:coreProperties>
</file>