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3"/>
  </p:notesMasterIdLst>
  <p:sldIdLst>
    <p:sldId id="318" r:id="rId6"/>
    <p:sldId id="333" r:id="rId7"/>
    <p:sldId id="334" r:id="rId8"/>
    <p:sldId id="335" r:id="rId9"/>
    <p:sldId id="336" r:id="rId10"/>
    <p:sldId id="337" r:id="rId11"/>
    <p:sldId id="338" r:id="rId12"/>
    <p:sldId id="339" r:id="rId13"/>
    <p:sldId id="340" r:id="rId14"/>
    <p:sldId id="341" r:id="rId15"/>
    <p:sldId id="342" r:id="rId16"/>
    <p:sldId id="343" r:id="rId17"/>
    <p:sldId id="344" r:id="rId18"/>
    <p:sldId id="345" r:id="rId19"/>
    <p:sldId id="346" r:id="rId20"/>
    <p:sldId id="347" r:id="rId21"/>
    <p:sldId id="348"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FE64CA7A-80A3-402E-BBC3-CB55E86AD91A}">
          <p14:sldIdLst>
            <p14:sldId id="318"/>
            <p14:sldId id="333"/>
            <p14:sldId id="334"/>
            <p14:sldId id="335"/>
            <p14:sldId id="336"/>
            <p14:sldId id="337"/>
            <p14:sldId id="338"/>
            <p14:sldId id="339"/>
            <p14:sldId id="340"/>
            <p14:sldId id="341"/>
            <p14:sldId id="342"/>
            <p14:sldId id="343"/>
            <p14:sldId id="344"/>
            <p14:sldId id="345"/>
            <p14:sldId id="346"/>
            <p14:sldId id="347"/>
            <p14:sldId id="34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50" autoAdjust="0"/>
    <p:restoredTop sz="77558" autoAdjust="0"/>
  </p:normalViewPr>
  <p:slideViewPr>
    <p:cSldViewPr>
      <p:cViewPr varScale="1">
        <p:scale>
          <a:sx n="70" d="100"/>
          <a:sy n="70" d="100"/>
        </p:scale>
        <p:origin x="1176" y="48"/>
      </p:cViewPr>
      <p:guideLst>
        <p:guide orient="horz" pos="2160"/>
        <p:guide pos="2880"/>
      </p:guideLst>
    </p:cSldViewPr>
  </p:slideViewPr>
  <p:notesTextViewPr>
    <p:cViewPr>
      <p:scale>
        <a:sx n="3" d="2"/>
        <a:sy n="3" d="2"/>
      </p:scale>
      <p:origin x="0" y="0"/>
    </p:cViewPr>
  </p:notesTextViewPr>
  <p:sorterViewPr>
    <p:cViewPr>
      <p:scale>
        <a:sx n="40" d="100"/>
        <a:sy n="40" d="100"/>
      </p:scale>
      <p:origin x="0" y="1206"/>
    </p:cViewPr>
  </p:sorterViewPr>
  <p:notesViewPr>
    <p:cSldViewPr>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56B58B-2FC5-4CD0-9385-E19C929476EF}" type="datetimeFigureOut">
              <a:rPr lang="es-ES" smtClean="0"/>
              <a:t>02/04/2020</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C217D4-4DAE-453B-9C17-1AD7D6B475CE}" type="slidenum">
              <a:rPr lang="es-ES" smtClean="0"/>
              <a:t>‹Nº›</a:t>
            </a:fld>
            <a:endParaRPr lang="es-ES" dirty="0"/>
          </a:p>
        </p:txBody>
      </p:sp>
    </p:spTree>
    <p:extLst>
      <p:ext uri="{BB962C8B-B14F-4D97-AF65-F5344CB8AC3E}">
        <p14:creationId xmlns:p14="http://schemas.microsoft.com/office/powerpoint/2010/main" val="4204356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CBA850E-6C32-497E-9D22-A9EC58ABE447}" type="slidenum">
              <a:rPr lang="es-CL" sz="1200" smtClean="0">
                <a:solidFill>
                  <a:prstClr val="black"/>
                </a:solidFill>
              </a:rPr>
              <a:pPr eaLnBrk="1" hangingPunct="1"/>
              <a:t>1</a:t>
            </a:fld>
            <a:endParaRPr lang="es-CL" sz="1200" dirty="0" smtClean="0">
              <a:solidFill>
                <a:prstClr val="black"/>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dirty="0" smtClean="0"/>
          </a:p>
        </p:txBody>
      </p:sp>
    </p:spTree>
    <p:extLst>
      <p:ext uri="{BB962C8B-B14F-4D97-AF65-F5344CB8AC3E}">
        <p14:creationId xmlns:p14="http://schemas.microsoft.com/office/powerpoint/2010/main" val="825167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bwMode="auto">
          <a:xfrm>
            <a:off x="4763" y="654050"/>
            <a:ext cx="3973512" cy="8115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CL" altLang="ko-KR" sz="800" smtClean="0">
                <a:ea typeface="굴림" panose="020B0600000101010101" pitchFamily="34" charset="-127"/>
              </a:rPr>
              <a:t>El sistema de lubricación esta compuesto por los siguientes elementos:</a:t>
            </a:r>
          </a:p>
          <a:p>
            <a:pPr eaLnBrk="1" hangingPunct="1">
              <a:spcBef>
                <a:spcPct val="0"/>
              </a:spcBef>
              <a:buFontTx/>
              <a:buChar char="•"/>
            </a:pPr>
            <a:r>
              <a:rPr lang="es-CL" altLang="ko-KR" sz="800" smtClean="0">
                <a:ea typeface="굴림" panose="020B0600000101010101" pitchFamily="34" charset="-127"/>
              </a:rPr>
              <a:t> Deposito del aceite (cárter), Bomba de aceite, Filtro de aceite, Galerías de aceite</a:t>
            </a:r>
          </a:p>
          <a:p>
            <a:pPr eaLnBrk="1" hangingPunct="1">
              <a:spcBef>
                <a:spcPct val="0"/>
              </a:spcBef>
            </a:pPr>
            <a:r>
              <a:rPr lang="es-CL" altLang="ko-KR" sz="800" smtClean="0">
                <a:ea typeface="굴림" panose="020B0600000101010101" pitchFamily="34" charset="-127"/>
              </a:rPr>
              <a:t>El sistema de lubricación distribuye el aceite por todo el motor.  El aceite es arrastrado desde el cárter por una bomba de aceite.  Las galerías de aceite son pequeños conductos en el bloque de cilindros que dirigen el aceite a las partes móviles del motor.  Las galerías permiten el suministro de aceite a los cojinetes del eje de levas, mecanismo de válvulas y los cojinetes del cigüeñal.  Perforaciones practicadas en el cigüeñal permiten suministrar aceite a los cojinetes de bancada.  El aceite que se bombea hacia los cojinetes de bancada del cigüeñal, es conducido a través de pasajes de aceite a las bielas.  El aceite también puede ser salpicado desde las bielas a las paredes del cilindro.  Después de circular a través del motor, el aceite cae nuevamente al cárter para enfriarse.  Este sistema de lubricación es llamado de cárter húmedo debido a que el aceite se mantiene en el cárter listo para ser usado en una próxima oportunidad.  Algunos motores especiales usan un sistema de lubricación de cárter seco.  Este utiliza todas las partes que componen un sistema de cárter húmedo y lubrica el motor de la misma manera.  La diferencia con el cárter húmedo es la manera en que circula el aceite.  En un sistema de cárter seco, el aceite cae a la parte inferior del motor en un depósito colector.  Una bomba lo recoge y lo bombea a un tanque de aceite donde es almacenado hasta que la bomba de aceite normal lo recoge y bombea a través del filtro y el motor de forma convencional.  Debido a que no hay un depósito de aceite debajo del motor, el motor puede montarse mucho más bajo que en un sistema de cárter húmedo.  El tanque de aceite puede ubicarse lejos del motor, donde puede ser refrigerado de mejor forma.  La cantidad de aceite en el sistema puede ser mucho más grande que en un sistema de cárter húmedo. </a:t>
            </a:r>
          </a:p>
          <a:p>
            <a:pPr eaLnBrk="1" hangingPunct="1">
              <a:spcBef>
                <a:spcPct val="0"/>
              </a:spcBef>
            </a:pPr>
            <a:r>
              <a:rPr lang="es-CL" altLang="ko-KR" sz="800" smtClean="0">
                <a:ea typeface="굴림" panose="020B0600000101010101" pitchFamily="34" charset="-127"/>
              </a:rPr>
              <a:t>Los motores diesel son lubricados en gran manera de la misma forma que los motores a gasolina, pero existen algunas diferencias los motores diesel generalmente operan en el extremo superior de su rango de potencia de forma que su temperatura de funcionamiento es usualmente mayor que aquellos motores a gasolina similares, de manera que las partes en los motores diesel están usualmente sometidas a mayor tensión.   Como resultado, los aceites diesel necesitan un rango diferente de propiedades y son clasificados en forma diferente.   </a:t>
            </a:r>
          </a:p>
          <a:p>
            <a:pPr eaLnBrk="1" hangingPunct="1">
              <a:spcBef>
                <a:spcPct val="0"/>
              </a:spcBef>
            </a:pPr>
            <a:r>
              <a:rPr lang="es-CL" altLang="ko-KR" sz="800" smtClean="0">
                <a:ea typeface="굴림" panose="020B0600000101010101" pitchFamily="34" charset="-127"/>
              </a:rPr>
              <a:t>Válvula de alivio de presión de aceite: </a:t>
            </a:r>
          </a:p>
          <a:p>
            <a:pPr eaLnBrk="1" hangingPunct="1">
              <a:spcBef>
                <a:spcPct val="0"/>
              </a:spcBef>
            </a:pPr>
            <a:r>
              <a:rPr lang="es-CL" altLang="ko-KR" sz="800" smtClean="0">
                <a:ea typeface="굴림" panose="020B0600000101010101" pitchFamily="34" charset="-127"/>
              </a:rPr>
              <a:t>Una válvula de alivio de presión de aceite limita el aumento de presión excesiva.  Esto es como una pérdida controlada, recirculando la cantidad justa de aceite al cárter para regular la presión en el sistema.  En condiciones frías, la presión de aceite requerida para impulsarlo a las tolerancias pequeñas en los cojinetes puede ser excesiva y dañar la bomba.  Aquí la válvula se abre por el exceso de presión y recircula parte del aceite al cárter.</a:t>
            </a:r>
            <a:r>
              <a:rPr lang="es-ES" altLang="ko-KR" sz="800" smtClean="0">
                <a:ea typeface="굴림" panose="020B0600000101010101" pitchFamily="34" charset="-127"/>
              </a:rPr>
              <a:t> </a:t>
            </a:r>
          </a:p>
          <a:p>
            <a:pPr eaLnBrk="1" hangingPunct="1">
              <a:spcBef>
                <a:spcPct val="0"/>
              </a:spcBef>
            </a:pPr>
            <a:r>
              <a:rPr lang="es-CL" altLang="ko-KR" sz="800" smtClean="0">
                <a:ea typeface="굴림" panose="020B0600000101010101" pitchFamily="34" charset="-127"/>
              </a:rPr>
              <a:t>Cárter de aceite: </a:t>
            </a:r>
          </a:p>
          <a:p>
            <a:pPr eaLnBrk="1" hangingPunct="1">
              <a:spcBef>
                <a:spcPct val="0"/>
              </a:spcBef>
            </a:pPr>
            <a:r>
              <a:rPr lang="es-CL" altLang="ko-KR" sz="800" smtClean="0">
                <a:ea typeface="굴림" panose="020B0600000101010101" pitchFamily="34" charset="-127"/>
              </a:rPr>
              <a:t>El cárter esta apernado al motor en la parte baja del bloque.  Es un depósito o contenedor de almacenamiento para el aceite lubricante del motor, y contiene el aceite que retorna desde el sistema de lubricación del motor.  El cárter puede estar formado por una delgada lámina de metal estampada y diseñado para asegurar que el aceite fluya a la sección más profunda.  El tubo de succión y un filtro de malla están localizados en la sección más profunda para asegurar que permanezcan sumergidos en el aceite y prevenir que se arrastre aire a la bomba de aceite.  El filtro de malla retiene las partículas grandes de suciedad y carbón que pudiera dañar la bomba.  El tubo de succión conduce hacia la entrada de la bomba de aceite, en el lado de baja presión de la bomba.  Deflectores previenen las olas que alejen el aceite del captador durante el viraje, frenadas y aceleraciones.  La gran superficie externa del cárter ayuda a transferir el calor del aceite al aire exterior.  En algunos diseños, el cárter es de aleación de aluminio con aletas y costillas para ayudar a la transferencia de calor.              </a:t>
            </a:r>
          </a:p>
          <a:p>
            <a:pPr eaLnBrk="1" hangingPunct="1">
              <a:spcBef>
                <a:spcPct val="0"/>
              </a:spcBef>
            </a:pPr>
            <a:r>
              <a:rPr lang="es-CL" altLang="ko-KR" sz="800" smtClean="0">
                <a:ea typeface="굴림" panose="020B0600000101010101" pitchFamily="34" charset="-127"/>
              </a:rPr>
              <a:t>Luz de advertencia de presión de aceite</a:t>
            </a:r>
          </a:p>
          <a:p>
            <a:pPr eaLnBrk="1" hangingPunct="1">
              <a:spcBef>
                <a:spcPct val="0"/>
              </a:spcBef>
            </a:pPr>
            <a:r>
              <a:rPr lang="es-CL" altLang="ko-KR" sz="800" smtClean="0">
                <a:ea typeface="굴림" panose="020B0600000101010101" pitchFamily="34" charset="-127"/>
              </a:rPr>
              <a:t>Si la luz se enciende mientras el motor esta funcionando, esto puede indicar que la presión de aceite es baja y el sistema de lubricación no esta trabajando apropiadamente; detener el motor, revisar el nivel de aceite y agregar aceite si es necesario. </a:t>
            </a:r>
            <a:endParaRPr lang="ko-KR" altLang="es-CL" sz="800" smtClean="0">
              <a:ea typeface="굴림" panose="020B0600000101010101" pitchFamily="34" charset="-127"/>
            </a:endParaRPr>
          </a:p>
        </p:txBody>
      </p:sp>
      <p:sp>
        <p:nvSpPr>
          <p:cNvPr id="22531" name="Text Box 3"/>
          <p:cNvSpPr txBox="1">
            <a:spLocks noChangeArrowheads="1"/>
          </p:cNvSpPr>
          <p:nvPr/>
        </p:nvSpPr>
        <p:spPr bwMode="auto">
          <a:xfrm>
            <a:off x="3935413" y="615950"/>
            <a:ext cx="13589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s-CL" altLang="ko-KR" sz="1000">
                <a:ea typeface="굴림" panose="020B0600000101010101" pitchFamily="34" charset="-127"/>
              </a:rPr>
              <a:t>Entender el circuito de lubricación del motor </a:t>
            </a:r>
          </a:p>
          <a:p>
            <a:pPr eaLnBrk="1" hangingPunct="1">
              <a:spcBef>
                <a:spcPct val="0"/>
              </a:spcBef>
            </a:pPr>
            <a:endParaRPr lang="es-CL" altLang="ko-KR" sz="1000">
              <a:ea typeface="굴림" panose="020B0600000101010101" pitchFamily="34" charset="-127"/>
            </a:endParaRPr>
          </a:p>
          <a:p>
            <a:pPr eaLnBrk="1" hangingPunct="1">
              <a:spcBef>
                <a:spcPct val="0"/>
              </a:spcBef>
            </a:pPr>
            <a:r>
              <a:rPr lang="es-CL" altLang="ko-KR" sz="1000">
                <a:ea typeface="굴림" panose="020B0600000101010101" pitchFamily="34" charset="-127"/>
              </a:rPr>
              <a:t>Conocer los componentes del sistema de lubricación del motor</a:t>
            </a:r>
          </a:p>
          <a:p>
            <a:pPr eaLnBrk="1" hangingPunct="1">
              <a:spcBef>
                <a:spcPct val="0"/>
              </a:spcBef>
            </a:pPr>
            <a:endParaRPr lang="es-CL" altLang="ko-KR" sz="1000">
              <a:ea typeface="굴림" panose="020B0600000101010101" pitchFamily="34" charset="-127"/>
            </a:endParaRPr>
          </a:p>
          <a:p>
            <a:pPr eaLnBrk="1" hangingPunct="1">
              <a:spcBef>
                <a:spcPct val="0"/>
              </a:spcBef>
            </a:pPr>
            <a:r>
              <a:rPr lang="es-CL" altLang="ko-KR" sz="1000">
                <a:ea typeface="굴림" panose="020B0600000101010101" pitchFamily="34" charset="-127"/>
              </a:rPr>
              <a:t>Conocer los diferentes tipos de sistemas de lubricación utilizados </a:t>
            </a:r>
          </a:p>
          <a:p>
            <a:pPr eaLnBrk="1" hangingPunct="1">
              <a:spcBef>
                <a:spcPct val="0"/>
              </a:spcBef>
            </a:pPr>
            <a:endParaRPr lang="es-CL" altLang="ko-KR" sz="1000">
              <a:ea typeface="굴림" panose="020B0600000101010101" pitchFamily="34" charset="-127"/>
            </a:endParaRPr>
          </a:p>
          <a:p>
            <a:pPr eaLnBrk="1" hangingPunct="1">
              <a:spcBef>
                <a:spcPct val="0"/>
              </a:spcBef>
            </a:pPr>
            <a:r>
              <a:rPr lang="es-CL" altLang="ko-KR" sz="1000">
                <a:ea typeface="굴림" panose="020B0600000101010101" pitchFamily="34" charset="-127"/>
              </a:rPr>
              <a:t>Entender la finalidad de la válvula de alivio de presión de aceite </a:t>
            </a:r>
          </a:p>
          <a:p>
            <a:pPr eaLnBrk="1" hangingPunct="1">
              <a:spcBef>
                <a:spcPct val="0"/>
              </a:spcBef>
            </a:pPr>
            <a:endParaRPr lang="es-CL" altLang="ko-KR" sz="1000">
              <a:ea typeface="굴림" panose="020B0600000101010101" pitchFamily="34" charset="-127"/>
            </a:endParaRPr>
          </a:p>
          <a:p>
            <a:pPr eaLnBrk="1" hangingPunct="1">
              <a:spcBef>
                <a:spcPct val="0"/>
              </a:spcBef>
            </a:pPr>
            <a:r>
              <a:rPr lang="es-CL" altLang="ko-KR" sz="1000">
                <a:ea typeface="굴림" panose="020B0600000101010101" pitchFamily="34" charset="-127"/>
              </a:rPr>
              <a:t>Entender la finalidad del cárter de aceite</a:t>
            </a:r>
          </a:p>
          <a:p>
            <a:pPr eaLnBrk="1" hangingPunct="1">
              <a:spcBef>
                <a:spcPct val="0"/>
              </a:spcBef>
            </a:pPr>
            <a:endParaRPr lang="es-CL" altLang="ko-KR" sz="1000">
              <a:ea typeface="굴림" panose="020B0600000101010101" pitchFamily="34" charset="-127"/>
            </a:endParaRPr>
          </a:p>
          <a:p>
            <a:pPr eaLnBrk="1" hangingPunct="1">
              <a:spcBef>
                <a:spcPct val="0"/>
              </a:spcBef>
            </a:pPr>
            <a:r>
              <a:rPr lang="es-CL" altLang="ko-KR" sz="1000">
                <a:ea typeface="굴림" panose="020B0600000101010101" pitchFamily="34" charset="-127"/>
              </a:rPr>
              <a:t>Entender la finalidad de la luz de advertencia de presión de aceite</a:t>
            </a:r>
          </a:p>
        </p:txBody>
      </p:sp>
      <p:sp>
        <p:nvSpPr>
          <p:cNvPr id="22532" name="Text Box 6"/>
          <p:cNvSpPr txBox="1">
            <a:spLocks noChangeArrowheads="1"/>
          </p:cNvSpPr>
          <p:nvPr/>
        </p:nvSpPr>
        <p:spPr bwMode="auto">
          <a:xfrm>
            <a:off x="969963" y="169863"/>
            <a:ext cx="2311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2" tIns="45661" rIns="91332" bIns="45661">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50000"/>
              </a:spcBef>
            </a:pPr>
            <a:r>
              <a:rPr lang="es-CL" altLang="ko-KR" sz="1400" b="1">
                <a:ea typeface="굴림" panose="020B0600000101010101" pitchFamily="34" charset="-127"/>
              </a:rPr>
              <a:t>Lubricación del Motor</a:t>
            </a:r>
          </a:p>
        </p:txBody>
      </p:sp>
      <p:sp>
        <p:nvSpPr>
          <p:cNvPr id="22533" name="Text Box 7"/>
          <p:cNvSpPr txBox="1">
            <a:spLocks noChangeArrowheads="1"/>
          </p:cNvSpPr>
          <p:nvPr/>
        </p:nvSpPr>
        <p:spPr bwMode="auto">
          <a:xfrm>
            <a:off x="261938" y="169863"/>
            <a:ext cx="323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50000"/>
              </a:spcBef>
            </a:pPr>
            <a:r>
              <a:rPr lang="es-CL" altLang="ko-KR" sz="1400" b="1">
                <a:ea typeface="굴림" panose="020B0600000101010101" pitchFamily="34" charset="-127"/>
              </a:rPr>
              <a:t>EM</a:t>
            </a:r>
          </a:p>
        </p:txBody>
      </p:sp>
      <p:sp>
        <p:nvSpPr>
          <p:cNvPr id="22534" name="Text Box 8"/>
          <p:cNvSpPr txBox="1">
            <a:spLocks noChangeArrowheads="1"/>
          </p:cNvSpPr>
          <p:nvPr/>
        </p:nvSpPr>
        <p:spPr bwMode="auto">
          <a:xfrm>
            <a:off x="5240338" y="635000"/>
            <a:ext cx="1158875" cy="655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2" tIns="45661" rIns="91332" bIns="45661">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s-CL" altLang="ko-KR" sz="1000" b="1">
                <a:ea typeface="굴림" panose="020B0600000101010101" pitchFamily="34" charset="-127"/>
              </a:rPr>
              <a:t>Materiales:</a:t>
            </a:r>
          </a:p>
          <a:p>
            <a:pPr eaLnBrk="1" hangingPunct="1">
              <a:spcBef>
                <a:spcPct val="0"/>
              </a:spcBef>
            </a:pPr>
            <a:r>
              <a:rPr lang="es-CL" altLang="ko-KR" sz="1000">
                <a:ea typeface="굴림" panose="020B0600000101010101" pitchFamily="34" charset="-127"/>
              </a:rPr>
              <a:t>Diapositiva</a:t>
            </a:r>
          </a:p>
          <a:p>
            <a:pPr eaLnBrk="1" hangingPunct="1">
              <a:spcBef>
                <a:spcPct val="0"/>
              </a:spcBef>
            </a:pPr>
            <a:endParaRPr lang="es-CL" altLang="ko-KR" sz="1000">
              <a:ea typeface="굴림" panose="020B0600000101010101" pitchFamily="34" charset="-127"/>
            </a:endParaRPr>
          </a:p>
          <a:p>
            <a:pPr eaLnBrk="1" hangingPunct="1">
              <a:spcBef>
                <a:spcPct val="0"/>
              </a:spcBef>
            </a:pPr>
            <a:r>
              <a:rPr lang="es-CL" altLang="ko-KR" sz="1000" b="1">
                <a:ea typeface="굴림" panose="020B0600000101010101" pitchFamily="34" charset="-127"/>
              </a:rPr>
              <a:t>Métodos:</a:t>
            </a:r>
          </a:p>
          <a:p>
            <a:pPr eaLnBrk="1" hangingPunct="1">
              <a:spcBef>
                <a:spcPct val="0"/>
              </a:spcBef>
            </a:pPr>
            <a:r>
              <a:rPr lang="es-CL" altLang="ko-KR" sz="1000">
                <a:ea typeface="굴림" panose="020B0600000101010101" pitchFamily="34" charset="-127"/>
              </a:rPr>
              <a:t>Lectura</a:t>
            </a:r>
          </a:p>
          <a:p>
            <a:pPr eaLnBrk="1" hangingPunct="1">
              <a:spcBef>
                <a:spcPct val="0"/>
              </a:spcBef>
            </a:pPr>
            <a:endParaRPr lang="es-CL" altLang="es-MX"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r>
              <a:rPr lang="es-CL" altLang="ko-KR" sz="1000" b="1">
                <a:ea typeface="굴림" panose="020B0600000101010101" pitchFamily="34" charset="-127"/>
              </a:rPr>
              <a:t>Guía para el instructor</a:t>
            </a:r>
            <a:r>
              <a:rPr lang="es-CL" altLang="ko-KR" sz="1000">
                <a:ea typeface="굴림" panose="020B0600000101010101" pitchFamily="34" charset="-127"/>
              </a:rPr>
              <a:t>: </a:t>
            </a:r>
          </a:p>
          <a:p>
            <a:pPr eaLnBrk="1" hangingPunct="1">
              <a:spcBef>
                <a:spcPct val="0"/>
              </a:spcBef>
            </a:pPr>
            <a:r>
              <a:rPr lang="es-CL" altLang="ko-KR" sz="1000">
                <a:ea typeface="굴림" panose="020B0600000101010101" pitchFamily="34" charset="-127"/>
              </a:rPr>
              <a:t>Las bombas de aceite son necesarias para suministrar aceite a las áreas relevantes del motor</a:t>
            </a:r>
          </a:p>
        </p:txBody>
      </p:sp>
      <p:sp>
        <p:nvSpPr>
          <p:cNvPr id="22535" name="Text Box 9"/>
          <p:cNvSpPr txBox="1">
            <a:spLocks noChangeArrowheads="1"/>
          </p:cNvSpPr>
          <p:nvPr/>
        </p:nvSpPr>
        <p:spPr bwMode="auto">
          <a:xfrm>
            <a:off x="4022725" y="8510588"/>
            <a:ext cx="11890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50000"/>
              </a:spcBef>
            </a:pPr>
            <a:r>
              <a:rPr lang="es-CL" altLang="ko-KR" sz="1800">
                <a:ea typeface="굴림" panose="020B0600000101010101" pitchFamily="34" charset="-127"/>
              </a:rPr>
              <a:t>Rev.: 0            01.01.2007</a:t>
            </a:r>
          </a:p>
        </p:txBody>
      </p:sp>
      <p:sp>
        <p:nvSpPr>
          <p:cNvPr id="22536" name="Text Box 10"/>
          <p:cNvSpPr txBox="1">
            <a:spLocks noChangeArrowheads="1"/>
          </p:cNvSpPr>
          <p:nvPr/>
        </p:nvSpPr>
        <p:spPr bwMode="auto">
          <a:xfrm>
            <a:off x="6351588" y="7534275"/>
            <a:ext cx="4286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50000"/>
              </a:spcBef>
            </a:pPr>
            <a:r>
              <a:rPr lang="es-CL" altLang="ko-KR" sz="1800">
                <a:ea typeface="굴림" panose="020B0600000101010101" pitchFamily="34" charset="-127"/>
              </a:rPr>
              <a:t>EMEM- 1SI8H</a:t>
            </a:r>
          </a:p>
        </p:txBody>
      </p:sp>
      <p:sp>
        <p:nvSpPr>
          <p:cNvPr id="22537" name="Text Box 11"/>
          <p:cNvSpPr txBox="1">
            <a:spLocks noChangeArrowheads="1"/>
          </p:cNvSpPr>
          <p:nvPr/>
        </p:nvSpPr>
        <p:spPr bwMode="auto">
          <a:xfrm>
            <a:off x="6456363" y="4279900"/>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s-CL" altLang="ko-KR" sz="1800" b="1">
                <a:ea typeface="굴림" panose="020B0600000101010101" pitchFamily="34" charset="-127"/>
              </a:rPr>
              <a:t>1</a:t>
            </a:r>
          </a:p>
        </p:txBody>
      </p:sp>
    </p:spTree>
    <p:extLst>
      <p:ext uri="{BB962C8B-B14F-4D97-AF65-F5344CB8AC3E}">
        <p14:creationId xmlns:p14="http://schemas.microsoft.com/office/powerpoint/2010/main" val="238717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bwMode="auto">
          <a:xfrm>
            <a:off x="12700" y="652463"/>
            <a:ext cx="3967163" cy="7691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s-CL" altLang="ko-KR" sz="1000" dirty="0" smtClean="0">
                <a:ea typeface="굴림" panose="020B0600000101010101" pitchFamily="34" charset="-127"/>
              </a:rPr>
              <a:t>La bomba de aceite suministra más aceite del que necesita el motor.  Esta es una medida de seguridad para asegurar que al motor nunca le falte de aceite.  Con el aumento de la velocidad del motor, el volumen de aceite suministrado por la bomba también aumenta.  Las tolerancias entre las partes móviles del motor impiden que el aceite escape de vuelta al cárter y la presión aumenta en el sistema.  Existen diferentes diseños de bomba de aceite y la bomba puede ser conducida por el eje de levas o por el cigüeñal.    </a:t>
            </a:r>
          </a:p>
          <a:p>
            <a:pPr eaLnBrk="1" hangingPunct="1">
              <a:lnSpc>
                <a:spcPct val="90000"/>
              </a:lnSpc>
              <a:spcBef>
                <a:spcPct val="0"/>
              </a:spcBef>
            </a:pPr>
            <a:endParaRPr lang="es-CL" altLang="ko-KR" sz="1000" dirty="0" smtClean="0">
              <a:ea typeface="굴림" panose="020B0600000101010101" pitchFamily="34" charset="-127"/>
            </a:endParaRPr>
          </a:p>
          <a:p>
            <a:pPr eaLnBrk="1" hangingPunct="1">
              <a:lnSpc>
                <a:spcPct val="90000"/>
              </a:lnSpc>
              <a:spcBef>
                <a:spcPct val="0"/>
              </a:spcBef>
            </a:pPr>
            <a:r>
              <a:rPr lang="es-CL" altLang="ko-KR" sz="1000" dirty="0" smtClean="0">
                <a:ea typeface="굴림" panose="020B0600000101010101" pitchFamily="34" charset="-127"/>
              </a:rPr>
              <a:t>Bomba de rotor (</a:t>
            </a:r>
            <a:r>
              <a:rPr lang="es-CL" altLang="ko-KR" sz="1000" dirty="0" err="1" smtClean="0">
                <a:ea typeface="굴림" panose="020B0600000101010101" pitchFamily="34" charset="-127"/>
              </a:rPr>
              <a:t>Trocoidal</a:t>
            </a:r>
            <a:r>
              <a:rPr lang="es-CL" altLang="ko-KR" sz="1000" dirty="0" smtClean="0">
                <a:ea typeface="굴림" panose="020B0600000101010101" pitchFamily="34" charset="-127"/>
              </a:rPr>
              <a:t>):</a:t>
            </a:r>
          </a:p>
          <a:p>
            <a:pPr eaLnBrk="1" hangingPunct="1">
              <a:lnSpc>
                <a:spcPct val="90000"/>
              </a:lnSpc>
              <a:spcBef>
                <a:spcPct val="0"/>
              </a:spcBef>
            </a:pPr>
            <a:r>
              <a:rPr lang="es-CL" altLang="ko-KR" sz="1000" dirty="0" smtClean="0">
                <a:ea typeface="굴림" panose="020B0600000101010101" pitchFamily="34" charset="-127"/>
              </a:rPr>
              <a:t>En una bomba de aceite del tipo rotor, un rotor interior conduce a uno exterior.  Al girar el volumen entre ellos aumenta.  El mayor volumen disminuye la presión en la entrada de la bomba.  La presión atmosférica en ese momento es mayor.  Esta fuerza al aceite al interior de la bomba y llena los espacios entre los lóbulos del rotor.  A medida que los lóbulos del rotor interior se mueven en los espacios del rotor exterior, el aceite es comprimido y expulsado por la salida de la bomba.  </a:t>
            </a:r>
          </a:p>
          <a:p>
            <a:pPr eaLnBrk="1" hangingPunct="1">
              <a:lnSpc>
                <a:spcPct val="90000"/>
              </a:lnSpc>
              <a:spcBef>
                <a:spcPct val="0"/>
              </a:spcBef>
            </a:pPr>
            <a:endParaRPr lang="es-CL" altLang="ko-KR" sz="1000" dirty="0" smtClean="0">
              <a:ea typeface="굴림" panose="020B0600000101010101" pitchFamily="34" charset="-127"/>
            </a:endParaRPr>
          </a:p>
          <a:p>
            <a:pPr eaLnBrk="1" hangingPunct="1">
              <a:lnSpc>
                <a:spcPct val="90000"/>
              </a:lnSpc>
              <a:spcBef>
                <a:spcPct val="0"/>
              </a:spcBef>
            </a:pPr>
            <a:r>
              <a:rPr lang="es-CL" altLang="ko-KR" sz="1000" dirty="0" smtClean="0">
                <a:ea typeface="굴림" panose="020B0600000101010101" pitchFamily="34" charset="-127"/>
              </a:rPr>
              <a:t>Bomba de engranajes:</a:t>
            </a:r>
          </a:p>
          <a:p>
            <a:pPr eaLnBrk="1" hangingPunct="1">
              <a:lnSpc>
                <a:spcPct val="90000"/>
              </a:lnSpc>
              <a:spcBef>
                <a:spcPct val="0"/>
              </a:spcBef>
            </a:pPr>
            <a:r>
              <a:rPr lang="es-CL" altLang="ko-KR" sz="1000" dirty="0" smtClean="0">
                <a:ea typeface="굴림" panose="020B0600000101010101" pitchFamily="34" charset="-127"/>
              </a:rPr>
              <a:t>En una bomba de aceite de engranajes, el piñón conductor engrana con un piñón secundario.  Al girar ambos, sus dientes se separan, creando un área de baja presión.  La presión atmosférica del exterior, fuerza el aceite en la entrada.  Los espacios entre los dientes se llenan con aceite.  Los engranajes giran y conducen el aceite alrededor de la cámara, los dientes engranan nuevamente y el aceite es forzado desde la salida hacia el filtro de aceite. </a:t>
            </a:r>
          </a:p>
          <a:p>
            <a:pPr eaLnBrk="1" hangingPunct="1">
              <a:lnSpc>
                <a:spcPct val="90000"/>
              </a:lnSpc>
              <a:spcBef>
                <a:spcPct val="0"/>
              </a:spcBef>
            </a:pPr>
            <a:endParaRPr lang="es-CL" altLang="ko-KR" sz="900" dirty="0" smtClean="0">
              <a:ea typeface="굴림" panose="020B0600000101010101" pitchFamily="34" charset="-127"/>
            </a:endParaRPr>
          </a:p>
          <a:p>
            <a:pPr eaLnBrk="1" hangingPunct="1">
              <a:lnSpc>
                <a:spcPct val="90000"/>
              </a:lnSpc>
              <a:spcBef>
                <a:spcPct val="0"/>
              </a:spcBef>
            </a:pPr>
            <a:r>
              <a:rPr lang="es-CL" altLang="ko-KR" sz="900" dirty="0" smtClean="0">
                <a:ea typeface="굴림" panose="020B0600000101010101" pitchFamily="34" charset="-127"/>
              </a:rPr>
              <a:t>Bomba decreciente:</a:t>
            </a:r>
          </a:p>
          <a:p>
            <a:pPr eaLnBrk="1" hangingPunct="1">
              <a:lnSpc>
                <a:spcPct val="90000"/>
              </a:lnSpc>
              <a:spcBef>
                <a:spcPct val="0"/>
              </a:spcBef>
            </a:pPr>
            <a:r>
              <a:rPr lang="es-CL" altLang="ko-KR" sz="900" dirty="0" smtClean="0">
                <a:ea typeface="굴림" panose="020B0600000101010101" pitchFamily="34" charset="-127"/>
              </a:rPr>
              <a:t>La bomba decreciente esta compuesta por dos piñones que giran; un piñón interno con sus dientes en el exterior, y piñón interno con sus dientes en el interior.  El piñón exterior es más grande y tiene más dientes.  Pero los dientes tienen la misma medida.  Al separarse los dientes (lado inferior izquierdo en la imagen), ellos pasan por sobre el orificio de admisión (mostrado detrás de los piñones en negro a la izquierda).  Succionan fluido, luego los piñones se separan por un sello de media luna (mostrado en color café).  Cuando los dientes comienzan a unirse nuevamente (lado superior derecho) comprimen el aceite a través del orificio de salida (mostrado en negro en el centro superior de la figura).  Generalmente el piñón interior esta acoplado a un eje conductor y el piñón exterior gira movido por el piñón interior en el punto de contacto (área superior izquierda de la figura).  Las ventajas de la bomba decreciente incluyen un diseño simple y bajos requerimientos de mantención.  La bomba creciente es común en muchas aplicaciones, incluyendo las transmisiones automáticas.   </a:t>
            </a:r>
          </a:p>
          <a:p>
            <a:pPr eaLnBrk="1" hangingPunct="1">
              <a:lnSpc>
                <a:spcPct val="90000"/>
              </a:lnSpc>
              <a:spcBef>
                <a:spcPct val="0"/>
              </a:spcBef>
            </a:pPr>
            <a:endParaRPr lang="es-CL" altLang="ko-KR" sz="900" dirty="0" smtClean="0">
              <a:ea typeface="굴림" panose="020B0600000101010101" pitchFamily="34" charset="-127"/>
            </a:endParaRPr>
          </a:p>
          <a:p>
            <a:pPr eaLnBrk="1" hangingPunct="1">
              <a:lnSpc>
                <a:spcPct val="90000"/>
              </a:lnSpc>
              <a:spcBef>
                <a:spcPct val="0"/>
              </a:spcBef>
            </a:pPr>
            <a:r>
              <a:rPr lang="es-CL" altLang="ko-KR" sz="900" dirty="0" smtClean="0">
                <a:ea typeface="굴림" panose="020B0600000101010101" pitchFamily="34" charset="-127"/>
              </a:rPr>
              <a:t>Enfriador de aceite</a:t>
            </a:r>
          </a:p>
          <a:p>
            <a:pPr eaLnBrk="1" hangingPunct="1">
              <a:lnSpc>
                <a:spcPct val="90000"/>
              </a:lnSpc>
              <a:spcBef>
                <a:spcPct val="0"/>
              </a:spcBef>
            </a:pPr>
            <a:r>
              <a:rPr lang="es-CL" altLang="ko-KR" sz="900" dirty="0" smtClean="0">
                <a:ea typeface="굴림" panose="020B0600000101010101" pitchFamily="34" charset="-127"/>
              </a:rPr>
              <a:t>Es común que algunos motores usen un enfriador de aceite para refrigerar el aceite en el motor.  En algunos motores el enfriador y el filtro de aceite están montados como un conjunto en el bloque del motor. </a:t>
            </a:r>
          </a:p>
        </p:txBody>
      </p:sp>
      <p:sp>
        <p:nvSpPr>
          <p:cNvPr id="24579" name="Text Box 3"/>
          <p:cNvSpPr txBox="1">
            <a:spLocks noChangeArrowheads="1"/>
          </p:cNvSpPr>
          <p:nvPr/>
        </p:nvSpPr>
        <p:spPr bwMode="auto">
          <a:xfrm>
            <a:off x="3927475" y="615950"/>
            <a:ext cx="13589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s-CL" altLang="ko-KR" sz="1000">
                <a:ea typeface="굴림" panose="020B0600000101010101" pitchFamily="34" charset="-127"/>
              </a:rPr>
              <a:t>Entender la finalidad del filtro de aceite</a:t>
            </a:r>
          </a:p>
          <a:p>
            <a:pPr eaLnBrk="1" hangingPunct="1">
              <a:spcBef>
                <a:spcPct val="0"/>
              </a:spcBef>
            </a:pPr>
            <a:endParaRPr lang="es-CL" altLang="ko-KR" sz="1000">
              <a:ea typeface="굴림" panose="020B0600000101010101" pitchFamily="34" charset="-127"/>
            </a:endParaRPr>
          </a:p>
          <a:p>
            <a:pPr eaLnBrk="1" hangingPunct="1">
              <a:spcBef>
                <a:spcPct val="0"/>
              </a:spcBef>
            </a:pPr>
            <a:r>
              <a:rPr lang="es-CL" altLang="ko-KR" sz="1000">
                <a:ea typeface="굴림" panose="020B0600000101010101" pitchFamily="34" charset="-127"/>
              </a:rPr>
              <a:t>Conocer la construcción del filtro de aceite </a:t>
            </a:r>
          </a:p>
          <a:p>
            <a:pPr eaLnBrk="1" hangingPunct="1">
              <a:spcBef>
                <a:spcPct val="0"/>
              </a:spcBef>
            </a:pPr>
            <a:endParaRPr lang="es-CL" altLang="ko-KR" sz="1000">
              <a:ea typeface="굴림" panose="020B0600000101010101" pitchFamily="34" charset="-127"/>
            </a:endParaRPr>
          </a:p>
          <a:p>
            <a:pPr eaLnBrk="1" hangingPunct="1">
              <a:spcBef>
                <a:spcPct val="0"/>
              </a:spcBef>
            </a:pPr>
            <a:r>
              <a:rPr lang="es-CL" altLang="ko-KR" sz="1000">
                <a:ea typeface="굴림" panose="020B0600000101010101" pitchFamily="34" charset="-127"/>
              </a:rPr>
              <a:t>Entender la finalidad de la válvula by-pass </a:t>
            </a:r>
          </a:p>
          <a:p>
            <a:pPr eaLnBrk="1" hangingPunct="1">
              <a:spcBef>
                <a:spcPct val="0"/>
              </a:spcBef>
            </a:pPr>
            <a:endParaRPr lang="es-CL" altLang="ko-KR" sz="1000">
              <a:ea typeface="굴림" panose="020B0600000101010101" pitchFamily="34" charset="-127"/>
            </a:endParaRPr>
          </a:p>
          <a:p>
            <a:pPr eaLnBrk="1" hangingPunct="1">
              <a:spcBef>
                <a:spcPct val="0"/>
              </a:spcBef>
            </a:pPr>
            <a:r>
              <a:rPr lang="es-CL" altLang="ko-KR" sz="1000">
                <a:ea typeface="굴림" panose="020B0600000101010101" pitchFamily="34" charset="-127"/>
              </a:rPr>
              <a:t>Entender la finalidad del enfriador de aceite</a:t>
            </a:r>
          </a:p>
          <a:p>
            <a:pPr eaLnBrk="1" hangingPunct="1">
              <a:spcBef>
                <a:spcPct val="0"/>
              </a:spcBef>
            </a:pPr>
            <a:endParaRPr lang="es-CL" altLang="ko-KR" sz="1000">
              <a:ea typeface="굴림" panose="020B0600000101010101" pitchFamily="34" charset="-127"/>
            </a:endParaRPr>
          </a:p>
          <a:p>
            <a:pPr eaLnBrk="1" hangingPunct="1">
              <a:spcBef>
                <a:spcPct val="0"/>
              </a:spcBef>
            </a:pPr>
            <a:endParaRPr lang="ko-KR" altLang="es-CL" sz="1000">
              <a:ea typeface="굴림" panose="020B0600000101010101" pitchFamily="34" charset="-127"/>
            </a:endParaRPr>
          </a:p>
        </p:txBody>
      </p:sp>
      <p:sp>
        <p:nvSpPr>
          <p:cNvPr id="24580" name="Text Box 6"/>
          <p:cNvSpPr txBox="1">
            <a:spLocks noChangeArrowheads="1"/>
          </p:cNvSpPr>
          <p:nvPr/>
        </p:nvSpPr>
        <p:spPr bwMode="auto">
          <a:xfrm>
            <a:off x="969963" y="169863"/>
            <a:ext cx="2808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2" tIns="45661" rIns="91332" bIns="45661">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50000"/>
              </a:spcBef>
            </a:pPr>
            <a:r>
              <a:rPr lang="es-CL" altLang="ko-KR" sz="1400" b="1">
                <a:ea typeface="굴림" panose="020B0600000101010101" pitchFamily="34" charset="-127"/>
              </a:rPr>
              <a:t>Bomba de Aceite y Enfriador de Aceite</a:t>
            </a:r>
          </a:p>
        </p:txBody>
      </p:sp>
      <p:sp>
        <p:nvSpPr>
          <p:cNvPr id="24581" name="Text Box 7"/>
          <p:cNvSpPr txBox="1">
            <a:spLocks noChangeArrowheads="1"/>
          </p:cNvSpPr>
          <p:nvPr/>
        </p:nvSpPr>
        <p:spPr bwMode="auto">
          <a:xfrm>
            <a:off x="261938" y="169863"/>
            <a:ext cx="323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50000"/>
              </a:spcBef>
            </a:pPr>
            <a:r>
              <a:rPr lang="es-CL" altLang="ko-KR" sz="1400" b="1">
                <a:ea typeface="굴림" panose="020B0600000101010101" pitchFamily="34" charset="-127"/>
              </a:rPr>
              <a:t>EM</a:t>
            </a:r>
          </a:p>
        </p:txBody>
      </p:sp>
      <p:sp>
        <p:nvSpPr>
          <p:cNvPr id="24582" name="Text Box 8"/>
          <p:cNvSpPr txBox="1">
            <a:spLocks noChangeArrowheads="1"/>
          </p:cNvSpPr>
          <p:nvPr/>
        </p:nvSpPr>
        <p:spPr bwMode="auto">
          <a:xfrm>
            <a:off x="5240338" y="635000"/>
            <a:ext cx="1158875"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2" tIns="45661" rIns="91332" bIns="45661">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s-CL" altLang="ko-KR" sz="1000" b="1">
                <a:ea typeface="굴림" panose="020B0600000101010101" pitchFamily="34" charset="-127"/>
              </a:rPr>
              <a:t>Materiales:</a:t>
            </a:r>
          </a:p>
          <a:p>
            <a:pPr eaLnBrk="1" hangingPunct="1">
              <a:spcBef>
                <a:spcPct val="0"/>
              </a:spcBef>
            </a:pPr>
            <a:r>
              <a:rPr lang="es-CL" altLang="ko-KR" sz="1000">
                <a:ea typeface="굴림" panose="020B0600000101010101" pitchFamily="34" charset="-127"/>
              </a:rPr>
              <a:t>Diapositiva</a:t>
            </a:r>
          </a:p>
          <a:p>
            <a:pPr eaLnBrk="1" hangingPunct="1">
              <a:spcBef>
                <a:spcPct val="0"/>
              </a:spcBef>
            </a:pPr>
            <a:endParaRPr lang="es-CL" altLang="ko-KR" sz="1000">
              <a:ea typeface="굴림" panose="020B0600000101010101" pitchFamily="34" charset="-127"/>
            </a:endParaRPr>
          </a:p>
          <a:p>
            <a:pPr eaLnBrk="1" hangingPunct="1">
              <a:spcBef>
                <a:spcPct val="0"/>
              </a:spcBef>
            </a:pPr>
            <a:r>
              <a:rPr lang="es-CL" altLang="ko-KR" sz="1000" b="1">
                <a:ea typeface="굴림" panose="020B0600000101010101" pitchFamily="34" charset="-127"/>
              </a:rPr>
              <a:t>Métodos:</a:t>
            </a:r>
          </a:p>
          <a:p>
            <a:pPr eaLnBrk="1" hangingPunct="1">
              <a:spcBef>
                <a:spcPct val="0"/>
              </a:spcBef>
            </a:pPr>
            <a:r>
              <a:rPr lang="es-CL" altLang="ko-KR" sz="1000">
                <a:ea typeface="굴림" panose="020B0600000101010101" pitchFamily="34" charset="-127"/>
              </a:rPr>
              <a:t>Lectura</a:t>
            </a:r>
          </a:p>
          <a:p>
            <a:pPr eaLnBrk="1" hangingPunct="1">
              <a:spcBef>
                <a:spcPct val="0"/>
              </a:spcBef>
            </a:pPr>
            <a:endParaRPr lang="es-CL" altLang="es-MX"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r>
              <a:rPr lang="es-CL" altLang="ko-KR" sz="1000" b="1">
                <a:ea typeface="굴림" panose="020B0600000101010101" pitchFamily="34" charset="-127"/>
              </a:rPr>
              <a:t>Guía para el instructor</a:t>
            </a:r>
            <a:r>
              <a:rPr lang="es-CL" altLang="ko-KR" sz="1000">
                <a:ea typeface="굴림" panose="020B0600000101010101" pitchFamily="34" charset="-127"/>
              </a:rPr>
              <a:t>: </a:t>
            </a:r>
          </a:p>
          <a:p>
            <a:pPr eaLnBrk="1" hangingPunct="1">
              <a:spcBef>
                <a:spcPct val="0"/>
              </a:spcBef>
            </a:pPr>
            <a:r>
              <a:rPr lang="es-CL" altLang="ko-KR" sz="1000">
                <a:ea typeface="굴림" panose="020B0600000101010101" pitchFamily="34" charset="-127"/>
              </a:rPr>
              <a:t>Ahora veremos el filtro de aceite del motor</a:t>
            </a:r>
          </a:p>
        </p:txBody>
      </p:sp>
      <p:sp>
        <p:nvSpPr>
          <p:cNvPr id="24583" name="Text Box 9"/>
          <p:cNvSpPr txBox="1">
            <a:spLocks noChangeArrowheads="1"/>
          </p:cNvSpPr>
          <p:nvPr/>
        </p:nvSpPr>
        <p:spPr bwMode="auto">
          <a:xfrm>
            <a:off x="4022725" y="8510588"/>
            <a:ext cx="11890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50000"/>
              </a:spcBef>
            </a:pPr>
            <a:r>
              <a:rPr lang="es-CL" altLang="ko-KR" sz="1800">
                <a:ea typeface="굴림" panose="020B0600000101010101" pitchFamily="34" charset="-127"/>
              </a:rPr>
              <a:t>Rev.: 0            01.01.2007</a:t>
            </a:r>
          </a:p>
        </p:txBody>
      </p:sp>
      <p:sp>
        <p:nvSpPr>
          <p:cNvPr id="24584" name="Text Box 10"/>
          <p:cNvSpPr txBox="1">
            <a:spLocks noChangeArrowheads="1"/>
          </p:cNvSpPr>
          <p:nvPr/>
        </p:nvSpPr>
        <p:spPr bwMode="auto">
          <a:xfrm>
            <a:off x="6351588" y="7534275"/>
            <a:ext cx="4286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50000"/>
              </a:spcBef>
            </a:pPr>
            <a:r>
              <a:rPr lang="es-CL" altLang="ko-KR" sz="1800">
                <a:ea typeface="굴림" panose="020B0600000101010101" pitchFamily="34" charset="-127"/>
              </a:rPr>
              <a:t>EMEM- 1SI8H</a:t>
            </a:r>
          </a:p>
        </p:txBody>
      </p:sp>
      <p:sp>
        <p:nvSpPr>
          <p:cNvPr id="24585" name="Text Box 11"/>
          <p:cNvSpPr txBox="1">
            <a:spLocks noChangeArrowheads="1"/>
          </p:cNvSpPr>
          <p:nvPr/>
        </p:nvSpPr>
        <p:spPr bwMode="auto">
          <a:xfrm>
            <a:off x="6456363" y="4279900"/>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s-CL" altLang="ko-KR" sz="1800" b="1">
                <a:ea typeface="굴림" panose="020B0600000101010101" pitchFamily="34" charset="-127"/>
              </a:rPr>
              <a:t>1</a:t>
            </a:r>
          </a:p>
        </p:txBody>
      </p:sp>
    </p:spTree>
    <p:extLst>
      <p:ext uri="{BB962C8B-B14F-4D97-AF65-F5344CB8AC3E}">
        <p14:creationId xmlns:p14="http://schemas.microsoft.com/office/powerpoint/2010/main" val="987158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bwMode="auto">
          <a:xfrm>
            <a:off x="12700" y="658813"/>
            <a:ext cx="39020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s-CL" altLang="ko-KR" sz="1000" dirty="0" smtClean="0">
                <a:ea typeface="굴림" panose="020B0600000101010101" pitchFamily="34" charset="-127"/>
              </a:rPr>
              <a:t>En muchos motores el aceite entra a la bomba a través de una malla hecha de una pantalla de gasa que separa las partículas mayores de suciedad.  Este después es filtrado por un filtro de aceite.  El tipo común de elemento de filtro es hecho de papel impregnado con resina.  Este no puede limpiarse si no que debe ser renovado periódicamente.  El aceite entra al depósito del filtro en la parte exterior, pasa a través de la cubierta perforada, luego a través del elemento al tubo central de salida hacia el motor.  Un filtro de flujo total a presión esta incorporado afuera del bloque.  Este filtro puede obstruirse con sedimento, esta equipado con una válvula de desvío que abre cuando la presión al interior del filtro excede un valor fijado.  La válvula también abre cuando el aceite esta frío y muy espeso para pasar a través del filtro.  Este filtro esta fabricado de varios materiales capaces de contener hasta las partículas más pequeñas de suciedad, pero con un gran superficie, lo que permite el fácil acceso del aceite para fluir a través de él.  Muchos filtros de aceite en los motores </a:t>
            </a:r>
            <a:r>
              <a:rPr lang="es-CL" altLang="ko-KR" sz="1000" dirty="0" err="1" smtClean="0">
                <a:ea typeface="굴림" panose="020B0600000101010101" pitchFamily="34" charset="-127"/>
              </a:rPr>
              <a:t>diesel</a:t>
            </a:r>
            <a:r>
              <a:rPr lang="es-CL" altLang="ko-KR" sz="1000" dirty="0" smtClean="0">
                <a:ea typeface="굴림" panose="020B0600000101010101" pitchFamily="34" charset="-127"/>
              </a:rPr>
              <a:t> son más grandes que los similares en un motor de gasolina.  Los motores </a:t>
            </a:r>
            <a:r>
              <a:rPr lang="es-CL" altLang="ko-KR" sz="1000" dirty="0" err="1" smtClean="0">
                <a:ea typeface="굴림" panose="020B0600000101010101" pitchFamily="34" charset="-127"/>
              </a:rPr>
              <a:t>diesel</a:t>
            </a:r>
            <a:r>
              <a:rPr lang="es-CL" altLang="ko-KR" sz="1000" dirty="0" smtClean="0">
                <a:ea typeface="굴림" panose="020B0600000101010101" pitchFamily="34" charset="-127"/>
              </a:rPr>
              <a:t> producen más partículas de carbón que los motores a gasolina, de modo que el filtro de aceite puede tener un elemento de flujo completo para atrapar las impurezas mayores, y un elemento de desvío para almacenar los sedimentos y el hollín de carbón.  Los filtros centrífugos son un tipo de filtro poco común, estos funcionan basados en el principio que el material sólido es generalmente más pesado que el aceite.  Un depósito circular gira a alta velocidad y las partículas sólidas son lanzadas al exterior y retenidas en el depósito, mientras que el aceite pasa a través de una ruta central de escape. </a:t>
            </a:r>
          </a:p>
        </p:txBody>
      </p:sp>
      <p:sp>
        <p:nvSpPr>
          <p:cNvPr id="26627" name="Text Box 3"/>
          <p:cNvSpPr txBox="1">
            <a:spLocks noChangeArrowheads="1"/>
          </p:cNvSpPr>
          <p:nvPr/>
        </p:nvSpPr>
        <p:spPr bwMode="auto">
          <a:xfrm>
            <a:off x="3927475" y="615950"/>
            <a:ext cx="13589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s-CL" altLang="ko-KR" sz="1000">
                <a:ea typeface="굴림" panose="020B0600000101010101" pitchFamily="34" charset="-127"/>
              </a:rPr>
              <a:t>Entender la finalidad del filtro de aceite</a:t>
            </a:r>
          </a:p>
          <a:p>
            <a:pPr eaLnBrk="1" hangingPunct="1">
              <a:spcBef>
                <a:spcPct val="0"/>
              </a:spcBef>
            </a:pPr>
            <a:endParaRPr lang="es-CL" altLang="ko-KR" sz="1000">
              <a:ea typeface="굴림" panose="020B0600000101010101" pitchFamily="34" charset="-127"/>
            </a:endParaRPr>
          </a:p>
          <a:p>
            <a:pPr eaLnBrk="1" hangingPunct="1">
              <a:spcBef>
                <a:spcPct val="0"/>
              </a:spcBef>
            </a:pPr>
            <a:r>
              <a:rPr lang="es-CL" altLang="ko-KR" sz="1000">
                <a:ea typeface="굴림" panose="020B0600000101010101" pitchFamily="34" charset="-127"/>
              </a:rPr>
              <a:t>Entender la construcción del filtro de aceite </a:t>
            </a:r>
          </a:p>
          <a:p>
            <a:pPr eaLnBrk="1" hangingPunct="1">
              <a:spcBef>
                <a:spcPct val="0"/>
              </a:spcBef>
            </a:pPr>
            <a:endParaRPr lang="es-CL" altLang="ko-KR" sz="1000">
              <a:ea typeface="굴림" panose="020B0600000101010101" pitchFamily="34" charset="-127"/>
            </a:endParaRPr>
          </a:p>
          <a:p>
            <a:pPr eaLnBrk="1" hangingPunct="1">
              <a:spcBef>
                <a:spcPct val="0"/>
              </a:spcBef>
            </a:pPr>
            <a:r>
              <a:rPr lang="es-CL" altLang="ko-KR" sz="1000">
                <a:ea typeface="굴림" panose="020B0600000101010101" pitchFamily="34" charset="-127"/>
              </a:rPr>
              <a:t>Entender la finalidad de la válvula by-pass  </a:t>
            </a:r>
          </a:p>
          <a:p>
            <a:pPr eaLnBrk="1" hangingPunct="1">
              <a:spcBef>
                <a:spcPct val="0"/>
              </a:spcBef>
            </a:pPr>
            <a:endParaRPr lang="es-CL" altLang="ko-KR" sz="1000">
              <a:ea typeface="굴림" panose="020B0600000101010101" pitchFamily="34" charset="-127"/>
            </a:endParaRPr>
          </a:p>
          <a:p>
            <a:pPr eaLnBrk="1" hangingPunct="1">
              <a:spcBef>
                <a:spcPct val="0"/>
              </a:spcBef>
            </a:pPr>
            <a:endParaRPr lang="ko-KR" altLang="es-CL" sz="1000">
              <a:ea typeface="굴림" panose="020B0600000101010101" pitchFamily="34" charset="-127"/>
            </a:endParaRPr>
          </a:p>
        </p:txBody>
      </p:sp>
      <p:sp>
        <p:nvSpPr>
          <p:cNvPr id="26628" name="Text Box 6"/>
          <p:cNvSpPr txBox="1">
            <a:spLocks noChangeArrowheads="1"/>
          </p:cNvSpPr>
          <p:nvPr/>
        </p:nvSpPr>
        <p:spPr bwMode="auto">
          <a:xfrm>
            <a:off x="969963" y="169863"/>
            <a:ext cx="1889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2" tIns="45661" rIns="91332" bIns="45661">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50000"/>
              </a:spcBef>
            </a:pPr>
            <a:r>
              <a:rPr lang="es-CL" altLang="ko-KR" sz="1400" b="1">
                <a:ea typeface="굴림" panose="020B0600000101010101" pitchFamily="34" charset="-127"/>
              </a:rPr>
              <a:t>Filtro de Aceite </a:t>
            </a:r>
          </a:p>
        </p:txBody>
      </p:sp>
      <p:sp>
        <p:nvSpPr>
          <p:cNvPr id="26629" name="Text Box 7"/>
          <p:cNvSpPr txBox="1">
            <a:spLocks noChangeArrowheads="1"/>
          </p:cNvSpPr>
          <p:nvPr/>
        </p:nvSpPr>
        <p:spPr bwMode="auto">
          <a:xfrm>
            <a:off x="261938" y="169863"/>
            <a:ext cx="323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50000"/>
              </a:spcBef>
            </a:pPr>
            <a:r>
              <a:rPr lang="es-CL" altLang="ko-KR" sz="1400" b="1">
                <a:ea typeface="굴림" panose="020B0600000101010101" pitchFamily="34" charset="-127"/>
              </a:rPr>
              <a:t>EM</a:t>
            </a:r>
          </a:p>
        </p:txBody>
      </p:sp>
      <p:sp>
        <p:nvSpPr>
          <p:cNvPr id="26630" name="Text Box 8"/>
          <p:cNvSpPr txBox="1">
            <a:spLocks noChangeArrowheads="1"/>
          </p:cNvSpPr>
          <p:nvPr/>
        </p:nvSpPr>
        <p:spPr bwMode="auto">
          <a:xfrm>
            <a:off x="5240338" y="635000"/>
            <a:ext cx="1158875"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2" tIns="45661" rIns="91332" bIns="45661">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s-CL" altLang="ko-KR" sz="1000" b="1">
                <a:ea typeface="굴림" panose="020B0600000101010101" pitchFamily="34" charset="-127"/>
              </a:rPr>
              <a:t>Materiales:</a:t>
            </a:r>
          </a:p>
          <a:p>
            <a:pPr eaLnBrk="1" hangingPunct="1">
              <a:spcBef>
                <a:spcPct val="0"/>
              </a:spcBef>
            </a:pPr>
            <a:r>
              <a:rPr lang="es-CL" altLang="ko-KR" sz="1000">
                <a:ea typeface="굴림" panose="020B0600000101010101" pitchFamily="34" charset="-127"/>
              </a:rPr>
              <a:t>Diapositiva</a:t>
            </a:r>
          </a:p>
          <a:p>
            <a:pPr eaLnBrk="1" hangingPunct="1">
              <a:spcBef>
                <a:spcPct val="0"/>
              </a:spcBef>
            </a:pPr>
            <a:endParaRPr lang="es-CL" altLang="ko-KR" sz="1000">
              <a:ea typeface="굴림" panose="020B0600000101010101" pitchFamily="34" charset="-127"/>
            </a:endParaRPr>
          </a:p>
          <a:p>
            <a:pPr eaLnBrk="1" hangingPunct="1">
              <a:spcBef>
                <a:spcPct val="0"/>
              </a:spcBef>
            </a:pPr>
            <a:r>
              <a:rPr lang="es-CL" altLang="ko-KR" sz="1000" b="1">
                <a:ea typeface="굴림" panose="020B0600000101010101" pitchFamily="34" charset="-127"/>
              </a:rPr>
              <a:t>Métodos:</a:t>
            </a:r>
          </a:p>
          <a:p>
            <a:pPr eaLnBrk="1" hangingPunct="1">
              <a:spcBef>
                <a:spcPct val="0"/>
              </a:spcBef>
            </a:pPr>
            <a:r>
              <a:rPr lang="es-CL" altLang="ko-KR" sz="1000">
                <a:ea typeface="굴림" panose="020B0600000101010101" pitchFamily="34" charset="-127"/>
              </a:rPr>
              <a:t>Lectura</a:t>
            </a:r>
          </a:p>
          <a:p>
            <a:pPr eaLnBrk="1" hangingPunct="1">
              <a:spcBef>
                <a:spcPct val="0"/>
              </a:spcBef>
            </a:pPr>
            <a:endParaRPr lang="es-CL" altLang="es-MX"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r>
              <a:rPr lang="es-CL" altLang="ko-KR" sz="1000" b="1">
                <a:ea typeface="굴림" panose="020B0600000101010101" pitchFamily="34" charset="-127"/>
              </a:rPr>
              <a:t>Guía para el instructor</a:t>
            </a:r>
            <a:r>
              <a:rPr lang="es-CL" altLang="ko-KR" sz="1000">
                <a:ea typeface="굴림" panose="020B0600000101010101" pitchFamily="34" charset="-127"/>
              </a:rPr>
              <a:t>: </a:t>
            </a:r>
          </a:p>
          <a:p>
            <a:pPr eaLnBrk="1" hangingPunct="1">
              <a:spcBef>
                <a:spcPct val="0"/>
              </a:spcBef>
            </a:pPr>
            <a:r>
              <a:rPr lang="es-CL" altLang="ko-KR" sz="1000">
                <a:ea typeface="굴림" panose="020B0600000101010101" pitchFamily="34" charset="-127"/>
              </a:rPr>
              <a:t>Ahora veamos la ventilación del cárter</a:t>
            </a:r>
          </a:p>
        </p:txBody>
      </p:sp>
      <p:sp>
        <p:nvSpPr>
          <p:cNvPr id="26631" name="Text Box 9"/>
          <p:cNvSpPr txBox="1">
            <a:spLocks noChangeArrowheads="1"/>
          </p:cNvSpPr>
          <p:nvPr/>
        </p:nvSpPr>
        <p:spPr bwMode="auto">
          <a:xfrm>
            <a:off x="4022725" y="8510588"/>
            <a:ext cx="11890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50000"/>
              </a:spcBef>
            </a:pPr>
            <a:r>
              <a:rPr lang="es-CL" altLang="ko-KR" sz="1800">
                <a:ea typeface="굴림" panose="020B0600000101010101" pitchFamily="34" charset="-127"/>
              </a:rPr>
              <a:t>Rev.: 0            01.01.2007</a:t>
            </a:r>
          </a:p>
        </p:txBody>
      </p:sp>
      <p:sp>
        <p:nvSpPr>
          <p:cNvPr id="26632" name="Text Box 10"/>
          <p:cNvSpPr txBox="1">
            <a:spLocks noChangeArrowheads="1"/>
          </p:cNvSpPr>
          <p:nvPr/>
        </p:nvSpPr>
        <p:spPr bwMode="auto">
          <a:xfrm>
            <a:off x="6351588" y="7534275"/>
            <a:ext cx="4286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50000"/>
              </a:spcBef>
            </a:pPr>
            <a:r>
              <a:rPr lang="es-CL" altLang="ko-KR" sz="1800">
                <a:ea typeface="굴림" panose="020B0600000101010101" pitchFamily="34" charset="-127"/>
              </a:rPr>
              <a:t>EMEM- 1SI8H</a:t>
            </a:r>
          </a:p>
        </p:txBody>
      </p:sp>
      <p:sp>
        <p:nvSpPr>
          <p:cNvPr id="26633" name="Text Box 11"/>
          <p:cNvSpPr txBox="1">
            <a:spLocks noChangeArrowheads="1"/>
          </p:cNvSpPr>
          <p:nvPr/>
        </p:nvSpPr>
        <p:spPr bwMode="auto">
          <a:xfrm>
            <a:off x="6456363" y="4279900"/>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s-CL" altLang="ko-KR" sz="1800" b="1">
                <a:ea typeface="굴림" panose="020B0600000101010101" pitchFamily="34" charset="-127"/>
              </a:rPr>
              <a:t>1</a:t>
            </a:r>
          </a:p>
        </p:txBody>
      </p:sp>
    </p:spTree>
    <p:extLst>
      <p:ext uri="{BB962C8B-B14F-4D97-AF65-F5344CB8AC3E}">
        <p14:creationId xmlns:p14="http://schemas.microsoft.com/office/powerpoint/2010/main" val="663720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bwMode="auto">
          <a:xfrm>
            <a:off x="11113" y="639763"/>
            <a:ext cx="3917950" cy="7935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CL" altLang="ko-KR" sz="900" dirty="0" smtClean="0">
                <a:ea typeface="굴림" panose="020B0600000101010101" pitchFamily="34" charset="-127"/>
              </a:rPr>
              <a:t>Durante la carrera normal de compresión, una pequeña cantidad de gases en la cámara de combustión escapa al rededor del pistón.  Aproximadamente 70% de estos gases “soplados” son combustible sin quemar (HC) que pueden diluir y contaminar el aceite del motor,  causando corrosión a los componentes críticos y contribuyendo a la producción de sedimento.  A alta velocidad del motor, esta filtración de gases, produce un aumento de presión en el cárter que puede causar perdida de aceite desde las áreas selladas del motor.  La finalidad del sistema de Ventilación Positiva del Cárter (PCV) es remover estos gases peligrosos desde el cárter antes que ocurra algún daño, y combinarlos con la mezcla normal de Aire/Combustible que ingresa al motor.  Existen dos tipos disponibles, conocidos como el de tipo orificio fijo y el de flujo variable.  A diferencia de los sistemas del tipo orificio fijo, los sistemas PCV utilizan una válvula PCV de flujo variable, unen las características del flujo de ventilación con la producción de gases filtrados con más precisión, como se muestra en el gráfico.  Los sistemas PCV de flujo variable son además muy simples en diseño y están compuestos por los siguientes elementos:  Válvula PCV,</a:t>
            </a:r>
          </a:p>
          <a:p>
            <a:pPr eaLnBrk="1" hangingPunct="1">
              <a:spcBef>
                <a:spcPct val="0"/>
              </a:spcBef>
            </a:pPr>
            <a:r>
              <a:rPr lang="es-CL" altLang="ko-KR" sz="900" dirty="0" smtClean="0">
                <a:ea typeface="굴림" panose="020B0600000101010101" pitchFamily="34" charset="-127"/>
              </a:rPr>
              <a:t>Manguera de purga PCV, Manguera de respiración </a:t>
            </a:r>
            <a:endParaRPr lang="es-ES" altLang="ko-KR" sz="900" dirty="0" smtClean="0">
              <a:ea typeface="굴림" panose="020B0600000101010101" pitchFamily="34" charset="-127"/>
            </a:endParaRPr>
          </a:p>
          <a:p>
            <a:pPr algn="just" eaLnBrk="1" hangingPunct="1">
              <a:lnSpc>
                <a:spcPct val="80000"/>
              </a:lnSpc>
              <a:spcBef>
                <a:spcPct val="0"/>
              </a:spcBef>
              <a:buFont typeface="Wingdings" panose="05000000000000000000" pitchFamily="2" charset="2"/>
              <a:buNone/>
            </a:pPr>
            <a:endParaRPr lang="es-CL" altLang="ko-KR" sz="900" dirty="0" smtClean="0">
              <a:ea typeface="굴림" panose="020B0600000101010101" pitchFamily="34" charset="-127"/>
            </a:endParaRPr>
          </a:p>
          <a:p>
            <a:pPr algn="just" eaLnBrk="1" hangingPunct="1">
              <a:lnSpc>
                <a:spcPct val="80000"/>
              </a:lnSpc>
              <a:spcBef>
                <a:spcPct val="0"/>
              </a:spcBef>
            </a:pPr>
            <a:r>
              <a:rPr lang="es-CL" altLang="ko-KR" sz="900" dirty="0" smtClean="0">
                <a:ea typeface="굴림" panose="020B0600000101010101" pitchFamily="34" charset="-127"/>
              </a:rPr>
              <a:t>Generalmente, la producción de gases de recirculación es mayor durante las operaciones con alta carga y muy menores durante el ralentí y las operaciones con baja carga.  Debido a que las características del vacío del múltiple no reúnen los requerimientos de flujo necesario para una apropiada ventilación del cárter se usa una válvula PCV para regular el flujo de estos gases en el múltiple de admisión.  Durante el ralentí y la desaceleración, la producción de gases es muy baja, pero el vacío en el múltiple de admisión es muy alto.  Esto hace que la aguja al interior de la válvula PCV se encuentre completamente retraída contra la tensión del resorte.  El posicionamiento de la aguja suministra un pequeño pasaje de vacío y permite el flujo de los gases a la cámara de combustión.  Durante la conducción a baja carga, la aguja dentro de la válvula PCV esta posicionada en cierto modo al centro de su recorrido.  Esta posición permite el flujo de un volumen moderado de gases a la cámara de combustión.  Durante la aceleración y operación con alta carga, la producción de gases es muy alta.  La aguja se extiende aún más desde la restricción permitiendo el máximo flujo de gases a la cámara de combustión.  Durante el funcionamiento del motor a cargas extremadamente altas, si el volumen de gases excede la capacidad de la válvula PCV para arrastra los vapores, el exceso de gases fluye a través de la manguera de respiración al cuerpo del filtro de aire donde puede entrar a la cámara de combustión.  Cuando el motor esta apagado o en condiciones de detonación del motor, la tensión del resorte cierra completamente la válvula impidiendo la liberación de gases al múltiple de admisión.  La válvula se cierra durante una detonación para prevenir el ingreso de la llama al cárter donde podría encender los vapores de combustible encerrados.  El sistema PCV afecta las emisiones y la capacidad de conducción. </a:t>
            </a:r>
          </a:p>
          <a:p>
            <a:pPr eaLnBrk="1" hangingPunct="1">
              <a:spcBef>
                <a:spcPct val="0"/>
              </a:spcBef>
            </a:pPr>
            <a:r>
              <a:rPr lang="es-CL" altLang="ko-KR" sz="900" dirty="0" smtClean="0">
                <a:ea typeface="굴림" panose="020B0600000101010101" pitchFamily="34" charset="-127"/>
              </a:rPr>
              <a:t>Debido a que la operación de la PCV es un factor del funcionamiento apropiado de la retroalimentación del sistema de control, los problemas con el sistema PCV pueden alterar el balance normal de la relación Aire/Combustible.  Una válvula PCV bloqueada impedirá el flujo normal de vapores del cárter al motor y pueden resultar en una mezcla de Aire/Combustible más rica que lo normal.  Una manguera de respiración del cárter obstruida puede causar que el motor consuma aceite debido al aumento en el nivel de vacío del cárter.   </a:t>
            </a:r>
          </a:p>
          <a:p>
            <a:pPr eaLnBrk="1" hangingPunct="1">
              <a:spcBef>
                <a:spcPct val="0"/>
              </a:spcBef>
            </a:pPr>
            <a:r>
              <a:rPr lang="es-CL" altLang="ko-KR" sz="900" dirty="0" smtClean="0">
                <a:ea typeface="굴림" panose="020B0600000101010101" pitchFamily="34" charset="-127"/>
              </a:rPr>
              <a:t>Adicionalmente, dependiendo de la ubicación de la manguera de respiración de aire fresco, una válvula con mal funcionamiento o una manguera de vacío restringida, pueden causar contaminación por aceite en el cuerpo del filtro de aire o formación de carbón en el cuerpo de aceleración.  Siempre debe sospecharse y revisar el sistema PCV si se encuentran rastros de aceite en el sistema de admisión de aire. </a:t>
            </a:r>
          </a:p>
        </p:txBody>
      </p:sp>
      <p:sp>
        <p:nvSpPr>
          <p:cNvPr id="28675" name="Text Box 3"/>
          <p:cNvSpPr txBox="1">
            <a:spLocks noChangeArrowheads="1"/>
          </p:cNvSpPr>
          <p:nvPr/>
        </p:nvSpPr>
        <p:spPr bwMode="auto">
          <a:xfrm>
            <a:off x="3927475" y="615950"/>
            <a:ext cx="13589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s-CL" altLang="ko-KR" sz="1000">
                <a:ea typeface="굴림" panose="020B0600000101010101" pitchFamily="34" charset="-127"/>
              </a:rPr>
              <a:t>Entender la finalidad de la ventilación del cárter del motor</a:t>
            </a:r>
          </a:p>
          <a:p>
            <a:pPr eaLnBrk="1" hangingPunct="1">
              <a:spcBef>
                <a:spcPct val="0"/>
              </a:spcBef>
            </a:pPr>
            <a:endParaRPr lang="es-CL" altLang="ko-KR" sz="1000">
              <a:ea typeface="굴림" panose="020B0600000101010101" pitchFamily="34" charset="-127"/>
            </a:endParaRPr>
          </a:p>
          <a:p>
            <a:pPr eaLnBrk="1" hangingPunct="1">
              <a:spcBef>
                <a:spcPct val="0"/>
              </a:spcBef>
            </a:pPr>
            <a:r>
              <a:rPr lang="es-CL" altLang="ko-KR" sz="1000">
                <a:ea typeface="굴림" panose="020B0600000101010101" pitchFamily="34" charset="-127"/>
              </a:rPr>
              <a:t>Conocer los diferentes tipos disponibles </a:t>
            </a:r>
          </a:p>
          <a:p>
            <a:pPr eaLnBrk="1" hangingPunct="1">
              <a:spcBef>
                <a:spcPct val="0"/>
              </a:spcBef>
            </a:pPr>
            <a:endParaRPr lang="es-CL" altLang="ko-KR" sz="1000">
              <a:ea typeface="굴림" panose="020B0600000101010101" pitchFamily="34" charset="-127"/>
            </a:endParaRPr>
          </a:p>
          <a:p>
            <a:pPr eaLnBrk="1" hangingPunct="1">
              <a:spcBef>
                <a:spcPct val="0"/>
              </a:spcBef>
            </a:pPr>
            <a:r>
              <a:rPr lang="es-CL" altLang="ko-KR" sz="1000">
                <a:ea typeface="굴림" panose="020B0600000101010101" pitchFamily="34" charset="-127"/>
              </a:rPr>
              <a:t>Conocer los componentes del sistema </a:t>
            </a:r>
          </a:p>
          <a:p>
            <a:pPr eaLnBrk="1" hangingPunct="1">
              <a:spcBef>
                <a:spcPct val="0"/>
              </a:spcBef>
            </a:pPr>
            <a:endParaRPr lang="es-CL" altLang="ko-KR" sz="1000">
              <a:ea typeface="굴림" panose="020B0600000101010101" pitchFamily="34" charset="-127"/>
            </a:endParaRPr>
          </a:p>
          <a:p>
            <a:pPr eaLnBrk="1" hangingPunct="1">
              <a:spcBef>
                <a:spcPct val="0"/>
              </a:spcBef>
            </a:pPr>
            <a:r>
              <a:rPr lang="es-CL" altLang="ko-KR" sz="1000">
                <a:ea typeface="굴림" panose="020B0600000101010101" pitchFamily="34" charset="-127"/>
              </a:rPr>
              <a:t>Entender el principio de funcionamiento </a:t>
            </a: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ko-KR" altLang="es-CL" sz="1000">
              <a:ea typeface="굴림" panose="020B0600000101010101" pitchFamily="34" charset="-127"/>
            </a:endParaRPr>
          </a:p>
        </p:txBody>
      </p:sp>
      <p:sp>
        <p:nvSpPr>
          <p:cNvPr id="28676" name="Text Box 6"/>
          <p:cNvSpPr txBox="1">
            <a:spLocks noChangeArrowheads="1"/>
          </p:cNvSpPr>
          <p:nvPr/>
        </p:nvSpPr>
        <p:spPr bwMode="auto">
          <a:xfrm>
            <a:off x="969963" y="169863"/>
            <a:ext cx="22050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2" tIns="45661" rIns="91332" bIns="45661">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50000"/>
              </a:spcBef>
            </a:pPr>
            <a:r>
              <a:rPr lang="es-CL" altLang="ko-KR" sz="1400" b="1">
                <a:ea typeface="굴림" panose="020B0600000101010101" pitchFamily="34" charset="-127"/>
              </a:rPr>
              <a:t>Ventilación del Cárter del Motor</a:t>
            </a:r>
          </a:p>
        </p:txBody>
      </p:sp>
      <p:sp>
        <p:nvSpPr>
          <p:cNvPr id="28677" name="Text Box 7"/>
          <p:cNvSpPr txBox="1">
            <a:spLocks noChangeArrowheads="1"/>
          </p:cNvSpPr>
          <p:nvPr/>
        </p:nvSpPr>
        <p:spPr bwMode="auto">
          <a:xfrm>
            <a:off x="261938" y="169863"/>
            <a:ext cx="323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50000"/>
              </a:spcBef>
            </a:pPr>
            <a:r>
              <a:rPr lang="es-CL" altLang="ko-KR" sz="1400" b="1">
                <a:ea typeface="굴림" panose="020B0600000101010101" pitchFamily="34" charset="-127"/>
              </a:rPr>
              <a:t>EM</a:t>
            </a:r>
          </a:p>
        </p:txBody>
      </p:sp>
      <p:sp>
        <p:nvSpPr>
          <p:cNvPr id="28678" name="Text Box 8"/>
          <p:cNvSpPr txBox="1">
            <a:spLocks noChangeArrowheads="1"/>
          </p:cNvSpPr>
          <p:nvPr/>
        </p:nvSpPr>
        <p:spPr bwMode="auto">
          <a:xfrm>
            <a:off x="5240338" y="635000"/>
            <a:ext cx="115887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2" tIns="45661" rIns="91332" bIns="45661">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s-CL" altLang="ko-KR" sz="1000" b="1">
                <a:ea typeface="굴림" panose="020B0600000101010101" pitchFamily="34" charset="-127"/>
              </a:rPr>
              <a:t>Materiales:</a:t>
            </a:r>
          </a:p>
          <a:p>
            <a:pPr eaLnBrk="1" hangingPunct="1">
              <a:spcBef>
                <a:spcPct val="0"/>
              </a:spcBef>
            </a:pPr>
            <a:r>
              <a:rPr lang="es-CL" altLang="ko-KR" sz="1000">
                <a:ea typeface="굴림" panose="020B0600000101010101" pitchFamily="34" charset="-127"/>
              </a:rPr>
              <a:t>Diapositiva</a:t>
            </a:r>
          </a:p>
          <a:p>
            <a:pPr eaLnBrk="1" hangingPunct="1">
              <a:spcBef>
                <a:spcPct val="0"/>
              </a:spcBef>
            </a:pPr>
            <a:endParaRPr lang="es-CL" altLang="ko-KR" sz="1000">
              <a:ea typeface="굴림" panose="020B0600000101010101" pitchFamily="34" charset="-127"/>
            </a:endParaRPr>
          </a:p>
          <a:p>
            <a:pPr eaLnBrk="1" hangingPunct="1">
              <a:spcBef>
                <a:spcPct val="0"/>
              </a:spcBef>
            </a:pPr>
            <a:r>
              <a:rPr lang="es-CL" altLang="ko-KR" sz="1000" b="1">
                <a:ea typeface="굴림" panose="020B0600000101010101" pitchFamily="34" charset="-127"/>
              </a:rPr>
              <a:t>Métodos:</a:t>
            </a:r>
          </a:p>
          <a:p>
            <a:pPr eaLnBrk="1" hangingPunct="1">
              <a:spcBef>
                <a:spcPct val="0"/>
              </a:spcBef>
            </a:pPr>
            <a:r>
              <a:rPr lang="es-CL" altLang="ko-KR" sz="1000">
                <a:ea typeface="굴림" panose="020B0600000101010101" pitchFamily="34" charset="-127"/>
              </a:rPr>
              <a:t>Lectura</a:t>
            </a:r>
          </a:p>
          <a:p>
            <a:pPr eaLnBrk="1" hangingPunct="1">
              <a:spcBef>
                <a:spcPct val="0"/>
              </a:spcBef>
            </a:pPr>
            <a:endParaRPr lang="es-CL" altLang="es-MX"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endParaRPr lang="es-CL" altLang="ko-KR" sz="1000">
              <a:ea typeface="굴림" panose="020B0600000101010101" pitchFamily="34" charset="-127"/>
            </a:endParaRPr>
          </a:p>
          <a:p>
            <a:pPr eaLnBrk="1" hangingPunct="1">
              <a:spcBef>
                <a:spcPct val="0"/>
              </a:spcBef>
            </a:pPr>
            <a:r>
              <a:rPr lang="es-CL" altLang="ko-KR" sz="1000" b="1">
                <a:ea typeface="굴림" panose="020B0600000101010101" pitchFamily="34" charset="-127"/>
              </a:rPr>
              <a:t>Guía para el instructor</a:t>
            </a:r>
            <a:r>
              <a:rPr lang="es-CL" altLang="ko-KR" sz="1000">
                <a:ea typeface="굴림" panose="020B0600000101010101" pitchFamily="34" charset="-127"/>
              </a:rPr>
              <a:t>: </a:t>
            </a:r>
          </a:p>
          <a:p>
            <a:pPr eaLnBrk="1" hangingPunct="1">
              <a:spcBef>
                <a:spcPct val="0"/>
              </a:spcBef>
            </a:pPr>
            <a:r>
              <a:rPr lang="es-CL" altLang="ko-KR" sz="1000">
                <a:ea typeface="굴림" panose="020B0600000101010101" pitchFamily="34" charset="-127"/>
              </a:rPr>
              <a:t>Cada motor tiene integrado un sistema de admisión y escape</a:t>
            </a:r>
          </a:p>
        </p:txBody>
      </p:sp>
      <p:sp>
        <p:nvSpPr>
          <p:cNvPr id="28679" name="Text Box 9"/>
          <p:cNvSpPr txBox="1">
            <a:spLocks noChangeArrowheads="1"/>
          </p:cNvSpPr>
          <p:nvPr/>
        </p:nvSpPr>
        <p:spPr bwMode="auto">
          <a:xfrm>
            <a:off x="4022725" y="8510588"/>
            <a:ext cx="11890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50000"/>
              </a:spcBef>
            </a:pPr>
            <a:r>
              <a:rPr lang="es-CL" altLang="ko-KR" sz="1800">
                <a:ea typeface="굴림" panose="020B0600000101010101" pitchFamily="34" charset="-127"/>
              </a:rPr>
              <a:t>Rev.: 0            01.01.2007</a:t>
            </a:r>
          </a:p>
        </p:txBody>
      </p:sp>
      <p:sp>
        <p:nvSpPr>
          <p:cNvPr id="28680" name="Text Box 10"/>
          <p:cNvSpPr txBox="1">
            <a:spLocks noChangeArrowheads="1"/>
          </p:cNvSpPr>
          <p:nvPr/>
        </p:nvSpPr>
        <p:spPr bwMode="auto">
          <a:xfrm>
            <a:off x="6351588" y="7534275"/>
            <a:ext cx="4286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50000"/>
              </a:spcBef>
            </a:pPr>
            <a:r>
              <a:rPr lang="es-CL" altLang="ko-KR" sz="1800">
                <a:ea typeface="굴림" panose="020B0600000101010101" pitchFamily="34" charset="-127"/>
              </a:rPr>
              <a:t>EMEM- 1SI8H</a:t>
            </a:r>
          </a:p>
        </p:txBody>
      </p:sp>
      <p:sp>
        <p:nvSpPr>
          <p:cNvPr id="28681" name="Text Box 11"/>
          <p:cNvSpPr txBox="1">
            <a:spLocks noChangeArrowheads="1"/>
          </p:cNvSpPr>
          <p:nvPr/>
        </p:nvSpPr>
        <p:spPr bwMode="auto">
          <a:xfrm>
            <a:off x="6456363" y="4279900"/>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s-CL" altLang="ko-KR" sz="1800" b="1">
                <a:ea typeface="굴림" panose="020B0600000101010101" pitchFamily="34" charset="-127"/>
              </a:rPr>
              <a:t>1</a:t>
            </a:r>
          </a:p>
        </p:txBody>
      </p:sp>
    </p:spTree>
    <p:extLst>
      <p:ext uri="{BB962C8B-B14F-4D97-AF65-F5344CB8AC3E}">
        <p14:creationId xmlns:p14="http://schemas.microsoft.com/office/powerpoint/2010/main" val="3940801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379246B-D5B9-4B17-A69C-0E04DF4C3431}" type="datetimeFigureOut">
              <a:rPr lang="es-ES" smtClean="0"/>
              <a:t>02/04/2020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448743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379246B-D5B9-4B17-A69C-0E04DF4C3431}" type="datetimeFigureOut">
              <a:rPr lang="es-ES" smtClean="0"/>
              <a:t>02/04/2020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1402177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379246B-D5B9-4B17-A69C-0E04DF4C3431}" type="datetimeFigureOut">
              <a:rPr lang="es-ES" smtClean="0"/>
              <a:t>02/04/2020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2623534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50AD84C7-ECF9-4B80-A086-9B6EB76AD1D1}"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3293891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75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Autofit/>
          </a:bodyPr>
          <a:lstStyle>
            <a:lvl1pPr algn="l">
              <a:defRPr sz="3200">
                <a:solidFill>
                  <a:srgbClr val="FF0000"/>
                </a:solidFill>
                <a:latin typeface="Arial Black" pitchFamily="34" charset="0"/>
              </a:defRPr>
            </a:lvl1pPr>
          </a:lstStyle>
          <a:p>
            <a:r>
              <a:rPr lang="es-ES" smtClean="0"/>
              <a:t>Haga clic para modificar el estilo de título del patrón</a:t>
            </a:r>
            <a:endParaRPr lang="es-CL" dirty="0"/>
          </a:p>
        </p:txBody>
      </p:sp>
      <p:sp>
        <p:nvSpPr>
          <p:cNvPr id="3" name="2 Marcador de contenido"/>
          <p:cNvSpPr>
            <a:spLocks noGrp="1"/>
          </p:cNvSpPr>
          <p:nvPr>
            <p:ph idx="1"/>
          </p:nvPr>
        </p:nvSpPr>
        <p:spPr/>
        <p:txBody>
          <a:bodyPr>
            <a:normAutofit/>
          </a:bodyPr>
          <a:lstStyle>
            <a:lvl1pPr>
              <a:defRPr sz="2800">
                <a:solidFill>
                  <a:schemeClr val="tx1">
                    <a:lumMod val="75000"/>
                    <a:lumOff val="25000"/>
                  </a:schemeClr>
                </a:solidFill>
                <a:latin typeface="Arial Black" pitchFamily="34" charset="0"/>
                <a:cs typeface="Arial" pitchFamily="34" charset="0"/>
              </a:defRPr>
            </a:lvl1pPr>
            <a:lvl2pPr>
              <a:defRPr sz="2400">
                <a:solidFill>
                  <a:schemeClr val="tx1">
                    <a:lumMod val="75000"/>
                    <a:lumOff val="25000"/>
                  </a:schemeClr>
                </a:solidFill>
                <a:latin typeface="Arial Black" pitchFamily="34" charset="0"/>
              </a:defRPr>
            </a:lvl2pPr>
            <a:lvl3pPr>
              <a:defRPr sz="2000">
                <a:solidFill>
                  <a:schemeClr val="tx1">
                    <a:lumMod val="75000"/>
                    <a:lumOff val="25000"/>
                  </a:schemeClr>
                </a:solidFill>
                <a:latin typeface="Arial Black" pitchFamily="34" charset="0"/>
              </a:defRPr>
            </a:lvl3pPr>
            <a:lvl4pPr>
              <a:defRPr sz="1800">
                <a:solidFill>
                  <a:schemeClr val="tx1">
                    <a:lumMod val="75000"/>
                    <a:lumOff val="25000"/>
                  </a:schemeClr>
                </a:solidFill>
                <a:latin typeface="Arial Black" pitchFamily="34" charset="0"/>
              </a:defRPr>
            </a:lvl4pPr>
            <a:lvl5pPr>
              <a:defRPr sz="1800">
                <a:solidFill>
                  <a:schemeClr val="tx1">
                    <a:lumMod val="75000"/>
                    <a:lumOff val="25000"/>
                  </a:schemeClr>
                </a:solidFill>
                <a:latin typeface="Arial Black"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dirty="0"/>
          </a:p>
        </p:txBody>
      </p:sp>
      <p:sp>
        <p:nvSpPr>
          <p:cNvPr id="5" name="3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1EAA9BA2-D18D-4631-9F5B-691FEEB0E1DA}"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1639336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75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67544" y="3356992"/>
            <a:ext cx="7772400" cy="1362075"/>
          </a:xfrm>
        </p:spPr>
        <p:txBody>
          <a:bodyPr anchor="t">
            <a:noAutofit/>
          </a:bodyPr>
          <a:lstStyle>
            <a:lvl1pPr algn="l">
              <a:defRPr sz="3600" b="0" cap="none">
                <a:solidFill>
                  <a:srgbClr val="FFFF00"/>
                </a:solidFill>
                <a:latin typeface="Arial Black" pitchFamily="34" charset="0"/>
              </a:defRPr>
            </a:lvl1pPr>
          </a:lstStyle>
          <a:p>
            <a:r>
              <a:rPr lang="es-ES" smtClean="0"/>
              <a:t>Haga clic para modificar el estilo de título del patrón</a:t>
            </a:r>
            <a:endParaRPr lang="es-CL" dirty="0"/>
          </a:p>
        </p:txBody>
      </p:sp>
      <p:sp>
        <p:nvSpPr>
          <p:cNvPr id="3" name="2 Marcador de texto"/>
          <p:cNvSpPr>
            <a:spLocks noGrp="1"/>
          </p:cNvSpPr>
          <p:nvPr>
            <p:ph type="body" idx="1"/>
          </p:nvPr>
        </p:nvSpPr>
        <p:spPr>
          <a:xfrm>
            <a:off x="467544" y="1844824"/>
            <a:ext cx="7772400" cy="1500187"/>
          </a:xfrm>
        </p:spPr>
        <p:txBody>
          <a:bodyPr anchor="b">
            <a:normAutofit/>
          </a:bodyPr>
          <a:lstStyle>
            <a:lvl1pPr marL="0" indent="0">
              <a:buNone/>
              <a:defRPr sz="3200">
                <a:solidFill>
                  <a:schemeClr val="bg1"/>
                </a:solidFill>
                <a:latin typeface="Arial Black"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Tree>
    <p:extLst>
      <p:ext uri="{BB962C8B-B14F-4D97-AF65-F5344CB8AC3E}">
        <p14:creationId xmlns:p14="http://schemas.microsoft.com/office/powerpoint/2010/main" val="3620460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97FD939E-EB9F-4216-B413-381B669288AF}"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2773758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51373427-497E-445A-8E0B-42C5EC83B9E7}"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97136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9C5F99B9-FD17-4D80-B1EE-7A9BA9FED4CD}"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67681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Picture 2" descr="C:\Users\v_segala\Desktop\casita y fon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988"/>
            <a:ext cx="9251951" cy="6946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1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4" name="2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5" name="3 Marcador de número de diapositiva"/>
          <p:cNvSpPr>
            <a:spLocks noGrp="1"/>
          </p:cNvSpPr>
          <p:nvPr>
            <p:ph type="sldNum" sz="quarter" idx="12"/>
          </p:nvPr>
        </p:nvSpPr>
        <p:spPr/>
        <p:txBody>
          <a:bodyPr/>
          <a:lstStyle>
            <a:lvl1pPr>
              <a:defRPr/>
            </a:lvl1pPr>
          </a:lstStyle>
          <a:p>
            <a:pPr>
              <a:defRPr/>
            </a:pPr>
            <a:fld id="{C73CE3E8-5FA6-467A-9F53-831C2B436B86}"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4072002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C0F179C9-A717-4563-BED0-C527C6508654}"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1158113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379246B-D5B9-4B17-A69C-0E04DF4C3431}" type="datetimeFigureOut">
              <a:rPr lang="es-ES" smtClean="0"/>
              <a:t>02/04/2020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889712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smtClean="0"/>
              <a:t>Haga clic en el icono para agregar una imagen</a:t>
            </a:r>
            <a:endParaRPr lang="es-CL"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E9EFB037-50CF-47B5-811B-AF9EB218E77D}"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2208704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A91BE208-BAA3-4A18-BD67-5FE450119F3B}"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562550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94F64FDD-D57F-4CE1-9608-6E80A501B6F6}"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347292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379246B-D5B9-4B17-A69C-0E04DF4C3431}" type="datetimeFigureOut">
              <a:rPr lang="es-ES" smtClean="0"/>
              <a:t>02/04/2020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58234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379246B-D5B9-4B17-A69C-0E04DF4C3431}" type="datetimeFigureOut">
              <a:rPr lang="es-ES" smtClean="0"/>
              <a:t>02/04/2020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341127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379246B-D5B9-4B17-A69C-0E04DF4C3431}" type="datetimeFigureOut">
              <a:rPr lang="es-ES" smtClean="0"/>
              <a:t>02/04/2020</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1199023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379246B-D5B9-4B17-A69C-0E04DF4C3431}" type="datetimeFigureOut">
              <a:rPr lang="es-ES" smtClean="0"/>
              <a:t>02/04/2020</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4156379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379246B-D5B9-4B17-A69C-0E04DF4C3431}" type="datetimeFigureOut">
              <a:rPr lang="es-ES" smtClean="0"/>
              <a:t>02/04/2020</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2126020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379246B-D5B9-4B17-A69C-0E04DF4C3431}" type="datetimeFigureOut">
              <a:rPr lang="es-ES" smtClean="0"/>
              <a:t>02/04/2020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1276925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379246B-D5B9-4B17-A69C-0E04DF4C3431}" type="datetimeFigureOut">
              <a:rPr lang="es-ES" smtClean="0"/>
              <a:t>02/04/2020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1098983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9246B-D5B9-4B17-A69C-0E04DF4C3431}" type="datetimeFigureOut">
              <a:rPr lang="es-ES" smtClean="0"/>
              <a:t>02/04/2020</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68C9DC-9B50-4566-90CC-00F2D4C24DC3}" type="slidenum">
              <a:rPr lang="es-ES" smtClean="0"/>
              <a:t>‹Nº›</a:t>
            </a:fld>
            <a:endParaRPr lang="es-ES" dirty="0"/>
          </a:p>
        </p:txBody>
      </p:sp>
    </p:spTree>
    <p:extLst>
      <p:ext uri="{BB962C8B-B14F-4D97-AF65-F5344CB8AC3E}">
        <p14:creationId xmlns:p14="http://schemas.microsoft.com/office/powerpoint/2010/main" val="1168524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2075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L" smtClean="0"/>
          </a:p>
        </p:txBody>
      </p:sp>
      <p:sp>
        <p:nvSpPr>
          <p:cNvPr id="1028"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s-ES" dirty="0">
              <a:solidFill>
                <a:prstClr val="black">
                  <a:tint val="75000"/>
                </a:prstClr>
              </a:solidFill>
              <a:latin typeface="Times New Roman" pitchFamily="18" charset="0"/>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s-ES" dirty="0">
              <a:solidFill>
                <a:prstClr val="black">
                  <a:tint val="75000"/>
                </a:prstClr>
              </a:solidFill>
              <a:latin typeface="Times New Roman" pitchFamily="18" charset="0"/>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35113BF-29E9-4F8E-92D3-0013F500C313}" type="slidenum">
              <a:rPr lang="es-ES">
                <a:solidFill>
                  <a:prstClr val="black">
                    <a:tint val="75000"/>
                  </a:prstClr>
                </a:solidFill>
                <a:latin typeface="Times New Roman" pitchFamily="18" charset="0"/>
              </a:rPr>
              <a:pPr fontAlgn="base">
                <a:spcBef>
                  <a:spcPct val="0"/>
                </a:spcBef>
                <a:spcAft>
                  <a:spcPct val="0"/>
                </a:spcAft>
                <a:defRPr/>
              </a:pPr>
              <a:t>‹Nº›</a:t>
            </a:fld>
            <a:endParaRPr lang="es-ES" dirty="0">
              <a:solidFill>
                <a:prstClr val="black">
                  <a:tint val="75000"/>
                </a:prstClr>
              </a:solidFill>
              <a:latin typeface="Times New Roman" pitchFamily="18" charset="0"/>
            </a:endParaRPr>
          </a:p>
        </p:txBody>
      </p:sp>
    </p:spTree>
    <p:extLst>
      <p:ext uri="{BB962C8B-B14F-4D97-AF65-F5344CB8AC3E}">
        <p14:creationId xmlns:p14="http://schemas.microsoft.com/office/powerpoint/2010/main" val="2076184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200" kern="1200">
          <a:solidFill>
            <a:srgbClr val="FF0000"/>
          </a:solidFill>
          <a:latin typeface="Arial Black" pitchFamily="34" charset="0"/>
          <a:ea typeface="+mj-ea"/>
          <a:cs typeface="+mj-cs"/>
        </a:defRPr>
      </a:lvl1pPr>
      <a:lvl2pPr algn="l" rtl="0" eaLnBrk="0" fontAlgn="base" hangingPunct="0">
        <a:spcBef>
          <a:spcPct val="0"/>
        </a:spcBef>
        <a:spcAft>
          <a:spcPct val="0"/>
        </a:spcAft>
        <a:defRPr sz="3200">
          <a:solidFill>
            <a:srgbClr val="FF0000"/>
          </a:solidFill>
          <a:latin typeface="Arial Black" pitchFamily="34" charset="0"/>
        </a:defRPr>
      </a:lvl2pPr>
      <a:lvl3pPr algn="l" rtl="0" eaLnBrk="0" fontAlgn="base" hangingPunct="0">
        <a:spcBef>
          <a:spcPct val="0"/>
        </a:spcBef>
        <a:spcAft>
          <a:spcPct val="0"/>
        </a:spcAft>
        <a:defRPr sz="3200">
          <a:solidFill>
            <a:srgbClr val="FF0000"/>
          </a:solidFill>
          <a:latin typeface="Arial Black" pitchFamily="34" charset="0"/>
        </a:defRPr>
      </a:lvl3pPr>
      <a:lvl4pPr algn="l" rtl="0" eaLnBrk="0" fontAlgn="base" hangingPunct="0">
        <a:spcBef>
          <a:spcPct val="0"/>
        </a:spcBef>
        <a:spcAft>
          <a:spcPct val="0"/>
        </a:spcAft>
        <a:defRPr sz="3200">
          <a:solidFill>
            <a:srgbClr val="FF0000"/>
          </a:solidFill>
          <a:latin typeface="Arial Black" pitchFamily="34" charset="0"/>
        </a:defRPr>
      </a:lvl4pPr>
      <a:lvl5pPr algn="l" rtl="0" eaLnBrk="0" fontAlgn="base" hangingPunct="0">
        <a:spcBef>
          <a:spcPct val="0"/>
        </a:spcBef>
        <a:spcAft>
          <a:spcPct val="0"/>
        </a:spcAft>
        <a:defRPr sz="3200">
          <a:solidFill>
            <a:srgbClr val="FF0000"/>
          </a:solidFill>
          <a:latin typeface="Arial Black" pitchFamily="34" charset="0"/>
        </a:defRPr>
      </a:lvl5pPr>
      <a:lvl6pPr marL="457200" algn="l" rtl="0" fontAlgn="base">
        <a:spcBef>
          <a:spcPct val="0"/>
        </a:spcBef>
        <a:spcAft>
          <a:spcPct val="0"/>
        </a:spcAft>
        <a:defRPr sz="3200">
          <a:solidFill>
            <a:srgbClr val="FF0000"/>
          </a:solidFill>
          <a:latin typeface="Arial Black" pitchFamily="34" charset="0"/>
        </a:defRPr>
      </a:lvl6pPr>
      <a:lvl7pPr marL="914400" algn="l" rtl="0" fontAlgn="base">
        <a:spcBef>
          <a:spcPct val="0"/>
        </a:spcBef>
        <a:spcAft>
          <a:spcPct val="0"/>
        </a:spcAft>
        <a:defRPr sz="3200">
          <a:solidFill>
            <a:srgbClr val="FF0000"/>
          </a:solidFill>
          <a:latin typeface="Arial Black" pitchFamily="34" charset="0"/>
        </a:defRPr>
      </a:lvl7pPr>
      <a:lvl8pPr marL="1371600" algn="l" rtl="0" fontAlgn="base">
        <a:spcBef>
          <a:spcPct val="0"/>
        </a:spcBef>
        <a:spcAft>
          <a:spcPct val="0"/>
        </a:spcAft>
        <a:defRPr sz="3200">
          <a:solidFill>
            <a:srgbClr val="FF0000"/>
          </a:solidFill>
          <a:latin typeface="Arial Black" pitchFamily="34" charset="0"/>
        </a:defRPr>
      </a:lvl8pPr>
      <a:lvl9pPr marL="1828800" algn="l" rtl="0" fontAlgn="base">
        <a:spcBef>
          <a:spcPct val="0"/>
        </a:spcBef>
        <a:spcAft>
          <a:spcPct val="0"/>
        </a:spcAft>
        <a:defRPr sz="3200">
          <a:solidFill>
            <a:srgbClr val="FF0000"/>
          </a:solidFill>
          <a:latin typeface="Arial Black"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rgbClr val="404040"/>
          </a:solidFill>
          <a:latin typeface="Arial Black"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rgbClr val="404040"/>
          </a:solidFill>
          <a:latin typeface="Arial Black"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rgbClr val="404040"/>
          </a:solidFill>
          <a:latin typeface="Arial Black" pitchFamily="34" charset="0"/>
          <a:ea typeface="+mn-ea"/>
          <a:cs typeface="+mn-cs"/>
        </a:defRPr>
      </a:lvl3pPr>
      <a:lvl4pPr marL="1600200" indent="-228600" algn="l" rtl="0" eaLnBrk="0" fontAlgn="base" hangingPunct="0">
        <a:spcBef>
          <a:spcPct val="20000"/>
        </a:spcBef>
        <a:spcAft>
          <a:spcPct val="0"/>
        </a:spcAft>
        <a:buFont typeface="Arial" charset="0"/>
        <a:buChar char="–"/>
        <a:defRPr kern="1200">
          <a:solidFill>
            <a:srgbClr val="404040"/>
          </a:solidFill>
          <a:latin typeface="Arial Black" pitchFamily="34" charset="0"/>
          <a:ea typeface="+mn-ea"/>
          <a:cs typeface="+mn-cs"/>
        </a:defRPr>
      </a:lvl4pPr>
      <a:lvl5pPr marL="2057400" indent="-228600" algn="l" rtl="0" eaLnBrk="0" fontAlgn="base" hangingPunct="0">
        <a:spcBef>
          <a:spcPct val="20000"/>
        </a:spcBef>
        <a:spcAft>
          <a:spcPct val="0"/>
        </a:spcAft>
        <a:buFont typeface="Arial" charset="0"/>
        <a:buChar char="»"/>
        <a:defRPr kern="1200">
          <a:solidFill>
            <a:srgbClr val="404040"/>
          </a:solidFill>
          <a:latin typeface="Arial Blac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2.xml"/><Relationship Id="rId7" Type="http://schemas.openxmlformats.org/officeDocument/2006/relationships/image" Target="../media/image16.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5.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22.png"/><Relationship Id="rId3" Type="http://schemas.openxmlformats.org/officeDocument/2006/relationships/notesSlide" Target="../notesSlides/notesSlide3.xml"/><Relationship Id="rId7" Type="http://schemas.openxmlformats.org/officeDocument/2006/relationships/image" Target="../media/image19.png"/><Relationship Id="rId12"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21.png"/><Relationship Id="rId5" Type="http://schemas.openxmlformats.org/officeDocument/2006/relationships/image" Target="../media/image18.png"/><Relationship Id="rId15" Type="http://schemas.openxmlformats.org/officeDocument/2006/relationships/image" Target="../media/image24.gi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20.png"/><Relationship Id="rId14" Type="http://schemas.openxmlformats.org/officeDocument/2006/relationships/image" Target="../media/image23.jpe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26.png"/><Relationship Id="rId18" Type="http://schemas.openxmlformats.org/officeDocument/2006/relationships/oleObject" Target="../embeddings/oleObject12.bin"/><Relationship Id="rId3" Type="http://schemas.openxmlformats.org/officeDocument/2006/relationships/notesSlide" Target="../notesSlides/notesSlide4.xml"/><Relationship Id="rId21"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oleObject" Target="../embeddings/oleObject9.bin"/><Relationship Id="rId17" Type="http://schemas.openxmlformats.org/officeDocument/2006/relationships/image" Target="../media/image28.png"/><Relationship Id="rId2" Type="http://schemas.openxmlformats.org/officeDocument/2006/relationships/slideLayout" Target="../slideLayouts/slideLayout13.xml"/><Relationship Id="rId16" Type="http://schemas.openxmlformats.org/officeDocument/2006/relationships/oleObject" Target="../embeddings/oleObject11.bin"/><Relationship Id="rId20" Type="http://schemas.openxmlformats.org/officeDocument/2006/relationships/oleObject" Target="../embeddings/oleObject13.bin"/><Relationship Id="rId1" Type="http://schemas.openxmlformats.org/officeDocument/2006/relationships/vmlDrawing" Target="../drawings/vmlDrawing3.v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25.png"/><Relationship Id="rId15" Type="http://schemas.openxmlformats.org/officeDocument/2006/relationships/image" Target="../media/image27.png"/><Relationship Id="rId10" Type="http://schemas.openxmlformats.org/officeDocument/2006/relationships/image" Target="../media/image35.png"/><Relationship Id="rId19" Type="http://schemas.openxmlformats.org/officeDocument/2006/relationships/image" Target="../media/image29.png"/><Relationship Id="rId4" Type="http://schemas.openxmlformats.org/officeDocument/2006/relationships/oleObject" Target="../embeddings/oleObject8.bin"/><Relationship Id="rId9" Type="http://schemas.openxmlformats.org/officeDocument/2006/relationships/image" Target="../media/image34.png"/><Relationship Id="rId14" Type="http://schemas.openxmlformats.org/officeDocument/2006/relationships/oleObject" Target="../embeddings/oleObject10.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5.xml"/><Relationship Id="rId7" Type="http://schemas.openxmlformats.org/officeDocument/2006/relationships/image" Target="../media/image38.png"/><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15.bin"/><Relationship Id="rId5" Type="http://schemas.openxmlformats.org/officeDocument/2006/relationships/image" Target="../media/image37.png"/><Relationship Id="rId4" Type="http://schemas.openxmlformats.org/officeDocument/2006/relationships/oleObject" Target="../embeddings/oleObject14.bin"/><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755650" y="27813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buFontTx/>
              <a:buChar char="•"/>
            </a:pPr>
            <a:endParaRPr lang="es-CL" sz="1000" b="1" dirty="0">
              <a:solidFill>
                <a:prstClr val="black"/>
              </a:solidFill>
              <a:latin typeface="Tahoma" pitchFamily="34" charset="0"/>
              <a:cs typeface="Arial" charset="0"/>
            </a:endParaRPr>
          </a:p>
        </p:txBody>
      </p:sp>
      <p:sp>
        <p:nvSpPr>
          <p:cNvPr id="5124" name="Rectangle 4"/>
          <p:cNvSpPr>
            <a:spLocks noChangeArrowheads="1"/>
          </p:cNvSpPr>
          <p:nvPr/>
        </p:nvSpPr>
        <p:spPr bwMode="auto">
          <a:xfrm>
            <a:off x="0" y="0"/>
            <a:ext cx="9144000" cy="685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s-CL" sz="2400" dirty="0">
              <a:solidFill>
                <a:prstClr val="black"/>
              </a:solidFill>
              <a:latin typeface="Times New Roman" pitchFamily="18" charset="0"/>
            </a:endParaRPr>
          </a:p>
        </p:txBody>
      </p:sp>
      <p:sp>
        <p:nvSpPr>
          <p:cNvPr id="2" name="1 Rectángulo"/>
          <p:cNvSpPr/>
          <p:nvPr/>
        </p:nvSpPr>
        <p:spPr>
          <a:xfrm>
            <a:off x="1475656" y="2227302"/>
            <a:ext cx="5976664" cy="553998"/>
          </a:xfrm>
          <a:prstGeom prst="rect">
            <a:avLst/>
          </a:prstGeom>
        </p:spPr>
        <p:txBody>
          <a:bodyPr wrap="square">
            <a:spAutoFit/>
          </a:bodyPr>
          <a:lstStyle/>
          <a:p>
            <a:pPr lvl="0" algn="ctr" fontAlgn="base">
              <a:spcBef>
                <a:spcPct val="0"/>
              </a:spcBef>
              <a:spcAft>
                <a:spcPct val="0"/>
              </a:spcAft>
            </a:pPr>
            <a:r>
              <a:rPr lang="es-CL" sz="3000" b="1" dirty="0" smtClean="0">
                <a:solidFill>
                  <a:prstClr val="white"/>
                </a:solidFill>
                <a:latin typeface="Century Gothic" pitchFamily="34" charset="0"/>
              </a:rPr>
              <a:t>Lubricantes</a:t>
            </a:r>
          </a:p>
        </p:txBody>
      </p:sp>
    </p:spTree>
    <p:extLst>
      <p:ext uri="{BB962C8B-B14F-4D97-AF65-F5344CB8AC3E}">
        <p14:creationId xmlns:p14="http://schemas.microsoft.com/office/powerpoint/2010/main" val="417554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t>Bomba de Aceite</a:t>
            </a:r>
            <a:endParaRPr lang="es-CL" dirty="0"/>
          </a:p>
        </p:txBody>
      </p:sp>
      <p:sp>
        <p:nvSpPr>
          <p:cNvPr id="4" name="Marcador de contenido 3"/>
          <p:cNvSpPr>
            <a:spLocks noGrp="1"/>
          </p:cNvSpPr>
          <p:nvPr>
            <p:ph sz="half" idx="1"/>
          </p:nvPr>
        </p:nvSpPr>
        <p:spPr/>
        <p:txBody>
          <a:bodyPr/>
          <a:lstStyle/>
          <a:p>
            <a:pPr marL="0" indent="0" algn="just" eaLnBrk="1" hangingPunct="1">
              <a:spcBef>
                <a:spcPct val="0"/>
              </a:spcBef>
              <a:buClrTx/>
              <a:buSzTx/>
              <a:buFontTx/>
              <a:buNone/>
            </a:pPr>
            <a:r>
              <a:rPr lang="es-CL" altLang="es-MX" sz="2100" dirty="0">
                <a:latin typeface="Times New Roman" panose="02020603050405020304" pitchFamily="18" charset="0"/>
                <a:cs typeface="Times New Roman" panose="02020603050405020304" pitchFamily="18" charset="0"/>
              </a:rPr>
              <a:t>Es el órgano mecánico que sirve  para poner en circulación el aceite lubricante a una determinada presión</a:t>
            </a:r>
            <a:r>
              <a:rPr lang="es-CL" altLang="es-MX" sz="2100" dirty="0" smtClean="0">
                <a:latin typeface="Times New Roman" panose="02020603050405020304" pitchFamily="18" charset="0"/>
                <a:cs typeface="Times New Roman" panose="02020603050405020304" pitchFamily="18" charset="0"/>
              </a:rPr>
              <a:t>.</a:t>
            </a:r>
          </a:p>
          <a:p>
            <a:pPr marL="0" indent="0" algn="just" eaLnBrk="1" hangingPunct="1">
              <a:spcBef>
                <a:spcPct val="0"/>
              </a:spcBef>
              <a:buClrTx/>
              <a:buSzTx/>
              <a:buFontTx/>
              <a:buNone/>
            </a:pPr>
            <a:endParaRPr lang="es-CL" altLang="es-MX" sz="2100" dirty="0">
              <a:latin typeface="Times New Roman" panose="02020603050405020304" pitchFamily="18" charset="0"/>
              <a:cs typeface="Times New Roman" panose="02020603050405020304" pitchFamily="18" charset="0"/>
            </a:endParaRPr>
          </a:p>
          <a:p>
            <a:pPr marL="0" indent="0" algn="just" eaLnBrk="1" hangingPunct="1">
              <a:spcBef>
                <a:spcPct val="0"/>
              </a:spcBef>
              <a:buClrTx/>
              <a:buSzTx/>
              <a:buFontTx/>
              <a:buNone/>
            </a:pPr>
            <a:r>
              <a:rPr lang="es-CL" altLang="es-MX" sz="2100" dirty="0">
                <a:latin typeface="Times New Roman" panose="02020603050405020304" pitchFamily="18" charset="0"/>
                <a:cs typeface="Times New Roman" panose="02020603050405020304" pitchFamily="18" charset="0"/>
              </a:rPr>
              <a:t>Una de las características de la bomba, es que esta debe suministrar un caudal suficiente incluso a bajas RPM del motor.</a:t>
            </a:r>
          </a:p>
          <a:p>
            <a:pPr marL="0" indent="0" algn="just" eaLnBrk="1" hangingPunct="1">
              <a:spcBef>
                <a:spcPct val="0"/>
              </a:spcBef>
              <a:buClrTx/>
              <a:buSzTx/>
              <a:buFontTx/>
              <a:buNone/>
            </a:pPr>
            <a:endParaRPr lang="es-CL" altLang="es-MX" sz="2100" dirty="0" smtClean="0">
              <a:latin typeface="Times New Roman" panose="02020603050405020304" pitchFamily="18" charset="0"/>
              <a:cs typeface="Times New Roman" panose="02020603050405020304" pitchFamily="18" charset="0"/>
            </a:endParaRPr>
          </a:p>
          <a:p>
            <a:pPr marL="0" indent="0" algn="just" eaLnBrk="1" hangingPunct="1">
              <a:spcBef>
                <a:spcPct val="0"/>
              </a:spcBef>
              <a:buClrTx/>
              <a:buSzTx/>
              <a:buFontTx/>
              <a:buNone/>
            </a:pPr>
            <a:r>
              <a:rPr lang="es-CL" altLang="es-MX" sz="2100" dirty="0" smtClean="0">
                <a:latin typeface="Times New Roman" panose="02020603050405020304" pitchFamily="18" charset="0"/>
                <a:cs typeface="Times New Roman" panose="02020603050405020304" pitchFamily="18" charset="0"/>
              </a:rPr>
              <a:t>La </a:t>
            </a:r>
            <a:r>
              <a:rPr lang="es-CL" altLang="es-MX" sz="2100" dirty="0">
                <a:latin typeface="Times New Roman" panose="02020603050405020304" pitchFamily="18" charset="0"/>
                <a:cs typeface="Times New Roman" panose="02020603050405020304" pitchFamily="18" charset="0"/>
              </a:rPr>
              <a:t>presión promedio de un circuito de lubricación en funcionamiento es de 50 a 100 PSI</a:t>
            </a:r>
          </a:p>
          <a:p>
            <a:pPr marL="0" indent="0" algn="just">
              <a:buNone/>
            </a:pPr>
            <a:endParaRPr lang="es-CL" sz="2100" dirty="0"/>
          </a:p>
        </p:txBody>
      </p:sp>
      <p:pic>
        <p:nvPicPr>
          <p:cNvPr id="8" name="Picture 2" descr="http://t0.gstatic.com/images?q=tbn:zFwQZz2UOojaJM:http://img20.imageshack.us/img20/1366/bomba2.jpg&amp;t=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05438" y="1600200"/>
            <a:ext cx="3883558" cy="29089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0980994"/>
      </p:ext>
    </p:extLst>
  </p:cSld>
  <p:clrMapOvr>
    <a:masterClrMapping/>
  </p:clrMapOvr>
  <p:transition spd="med">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t>Filtro de Aceite</a:t>
            </a:r>
            <a:endParaRPr lang="es-CL" dirty="0"/>
          </a:p>
        </p:txBody>
      </p:sp>
      <p:sp>
        <p:nvSpPr>
          <p:cNvPr id="5" name="Marcador de contenido 4"/>
          <p:cNvSpPr>
            <a:spLocks noGrp="1"/>
          </p:cNvSpPr>
          <p:nvPr>
            <p:ph sz="half" idx="2"/>
          </p:nvPr>
        </p:nvSpPr>
        <p:spPr/>
        <p:txBody>
          <a:bodyPr/>
          <a:lstStyle/>
          <a:p>
            <a:pPr marL="0" indent="0" algn="just" eaLnBrk="1" hangingPunct="1">
              <a:spcBef>
                <a:spcPct val="0"/>
              </a:spcBef>
              <a:buClrTx/>
              <a:buSzTx/>
              <a:buFontTx/>
              <a:buNone/>
            </a:pPr>
            <a:r>
              <a:rPr lang="es-CL" altLang="es-MX" sz="1800" dirty="0">
                <a:latin typeface="Times New Roman" panose="02020603050405020304" pitchFamily="18" charset="0"/>
                <a:cs typeface="Times New Roman" panose="02020603050405020304" pitchFamily="18" charset="0"/>
              </a:rPr>
              <a:t>El aceite, en su recorrido por el circuito, arrastra carbonilla y partículas finas metálicas, que llegan al </a:t>
            </a:r>
            <a:r>
              <a:rPr lang="es-CL" altLang="es-MX" sz="1800" dirty="0" err="1">
                <a:latin typeface="Times New Roman" panose="02020603050405020304" pitchFamily="18" charset="0"/>
                <a:cs typeface="Times New Roman" panose="02020603050405020304" pitchFamily="18" charset="0"/>
              </a:rPr>
              <a:t>carter</a:t>
            </a:r>
            <a:r>
              <a:rPr lang="es-CL" altLang="es-MX" sz="1800" dirty="0">
                <a:latin typeface="Times New Roman" panose="02020603050405020304" pitchFamily="18" charset="0"/>
                <a:cs typeface="Times New Roman" panose="02020603050405020304" pitchFamily="18" charset="0"/>
              </a:rPr>
              <a:t> y quedan depositadas en el fondo, que saldrán al cambiar el aceite, pero las partículas más finas, quedarán en suspensión y circularán nuevamente por el circuito de lubricación, llegando hasta los metales </a:t>
            </a:r>
            <a:r>
              <a:rPr lang="es-CL" altLang="es-MX" sz="1800" dirty="0" smtClean="0">
                <a:latin typeface="Times New Roman" panose="02020603050405020304" pitchFamily="18" charset="0"/>
                <a:cs typeface="Times New Roman" panose="02020603050405020304" pitchFamily="18" charset="0"/>
              </a:rPr>
              <a:t>(cojinetes) </a:t>
            </a:r>
            <a:r>
              <a:rPr lang="es-CL" altLang="es-MX" sz="1800" dirty="0">
                <a:latin typeface="Times New Roman" panose="02020603050405020304" pitchFamily="18" charset="0"/>
                <a:cs typeface="Times New Roman" panose="02020603050405020304" pitchFamily="18" charset="0"/>
              </a:rPr>
              <a:t>produciendo daños</a:t>
            </a:r>
            <a:r>
              <a:rPr lang="es-CL" altLang="es-MX" sz="1800" dirty="0" smtClean="0">
                <a:latin typeface="Times New Roman" panose="02020603050405020304" pitchFamily="18" charset="0"/>
                <a:cs typeface="Times New Roman" panose="02020603050405020304" pitchFamily="18" charset="0"/>
              </a:rPr>
              <a:t>.</a:t>
            </a:r>
          </a:p>
          <a:p>
            <a:pPr marL="0" indent="0" algn="just" eaLnBrk="1" hangingPunct="1">
              <a:spcBef>
                <a:spcPct val="0"/>
              </a:spcBef>
              <a:buClrTx/>
              <a:buSzTx/>
              <a:buFontTx/>
              <a:buNone/>
            </a:pPr>
            <a:endParaRPr lang="es-CL" altLang="es-MX" sz="1800" dirty="0" smtClean="0">
              <a:latin typeface="Times New Roman" panose="02020603050405020304" pitchFamily="18" charset="0"/>
              <a:cs typeface="Times New Roman" panose="02020603050405020304" pitchFamily="18" charset="0"/>
            </a:endParaRPr>
          </a:p>
          <a:p>
            <a:pPr marL="0" indent="0" algn="just" eaLnBrk="1" hangingPunct="1">
              <a:spcBef>
                <a:spcPct val="0"/>
              </a:spcBef>
              <a:buClrTx/>
              <a:buSzTx/>
              <a:buFontTx/>
              <a:buNone/>
            </a:pPr>
            <a:endParaRPr lang="es-CL" altLang="es-MX" sz="1800" dirty="0">
              <a:latin typeface="Times New Roman" panose="02020603050405020304" pitchFamily="18" charset="0"/>
              <a:cs typeface="Times New Roman" panose="02020603050405020304" pitchFamily="18" charset="0"/>
            </a:endParaRPr>
          </a:p>
          <a:p>
            <a:pPr marL="0" indent="0" algn="just" eaLnBrk="1" hangingPunct="1">
              <a:spcBef>
                <a:spcPct val="0"/>
              </a:spcBef>
              <a:buClrTx/>
              <a:buSzTx/>
              <a:buFontTx/>
              <a:buNone/>
            </a:pPr>
            <a:r>
              <a:rPr lang="es-CL" altLang="es-MX" sz="1800" dirty="0">
                <a:latin typeface="Times New Roman" panose="02020603050405020304" pitchFamily="18" charset="0"/>
                <a:cs typeface="Times New Roman" panose="02020603050405020304" pitchFamily="18" charset="0"/>
              </a:rPr>
              <a:t>Para evitar esto, es que se incorpora en el circuito un filtro que como función tiene la de retener las partículas abrasivas.</a:t>
            </a:r>
          </a:p>
          <a:p>
            <a:pPr marL="0" indent="0" algn="just"/>
            <a:endParaRPr lang="es-CL" sz="1800" dirty="0"/>
          </a:p>
        </p:txBody>
      </p:sp>
      <p:pic>
        <p:nvPicPr>
          <p:cNvPr id="8" name="Picture 2" descr="http://1.bp.blogspot.com/_kRDcMtdc76w/TDjBE3wjxvI/AAAAAAAAAH8/HdzVC8bTWkA/s1600/filtro_de_aceite_lubricante.gif"/>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700808"/>
            <a:ext cx="4038600" cy="3076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3192000"/>
      </p:ext>
    </p:extLst>
  </p:cSld>
  <p:clrMapOvr>
    <a:masterClrMapping/>
  </p:clrMapOvr>
  <p:transition spd="med">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es-CL" dirty="0" smtClean="0"/>
              <a:t>Tipos de Filtros de Aceite</a:t>
            </a:r>
            <a:endParaRPr lang="es-CL" dirty="0"/>
          </a:p>
        </p:txBody>
      </p:sp>
      <p:sp>
        <p:nvSpPr>
          <p:cNvPr id="5" name="Marcador de texto 4"/>
          <p:cNvSpPr>
            <a:spLocks noGrp="1"/>
          </p:cNvSpPr>
          <p:nvPr>
            <p:ph type="body" idx="1"/>
          </p:nvPr>
        </p:nvSpPr>
        <p:spPr/>
        <p:txBody>
          <a:bodyPr/>
          <a:lstStyle/>
          <a:p>
            <a:pPr algn="ctr"/>
            <a:r>
              <a:rPr lang="es-CL" dirty="0" smtClean="0"/>
              <a:t>Filtros Blindados</a:t>
            </a:r>
            <a:endParaRPr lang="es-CL" dirty="0"/>
          </a:p>
        </p:txBody>
      </p:sp>
      <p:sp>
        <p:nvSpPr>
          <p:cNvPr id="7" name="Marcador de texto 6"/>
          <p:cNvSpPr>
            <a:spLocks noGrp="1"/>
          </p:cNvSpPr>
          <p:nvPr>
            <p:ph type="body" sz="quarter" idx="3"/>
          </p:nvPr>
        </p:nvSpPr>
        <p:spPr/>
        <p:txBody>
          <a:bodyPr/>
          <a:lstStyle/>
          <a:p>
            <a:pPr algn="ctr"/>
            <a:r>
              <a:rPr lang="es-CL" dirty="0" smtClean="0"/>
              <a:t>Elemento Filtro</a:t>
            </a:r>
            <a:endParaRPr lang="es-CL" dirty="0"/>
          </a:p>
        </p:txBody>
      </p:sp>
      <p:pic>
        <p:nvPicPr>
          <p:cNvPr id="5122" name="Picture 2" descr="http://img.actualidadmotor.com/wp-content/uploads/2012/10/filtro-aceit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821510"/>
            <a:ext cx="4040188" cy="26580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https://http2.mlstatic.com/filtro-de-aceite-de-elemento-chevrolet-cruze-tracker-S_611911-MEC20670610872_042016-F.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2806553"/>
            <a:ext cx="3023318" cy="26529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287931"/>
      </p:ext>
    </p:extLst>
  </p:cSld>
  <p:clrMapOvr>
    <a:masterClrMapping/>
  </p:clrMapOvr>
  <p:transition spd="med">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t>Conjunto Básico Sistema de Lubricación</a:t>
            </a:r>
            <a:endParaRPr lang="es-CL" dirty="0"/>
          </a:p>
        </p:txBody>
      </p:sp>
      <p:sp>
        <p:nvSpPr>
          <p:cNvPr id="3" name="Marcador de contenido 2"/>
          <p:cNvSpPr>
            <a:spLocks noGrp="1"/>
          </p:cNvSpPr>
          <p:nvPr>
            <p:ph idx="1"/>
          </p:nvPr>
        </p:nvSpPr>
        <p:spPr/>
        <p:txBody>
          <a:bodyPr>
            <a:normAutofit fontScale="62500" lnSpcReduction="20000"/>
          </a:bodyPr>
          <a:lstStyle/>
          <a:p>
            <a:pPr algn="just" eaLnBrk="1" hangingPunct="1">
              <a:spcBef>
                <a:spcPct val="0"/>
              </a:spcBef>
              <a:buClrTx/>
              <a:buSzTx/>
              <a:buFontTx/>
              <a:buNone/>
            </a:pPr>
            <a:r>
              <a:rPr lang="es-CL" altLang="es-MX" dirty="0">
                <a:latin typeface="Times New Roman" panose="02020603050405020304" pitchFamily="18" charset="0"/>
                <a:cs typeface="Times New Roman" panose="02020603050405020304" pitchFamily="18" charset="0"/>
              </a:rPr>
              <a:t>Básicamente, el sistema de lubricación consta de lo siguiente:</a:t>
            </a:r>
          </a:p>
          <a:p>
            <a:pPr marL="801688" algn="just" eaLnBrk="1" hangingPunct="1">
              <a:spcBef>
                <a:spcPct val="0"/>
              </a:spcBef>
              <a:buClrTx/>
              <a:buSzTx/>
              <a:buFontTx/>
              <a:buNone/>
            </a:pPr>
            <a:endParaRPr lang="es-CL" altLang="es-MX" dirty="0">
              <a:latin typeface="Times New Roman" panose="02020603050405020304" pitchFamily="18" charset="0"/>
              <a:cs typeface="Times New Roman" panose="02020603050405020304" pitchFamily="18" charset="0"/>
            </a:endParaRPr>
          </a:p>
          <a:p>
            <a:pPr marL="801688" algn="just" eaLnBrk="1" hangingPunct="1">
              <a:spcBef>
                <a:spcPct val="0"/>
              </a:spcBef>
              <a:buClrTx/>
              <a:buSzTx/>
              <a:buFont typeface="Wingdings" panose="05000000000000000000" pitchFamily="2" charset="2"/>
              <a:buChar char="Ø"/>
            </a:pPr>
            <a:r>
              <a:rPr lang="es-CL" altLang="es-MX" dirty="0" smtClean="0">
                <a:latin typeface="Times New Roman" panose="02020603050405020304" pitchFamily="18" charset="0"/>
                <a:cs typeface="Times New Roman" panose="02020603050405020304" pitchFamily="18" charset="0"/>
              </a:rPr>
              <a:t>Carter </a:t>
            </a:r>
            <a:r>
              <a:rPr lang="es-CL" altLang="es-MX" dirty="0">
                <a:latin typeface="Times New Roman" panose="02020603050405020304" pitchFamily="18" charset="0"/>
                <a:cs typeface="Times New Roman" panose="02020603050405020304" pitchFamily="18" charset="0"/>
              </a:rPr>
              <a:t>de aceite</a:t>
            </a:r>
          </a:p>
          <a:p>
            <a:pPr marL="801688" algn="just" eaLnBrk="1" hangingPunct="1">
              <a:spcBef>
                <a:spcPct val="0"/>
              </a:spcBef>
              <a:buClrTx/>
              <a:buSzTx/>
              <a:buFont typeface="Wingdings" panose="05000000000000000000" pitchFamily="2" charset="2"/>
              <a:buChar char="Ø"/>
            </a:pPr>
            <a:r>
              <a:rPr lang="es-CL" altLang="es-MX" dirty="0">
                <a:latin typeface="Times New Roman" panose="02020603050405020304" pitchFamily="18" charset="0"/>
                <a:cs typeface="Times New Roman" panose="02020603050405020304" pitchFamily="18" charset="0"/>
              </a:rPr>
              <a:t>Colador</a:t>
            </a:r>
          </a:p>
          <a:p>
            <a:pPr marL="801688" algn="just" eaLnBrk="1" hangingPunct="1">
              <a:spcBef>
                <a:spcPct val="0"/>
              </a:spcBef>
              <a:buClrTx/>
              <a:buSzTx/>
              <a:buFont typeface="Wingdings" panose="05000000000000000000" pitchFamily="2" charset="2"/>
              <a:buChar char="Ø"/>
            </a:pPr>
            <a:r>
              <a:rPr lang="es-CL" altLang="es-MX" dirty="0">
                <a:latin typeface="Times New Roman" panose="02020603050405020304" pitchFamily="18" charset="0"/>
                <a:cs typeface="Times New Roman" panose="02020603050405020304" pitchFamily="18" charset="0"/>
              </a:rPr>
              <a:t>Bomba de aceite</a:t>
            </a:r>
          </a:p>
          <a:p>
            <a:pPr marL="801688" algn="just" eaLnBrk="1" hangingPunct="1">
              <a:spcBef>
                <a:spcPct val="0"/>
              </a:spcBef>
              <a:buClrTx/>
              <a:buSzTx/>
              <a:buFont typeface="Wingdings" panose="05000000000000000000" pitchFamily="2" charset="2"/>
              <a:buChar char="Ø"/>
            </a:pPr>
            <a:r>
              <a:rPr lang="es-CL" altLang="es-MX" dirty="0">
                <a:latin typeface="Times New Roman" panose="02020603050405020304" pitchFamily="18" charset="0"/>
                <a:cs typeface="Times New Roman" panose="02020603050405020304" pitchFamily="18" charset="0"/>
              </a:rPr>
              <a:t>Filtro de aceite</a:t>
            </a:r>
          </a:p>
          <a:p>
            <a:pPr marL="801688" algn="just" eaLnBrk="1" hangingPunct="1">
              <a:spcBef>
                <a:spcPct val="0"/>
              </a:spcBef>
              <a:buClrTx/>
              <a:buSzTx/>
              <a:buFont typeface="Wingdings" panose="05000000000000000000" pitchFamily="2" charset="2"/>
              <a:buChar char="Ø"/>
            </a:pPr>
            <a:r>
              <a:rPr lang="es-CL" altLang="es-MX" dirty="0">
                <a:latin typeface="Times New Roman" panose="02020603050405020304" pitchFamily="18" charset="0"/>
                <a:cs typeface="Times New Roman" panose="02020603050405020304" pitchFamily="18" charset="0"/>
              </a:rPr>
              <a:t>Circuito de lubricación</a:t>
            </a:r>
          </a:p>
          <a:p>
            <a:pPr marL="801688" algn="just" eaLnBrk="1" hangingPunct="1">
              <a:spcBef>
                <a:spcPct val="0"/>
              </a:spcBef>
              <a:buClrTx/>
              <a:buSzTx/>
              <a:buFont typeface="Wingdings" panose="05000000000000000000" pitchFamily="2" charset="2"/>
              <a:buChar char="Ø"/>
            </a:pPr>
            <a:r>
              <a:rPr lang="es-CL" altLang="es-MX" dirty="0">
                <a:latin typeface="Times New Roman" panose="02020603050405020304" pitchFamily="18" charset="0"/>
                <a:cs typeface="Times New Roman" panose="02020603050405020304" pitchFamily="18" charset="0"/>
              </a:rPr>
              <a:t>Sensor de presión de aceite</a:t>
            </a:r>
          </a:p>
          <a:p>
            <a:pPr algn="just" eaLnBrk="1" hangingPunct="1">
              <a:spcBef>
                <a:spcPct val="0"/>
              </a:spcBef>
              <a:buClrTx/>
              <a:buSzTx/>
              <a:buFontTx/>
              <a:buNone/>
            </a:pPr>
            <a:endParaRPr lang="es-CL" altLang="es-MX" dirty="0">
              <a:latin typeface="Times New Roman" panose="02020603050405020304" pitchFamily="18" charset="0"/>
              <a:cs typeface="Times New Roman" panose="02020603050405020304" pitchFamily="18" charset="0"/>
            </a:endParaRPr>
          </a:p>
          <a:p>
            <a:pPr marL="0" indent="0" algn="just" eaLnBrk="1" hangingPunct="1">
              <a:spcBef>
                <a:spcPct val="0"/>
              </a:spcBef>
              <a:buClrTx/>
              <a:buSzTx/>
              <a:buFontTx/>
              <a:buNone/>
            </a:pPr>
            <a:r>
              <a:rPr lang="es-CL" altLang="es-MX" dirty="0">
                <a:latin typeface="Times New Roman" panose="02020603050405020304" pitchFamily="18" charset="0"/>
                <a:cs typeface="Times New Roman" panose="02020603050405020304" pitchFamily="18" charset="0"/>
              </a:rPr>
              <a:t>La bomba de aceite, está conectada al cigüeñal, obligando a la bomba a moverse apenas el motor se pone en marcha. Debido a que el </a:t>
            </a:r>
            <a:r>
              <a:rPr lang="es-CL" altLang="es-MX" dirty="0" err="1">
                <a:latin typeface="Times New Roman" panose="02020603050405020304" pitchFamily="18" charset="0"/>
                <a:cs typeface="Times New Roman" panose="02020603050405020304" pitchFamily="18" charset="0"/>
              </a:rPr>
              <a:t>carter</a:t>
            </a:r>
            <a:r>
              <a:rPr lang="es-CL" altLang="es-MX" dirty="0">
                <a:latin typeface="Times New Roman" panose="02020603050405020304" pitchFamily="18" charset="0"/>
                <a:cs typeface="Times New Roman" panose="02020603050405020304" pitchFamily="18" charset="0"/>
              </a:rPr>
              <a:t> tiene una cantidad suficiente de aceite, la bomba es capaz de succionar el aceite a través del colador, que tiene como función atrapar e impedir que partículas de gran tamaño lleguen a la bomba dañándola.</a:t>
            </a:r>
          </a:p>
          <a:p>
            <a:pPr marL="0" indent="0" algn="just" eaLnBrk="1" hangingPunct="1">
              <a:spcBef>
                <a:spcPct val="0"/>
              </a:spcBef>
              <a:buClrTx/>
              <a:buSzTx/>
              <a:buFontTx/>
              <a:buNone/>
            </a:pPr>
            <a:endParaRPr lang="es-CL" altLang="es-MX" dirty="0" smtClean="0">
              <a:latin typeface="Times New Roman" panose="02020603050405020304" pitchFamily="18" charset="0"/>
              <a:cs typeface="Times New Roman" panose="02020603050405020304" pitchFamily="18" charset="0"/>
            </a:endParaRPr>
          </a:p>
          <a:p>
            <a:pPr marL="0" indent="0" algn="just" eaLnBrk="1" hangingPunct="1">
              <a:spcBef>
                <a:spcPct val="0"/>
              </a:spcBef>
              <a:buClrTx/>
              <a:buSzTx/>
              <a:buFontTx/>
              <a:buNone/>
            </a:pPr>
            <a:r>
              <a:rPr lang="es-CL" altLang="es-MX" dirty="0" smtClean="0">
                <a:latin typeface="Times New Roman" panose="02020603050405020304" pitchFamily="18" charset="0"/>
                <a:cs typeface="Times New Roman" panose="02020603050405020304" pitchFamily="18" charset="0"/>
              </a:rPr>
              <a:t>El </a:t>
            </a:r>
            <a:r>
              <a:rPr lang="es-CL" altLang="es-MX" dirty="0">
                <a:latin typeface="Times New Roman" panose="02020603050405020304" pitchFamily="18" charset="0"/>
                <a:cs typeface="Times New Roman" panose="02020603050405020304" pitchFamily="18" charset="0"/>
              </a:rPr>
              <a:t>aceite pasa a través de la bomba y es llevado al filtro para que sea limpiado de impurezas, desde ahí llega a </a:t>
            </a:r>
            <a:r>
              <a:rPr lang="es-CL" altLang="es-MX" dirty="0" err="1">
                <a:latin typeface="Times New Roman" panose="02020603050405020304" pitchFamily="18" charset="0"/>
                <a:cs typeface="Times New Roman" panose="02020603050405020304" pitchFamily="18" charset="0"/>
              </a:rPr>
              <a:t>a</a:t>
            </a:r>
            <a:r>
              <a:rPr lang="es-CL" altLang="es-MX" dirty="0">
                <a:latin typeface="Times New Roman" panose="02020603050405020304" pitchFamily="18" charset="0"/>
                <a:cs typeface="Times New Roman" panose="02020603050405020304" pitchFamily="18" charset="0"/>
              </a:rPr>
              <a:t> través del circuito a los puntos de lubricación como el cigüeñal, eje de levas y en algunos motores la base de la cabeza del pistón, posteriormente retorna al </a:t>
            </a:r>
            <a:r>
              <a:rPr lang="es-CL" altLang="es-MX" dirty="0" err="1">
                <a:latin typeface="Times New Roman" panose="02020603050405020304" pitchFamily="18" charset="0"/>
                <a:cs typeface="Times New Roman" panose="02020603050405020304" pitchFamily="18" charset="0"/>
              </a:rPr>
              <a:t>carter</a:t>
            </a:r>
            <a:r>
              <a:rPr lang="es-CL" altLang="es-MX" dirty="0">
                <a:latin typeface="Times New Roman" panose="02020603050405020304" pitchFamily="18" charset="0"/>
                <a:cs typeface="Times New Roman" panose="02020603050405020304" pitchFamily="18" charset="0"/>
              </a:rPr>
              <a:t> por gravedad, reanudando nuevamente su ciclo.</a:t>
            </a:r>
          </a:p>
        </p:txBody>
      </p:sp>
    </p:spTree>
    <p:extLst>
      <p:ext uri="{BB962C8B-B14F-4D97-AF65-F5344CB8AC3E}">
        <p14:creationId xmlns:p14="http://schemas.microsoft.com/office/powerpoint/2010/main" val="2531145213"/>
      </p:ext>
    </p:extLst>
  </p:cSld>
  <p:clrMapOvr>
    <a:masterClrMapping/>
  </p:clrMapOvr>
  <p:transition spd="med">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36538" y="692150"/>
            <a:ext cx="508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2000" b="1"/>
              <a:t>Revisión del Sistema de Lubricación del Motor</a:t>
            </a:r>
            <a:endParaRPr lang="es-CL" altLang="ko-KR" sz="2000" b="1">
              <a:ea typeface="굴림" panose="020B0600000101010101" pitchFamily="34" charset="-127"/>
            </a:endParaRPr>
          </a:p>
        </p:txBody>
      </p:sp>
      <p:graphicFrame>
        <p:nvGraphicFramePr>
          <p:cNvPr id="21507" name="Object 4"/>
          <p:cNvGraphicFramePr>
            <a:graphicFrameLocks noChangeAspect="1"/>
          </p:cNvGraphicFramePr>
          <p:nvPr/>
        </p:nvGraphicFramePr>
        <p:xfrm>
          <a:off x="5969000" y="990600"/>
          <a:ext cx="2724150" cy="2438400"/>
        </p:xfrm>
        <a:graphic>
          <a:graphicData uri="http://schemas.openxmlformats.org/presentationml/2006/ole">
            <mc:AlternateContent xmlns:mc="http://schemas.openxmlformats.org/markup-compatibility/2006">
              <mc:Choice xmlns:v="urn:schemas-microsoft-com:vml" Requires="v">
                <p:oleObj spid="_x0000_s9220" name="PhotoImpact" r:id="rId4" imgW="2304000" imgH="1903319" progId="PI3.Image">
                  <p:embed/>
                </p:oleObj>
              </mc:Choice>
              <mc:Fallback>
                <p:oleObj name="PhotoImpact" r:id="rId4" imgW="2304000" imgH="1903319" progId="PI3.Imag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9000" y="990600"/>
                        <a:ext cx="272415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8" name="Text Box 5"/>
          <p:cNvSpPr txBox="1">
            <a:spLocks noChangeArrowheads="1"/>
          </p:cNvSpPr>
          <p:nvPr/>
        </p:nvSpPr>
        <p:spPr bwMode="auto">
          <a:xfrm>
            <a:off x="5838825" y="2370138"/>
            <a:ext cx="1285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Bomba de aceite</a:t>
            </a:r>
            <a:endParaRPr lang="es-CL" altLang="ko-KR" sz="1200" b="1">
              <a:ea typeface="굴림" panose="020B0600000101010101" pitchFamily="34" charset="-127"/>
            </a:endParaRPr>
          </a:p>
        </p:txBody>
      </p:sp>
      <p:sp>
        <p:nvSpPr>
          <p:cNvPr id="21509" name="Text Box 6"/>
          <p:cNvSpPr txBox="1">
            <a:spLocks noChangeArrowheads="1"/>
          </p:cNvSpPr>
          <p:nvPr/>
        </p:nvSpPr>
        <p:spPr bwMode="auto">
          <a:xfrm>
            <a:off x="5978525" y="3055938"/>
            <a:ext cx="12620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Cárter de aceite </a:t>
            </a:r>
            <a:endParaRPr lang="es-CL" altLang="ko-KR" sz="1200" b="1">
              <a:ea typeface="굴림" panose="020B0600000101010101" pitchFamily="34" charset="-127"/>
            </a:endParaRPr>
          </a:p>
        </p:txBody>
      </p:sp>
      <p:sp>
        <p:nvSpPr>
          <p:cNvPr id="21510" name="Text Box 7"/>
          <p:cNvSpPr txBox="1">
            <a:spLocks noChangeArrowheads="1"/>
          </p:cNvSpPr>
          <p:nvPr/>
        </p:nvSpPr>
        <p:spPr bwMode="auto">
          <a:xfrm>
            <a:off x="5600700" y="2873375"/>
            <a:ext cx="1484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Válvula anti retorno</a:t>
            </a:r>
            <a:endParaRPr lang="es-CL" altLang="ko-KR" sz="1200" b="1">
              <a:ea typeface="굴림" panose="020B0600000101010101" pitchFamily="34" charset="-127"/>
            </a:endParaRPr>
          </a:p>
        </p:txBody>
      </p:sp>
      <p:sp>
        <p:nvSpPr>
          <p:cNvPr id="21511" name="Line 8"/>
          <p:cNvSpPr>
            <a:spLocks noChangeShapeType="1"/>
          </p:cNvSpPr>
          <p:nvPr/>
        </p:nvSpPr>
        <p:spPr bwMode="auto">
          <a:xfrm flipV="1">
            <a:off x="6765925" y="2781300"/>
            <a:ext cx="65088" cy="142875"/>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s-MX"/>
          </a:p>
        </p:txBody>
      </p:sp>
      <p:sp>
        <p:nvSpPr>
          <p:cNvPr id="21512" name="Text Box 9"/>
          <p:cNvSpPr txBox="1">
            <a:spLocks noChangeArrowheads="1"/>
          </p:cNvSpPr>
          <p:nvPr/>
        </p:nvSpPr>
        <p:spPr bwMode="auto">
          <a:xfrm>
            <a:off x="6578600" y="2074863"/>
            <a:ext cx="13049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Válvula de alivio </a:t>
            </a:r>
            <a:endParaRPr lang="es-CL" altLang="ko-KR" sz="1200" b="1">
              <a:ea typeface="굴림" panose="020B0600000101010101" pitchFamily="34" charset="-127"/>
            </a:endParaRPr>
          </a:p>
        </p:txBody>
      </p:sp>
      <p:sp>
        <p:nvSpPr>
          <p:cNvPr id="21513" name="Text Box 10"/>
          <p:cNvSpPr txBox="1">
            <a:spLocks noChangeArrowheads="1"/>
          </p:cNvSpPr>
          <p:nvPr/>
        </p:nvSpPr>
        <p:spPr bwMode="auto">
          <a:xfrm>
            <a:off x="6296025" y="922338"/>
            <a:ext cx="162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Válvula de sobre flujo</a:t>
            </a:r>
            <a:endParaRPr lang="es-CL" altLang="ko-KR" sz="1200" b="1">
              <a:ea typeface="굴림" panose="020B0600000101010101" pitchFamily="34" charset="-127"/>
            </a:endParaRPr>
          </a:p>
        </p:txBody>
      </p:sp>
      <p:sp>
        <p:nvSpPr>
          <p:cNvPr id="21514" name="Text Box 11"/>
          <p:cNvSpPr txBox="1">
            <a:spLocks noChangeArrowheads="1"/>
          </p:cNvSpPr>
          <p:nvPr/>
        </p:nvSpPr>
        <p:spPr bwMode="auto">
          <a:xfrm>
            <a:off x="5702300" y="3429000"/>
            <a:ext cx="3294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400" b="1"/>
              <a:t>Sistema de lubricación por cárter húmedo</a:t>
            </a:r>
            <a:endParaRPr lang="es-CL" altLang="ko-KR" sz="1400" b="1">
              <a:ea typeface="굴림" panose="020B0600000101010101" pitchFamily="34" charset="-127"/>
            </a:endParaRPr>
          </a:p>
        </p:txBody>
      </p:sp>
      <p:sp>
        <p:nvSpPr>
          <p:cNvPr id="21515" name="Line 13"/>
          <p:cNvSpPr>
            <a:spLocks noChangeShapeType="1"/>
          </p:cNvSpPr>
          <p:nvPr/>
        </p:nvSpPr>
        <p:spPr bwMode="auto">
          <a:xfrm flipV="1">
            <a:off x="1038225" y="3957638"/>
            <a:ext cx="352425" cy="166687"/>
          </a:xfrm>
          <a:prstGeom prst="line">
            <a:avLst/>
          </a:prstGeom>
          <a:noFill/>
          <a:ln w="9525">
            <a:solidFill>
              <a:srgbClr val="FF3300"/>
            </a:solidFill>
            <a:round/>
            <a:headEnd/>
            <a:tailEnd type="oval" w="med" len="med"/>
          </a:ln>
          <a:extLst>
            <a:ext uri="{909E8E84-426E-40DD-AFC4-6F175D3DCCD1}">
              <a14:hiddenFill xmlns:a14="http://schemas.microsoft.com/office/drawing/2010/main">
                <a:noFill/>
              </a14:hiddenFill>
            </a:ext>
          </a:extLst>
        </p:spPr>
        <p:txBody>
          <a:bodyPr/>
          <a:lstStyle/>
          <a:p>
            <a:endParaRPr lang="es-MX"/>
          </a:p>
        </p:txBody>
      </p:sp>
      <p:graphicFrame>
        <p:nvGraphicFramePr>
          <p:cNvPr id="21516" name="Object 14"/>
          <p:cNvGraphicFramePr>
            <a:graphicFrameLocks noChangeAspect="1"/>
          </p:cNvGraphicFramePr>
          <p:nvPr/>
        </p:nvGraphicFramePr>
        <p:xfrm>
          <a:off x="317500" y="1844675"/>
          <a:ext cx="4187825" cy="3971925"/>
        </p:xfrm>
        <a:graphic>
          <a:graphicData uri="http://schemas.openxmlformats.org/presentationml/2006/ole">
            <mc:AlternateContent xmlns:mc="http://schemas.openxmlformats.org/markup-compatibility/2006">
              <mc:Choice xmlns:v="urn:schemas-microsoft-com:vml" Requires="v">
                <p:oleObj spid="_x0000_s9221" name="PhotoImpact" r:id="rId6" imgW="3669841" imgH="3212698" progId="PI3.Image">
                  <p:embed/>
                </p:oleObj>
              </mc:Choice>
              <mc:Fallback>
                <p:oleObj name="PhotoImpact" r:id="rId6" imgW="3669841" imgH="3212698" progId="PI3.Imag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500" y="1844675"/>
                        <a:ext cx="4187825"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7" name="Text Box 15"/>
          <p:cNvSpPr txBox="1">
            <a:spLocks noChangeArrowheads="1"/>
          </p:cNvSpPr>
          <p:nvPr/>
        </p:nvSpPr>
        <p:spPr bwMode="auto">
          <a:xfrm>
            <a:off x="4294188" y="1898650"/>
            <a:ext cx="763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Balancín </a:t>
            </a:r>
            <a:endParaRPr lang="es-CL" altLang="ko-KR" sz="1200" b="1">
              <a:ea typeface="굴림" panose="020B0600000101010101" pitchFamily="34" charset="-127"/>
            </a:endParaRPr>
          </a:p>
        </p:txBody>
      </p:sp>
      <p:sp>
        <p:nvSpPr>
          <p:cNvPr id="21518" name="Text Box 16"/>
          <p:cNvSpPr txBox="1">
            <a:spLocks noChangeArrowheads="1"/>
          </p:cNvSpPr>
          <p:nvPr/>
        </p:nvSpPr>
        <p:spPr bwMode="auto">
          <a:xfrm>
            <a:off x="4221163" y="2351088"/>
            <a:ext cx="1035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Alza válvulas </a:t>
            </a:r>
            <a:endParaRPr lang="es-CL" altLang="ko-KR" sz="1200" b="1">
              <a:ea typeface="굴림" panose="020B0600000101010101" pitchFamily="34" charset="-127"/>
            </a:endParaRPr>
          </a:p>
        </p:txBody>
      </p:sp>
      <p:sp>
        <p:nvSpPr>
          <p:cNvPr id="21519" name="Text Box 17"/>
          <p:cNvSpPr txBox="1">
            <a:spLocks noChangeArrowheads="1"/>
          </p:cNvSpPr>
          <p:nvPr/>
        </p:nvSpPr>
        <p:spPr bwMode="auto">
          <a:xfrm>
            <a:off x="4306888" y="2667000"/>
            <a:ext cx="884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Ajustador </a:t>
            </a:r>
          </a:p>
          <a:p>
            <a:pPr eaLnBrk="1" hangingPunct="1">
              <a:spcBef>
                <a:spcPct val="0"/>
              </a:spcBef>
              <a:buClrTx/>
              <a:buSzTx/>
              <a:buFontTx/>
              <a:buNone/>
            </a:pPr>
            <a:r>
              <a:rPr lang="es-CL" altLang="es-MX" sz="1200" b="1"/>
              <a:t>hidráulico </a:t>
            </a:r>
            <a:endParaRPr lang="es-CL" altLang="ko-KR" sz="1200" b="1">
              <a:ea typeface="굴림" panose="020B0600000101010101" pitchFamily="34" charset="-127"/>
            </a:endParaRPr>
          </a:p>
        </p:txBody>
      </p:sp>
      <p:sp>
        <p:nvSpPr>
          <p:cNvPr id="21520" name="Text Box 18"/>
          <p:cNvSpPr txBox="1">
            <a:spLocks noChangeArrowheads="1"/>
          </p:cNvSpPr>
          <p:nvPr/>
        </p:nvSpPr>
        <p:spPr bwMode="auto">
          <a:xfrm>
            <a:off x="4411663" y="3078163"/>
            <a:ext cx="928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Eje de levas</a:t>
            </a:r>
            <a:endParaRPr lang="es-CL" altLang="ko-KR" sz="1200" b="1">
              <a:ea typeface="굴림" panose="020B0600000101010101" pitchFamily="34" charset="-127"/>
            </a:endParaRPr>
          </a:p>
        </p:txBody>
      </p:sp>
      <p:sp>
        <p:nvSpPr>
          <p:cNvPr id="21521" name="Text Box 19"/>
          <p:cNvSpPr txBox="1">
            <a:spLocks noChangeArrowheads="1"/>
          </p:cNvSpPr>
          <p:nvPr/>
        </p:nvSpPr>
        <p:spPr bwMode="auto">
          <a:xfrm>
            <a:off x="4067175" y="4260850"/>
            <a:ext cx="2543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Suministro a los cojinetes principales</a:t>
            </a:r>
            <a:endParaRPr lang="es-CL" altLang="ko-KR" sz="1200" b="1">
              <a:ea typeface="굴림" panose="020B0600000101010101" pitchFamily="34" charset="-127"/>
            </a:endParaRPr>
          </a:p>
        </p:txBody>
      </p:sp>
      <p:sp>
        <p:nvSpPr>
          <p:cNvPr id="21522" name="Text Box 20"/>
          <p:cNvSpPr txBox="1">
            <a:spLocks noChangeArrowheads="1"/>
          </p:cNvSpPr>
          <p:nvPr/>
        </p:nvSpPr>
        <p:spPr bwMode="auto">
          <a:xfrm>
            <a:off x="4105275" y="4462463"/>
            <a:ext cx="1871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Perforación en el cigüeñal </a:t>
            </a:r>
            <a:endParaRPr lang="es-CL" altLang="ko-KR" sz="1200" b="1">
              <a:ea typeface="굴림" panose="020B0600000101010101" pitchFamily="34" charset="-127"/>
            </a:endParaRPr>
          </a:p>
        </p:txBody>
      </p:sp>
      <p:sp>
        <p:nvSpPr>
          <p:cNvPr id="21523" name="Text Box 21"/>
          <p:cNvSpPr txBox="1">
            <a:spLocks noChangeArrowheads="1"/>
          </p:cNvSpPr>
          <p:nvPr/>
        </p:nvSpPr>
        <p:spPr bwMode="auto">
          <a:xfrm>
            <a:off x="4167188" y="4872038"/>
            <a:ext cx="132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Bomba de aceite </a:t>
            </a:r>
            <a:endParaRPr lang="es-CL" altLang="ko-KR" sz="1200" b="1">
              <a:ea typeface="굴림" panose="020B0600000101010101" pitchFamily="34" charset="-127"/>
            </a:endParaRPr>
          </a:p>
        </p:txBody>
      </p:sp>
      <p:sp>
        <p:nvSpPr>
          <p:cNvPr id="21524" name="Text Box 22"/>
          <p:cNvSpPr txBox="1">
            <a:spLocks noChangeArrowheads="1"/>
          </p:cNvSpPr>
          <p:nvPr/>
        </p:nvSpPr>
        <p:spPr bwMode="auto">
          <a:xfrm>
            <a:off x="4067175" y="5397500"/>
            <a:ext cx="1162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Filtro de aceite</a:t>
            </a:r>
            <a:endParaRPr lang="es-CL" altLang="ko-KR" sz="1200" b="1">
              <a:ea typeface="굴림" panose="020B0600000101010101" pitchFamily="34" charset="-127"/>
            </a:endParaRPr>
          </a:p>
        </p:txBody>
      </p:sp>
      <p:sp>
        <p:nvSpPr>
          <p:cNvPr id="21525" name="Text Box 23"/>
          <p:cNvSpPr txBox="1">
            <a:spLocks noChangeArrowheads="1"/>
          </p:cNvSpPr>
          <p:nvPr/>
        </p:nvSpPr>
        <p:spPr bwMode="auto">
          <a:xfrm>
            <a:off x="2824163" y="4713288"/>
            <a:ext cx="792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Galería principal de aceite</a:t>
            </a:r>
            <a:endParaRPr lang="es-CL" altLang="ko-KR" sz="1200" b="1">
              <a:ea typeface="굴림" panose="020B0600000101010101" pitchFamily="34" charset="-127"/>
            </a:endParaRPr>
          </a:p>
        </p:txBody>
      </p:sp>
      <p:sp>
        <p:nvSpPr>
          <p:cNvPr id="21526" name="Text Box 24"/>
          <p:cNvSpPr txBox="1">
            <a:spLocks noChangeArrowheads="1"/>
          </p:cNvSpPr>
          <p:nvPr/>
        </p:nvSpPr>
        <p:spPr bwMode="auto">
          <a:xfrm>
            <a:off x="2112963" y="5138738"/>
            <a:ext cx="865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r" eaLnBrk="1" hangingPunct="1">
              <a:spcBef>
                <a:spcPct val="0"/>
              </a:spcBef>
              <a:buClrTx/>
              <a:buSzTx/>
              <a:buFontTx/>
              <a:buNone/>
            </a:pPr>
            <a:r>
              <a:rPr lang="es-CL" altLang="es-MX" sz="1200" b="1"/>
              <a:t>Filtro </a:t>
            </a:r>
          </a:p>
          <a:p>
            <a:pPr algn="r" eaLnBrk="1" hangingPunct="1">
              <a:spcBef>
                <a:spcPct val="0"/>
              </a:spcBef>
              <a:buClrTx/>
              <a:buSzTx/>
              <a:buFontTx/>
              <a:buNone/>
            </a:pPr>
            <a:r>
              <a:rPr lang="es-CL" altLang="es-MX" sz="1200" b="1"/>
              <a:t>del cárter </a:t>
            </a:r>
            <a:endParaRPr lang="es-CL" altLang="ko-KR" sz="1200" b="1">
              <a:ea typeface="굴림" panose="020B0600000101010101" pitchFamily="34" charset="-127"/>
            </a:endParaRPr>
          </a:p>
        </p:txBody>
      </p:sp>
      <p:sp>
        <p:nvSpPr>
          <p:cNvPr id="21527" name="Text Box 25"/>
          <p:cNvSpPr txBox="1">
            <a:spLocks noChangeArrowheads="1"/>
          </p:cNvSpPr>
          <p:nvPr/>
        </p:nvSpPr>
        <p:spPr bwMode="auto">
          <a:xfrm>
            <a:off x="720725" y="5303838"/>
            <a:ext cx="968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s-CL" altLang="es-MX" sz="1200" b="1"/>
              <a:t>Cojinete de </a:t>
            </a:r>
          </a:p>
          <a:p>
            <a:pPr algn="ctr" eaLnBrk="1" hangingPunct="1">
              <a:spcBef>
                <a:spcPct val="0"/>
              </a:spcBef>
              <a:buClrTx/>
              <a:buSzTx/>
              <a:buFontTx/>
              <a:buNone/>
            </a:pPr>
            <a:r>
              <a:rPr lang="es-CL" altLang="es-MX" sz="1200" b="1"/>
              <a:t>de biela </a:t>
            </a:r>
            <a:endParaRPr lang="es-CL" altLang="ko-KR" sz="1200" b="1">
              <a:ea typeface="굴림" panose="020B0600000101010101" pitchFamily="34" charset="-127"/>
            </a:endParaRPr>
          </a:p>
        </p:txBody>
      </p:sp>
      <p:sp>
        <p:nvSpPr>
          <p:cNvPr id="21528" name="Text Box 26"/>
          <p:cNvSpPr txBox="1">
            <a:spLocks noChangeArrowheads="1"/>
          </p:cNvSpPr>
          <p:nvPr/>
        </p:nvSpPr>
        <p:spPr bwMode="auto">
          <a:xfrm>
            <a:off x="139700" y="4876800"/>
            <a:ext cx="1014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s-CL" altLang="es-MX" sz="1200" b="1"/>
              <a:t>Cojinete del </a:t>
            </a:r>
          </a:p>
          <a:p>
            <a:pPr algn="ctr" eaLnBrk="1" hangingPunct="1">
              <a:spcBef>
                <a:spcPct val="0"/>
              </a:spcBef>
              <a:buClrTx/>
              <a:buSzTx/>
              <a:buFontTx/>
              <a:buNone/>
            </a:pPr>
            <a:r>
              <a:rPr lang="es-CL" altLang="es-MX" sz="1200" b="1"/>
              <a:t>eje cigüeñal </a:t>
            </a:r>
            <a:endParaRPr lang="es-CL" altLang="ko-KR" sz="1200" b="1">
              <a:ea typeface="굴림" panose="020B0600000101010101" pitchFamily="34" charset="-127"/>
            </a:endParaRPr>
          </a:p>
        </p:txBody>
      </p:sp>
      <p:sp>
        <p:nvSpPr>
          <p:cNvPr id="21529" name="Text Box 27"/>
          <p:cNvSpPr txBox="1">
            <a:spLocks noChangeArrowheads="1"/>
          </p:cNvSpPr>
          <p:nvPr/>
        </p:nvSpPr>
        <p:spPr bwMode="auto">
          <a:xfrm>
            <a:off x="141288" y="4432300"/>
            <a:ext cx="984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Cojinete del </a:t>
            </a:r>
          </a:p>
          <a:p>
            <a:pPr eaLnBrk="1" hangingPunct="1">
              <a:spcBef>
                <a:spcPct val="0"/>
              </a:spcBef>
              <a:buClrTx/>
              <a:buSzTx/>
              <a:buFontTx/>
              <a:buNone/>
            </a:pPr>
            <a:r>
              <a:rPr lang="es-CL" altLang="es-MX" sz="1200" b="1"/>
              <a:t>eje de levas</a:t>
            </a:r>
          </a:p>
          <a:p>
            <a:pPr eaLnBrk="1" hangingPunct="1">
              <a:spcBef>
                <a:spcPct val="0"/>
              </a:spcBef>
              <a:buClrTx/>
              <a:buSzTx/>
              <a:buFontTx/>
              <a:buNone/>
            </a:pPr>
            <a:endParaRPr lang="es-CL" altLang="ko-KR" sz="1200" b="1">
              <a:ea typeface="굴림" panose="020B0600000101010101" pitchFamily="34" charset="-127"/>
            </a:endParaRPr>
          </a:p>
        </p:txBody>
      </p:sp>
      <p:pic>
        <p:nvPicPr>
          <p:cNvPr id="21530" name="Picture 28" descr="light_oi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0563" y="4797425"/>
            <a:ext cx="8794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1" name="Text Box 29"/>
          <p:cNvSpPr txBox="1">
            <a:spLocks noChangeArrowheads="1"/>
          </p:cNvSpPr>
          <p:nvPr/>
        </p:nvSpPr>
        <p:spPr bwMode="auto">
          <a:xfrm>
            <a:off x="6592888" y="5487988"/>
            <a:ext cx="1836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s-CL" altLang="es-MX" sz="1400" b="1"/>
              <a:t>Luz de advertencia de </a:t>
            </a:r>
          </a:p>
          <a:p>
            <a:pPr algn="ctr" eaLnBrk="1" hangingPunct="1">
              <a:spcBef>
                <a:spcPct val="0"/>
              </a:spcBef>
              <a:buClrTx/>
              <a:buSzTx/>
              <a:buFontTx/>
              <a:buNone/>
            </a:pPr>
            <a:r>
              <a:rPr lang="es-CL" altLang="es-MX" sz="1400" b="1"/>
              <a:t>presión de aceite </a:t>
            </a:r>
            <a:endParaRPr lang="es-CL" altLang="ko-KR" sz="1400" b="1">
              <a:ea typeface="굴림" panose="020B0600000101010101" pitchFamily="34" charset="-127"/>
            </a:endParaRPr>
          </a:p>
        </p:txBody>
      </p:sp>
    </p:spTree>
    <p:extLst>
      <p:ext uri="{BB962C8B-B14F-4D97-AF65-F5344CB8AC3E}">
        <p14:creationId xmlns:p14="http://schemas.microsoft.com/office/powerpoint/2010/main" val="1038812883"/>
      </p:ext>
    </p:extLst>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179512" y="260648"/>
            <a:ext cx="3221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2000" b="1"/>
              <a:t>Bomba de Aceite y Enfriador</a:t>
            </a:r>
            <a:endParaRPr lang="es-CL" altLang="ko-KR" sz="2000" b="1">
              <a:ea typeface="굴림" panose="020B0600000101010101" pitchFamily="34" charset="-127"/>
            </a:endParaRPr>
          </a:p>
        </p:txBody>
      </p:sp>
      <p:graphicFrame>
        <p:nvGraphicFramePr>
          <p:cNvPr id="23555" name="Object 4"/>
          <p:cNvGraphicFramePr>
            <a:graphicFrameLocks noChangeAspect="1"/>
          </p:cNvGraphicFramePr>
          <p:nvPr/>
        </p:nvGraphicFramePr>
        <p:xfrm>
          <a:off x="246187" y="836911"/>
          <a:ext cx="1211262" cy="2089150"/>
        </p:xfrm>
        <a:graphic>
          <a:graphicData uri="http://schemas.openxmlformats.org/presentationml/2006/ole">
            <mc:AlternateContent xmlns:mc="http://schemas.openxmlformats.org/markup-compatibility/2006">
              <mc:Choice xmlns:v="urn:schemas-microsoft-com:vml" Requires="v">
                <p:oleObj spid="_x0000_s10247" name="PhotoImpact" r:id="rId4" imgW="1428571" imgH="2276190" progId="PI3.Image">
                  <p:embed/>
                </p:oleObj>
              </mc:Choice>
              <mc:Fallback>
                <p:oleObj name="PhotoImpact" r:id="rId4" imgW="1428571" imgH="2276190" progId="PI3.Imag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187" y="836911"/>
                        <a:ext cx="1211262" cy="20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5"/>
          <p:cNvGraphicFramePr>
            <a:graphicFrameLocks noChangeAspect="1"/>
          </p:cNvGraphicFramePr>
          <p:nvPr/>
        </p:nvGraphicFramePr>
        <p:xfrm>
          <a:off x="1590799" y="879773"/>
          <a:ext cx="1590675" cy="1943100"/>
        </p:xfrm>
        <a:graphic>
          <a:graphicData uri="http://schemas.openxmlformats.org/presentationml/2006/ole">
            <mc:AlternateContent xmlns:mc="http://schemas.openxmlformats.org/markup-compatibility/2006">
              <mc:Choice xmlns:v="urn:schemas-microsoft-com:vml" Requires="v">
                <p:oleObj spid="_x0000_s10248" name="PhotoImpact" r:id="rId6" imgW="1428571" imgH="1609524" progId="PI3.Image">
                  <p:embed/>
                </p:oleObj>
              </mc:Choice>
              <mc:Fallback>
                <p:oleObj name="PhotoImpact" r:id="rId6" imgW="1428571" imgH="1609524" progId="PI3.Imag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0799" y="879773"/>
                        <a:ext cx="1590675"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7" name="Text Box 6"/>
          <p:cNvSpPr txBox="1">
            <a:spLocks noChangeArrowheads="1"/>
          </p:cNvSpPr>
          <p:nvPr/>
        </p:nvSpPr>
        <p:spPr bwMode="auto">
          <a:xfrm>
            <a:off x="992312" y="3054648"/>
            <a:ext cx="1789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400" b="1"/>
              <a:t>Bomba de Engranajes</a:t>
            </a:r>
            <a:endParaRPr lang="es-CL" altLang="ko-KR" sz="1400" b="1">
              <a:ea typeface="굴림" panose="020B0600000101010101" pitchFamily="34" charset="-127"/>
            </a:endParaRPr>
          </a:p>
        </p:txBody>
      </p:sp>
      <p:graphicFrame>
        <p:nvGraphicFramePr>
          <p:cNvPr id="23558" name="Object 7"/>
          <p:cNvGraphicFramePr>
            <a:graphicFrameLocks noChangeAspect="1"/>
          </p:cNvGraphicFramePr>
          <p:nvPr/>
        </p:nvGraphicFramePr>
        <p:xfrm>
          <a:off x="4895974" y="892473"/>
          <a:ext cx="1230313" cy="2066925"/>
        </p:xfrm>
        <a:graphic>
          <a:graphicData uri="http://schemas.openxmlformats.org/presentationml/2006/ole">
            <mc:AlternateContent xmlns:mc="http://schemas.openxmlformats.org/markup-compatibility/2006">
              <mc:Choice xmlns:v="urn:schemas-microsoft-com:vml" Requires="v">
                <p:oleObj spid="_x0000_s10249" name="PhotoImpact" r:id="rId8" imgW="1333333" imgH="2066667" progId="PI3.Image">
                  <p:embed/>
                </p:oleObj>
              </mc:Choice>
              <mc:Fallback>
                <p:oleObj name="PhotoImpact" r:id="rId8" imgW="1333333" imgH="2066667" progId="PI3.Imag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95974" y="892473"/>
                        <a:ext cx="1230313"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9" name="Object 8"/>
          <p:cNvGraphicFramePr>
            <a:graphicFrameLocks noChangeAspect="1"/>
          </p:cNvGraphicFramePr>
          <p:nvPr/>
        </p:nvGraphicFramePr>
        <p:xfrm>
          <a:off x="6756524" y="1108373"/>
          <a:ext cx="1292225" cy="1495425"/>
        </p:xfrm>
        <a:graphic>
          <a:graphicData uri="http://schemas.openxmlformats.org/presentationml/2006/ole">
            <mc:AlternateContent xmlns:mc="http://schemas.openxmlformats.org/markup-compatibility/2006">
              <mc:Choice xmlns:v="urn:schemas-microsoft-com:vml" Requires="v">
                <p:oleObj spid="_x0000_s10250" name="PhotoImpact" r:id="rId10" imgW="1400000" imgH="1495238" progId="PI3.Image">
                  <p:embed/>
                </p:oleObj>
              </mc:Choice>
              <mc:Fallback>
                <p:oleObj name="PhotoImpact" r:id="rId10" imgW="1400000" imgH="1495238" progId="PI3.Image">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56524" y="1108373"/>
                        <a:ext cx="129222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60" name="Text Box 9"/>
          <p:cNvSpPr txBox="1">
            <a:spLocks noChangeArrowheads="1"/>
          </p:cNvSpPr>
          <p:nvPr/>
        </p:nvSpPr>
        <p:spPr bwMode="auto">
          <a:xfrm>
            <a:off x="5559549" y="3051473"/>
            <a:ext cx="2389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400" b="1"/>
              <a:t>Bomba de rotores (Trocoide)  </a:t>
            </a:r>
            <a:endParaRPr lang="es-CL" altLang="ko-KR" sz="1400" b="1">
              <a:ea typeface="굴림" panose="020B0600000101010101" pitchFamily="34" charset="-127"/>
            </a:endParaRPr>
          </a:p>
        </p:txBody>
      </p:sp>
      <p:sp>
        <p:nvSpPr>
          <p:cNvPr id="23561" name="Text Box 10"/>
          <p:cNvSpPr txBox="1">
            <a:spLocks noChangeArrowheads="1"/>
          </p:cNvSpPr>
          <p:nvPr/>
        </p:nvSpPr>
        <p:spPr bwMode="auto">
          <a:xfrm>
            <a:off x="3952999" y="1762423"/>
            <a:ext cx="11382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Rotor exterior </a:t>
            </a:r>
            <a:endParaRPr lang="es-CL" altLang="ko-KR" sz="1200" b="1">
              <a:ea typeface="굴림" panose="020B0600000101010101" pitchFamily="34" charset="-127"/>
            </a:endParaRPr>
          </a:p>
        </p:txBody>
      </p:sp>
      <p:sp>
        <p:nvSpPr>
          <p:cNvPr id="23562" name="Line 11"/>
          <p:cNvSpPr>
            <a:spLocks noChangeShapeType="1"/>
          </p:cNvSpPr>
          <p:nvPr/>
        </p:nvSpPr>
        <p:spPr bwMode="auto">
          <a:xfrm>
            <a:off x="5016624" y="1929111"/>
            <a:ext cx="398463" cy="0"/>
          </a:xfrm>
          <a:prstGeom prst="line">
            <a:avLst/>
          </a:prstGeom>
          <a:noFill/>
          <a:ln w="15875">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s-MX"/>
          </a:p>
        </p:txBody>
      </p:sp>
      <p:sp>
        <p:nvSpPr>
          <p:cNvPr id="23563" name="Line 12"/>
          <p:cNvSpPr>
            <a:spLocks noChangeShapeType="1"/>
          </p:cNvSpPr>
          <p:nvPr/>
        </p:nvSpPr>
        <p:spPr bwMode="auto">
          <a:xfrm>
            <a:off x="6691437" y="1929111"/>
            <a:ext cx="531812" cy="0"/>
          </a:xfrm>
          <a:prstGeom prst="line">
            <a:avLst/>
          </a:prstGeom>
          <a:noFill/>
          <a:ln w="19050">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s-MX"/>
          </a:p>
        </p:txBody>
      </p:sp>
      <p:sp>
        <p:nvSpPr>
          <p:cNvPr id="23564" name="Text Box 15"/>
          <p:cNvSpPr txBox="1">
            <a:spLocks noChangeArrowheads="1"/>
          </p:cNvSpPr>
          <p:nvPr/>
        </p:nvSpPr>
        <p:spPr bwMode="auto">
          <a:xfrm>
            <a:off x="6132637" y="1770361"/>
            <a:ext cx="6302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Aceite </a:t>
            </a:r>
            <a:endParaRPr lang="es-CL" altLang="ko-KR" sz="1200" b="1">
              <a:ea typeface="굴림" panose="020B0600000101010101" pitchFamily="34" charset="-127"/>
            </a:endParaRPr>
          </a:p>
        </p:txBody>
      </p:sp>
      <p:sp>
        <p:nvSpPr>
          <p:cNvPr id="23565" name="Text Box 16"/>
          <p:cNvSpPr txBox="1">
            <a:spLocks noChangeArrowheads="1"/>
          </p:cNvSpPr>
          <p:nvPr/>
        </p:nvSpPr>
        <p:spPr bwMode="auto">
          <a:xfrm>
            <a:off x="6181849" y="2159298"/>
            <a:ext cx="72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s-CL" altLang="es-MX" sz="1200" b="1"/>
              <a:t>Rotor </a:t>
            </a:r>
          </a:p>
          <a:p>
            <a:pPr algn="ctr" eaLnBrk="1" hangingPunct="1">
              <a:spcBef>
                <a:spcPct val="0"/>
              </a:spcBef>
              <a:buClrTx/>
              <a:buSzTx/>
              <a:buFontTx/>
              <a:buNone/>
            </a:pPr>
            <a:r>
              <a:rPr lang="es-CL" altLang="es-MX" sz="1200" b="1"/>
              <a:t>exterior </a:t>
            </a:r>
            <a:endParaRPr lang="es-CL" altLang="ko-KR" sz="1200" b="1">
              <a:ea typeface="굴림" panose="020B0600000101010101" pitchFamily="34" charset="-127"/>
            </a:endParaRPr>
          </a:p>
        </p:txBody>
      </p:sp>
      <p:sp>
        <p:nvSpPr>
          <p:cNvPr id="23566" name="Text Box 17"/>
          <p:cNvSpPr txBox="1">
            <a:spLocks noChangeArrowheads="1"/>
          </p:cNvSpPr>
          <p:nvPr/>
        </p:nvSpPr>
        <p:spPr bwMode="auto">
          <a:xfrm>
            <a:off x="7648699" y="2346623"/>
            <a:ext cx="10683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Rotor interior</a:t>
            </a:r>
            <a:endParaRPr lang="es-CL" altLang="ko-KR" sz="1200" b="1">
              <a:ea typeface="굴림" panose="020B0600000101010101" pitchFamily="34" charset="-127"/>
            </a:endParaRPr>
          </a:p>
        </p:txBody>
      </p:sp>
      <p:grpSp>
        <p:nvGrpSpPr>
          <p:cNvPr id="23567" name="Group 36"/>
          <p:cNvGrpSpPr>
            <a:grpSpLocks/>
          </p:cNvGrpSpPr>
          <p:nvPr/>
        </p:nvGrpSpPr>
        <p:grpSpPr bwMode="auto">
          <a:xfrm>
            <a:off x="276349" y="3573016"/>
            <a:ext cx="3616325" cy="2513013"/>
            <a:chOff x="228" y="2664"/>
            <a:chExt cx="2467" cy="1583"/>
          </a:xfrm>
        </p:grpSpPr>
        <p:graphicFrame>
          <p:nvGraphicFramePr>
            <p:cNvPr id="23578" name="Object 19"/>
            <p:cNvGraphicFramePr>
              <a:graphicFrameLocks noChangeAspect="1"/>
            </p:cNvGraphicFramePr>
            <p:nvPr/>
          </p:nvGraphicFramePr>
          <p:xfrm>
            <a:off x="437" y="2664"/>
            <a:ext cx="1996" cy="1370"/>
          </p:xfrm>
          <a:graphic>
            <a:graphicData uri="http://schemas.openxmlformats.org/presentationml/2006/ole">
              <mc:AlternateContent xmlns:mc="http://schemas.openxmlformats.org/markup-compatibility/2006">
                <mc:Choice xmlns:v="urn:schemas-microsoft-com:vml" Requires="v">
                  <p:oleObj spid="_x0000_s10251" name="PhotoImpact" r:id="rId12" imgW="3463912" imgH="2378868" progId="PI3.Image">
                    <p:embed/>
                  </p:oleObj>
                </mc:Choice>
                <mc:Fallback>
                  <p:oleObj name="PhotoImpact" r:id="rId12" imgW="3463912" imgH="2378868" progId="PI3.Image">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7" y="2664"/>
                          <a:ext cx="1996" cy="1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79" name="Text Box 20"/>
            <p:cNvSpPr txBox="1">
              <a:spLocks noChangeArrowheads="1"/>
            </p:cNvSpPr>
            <p:nvPr/>
          </p:nvSpPr>
          <p:spPr bwMode="auto">
            <a:xfrm>
              <a:off x="1034" y="4055"/>
              <a:ext cx="11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400" b="1" dirty="0"/>
                <a:t>Enfriador de aceite</a:t>
              </a:r>
              <a:endParaRPr lang="es-CL" altLang="ko-KR" sz="1400" b="1" dirty="0">
                <a:ea typeface="굴림" panose="020B0600000101010101" pitchFamily="34" charset="-127"/>
              </a:endParaRPr>
            </a:p>
          </p:txBody>
        </p:sp>
        <p:sp>
          <p:nvSpPr>
            <p:cNvPr id="23580" name="Text Box 21"/>
            <p:cNvSpPr txBox="1">
              <a:spLocks noChangeArrowheads="1"/>
            </p:cNvSpPr>
            <p:nvPr/>
          </p:nvSpPr>
          <p:spPr bwMode="auto">
            <a:xfrm>
              <a:off x="424" y="2698"/>
              <a:ext cx="9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Panel de partición</a:t>
              </a:r>
              <a:endParaRPr lang="es-CL" altLang="ko-KR" sz="1200" b="1">
                <a:ea typeface="굴림" panose="020B0600000101010101" pitchFamily="34" charset="-127"/>
              </a:endParaRPr>
            </a:p>
          </p:txBody>
        </p:sp>
        <p:sp>
          <p:nvSpPr>
            <p:cNvPr id="23581" name="Text Box 22"/>
            <p:cNvSpPr txBox="1">
              <a:spLocks noChangeArrowheads="1"/>
            </p:cNvSpPr>
            <p:nvPr/>
          </p:nvSpPr>
          <p:spPr bwMode="auto">
            <a:xfrm>
              <a:off x="1443" y="3840"/>
              <a:ext cx="95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Conjunto de discos</a:t>
              </a:r>
              <a:endParaRPr lang="es-CL" altLang="ko-KR" sz="1200" b="1">
                <a:ea typeface="굴림" panose="020B0600000101010101" pitchFamily="34" charset="-127"/>
              </a:endParaRPr>
            </a:p>
          </p:txBody>
        </p:sp>
        <p:sp>
          <p:nvSpPr>
            <p:cNvPr id="23582" name="Text Box 23"/>
            <p:cNvSpPr txBox="1">
              <a:spLocks noChangeArrowheads="1"/>
            </p:cNvSpPr>
            <p:nvPr/>
          </p:nvSpPr>
          <p:spPr bwMode="auto">
            <a:xfrm>
              <a:off x="1618" y="3736"/>
              <a:ext cx="107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Placa de turbulencia </a:t>
              </a:r>
              <a:endParaRPr lang="es-CL" altLang="ko-KR" sz="1200" b="1">
                <a:ea typeface="굴림" panose="020B0600000101010101" pitchFamily="34" charset="-127"/>
              </a:endParaRPr>
            </a:p>
          </p:txBody>
        </p:sp>
        <p:sp>
          <p:nvSpPr>
            <p:cNvPr id="23583" name="Text Box 24"/>
            <p:cNvSpPr txBox="1">
              <a:spLocks noChangeArrowheads="1"/>
            </p:cNvSpPr>
            <p:nvPr/>
          </p:nvSpPr>
          <p:spPr bwMode="auto">
            <a:xfrm>
              <a:off x="228" y="3515"/>
              <a:ext cx="43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 Agua  </a:t>
              </a:r>
              <a:endParaRPr lang="es-CL" altLang="ko-KR" sz="1200" b="1">
                <a:ea typeface="굴림" panose="020B0600000101010101" pitchFamily="34" charset="-127"/>
              </a:endParaRPr>
            </a:p>
          </p:txBody>
        </p:sp>
        <p:sp>
          <p:nvSpPr>
            <p:cNvPr id="23584" name="Text Box 25"/>
            <p:cNvSpPr txBox="1">
              <a:spLocks noChangeArrowheads="1"/>
            </p:cNvSpPr>
            <p:nvPr/>
          </p:nvSpPr>
          <p:spPr bwMode="auto">
            <a:xfrm>
              <a:off x="2178" y="3539"/>
              <a:ext cx="43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Aceite </a:t>
              </a:r>
              <a:endParaRPr lang="es-CL" altLang="ko-KR" sz="1200" b="1">
                <a:ea typeface="굴림" panose="020B0600000101010101" pitchFamily="34" charset="-127"/>
              </a:endParaRPr>
            </a:p>
          </p:txBody>
        </p:sp>
      </p:grpSp>
      <p:pic>
        <p:nvPicPr>
          <p:cNvPr id="23568" name="Picture 26" descr="Crescent Internal Gear (CIG) pumps from Imo Pum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74012" y="3934123"/>
            <a:ext cx="159385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9" name="Text Box 27"/>
          <p:cNvSpPr txBox="1">
            <a:spLocks noChangeArrowheads="1"/>
          </p:cNvSpPr>
          <p:nvPr/>
        </p:nvSpPr>
        <p:spPr bwMode="auto">
          <a:xfrm>
            <a:off x="5578599" y="5818486"/>
            <a:ext cx="2860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400" b="1"/>
              <a:t>Bomba decreciente de media luna </a:t>
            </a:r>
            <a:endParaRPr lang="es-CL" altLang="ko-KR" sz="1400" b="1">
              <a:ea typeface="굴림" panose="020B0600000101010101" pitchFamily="34" charset="-127"/>
            </a:endParaRPr>
          </a:p>
        </p:txBody>
      </p:sp>
      <p:pic>
        <p:nvPicPr>
          <p:cNvPr id="23570" name="Picture 28" descr="cresc"/>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4988049" y="3934123"/>
            <a:ext cx="1506538"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1" name="Line 29"/>
          <p:cNvSpPr>
            <a:spLocks noChangeShapeType="1"/>
          </p:cNvSpPr>
          <p:nvPr/>
        </p:nvSpPr>
        <p:spPr bwMode="auto">
          <a:xfrm>
            <a:off x="1611437" y="3866704"/>
            <a:ext cx="234950" cy="619125"/>
          </a:xfrm>
          <a:prstGeom prst="line">
            <a:avLst/>
          </a:prstGeom>
          <a:noFill/>
          <a:ln w="19050">
            <a:solidFill>
              <a:srgbClr val="FF3300"/>
            </a:solidFill>
            <a:round/>
            <a:headEnd/>
            <a:tailEnd type="oval" w="med" len="med"/>
          </a:ln>
          <a:extLst>
            <a:ext uri="{909E8E84-426E-40DD-AFC4-6F175D3DCCD1}">
              <a14:hiddenFill xmlns:a14="http://schemas.microsoft.com/office/drawing/2010/main">
                <a:noFill/>
              </a14:hiddenFill>
            </a:ext>
          </a:extLst>
        </p:spPr>
        <p:txBody>
          <a:bodyPr/>
          <a:lstStyle/>
          <a:p>
            <a:endParaRPr lang="es-MX"/>
          </a:p>
        </p:txBody>
      </p:sp>
      <p:sp>
        <p:nvSpPr>
          <p:cNvPr id="23572" name="Line 30"/>
          <p:cNvSpPr>
            <a:spLocks noChangeShapeType="1"/>
          </p:cNvSpPr>
          <p:nvPr/>
        </p:nvSpPr>
        <p:spPr bwMode="auto">
          <a:xfrm flipH="1" flipV="1">
            <a:off x="2019424" y="4773166"/>
            <a:ext cx="398463" cy="576263"/>
          </a:xfrm>
          <a:prstGeom prst="line">
            <a:avLst/>
          </a:prstGeom>
          <a:noFill/>
          <a:ln w="19050">
            <a:solidFill>
              <a:srgbClr val="FF3300"/>
            </a:solidFill>
            <a:round/>
            <a:headEnd/>
            <a:tailEnd type="oval" w="med" len="med"/>
          </a:ln>
          <a:extLst>
            <a:ext uri="{909E8E84-426E-40DD-AFC4-6F175D3DCCD1}">
              <a14:hiddenFill xmlns:a14="http://schemas.microsoft.com/office/drawing/2010/main">
                <a:noFill/>
              </a14:hiddenFill>
            </a:ext>
          </a:extLst>
        </p:spPr>
        <p:txBody>
          <a:bodyPr/>
          <a:lstStyle/>
          <a:p>
            <a:endParaRPr lang="es-MX"/>
          </a:p>
        </p:txBody>
      </p:sp>
      <p:sp>
        <p:nvSpPr>
          <p:cNvPr id="23573" name="Line 31"/>
          <p:cNvSpPr>
            <a:spLocks noChangeShapeType="1"/>
          </p:cNvSpPr>
          <p:nvPr/>
        </p:nvSpPr>
        <p:spPr bwMode="auto">
          <a:xfrm flipH="1" flipV="1">
            <a:off x="2035299" y="5022404"/>
            <a:ext cx="107950" cy="503237"/>
          </a:xfrm>
          <a:prstGeom prst="line">
            <a:avLst/>
          </a:prstGeom>
          <a:noFill/>
          <a:ln w="19050">
            <a:solidFill>
              <a:srgbClr val="FF3300"/>
            </a:solidFill>
            <a:round/>
            <a:headEnd/>
            <a:tailEnd type="oval" w="med" len="med"/>
          </a:ln>
          <a:extLst>
            <a:ext uri="{909E8E84-426E-40DD-AFC4-6F175D3DCCD1}">
              <a14:hiddenFill xmlns:a14="http://schemas.microsoft.com/office/drawing/2010/main">
                <a:noFill/>
              </a14:hiddenFill>
            </a:ext>
          </a:extLst>
        </p:spPr>
        <p:txBody>
          <a:bodyPr/>
          <a:lstStyle/>
          <a:p>
            <a:endParaRPr lang="es-MX"/>
          </a:p>
        </p:txBody>
      </p:sp>
      <p:sp>
        <p:nvSpPr>
          <p:cNvPr id="23574" name="Line 32"/>
          <p:cNvSpPr>
            <a:spLocks noChangeShapeType="1"/>
          </p:cNvSpPr>
          <p:nvPr/>
        </p:nvSpPr>
        <p:spPr bwMode="auto">
          <a:xfrm>
            <a:off x="5018212" y="1925936"/>
            <a:ext cx="398462" cy="0"/>
          </a:xfrm>
          <a:prstGeom prst="line">
            <a:avLst/>
          </a:prstGeom>
          <a:noFill/>
          <a:ln w="15875">
            <a:solidFill>
              <a:srgbClr val="FF3300"/>
            </a:solidFill>
            <a:round/>
            <a:headEnd/>
            <a:tailEnd type="oval" w="med" len="med"/>
          </a:ln>
          <a:extLst>
            <a:ext uri="{909E8E84-426E-40DD-AFC4-6F175D3DCCD1}">
              <a14:hiddenFill xmlns:a14="http://schemas.microsoft.com/office/drawing/2010/main">
                <a:noFill/>
              </a14:hiddenFill>
            </a:ext>
          </a:extLst>
        </p:spPr>
        <p:txBody>
          <a:bodyPr/>
          <a:lstStyle/>
          <a:p>
            <a:endParaRPr lang="es-MX"/>
          </a:p>
        </p:txBody>
      </p:sp>
      <p:sp>
        <p:nvSpPr>
          <p:cNvPr id="23575" name="Line 33"/>
          <p:cNvSpPr>
            <a:spLocks noChangeShapeType="1"/>
          </p:cNvSpPr>
          <p:nvPr/>
        </p:nvSpPr>
        <p:spPr bwMode="auto">
          <a:xfrm>
            <a:off x="6693024" y="1925936"/>
            <a:ext cx="531813" cy="0"/>
          </a:xfrm>
          <a:prstGeom prst="line">
            <a:avLst/>
          </a:prstGeom>
          <a:noFill/>
          <a:ln w="19050">
            <a:solidFill>
              <a:srgbClr val="FF3300"/>
            </a:solidFill>
            <a:round/>
            <a:headEnd/>
            <a:tailEnd type="oval" w="med" len="med"/>
          </a:ln>
          <a:extLst>
            <a:ext uri="{909E8E84-426E-40DD-AFC4-6F175D3DCCD1}">
              <a14:hiddenFill xmlns:a14="http://schemas.microsoft.com/office/drawing/2010/main">
                <a:noFill/>
              </a14:hiddenFill>
            </a:ext>
          </a:extLst>
        </p:spPr>
        <p:txBody>
          <a:bodyPr/>
          <a:lstStyle/>
          <a:p>
            <a:endParaRPr lang="es-MX"/>
          </a:p>
        </p:txBody>
      </p:sp>
      <p:sp>
        <p:nvSpPr>
          <p:cNvPr id="23576" name="Line 34"/>
          <p:cNvSpPr>
            <a:spLocks noChangeShapeType="1"/>
          </p:cNvSpPr>
          <p:nvPr/>
        </p:nvSpPr>
        <p:spPr bwMode="auto">
          <a:xfrm flipV="1">
            <a:off x="6847012" y="2103736"/>
            <a:ext cx="379412" cy="212725"/>
          </a:xfrm>
          <a:prstGeom prst="line">
            <a:avLst/>
          </a:prstGeom>
          <a:noFill/>
          <a:ln w="19050">
            <a:solidFill>
              <a:srgbClr val="FF3300"/>
            </a:solidFill>
            <a:round/>
            <a:headEnd/>
            <a:tailEnd type="oval" w="med" len="med"/>
          </a:ln>
          <a:extLst>
            <a:ext uri="{909E8E84-426E-40DD-AFC4-6F175D3DCCD1}">
              <a14:hiddenFill xmlns:a14="http://schemas.microsoft.com/office/drawing/2010/main">
                <a:noFill/>
              </a14:hiddenFill>
            </a:ext>
          </a:extLst>
        </p:spPr>
        <p:txBody>
          <a:bodyPr/>
          <a:lstStyle/>
          <a:p>
            <a:endParaRPr lang="es-MX"/>
          </a:p>
        </p:txBody>
      </p:sp>
      <p:sp>
        <p:nvSpPr>
          <p:cNvPr id="23577" name="Line 35"/>
          <p:cNvSpPr>
            <a:spLocks noChangeShapeType="1"/>
          </p:cNvSpPr>
          <p:nvPr/>
        </p:nvSpPr>
        <p:spPr bwMode="auto">
          <a:xfrm flipH="1" flipV="1">
            <a:off x="7626474" y="1917998"/>
            <a:ext cx="403225" cy="417513"/>
          </a:xfrm>
          <a:prstGeom prst="line">
            <a:avLst/>
          </a:prstGeom>
          <a:noFill/>
          <a:ln w="19050">
            <a:solidFill>
              <a:srgbClr val="FF3300"/>
            </a:solidFill>
            <a:round/>
            <a:headEnd/>
            <a:tailEnd type="oval" w="med" len="med"/>
          </a:ln>
          <a:extLst>
            <a:ext uri="{909E8E84-426E-40DD-AFC4-6F175D3DCCD1}">
              <a14:hiddenFill xmlns:a14="http://schemas.microsoft.com/office/drawing/2010/main">
                <a:noFill/>
              </a14:hiddenFill>
            </a:ext>
          </a:extLst>
        </p:spPr>
        <p:txBody>
          <a:bodyPr/>
          <a:lstStyle/>
          <a:p>
            <a:endParaRPr lang="es-MX"/>
          </a:p>
        </p:txBody>
      </p:sp>
    </p:spTree>
    <p:extLst>
      <p:ext uri="{BB962C8B-B14F-4D97-AF65-F5344CB8AC3E}">
        <p14:creationId xmlns:p14="http://schemas.microsoft.com/office/powerpoint/2010/main" val="782579004"/>
      </p:ext>
    </p:extLst>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236538" y="148630"/>
            <a:ext cx="1966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2000" b="1" dirty="0"/>
              <a:t>Filtro de Aceite   </a:t>
            </a:r>
            <a:endParaRPr lang="es-CL" altLang="ko-KR" sz="2000" b="1" dirty="0">
              <a:ea typeface="굴림" panose="020B0600000101010101" pitchFamily="34" charset="-127"/>
            </a:endParaRPr>
          </a:p>
        </p:txBody>
      </p:sp>
      <p:graphicFrame>
        <p:nvGraphicFramePr>
          <p:cNvPr id="25603" name="Object 4"/>
          <p:cNvGraphicFramePr>
            <a:graphicFrameLocks noChangeAspect="1"/>
          </p:cNvGraphicFramePr>
          <p:nvPr/>
        </p:nvGraphicFramePr>
        <p:xfrm>
          <a:off x="6338888" y="3772371"/>
          <a:ext cx="1023937" cy="1492250"/>
        </p:xfrm>
        <a:graphic>
          <a:graphicData uri="http://schemas.openxmlformats.org/presentationml/2006/ole">
            <mc:AlternateContent xmlns:mc="http://schemas.openxmlformats.org/markup-compatibility/2006">
              <mc:Choice xmlns:v="urn:schemas-microsoft-com:vml" Requires="v">
                <p:oleObj spid="_x0000_s11272" name="PhotoImpact" r:id="rId4" imgW="1536130" imgH="2067810" progId="PI3.Image">
                  <p:embed/>
                </p:oleObj>
              </mc:Choice>
              <mc:Fallback>
                <p:oleObj name="PhotoImpact" r:id="rId4" imgW="1536130" imgH="2067810" progId="PI3.Imag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8888" y="3772371"/>
                        <a:ext cx="1023937"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4" name="Text Box 5"/>
          <p:cNvSpPr txBox="1">
            <a:spLocks noChangeArrowheads="1"/>
          </p:cNvSpPr>
          <p:nvPr/>
        </p:nvSpPr>
        <p:spPr bwMode="auto">
          <a:xfrm>
            <a:off x="6149975" y="5199533"/>
            <a:ext cx="1509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s-CL" altLang="es-MX" sz="1400" b="1"/>
              <a:t>Tapón de drenaje </a:t>
            </a:r>
          </a:p>
          <a:p>
            <a:pPr algn="ctr" eaLnBrk="1" hangingPunct="1">
              <a:spcBef>
                <a:spcPct val="0"/>
              </a:spcBef>
              <a:buClrTx/>
              <a:buSzTx/>
              <a:buFontTx/>
              <a:buNone/>
            </a:pPr>
            <a:r>
              <a:rPr lang="es-CL" altLang="es-MX" sz="1400" b="1"/>
              <a:t>con imán </a:t>
            </a:r>
            <a:endParaRPr lang="es-CL" altLang="ko-KR" sz="1400" b="1">
              <a:ea typeface="굴림" panose="020B0600000101010101" pitchFamily="34" charset="-127"/>
            </a:endParaRPr>
          </a:p>
        </p:txBody>
      </p:sp>
      <p:sp>
        <p:nvSpPr>
          <p:cNvPr id="25605" name="Text Box 6"/>
          <p:cNvSpPr txBox="1">
            <a:spLocks noChangeArrowheads="1"/>
          </p:cNvSpPr>
          <p:nvPr/>
        </p:nvSpPr>
        <p:spPr bwMode="auto">
          <a:xfrm>
            <a:off x="1266825" y="5733256"/>
            <a:ext cx="13223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400" b="1" dirty="0"/>
              <a:t>Filtro de aceite</a:t>
            </a:r>
            <a:endParaRPr lang="es-CL" altLang="ko-KR" sz="1400" b="1" dirty="0">
              <a:ea typeface="굴림" panose="020B0600000101010101" pitchFamily="34" charset="-127"/>
            </a:endParaRPr>
          </a:p>
        </p:txBody>
      </p:sp>
      <p:pic>
        <p:nvPicPr>
          <p:cNvPr id="2560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2825" y="516408"/>
            <a:ext cx="14906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9"/>
          <p:cNvSpPr txBox="1">
            <a:spLocks noChangeArrowheads="1"/>
          </p:cNvSpPr>
          <p:nvPr/>
        </p:nvSpPr>
        <p:spPr bwMode="auto">
          <a:xfrm>
            <a:off x="6100763" y="935508"/>
            <a:ext cx="20875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latinLnBrk="1" hangingPunct="1">
              <a:spcBef>
                <a:spcPct val="50000"/>
              </a:spcBef>
              <a:buClrTx/>
              <a:buSzTx/>
              <a:buFontTx/>
              <a:buNone/>
            </a:pPr>
            <a:r>
              <a:rPr kumimoji="1" lang="es-CL" altLang="ko-KR" sz="1200" b="1">
                <a:ea typeface="굴림" panose="020B0600000101010101" pitchFamily="34" charset="-127"/>
              </a:rPr>
              <a:t>Núcleo con</a:t>
            </a:r>
          </a:p>
        </p:txBody>
      </p:sp>
      <p:pic>
        <p:nvPicPr>
          <p:cNvPr id="25608"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62725" y="402108"/>
            <a:ext cx="601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pic>
        <p:nvPicPr>
          <p:cNvPr id="25609"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10163" y="402108"/>
            <a:ext cx="60801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pic>
        <p:nvPicPr>
          <p:cNvPr id="25610"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r="-1527" b="-2014"/>
          <a:stretch>
            <a:fillRect/>
          </a:stretch>
        </p:blipFill>
        <p:spPr bwMode="auto">
          <a:xfrm>
            <a:off x="5038725" y="1486371"/>
            <a:ext cx="808038"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pic>
        <p:nvPicPr>
          <p:cNvPr id="25611"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00775" y="1600671"/>
            <a:ext cx="6572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sp>
        <p:nvSpPr>
          <p:cNvPr id="25612" name="Text Box 14"/>
          <p:cNvSpPr txBox="1">
            <a:spLocks noChangeArrowheads="1"/>
          </p:cNvSpPr>
          <p:nvPr/>
        </p:nvSpPr>
        <p:spPr bwMode="auto">
          <a:xfrm>
            <a:off x="4924425" y="1087908"/>
            <a:ext cx="1314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latinLnBrk="1" hangingPunct="1">
              <a:spcBef>
                <a:spcPct val="50000"/>
              </a:spcBef>
              <a:buClrTx/>
              <a:buSzTx/>
              <a:buFontTx/>
              <a:buNone/>
            </a:pPr>
            <a:r>
              <a:rPr kumimoji="1" lang="es-CL" altLang="ko-KR" sz="1200" b="1">
                <a:ea typeface="굴림" panose="020B0600000101010101" pitchFamily="34" charset="-127"/>
              </a:rPr>
              <a:t>Cubierta</a:t>
            </a:r>
          </a:p>
        </p:txBody>
      </p:sp>
      <p:sp>
        <p:nvSpPr>
          <p:cNvPr id="25613" name="Text Box 15"/>
          <p:cNvSpPr txBox="1">
            <a:spLocks noChangeArrowheads="1"/>
          </p:cNvSpPr>
          <p:nvPr/>
        </p:nvSpPr>
        <p:spPr bwMode="auto">
          <a:xfrm>
            <a:off x="4783138" y="2238846"/>
            <a:ext cx="15890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latinLnBrk="1" hangingPunct="1">
              <a:spcBef>
                <a:spcPct val="50000"/>
              </a:spcBef>
              <a:buClrTx/>
              <a:buSzTx/>
              <a:buFontTx/>
              <a:buNone/>
            </a:pPr>
            <a:r>
              <a:rPr kumimoji="1" lang="es-CL" altLang="ko-KR" sz="1200" b="1">
                <a:ea typeface="굴림" panose="020B0600000101010101" pitchFamily="34" charset="-127"/>
              </a:rPr>
              <a:t>Elemento </a:t>
            </a:r>
          </a:p>
          <a:p>
            <a:pPr algn="ctr" eaLnBrk="1" latinLnBrk="1" hangingPunct="1">
              <a:spcBef>
                <a:spcPct val="50000"/>
              </a:spcBef>
              <a:buClrTx/>
              <a:buSzTx/>
              <a:buFontTx/>
              <a:buNone/>
            </a:pPr>
            <a:r>
              <a:rPr kumimoji="1" lang="es-CL" altLang="ko-KR" sz="1200" b="1">
                <a:ea typeface="굴림" panose="020B0600000101010101" pitchFamily="34" charset="-127"/>
              </a:rPr>
              <a:t>del filtro</a:t>
            </a:r>
          </a:p>
        </p:txBody>
      </p:sp>
      <p:sp>
        <p:nvSpPr>
          <p:cNvPr id="25614" name="Text Box 16"/>
          <p:cNvSpPr txBox="1">
            <a:spLocks noChangeArrowheads="1"/>
          </p:cNvSpPr>
          <p:nvPr/>
        </p:nvSpPr>
        <p:spPr bwMode="auto">
          <a:xfrm>
            <a:off x="6234113" y="2257896"/>
            <a:ext cx="9318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latinLnBrk="1" hangingPunct="1">
              <a:spcBef>
                <a:spcPct val="50000"/>
              </a:spcBef>
              <a:buClrTx/>
              <a:buSzTx/>
              <a:buFontTx/>
              <a:buNone/>
            </a:pPr>
            <a:r>
              <a:rPr kumimoji="1" lang="es-CL" altLang="ko-KR" sz="1200" b="1">
                <a:ea typeface="굴림" panose="020B0600000101010101" pitchFamily="34" charset="-127"/>
              </a:rPr>
              <a:t>Anillo-O</a:t>
            </a:r>
          </a:p>
        </p:txBody>
      </p:sp>
      <p:pic>
        <p:nvPicPr>
          <p:cNvPr id="25615" name="Picture 17"/>
          <p:cNvPicPr>
            <a:picLocks noChangeAspect="1" noChangeArrowheads="1"/>
          </p:cNvPicPr>
          <p:nvPr/>
        </p:nvPicPr>
        <p:blipFill>
          <a:blip r:embed="rId11">
            <a:extLst>
              <a:ext uri="{28A0092B-C50C-407E-A947-70E740481C1C}">
                <a14:useLocalDpi xmlns:a14="http://schemas.microsoft.com/office/drawing/2010/main" val="0"/>
              </a:ext>
            </a:extLst>
          </a:blip>
          <a:srcRect b="-2457"/>
          <a:stretch>
            <a:fillRect/>
          </a:stretch>
        </p:blipFill>
        <p:spPr bwMode="auto">
          <a:xfrm>
            <a:off x="5767388" y="402108"/>
            <a:ext cx="60642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sp>
        <p:nvSpPr>
          <p:cNvPr id="25616" name="Text Box 18"/>
          <p:cNvSpPr txBox="1">
            <a:spLocks noChangeArrowheads="1"/>
          </p:cNvSpPr>
          <p:nvPr/>
        </p:nvSpPr>
        <p:spPr bwMode="auto">
          <a:xfrm>
            <a:off x="5556250" y="995833"/>
            <a:ext cx="1314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latinLnBrk="1" hangingPunct="1">
              <a:spcBef>
                <a:spcPct val="50000"/>
              </a:spcBef>
              <a:buClrTx/>
              <a:buSzTx/>
              <a:buFontTx/>
              <a:buNone/>
            </a:pPr>
            <a:r>
              <a:rPr kumimoji="1" lang="es-CL" altLang="ko-KR" sz="1200" b="1">
                <a:ea typeface="굴림" panose="020B0600000101010101" pitchFamily="34" charset="-127"/>
              </a:rPr>
              <a:t>Válvula </a:t>
            </a:r>
          </a:p>
        </p:txBody>
      </p:sp>
      <p:sp>
        <p:nvSpPr>
          <p:cNvPr id="25617" name="Text Box 19"/>
          <p:cNvSpPr txBox="1">
            <a:spLocks noChangeArrowheads="1"/>
          </p:cNvSpPr>
          <p:nvPr/>
        </p:nvSpPr>
        <p:spPr bwMode="auto">
          <a:xfrm>
            <a:off x="7381875" y="2383308"/>
            <a:ext cx="156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400" b="1"/>
              <a:t>Cartucho del Filtro</a:t>
            </a:r>
            <a:endParaRPr lang="es-CL" altLang="ko-KR" sz="1400" b="1">
              <a:ea typeface="굴림" panose="020B0600000101010101" pitchFamily="34" charset="-127"/>
            </a:endParaRPr>
          </a:p>
        </p:txBody>
      </p:sp>
      <p:grpSp>
        <p:nvGrpSpPr>
          <p:cNvPr id="25618" name="Group 34"/>
          <p:cNvGrpSpPr>
            <a:grpSpLocks/>
          </p:cNvGrpSpPr>
          <p:nvPr/>
        </p:nvGrpSpPr>
        <p:grpSpPr bwMode="auto">
          <a:xfrm>
            <a:off x="422275" y="460846"/>
            <a:ext cx="1938338" cy="1612900"/>
            <a:chOff x="288" y="709"/>
            <a:chExt cx="1323" cy="1016"/>
          </a:xfrm>
        </p:grpSpPr>
        <p:graphicFrame>
          <p:nvGraphicFramePr>
            <p:cNvPr id="25632" name="Object 21"/>
            <p:cNvGraphicFramePr>
              <a:graphicFrameLocks noChangeAspect="1"/>
            </p:cNvGraphicFramePr>
            <p:nvPr/>
          </p:nvGraphicFramePr>
          <p:xfrm>
            <a:off x="835" y="709"/>
            <a:ext cx="776" cy="1016"/>
          </p:xfrm>
          <a:graphic>
            <a:graphicData uri="http://schemas.openxmlformats.org/presentationml/2006/ole">
              <mc:AlternateContent xmlns:mc="http://schemas.openxmlformats.org/markup-compatibility/2006">
                <mc:Choice xmlns:v="urn:schemas-microsoft-com:vml" Requires="v">
                  <p:oleObj spid="_x0000_s11273" name="PhotoImpact" r:id="rId12" imgW="1231746" imgH="1612698" progId="PI3.Image">
                    <p:embed/>
                  </p:oleObj>
                </mc:Choice>
                <mc:Fallback>
                  <p:oleObj name="PhotoImpact" r:id="rId12" imgW="1231746" imgH="1612698" progId="PI3.Image">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5" y="709"/>
                          <a:ext cx="776" cy="1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33" name="Text Box 22"/>
            <p:cNvSpPr txBox="1">
              <a:spLocks noChangeArrowheads="1"/>
            </p:cNvSpPr>
            <p:nvPr/>
          </p:nvSpPr>
          <p:spPr bwMode="auto">
            <a:xfrm>
              <a:off x="288" y="768"/>
              <a:ext cx="7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s-CL" altLang="es-MX" sz="1200" b="1"/>
                <a:t>Papel </a:t>
              </a:r>
            </a:p>
            <a:p>
              <a:pPr algn="ctr" eaLnBrk="1" hangingPunct="1">
                <a:spcBef>
                  <a:spcPct val="0"/>
                </a:spcBef>
                <a:buClrTx/>
                <a:buSzTx/>
                <a:buFontTx/>
                <a:buNone/>
              </a:pPr>
              <a:r>
                <a:rPr lang="es-CL" altLang="es-MX" sz="1200" b="1"/>
                <a:t>impregnado  </a:t>
              </a:r>
              <a:endParaRPr lang="es-CL" altLang="ko-KR" sz="1200" b="1">
                <a:ea typeface="굴림" panose="020B0600000101010101" pitchFamily="34" charset="-127"/>
              </a:endParaRPr>
            </a:p>
          </p:txBody>
        </p:sp>
      </p:grpSp>
      <p:graphicFrame>
        <p:nvGraphicFramePr>
          <p:cNvPr id="25619" name="Object 23"/>
          <p:cNvGraphicFramePr>
            <a:graphicFrameLocks noChangeAspect="1"/>
          </p:cNvGraphicFramePr>
          <p:nvPr/>
        </p:nvGraphicFramePr>
        <p:xfrm>
          <a:off x="1247775" y="3700933"/>
          <a:ext cx="1443038" cy="1984375"/>
        </p:xfrm>
        <a:graphic>
          <a:graphicData uri="http://schemas.openxmlformats.org/presentationml/2006/ole">
            <mc:AlternateContent xmlns:mc="http://schemas.openxmlformats.org/markup-compatibility/2006">
              <mc:Choice xmlns:v="urn:schemas-microsoft-com:vml" Requires="v">
                <p:oleObj spid="_x0000_s11274" name="PhotoImpact" r:id="rId14" imgW="17419048" imgH="22133333" progId="PI3.Image">
                  <p:embed/>
                </p:oleObj>
              </mc:Choice>
              <mc:Fallback>
                <p:oleObj name="PhotoImpact" r:id="rId14" imgW="17419048" imgH="22133333" progId="PI3.Image">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47775" y="3700933"/>
                        <a:ext cx="1443038" cy="19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5620" name="Group 35"/>
          <p:cNvGrpSpPr>
            <a:grpSpLocks/>
          </p:cNvGrpSpPr>
          <p:nvPr/>
        </p:nvGrpSpPr>
        <p:grpSpPr bwMode="auto">
          <a:xfrm>
            <a:off x="141288" y="2059458"/>
            <a:ext cx="2403475" cy="1747838"/>
            <a:chOff x="96" y="1716"/>
            <a:chExt cx="1641" cy="1101"/>
          </a:xfrm>
        </p:grpSpPr>
        <p:graphicFrame>
          <p:nvGraphicFramePr>
            <p:cNvPr id="25628" name="Object 25"/>
            <p:cNvGraphicFramePr>
              <a:graphicFrameLocks noChangeAspect="1"/>
            </p:cNvGraphicFramePr>
            <p:nvPr/>
          </p:nvGraphicFramePr>
          <p:xfrm>
            <a:off x="897" y="1716"/>
            <a:ext cx="840" cy="1056"/>
          </p:xfrm>
          <a:graphic>
            <a:graphicData uri="http://schemas.openxmlformats.org/presentationml/2006/ole">
              <mc:AlternateContent xmlns:mc="http://schemas.openxmlformats.org/markup-compatibility/2006">
                <mc:Choice xmlns:v="urn:schemas-microsoft-com:vml" Requires="v">
                  <p:oleObj spid="_x0000_s11275" name="PhotoImpact" r:id="rId16" imgW="1333333" imgH="1676190" progId="PI3.Image">
                    <p:embed/>
                  </p:oleObj>
                </mc:Choice>
                <mc:Fallback>
                  <p:oleObj name="PhotoImpact" r:id="rId16" imgW="1333333" imgH="1676190" progId="PI3.Image">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97" y="1716"/>
                          <a:ext cx="840" cy="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29" name="Text Box 26"/>
            <p:cNvSpPr txBox="1">
              <a:spLocks noChangeArrowheads="1"/>
            </p:cNvSpPr>
            <p:nvPr/>
          </p:nvSpPr>
          <p:spPr bwMode="auto">
            <a:xfrm>
              <a:off x="96" y="1872"/>
              <a:ext cx="90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Válvula de desvío </a:t>
              </a:r>
              <a:endParaRPr lang="es-CL" altLang="ko-KR" sz="1200" b="1">
                <a:ea typeface="굴림" panose="020B0600000101010101" pitchFamily="34" charset="-127"/>
              </a:endParaRPr>
            </a:p>
          </p:txBody>
        </p:sp>
        <p:sp>
          <p:nvSpPr>
            <p:cNvPr id="25630" name="Text Box 27"/>
            <p:cNvSpPr txBox="1">
              <a:spLocks noChangeArrowheads="1"/>
            </p:cNvSpPr>
            <p:nvPr/>
          </p:nvSpPr>
          <p:spPr bwMode="auto">
            <a:xfrm>
              <a:off x="96" y="2152"/>
              <a:ext cx="80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Salida al motor</a:t>
              </a:r>
              <a:endParaRPr lang="es-CL" altLang="ko-KR" sz="1200" b="1">
                <a:ea typeface="굴림" panose="020B0600000101010101" pitchFamily="34" charset="-127"/>
              </a:endParaRPr>
            </a:p>
          </p:txBody>
        </p:sp>
        <p:sp>
          <p:nvSpPr>
            <p:cNvPr id="25631" name="Text Box 28"/>
            <p:cNvSpPr txBox="1">
              <a:spLocks noChangeArrowheads="1"/>
            </p:cNvSpPr>
            <p:nvPr/>
          </p:nvSpPr>
          <p:spPr bwMode="auto">
            <a:xfrm>
              <a:off x="225" y="2410"/>
              <a:ext cx="77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s-CL" altLang="es-MX" sz="1200" b="1"/>
                <a:t>Conducto de </a:t>
              </a:r>
            </a:p>
            <a:p>
              <a:pPr algn="ctr" eaLnBrk="1" hangingPunct="1">
                <a:spcBef>
                  <a:spcPct val="0"/>
                </a:spcBef>
                <a:buClrTx/>
                <a:buSzTx/>
                <a:buFontTx/>
                <a:buNone/>
              </a:pPr>
              <a:r>
                <a:rPr lang="es-CL" altLang="es-MX" sz="1200" b="1"/>
                <a:t>entrada desde </a:t>
              </a:r>
            </a:p>
            <a:p>
              <a:pPr algn="ctr" eaLnBrk="1" hangingPunct="1">
                <a:spcBef>
                  <a:spcPct val="0"/>
                </a:spcBef>
                <a:buClrTx/>
                <a:buSzTx/>
                <a:buFontTx/>
                <a:buNone/>
              </a:pPr>
              <a:r>
                <a:rPr lang="es-CL" altLang="es-MX" sz="1200" b="1"/>
                <a:t>la bomba</a:t>
              </a:r>
              <a:endParaRPr lang="es-CL" altLang="ko-KR" sz="1200" b="1">
                <a:ea typeface="굴림" panose="020B0600000101010101" pitchFamily="34" charset="-127"/>
              </a:endParaRPr>
            </a:p>
          </p:txBody>
        </p:sp>
      </p:grpSp>
      <p:graphicFrame>
        <p:nvGraphicFramePr>
          <p:cNvPr id="25621" name="Object 29"/>
          <p:cNvGraphicFramePr>
            <a:graphicFrameLocks noChangeAspect="1"/>
          </p:cNvGraphicFramePr>
          <p:nvPr/>
        </p:nvGraphicFramePr>
        <p:xfrm>
          <a:off x="3043238" y="3286596"/>
          <a:ext cx="1419225" cy="2717800"/>
        </p:xfrm>
        <a:graphic>
          <a:graphicData uri="http://schemas.openxmlformats.org/presentationml/2006/ole">
            <mc:AlternateContent xmlns:mc="http://schemas.openxmlformats.org/markup-compatibility/2006">
              <mc:Choice xmlns:v="urn:schemas-microsoft-com:vml" Requires="v">
                <p:oleObj spid="_x0000_s11276" name="PhotoImpact" r:id="rId18" imgW="1536508" imgH="2717460" progId="PI3.Image">
                  <p:embed/>
                </p:oleObj>
              </mc:Choice>
              <mc:Fallback>
                <p:oleObj name="PhotoImpact" r:id="rId18" imgW="1536508" imgH="2717460" progId="PI3.Image">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43238" y="3286596"/>
                        <a:ext cx="1419225" cy="271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5622" name="Group 30"/>
          <p:cNvGrpSpPr>
            <a:grpSpLocks/>
          </p:cNvGrpSpPr>
          <p:nvPr/>
        </p:nvGrpSpPr>
        <p:grpSpPr bwMode="auto">
          <a:xfrm>
            <a:off x="2981325" y="387821"/>
            <a:ext cx="1560513" cy="2795587"/>
            <a:chOff x="1941" y="2205"/>
            <a:chExt cx="1064" cy="1761"/>
          </a:xfrm>
        </p:grpSpPr>
        <p:graphicFrame>
          <p:nvGraphicFramePr>
            <p:cNvPr id="25626" name="Object 31"/>
            <p:cNvGraphicFramePr>
              <a:graphicFrameLocks noChangeAspect="1"/>
            </p:cNvGraphicFramePr>
            <p:nvPr/>
          </p:nvGraphicFramePr>
          <p:xfrm>
            <a:off x="1941" y="2205"/>
            <a:ext cx="1056" cy="1728"/>
          </p:xfrm>
          <a:graphic>
            <a:graphicData uri="http://schemas.openxmlformats.org/presentationml/2006/ole">
              <mc:AlternateContent xmlns:mc="http://schemas.openxmlformats.org/markup-compatibility/2006">
                <mc:Choice xmlns:v="urn:schemas-microsoft-com:vml" Requires="v">
                  <p:oleObj spid="_x0000_s11277" name="PhotoImpact" r:id="rId20" imgW="1676190" imgH="2742857" progId="PI3.Image">
                    <p:embed/>
                  </p:oleObj>
                </mc:Choice>
                <mc:Fallback>
                  <p:oleObj name="PhotoImpact" r:id="rId20" imgW="1676190" imgH="2742857" progId="PI3.Image">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41" y="2205"/>
                          <a:ext cx="1056" cy="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27" name="Text Box 32"/>
            <p:cNvSpPr txBox="1">
              <a:spLocks noChangeArrowheads="1"/>
            </p:cNvSpPr>
            <p:nvPr/>
          </p:nvSpPr>
          <p:spPr bwMode="auto">
            <a:xfrm>
              <a:off x="2648" y="3793"/>
              <a:ext cx="35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Filtro</a:t>
              </a:r>
              <a:endParaRPr lang="es-CL" altLang="ko-KR" sz="1200" b="1">
                <a:ea typeface="굴림" panose="020B0600000101010101" pitchFamily="34" charset="-127"/>
              </a:endParaRPr>
            </a:p>
          </p:txBody>
        </p:sp>
      </p:grpSp>
      <p:sp>
        <p:nvSpPr>
          <p:cNvPr id="25623" name="Text Box 33"/>
          <p:cNvSpPr txBox="1">
            <a:spLocks noChangeArrowheads="1"/>
          </p:cNvSpPr>
          <p:nvPr/>
        </p:nvSpPr>
        <p:spPr bwMode="auto">
          <a:xfrm>
            <a:off x="4149725" y="4397846"/>
            <a:ext cx="6699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Desvío </a:t>
            </a:r>
            <a:endParaRPr lang="es-CL" altLang="ko-KR" sz="1200" b="1">
              <a:ea typeface="굴림" panose="020B0600000101010101" pitchFamily="34" charset="-127"/>
            </a:endParaRPr>
          </a:p>
        </p:txBody>
      </p:sp>
      <p:sp>
        <p:nvSpPr>
          <p:cNvPr id="25624" name="Text Box 36"/>
          <p:cNvSpPr txBox="1">
            <a:spLocks noChangeArrowheads="1"/>
          </p:cNvSpPr>
          <p:nvPr/>
        </p:nvSpPr>
        <p:spPr bwMode="auto">
          <a:xfrm>
            <a:off x="5568950" y="1164108"/>
            <a:ext cx="1314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latinLnBrk="1" hangingPunct="1">
              <a:spcBef>
                <a:spcPct val="50000"/>
              </a:spcBef>
              <a:buClrTx/>
              <a:buSzTx/>
              <a:buFontTx/>
              <a:buNone/>
            </a:pPr>
            <a:r>
              <a:rPr kumimoji="1" lang="es-CL" altLang="ko-KR" sz="1200" b="1">
                <a:ea typeface="굴림" panose="020B0600000101010101" pitchFamily="34" charset="-127"/>
              </a:rPr>
              <a:t>de alivio</a:t>
            </a:r>
          </a:p>
        </p:txBody>
      </p:sp>
      <p:sp>
        <p:nvSpPr>
          <p:cNvPr id="25625" name="Text Box 37"/>
          <p:cNvSpPr txBox="1">
            <a:spLocks noChangeArrowheads="1"/>
          </p:cNvSpPr>
          <p:nvPr/>
        </p:nvSpPr>
        <p:spPr bwMode="auto">
          <a:xfrm>
            <a:off x="6116638" y="1108546"/>
            <a:ext cx="20875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latinLnBrk="1" hangingPunct="1">
              <a:spcBef>
                <a:spcPct val="50000"/>
              </a:spcBef>
              <a:buClrTx/>
              <a:buSzTx/>
              <a:buFontTx/>
              <a:buNone/>
            </a:pPr>
            <a:r>
              <a:rPr kumimoji="1" lang="es-CL" altLang="ko-KR" sz="1200" b="1">
                <a:ea typeface="굴림" panose="020B0600000101010101" pitchFamily="34" charset="-127"/>
              </a:rPr>
              <a:t>Anillo-O</a:t>
            </a:r>
          </a:p>
        </p:txBody>
      </p:sp>
    </p:spTree>
    <p:extLst>
      <p:ext uri="{BB962C8B-B14F-4D97-AF65-F5344CB8AC3E}">
        <p14:creationId xmlns:p14="http://schemas.microsoft.com/office/powerpoint/2010/main" val="1625955579"/>
      </p:ext>
    </p:extLst>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236538" y="116358"/>
            <a:ext cx="25765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2000" b="1"/>
              <a:t>Ventilación del Cárter</a:t>
            </a:r>
            <a:endParaRPr lang="es-CL" altLang="ko-KR" sz="2000" b="1">
              <a:ea typeface="굴림" panose="020B0600000101010101" pitchFamily="34" charset="-127"/>
            </a:endParaRPr>
          </a:p>
        </p:txBody>
      </p:sp>
      <p:grpSp>
        <p:nvGrpSpPr>
          <p:cNvPr id="27651" name="Group 31"/>
          <p:cNvGrpSpPr>
            <a:grpSpLocks/>
          </p:cNvGrpSpPr>
          <p:nvPr/>
        </p:nvGrpSpPr>
        <p:grpSpPr bwMode="auto">
          <a:xfrm>
            <a:off x="69850" y="591021"/>
            <a:ext cx="6756400" cy="5502275"/>
            <a:chOff x="48" y="735"/>
            <a:chExt cx="4610" cy="3466"/>
          </a:xfrm>
        </p:grpSpPr>
        <p:graphicFrame>
          <p:nvGraphicFramePr>
            <p:cNvPr id="27666" name="Object 5"/>
            <p:cNvGraphicFramePr>
              <a:graphicFrameLocks noChangeAspect="1"/>
            </p:cNvGraphicFramePr>
            <p:nvPr/>
          </p:nvGraphicFramePr>
          <p:xfrm>
            <a:off x="172" y="767"/>
            <a:ext cx="3619" cy="3434"/>
          </p:xfrm>
          <a:graphic>
            <a:graphicData uri="http://schemas.openxmlformats.org/presentationml/2006/ole">
              <mc:AlternateContent xmlns:mc="http://schemas.openxmlformats.org/markup-compatibility/2006">
                <mc:Choice xmlns:v="urn:schemas-microsoft-com:vml" Requires="v">
                  <p:oleObj spid="_x0000_s12293" name="PhotoImpact" r:id="rId4" imgW="5254318" imgH="4986116" progId="PI3.Image">
                    <p:embed/>
                  </p:oleObj>
                </mc:Choice>
                <mc:Fallback>
                  <p:oleObj name="PhotoImpact" r:id="rId4" imgW="5254318" imgH="4986116" progId="PI3.Imag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 y="767"/>
                          <a:ext cx="3619" cy="3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67" name="Text Box 6"/>
            <p:cNvSpPr txBox="1">
              <a:spLocks noChangeArrowheads="1"/>
            </p:cNvSpPr>
            <p:nvPr/>
          </p:nvSpPr>
          <p:spPr bwMode="auto">
            <a:xfrm>
              <a:off x="2768" y="1828"/>
              <a:ext cx="14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s-CL" altLang="es-MX" sz="1200" b="1"/>
                <a:t>Fuga de gas en el </a:t>
              </a:r>
            </a:p>
            <a:p>
              <a:pPr algn="ctr" eaLnBrk="1" hangingPunct="1">
                <a:spcBef>
                  <a:spcPct val="0"/>
                </a:spcBef>
                <a:buClrTx/>
                <a:buSzTx/>
                <a:buFontTx/>
                <a:buNone/>
              </a:pPr>
              <a:r>
                <a:rPr lang="es-CL" altLang="es-MX" sz="1200" b="1"/>
                <a:t>turbo cargador</a:t>
              </a:r>
              <a:endParaRPr lang="es-CL" altLang="ko-KR" sz="1200" b="1">
                <a:ea typeface="굴림" panose="020B0600000101010101" pitchFamily="34" charset="-127"/>
              </a:endParaRPr>
            </a:p>
          </p:txBody>
        </p:sp>
        <p:sp>
          <p:nvSpPr>
            <p:cNvPr id="27668" name="Text Box 7"/>
            <p:cNvSpPr txBox="1">
              <a:spLocks noChangeArrowheads="1"/>
            </p:cNvSpPr>
            <p:nvPr/>
          </p:nvSpPr>
          <p:spPr bwMode="auto">
            <a:xfrm>
              <a:off x="3202" y="2710"/>
              <a:ext cx="14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s-CL" altLang="es-MX" sz="1200" b="1"/>
                <a:t>Fuga gas en las </a:t>
              </a:r>
            </a:p>
            <a:p>
              <a:pPr algn="ctr" eaLnBrk="1" hangingPunct="1">
                <a:spcBef>
                  <a:spcPct val="0"/>
                </a:spcBef>
                <a:buClrTx/>
                <a:buSzTx/>
                <a:buFontTx/>
                <a:buNone/>
              </a:pPr>
              <a:r>
                <a:rPr lang="es-CL" altLang="es-MX" sz="1200" b="1"/>
                <a:t>guías de válvulas </a:t>
              </a:r>
              <a:endParaRPr lang="es-CL" altLang="ko-KR" sz="1200" b="1">
                <a:ea typeface="굴림" panose="020B0600000101010101" pitchFamily="34" charset="-127"/>
              </a:endParaRPr>
            </a:p>
          </p:txBody>
        </p:sp>
        <p:sp>
          <p:nvSpPr>
            <p:cNvPr id="27669" name="Text Box 8"/>
            <p:cNvSpPr txBox="1">
              <a:spLocks noChangeArrowheads="1"/>
            </p:cNvSpPr>
            <p:nvPr/>
          </p:nvSpPr>
          <p:spPr bwMode="auto">
            <a:xfrm>
              <a:off x="3192" y="3563"/>
              <a:ext cx="14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s-CL" altLang="es-MX" sz="1200" b="1"/>
                <a:t>Fuga de gas en </a:t>
              </a:r>
            </a:p>
            <a:p>
              <a:pPr algn="ctr" eaLnBrk="1" hangingPunct="1">
                <a:spcBef>
                  <a:spcPct val="0"/>
                </a:spcBef>
                <a:buClrTx/>
                <a:buSzTx/>
                <a:buFontTx/>
                <a:buNone/>
              </a:pPr>
              <a:r>
                <a:rPr lang="es-CL" altLang="es-MX" sz="1200" b="1"/>
                <a:t>los anillos del pistón</a:t>
              </a:r>
              <a:endParaRPr lang="es-CL" altLang="ko-KR" sz="1200" b="1">
                <a:ea typeface="굴림" panose="020B0600000101010101" pitchFamily="34" charset="-127"/>
              </a:endParaRPr>
            </a:p>
          </p:txBody>
        </p:sp>
        <p:sp>
          <p:nvSpPr>
            <p:cNvPr id="27670" name="Text Box 9"/>
            <p:cNvSpPr txBox="1">
              <a:spLocks noChangeArrowheads="1"/>
            </p:cNvSpPr>
            <p:nvPr/>
          </p:nvSpPr>
          <p:spPr bwMode="auto">
            <a:xfrm>
              <a:off x="3053" y="4000"/>
              <a:ext cx="107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Evaporación de aceite</a:t>
              </a:r>
              <a:endParaRPr lang="es-CL" altLang="ko-KR" sz="1200" b="1">
                <a:ea typeface="굴림" panose="020B0600000101010101" pitchFamily="34" charset="-127"/>
              </a:endParaRPr>
            </a:p>
          </p:txBody>
        </p:sp>
        <p:sp>
          <p:nvSpPr>
            <p:cNvPr id="27671" name="Text Box 10"/>
            <p:cNvSpPr txBox="1">
              <a:spLocks noChangeArrowheads="1"/>
            </p:cNvSpPr>
            <p:nvPr/>
          </p:nvSpPr>
          <p:spPr bwMode="auto">
            <a:xfrm>
              <a:off x="1242" y="3974"/>
              <a:ext cx="85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Gotas de aceite </a:t>
              </a:r>
              <a:endParaRPr lang="es-CL" altLang="ko-KR" sz="1200" b="1">
                <a:ea typeface="굴림" panose="020B0600000101010101" pitchFamily="34" charset="-127"/>
              </a:endParaRPr>
            </a:p>
          </p:txBody>
        </p:sp>
        <p:sp>
          <p:nvSpPr>
            <p:cNvPr id="27672" name="Text Box 11"/>
            <p:cNvSpPr txBox="1">
              <a:spLocks noChangeArrowheads="1"/>
            </p:cNvSpPr>
            <p:nvPr/>
          </p:nvSpPr>
          <p:spPr bwMode="auto">
            <a:xfrm>
              <a:off x="210" y="4001"/>
              <a:ext cx="85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Gotas de aceite </a:t>
              </a:r>
              <a:endParaRPr lang="es-CL" altLang="ko-KR" sz="1200" b="1">
                <a:ea typeface="굴림" panose="020B0600000101010101" pitchFamily="34" charset="-127"/>
              </a:endParaRPr>
            </a:p>
          </p:txBody>
        </p:sp>
        <p:sp>
          <p:nvSpPr>
            <p:cNvPr id="27673" name="Text Box 12"/>
            <p:cNvSpPr txBox="1">
              <a:spLocks noChangeArrowheads="1"/>
            </p:cNvSpPr>
            <p:nvPr/>
          </p:nvSpPr>
          <p:spPr bwMode="auto">
            <a:xfrm>
              <a:off x="48" y="2055"/>
              <a:ext cx="76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Inter enfriador</a:t>
              </a:r>
              <a:endParaRPr lang="es-CL" altLang="ko-KR" sz="1200" b="1">
                <a:ea typeface="굴림" panose="020B0600000101010101" pitchFamily="34" charset="-127"/>
              </a:endParaRPr>
            </a:p>
          </p:txBody>
        </p:sp>
        <p:sp>
          <p:nvSpPr>
            <p:cNvPr id="27674" name="Text Box 13"/>
            <p:cNvSpPr txBox="1">
              <a:spLocks noChangeArrowheads="1"/>
            </p:cNvSpPr>
            <p:nvPr/>
          </p:nvSpPr>
          <p:spPr bwMode="auto">
            <a:xfrm>
              <a:off x="336" y="2391"/>
              <a:ext cx="66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Válvula PCV </a:t>
              </a:r>
              <a:endParaRPr lang="es-CL" altLang="ko-KR" sz="1200" b="1">
                <a:ea typeface="굴림" panose="020B0600000101010101" pitchFamily="34" charset="-127"/>
              </a:endParaRPr>
            </a:p>
          </p:txBody>
        </p:sp>
        <p:sp>
          <p:nvSpPr>
            <p:cNvPr id="27675" name="Text Box 14"/>
            <p:cNvSpPr txBox="1">
              <a:spLocks noChangeArrowheads="1"/>
            </p:cNvSpPr>
            <p:nvPr/>
          </p:nvSpPr>
          <p:spPr bwMode="auto">
            <a:xfrm>
              <a:off x="1382" y="798"/>
              <a:ext cx="79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Turbo Cargador</a:t>
              </a:r>
              <a:endParaRPr lang="es-CL" altLang="ko-KR" sz="1200" b="1">
                <a:ea typeface="굴림" panose="020B0600000101010101" pitchFamily="34" charset="-127"/>
              </a:endParaRPr>
            </a:p>
          </p:txBody>
        </p:sp>
        <p:sp>
          <p:nvSpPr>
            <p:cNvPr id="27676" name="Text Box 15"/>
            <p:cNvSpPr txBox="1">
              <a:spLocks noChangeArrowheads="1"/>
            </p:cNvSpPr>
            <p:nvPr/>
          </p:nvSpPr>
          <p:spPr bwMode="auto">
            <a:xfrm>
              <a:off x="2527" y="735"/>
              <a:ext cx="45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Aceite  </a:t>
              </a:r>
              <a:endParaRPr lang="es-CL" altLang="ko-KR" sz="1200" b="1">
                <a:ea typeface="굴림" panose="020B0600000101010101" pitchFamily="34" charset="-127"/>
              </a:endParaRPr>
            </a:p>
          </p:txBody>
        </p:sp>
      </p:grpSp>
      <p:graphicFrame>
        <p:nvGraphicFramePr>
          <p:cNvPr id="27652" name="Object 17"/>
          <p:cNvGraphicFramePr>
            <a:graphicFrameLocks noChangeAspect="1"/>
          </p:cNvGraphicFramePr>
          <p:nvPr/>
        </p:nvGraphicFramePr>
        <p:xfrm>
          <a:off x="6480175" y="398933"/>
          <a:ext cx="2001838" cy="2663825"/>
        </p:xfrm>
        <a:graphic>
          <a:graphicData uri="http://schemas.openxmlformats.org/presentationml/2006/ole">
            <mc:AlternateContent xmlns:mc="http://schemas.openxmlformats.org/markup-compatibility/2006">
              <mc:Choice xmlns:v="urn:schemas-microsoft-com:vml" Requires="v">
                <p:oleObj spid="_x0000_s12294" name="PhotoImpact" r:id="rId6" imgW="6076190" imgH="7466667" progId="PI3.Image">
                  <p:embed/>
                </p:oleObj>
              </mc:Choice>
              <mc:Fallback>
                <p:oleObj name="PhotoImpact" r:id="rId6" imgW="6076190" imgH="7466667" progId="PI3.Imag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0175" y="398933"/>
                        <a:ext cx="2001838"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3" name="Text Box 18"/>
          <p:cNvSpPr txBox="1">
            <a:spLocks noChangeArrowheads="1"/>
          </p:cNvSpPr>
          <p:nvPr/>
        </p:nvSpPr>
        <p:spPr bwMode="auto">
          <a:xfrm>
            <a:off x="6527800" y="2442046"/>
            <a:ext cx="1847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Cantidad de recirculación de los gases producidos </a:t>
            </a:r>
            <a:endParaRPr lang="es-CL" altLang="ko-KR" sz="1200" b="1">
              <a:ea typeface="굴림" panose="020B0600000101010101" pitchFamily="34" charset="-127"/>
            </a:endParaRPr>
          </a:p>
        </p:txBody>
      </p:sp>
      <p:sp>
        <p:nvSpPr>
          <p:cNvPr id="27654" name="Text Box 19"/>
          <p:cNvSpPr txBox="1">
            <a:spLocks noChangeArrowheads="1"/>
          </p:cNvSpPr>
          <p:nvPr/>
        </p:nvSpPr>
        <p:spPr bwMode="auto">
          <a:xfrm>
            <a:off x="7496175" y="557683"/>
            <a:ext cx="1417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Flujo característico </a:t>
            </a:r>
          </a:p>
          <a:p>
            <a:pPr eaLnBrk="1" hangingPunct="1">
              <a:spcBef>
                <a:spcPct val="0"/>
              </a:spcBef>
              <a:buClrTx/>
              <a:buSzTx/>
              <a:buFontTx/>
              <a:buNone/>
            </a:pPr>
            <a:r>
              <a:rPr lang="es-CL" altLang="es-MX" sz="1200" b="1"/>
              <a:t>de la válvula PCV </a:t>
            </a:r>
          </a:p>
          <a:p>
            <a:pPr eaLnBrk="1" hangingPunct="1">
              <a:spcBef>
                <a:spcPct val="0"/>
              </a:spcBef>
              <a:buClrTx/>
              <a:buSzTx/>
              <a:buFontTx/>
              <a:buNone/>
            </a:pPr>
            <a:r>
              <a:rPr lang="es-CL" altLang="es-MX" sz="1200" b="1"/>
              <a:t>   </a:t>
            </a:r>
            <a:endParaRPr lang="es-CL" altLang="ko-KR" sz="1200" b="1">
              <a:ea typeface="굴림" panose="020B0600000101010101" pitchFamily="34" charset="-127"/>
            </a:endParaRPr>
          </a:p>
        </p:txBody>
      </p:sp>
      <p:sp>
        <p:nvSpPr>
          <p:cNvPr id="27655" name="Text Box 20"/>
          <p:cNvSpPr txBox="1">
            <a:spLocks noChangeArrowheads="1"/>
          </p:cNvSpPr>
          <p:nvPr/>
        </p:nvSpPr>
        <p:spPr bwMode="auto">
          <a:xfrm>
            <a:off x="7153275" y="3083396"/>
            <a:ext cx="584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Vacío </a:t>
            </a:r>
            <a:endParaRPr lang="es-CL" altLang="ko-KR" sz="1200" b="1">
              <a:ea typeface="굴림" panose="020B0600000101010101" pitchFamily="34" charset="-127"/>
            </a:endParaRPr>
          </a:p>
        </p:txBody>
      </p:sp>
      <p:sp>
        <p:nvSpPr>
          <p:cNvPr id="27656" name="Text Box 21"/>
          <p:cNvSpPr txBox="1">
            <a:spLocks noChangeArrowheads="1"/>
          </p:cNvSpPr>
          <p:nvPr/>
        </p:nvSpPr>
        <p:spPr bwMode="auto">
          <a:xfrm>
            <a:off x="6118225" y="3096096"/>
            <a:ext cx="1084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s-CL" altLang="es-MX" sz="1200" b="1"/>
              <a:t> Débil</a:t>
            </a:r>
          </a:p>
          <a:p>
            <a:pPr algn="ctr" eaLnBrk="1" hangingPunct="1">
              <a:spcBef>
                <a:spcPct val="0"/>
              </a:spcBef>
              <a:buClrTx/>
              <a:buSzTx/>
              <a:buFontTx/>
              <a:buNone/>
            </a:pPr>
            <a:r>
              <a:rPr lang="es-CL" altLang="es-MX" sz="1200" b="1"/>
              <a:t>(plena carga) </a:t>
            </a:r>
            <a:endParaRPr lang="es-CL" altLang="ko-KR" sz="1200" b="1">
              <a:ea typeface="굴림" panose="020B0600000101010101" pitchFamily="34" charset="-127"/>
            </a:endParaRPr>
          </a:p>
        </p:txBody>
      </p:sp>
      <p:sp>
        <p:nvSpPr>
          <p:cNvPr id="27657" name="Text Box 22"/>
          <p:cNvSpPr txBox="1">
            <a:spLocks noChangeArrowheads="1"/>
          </p:cNvSpPr>
          <p:nvPr/>
        </p:nvSpPr>
        <p:spPr bwMode="auto">
          <a:xfrm>
            <a:off x="7945438" y="3107208"/>
            <a:ext cx="746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s-CL" altLang="es-MX" sz="1200" b="1"/>
              <a:t>Máximo </a:t>
            </a:r>
          </a:p>
          <a:p>
            <a:pPr algn="ctr" eaLnBrk="1" hangingPunct="1">
              <a:spcBef>
                <a:spcPct val="0"/>
              </a:spcBef>
              <a:buClrTx/>
              <a:buSzTx/>
              <a:buFontTx/>
              <a:buNone/>
            </a:pPr>
            <a:r>
              <a:rPr lang="es-CL" altLang="es-MX" sz="1200" b="1"/>
              <a:t>(ralentí) </a:t>
            </a:r>
            <a:endParaRPr lang="es-CL" altLang="ko-KR" sz="1200" b="1">
              <a:ea typeface="굴림" panose="020B0600000101010101" pitchFamily="34" charset="-127"/>
            </a:endParaRPr>
          </a:p>
        </p:txBody>
      </p:sp>
      <p:sp>
        <p:nvSpPr>
          <p:cNvPr id="27658" name="Text Box 23"/>
          <p:cNvSpPr txBox="1">
            <a:spLocks noChangeArrowheads="1"/>
          </p:cNvSpPr>
          <p:nvPr/>
        </p:nvSpPr>
        <p:spPr bwMode="auto">
          <a:xfrm rot="-5400000">
            <a:off x="5240338" y="1507008"/>
            <a:ext cx="1841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Volumen de recirculación </a:t>
            </a:r>
            <a:endParaRPr lang="es-CL" altLang="ko-KR" sz="1200" b="1">
              <a:ea typeface="굴림" panose="020B0600000101010101" pitchFamily="34" charset="-127"/>
            </a:endParaRPr>
          </a:p>
        </p:txBody>
      </p:sp>
      <p:sp>
        <p:nvSpPr>
          <p:cNvPr id="27659" name="Text Box 24"/>
          <p:cNvSpPr txBox="1">
            <a:spLocks noChangeArrowheads="1"/>
          </p:cNvSpPr>
          <p:nvPr/>
        </p:nvSpPr>
        <p:spPr bwMode="auto">
          <a:xfrm rot="-5400000">
            <a:off x="5122863" y="1478433"/>
            <a:ext cx="2457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pequeño                                  Grande </a:t>
            </a:r>
            <a:endParaRPr lang="es-CL" altLang="ko-KR" sz="1200" b="1">
              <a:ea typeface="굴림" panose="020B0600000101010101" pitchFamily="34" charset="-127"/>
            </a:endParaRPr>
          </a:p>
        </p:txBody>
      </p:sp>
      <p:grpSp>
        <p:nvGrpSpPr>
          <p:cNvPr id="27660" name="Group 27"/>
          <p:cNvGrpSpPr>
            <a:grpSpLocks/>
          </p:cNvGrpSpPr>
          <p:nvPr/>
        </p:nvGrpSpPr>
        <p:grpSpPr bwMode="auto">
          <a:xfrm>
            <a:off x="7031038" y="3862858"/>
            <a:ext cx="1995487" cy="2230438"/>
            <a:chOff x="4934" y="2751"/>
            <a:chExt cx="1362" cy="1405"/>
          </a:xfrm>
        </p:grpSpPr>
        <p:graphicFrame>
          <p:nvGraphicFramePr>
            <p:cNvPr id="27663" name="Object 28"/>
            <p:cNvGraphicFramePr>
              <a:graphicFrameLocks noChangeAspect="1"/>
            </p:cNvGraphicFramePr>
            <p:nvPr/>
          </p:nvGraphicFramePr>
          <p:xfrm>
            <a:off x="4934" y="2751"/>
            <a:ext cx="696" cy="1405"/>
          </p:xfrm>
          <a:graphic>
            <a:graphicData uri="http://schemas.openxmlformats.org/presentationml/2006/ole">
              <mc:AlternateContent xmlns:mc="http://schemas.openxmlformats.org/markup-compatibility/2006">
                <mc:Choice xmlns:v="urn:schemas-microsoft-com:vml" Requires="v">
                  <p:oleObj spid="_x0000_s12295" name="PhotoImpact" r:id="rId8" imgW="2200000" imgH="3961905" progId="PI3.Image">
                    <p:embed/>
                  </p:oleObj>
                </mc:Choice>
                <mc:Fallback>
                  <p:oleObj name="PhotoImpact" r:id="rId8" imgW="2200000" imgH="3961905" progId="PI3.Imag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4" y="2751"/>
                          <a:ext cx="696" cy="1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64" name="Text Box 29"/>
            <p:cNvSpPr txBox="1">
              <a:spLocks noChangeArrowheads="1"/>
            </p:cNvSpPr>
            <p:nvPr/>
          </p:nvSpPr>
          <p:spPr bwMode="auto">
            <a:xfrm>
              <a:off x="5593" y="3208"/>
              <a:ext cx="703"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Conducto de </a:t>
              </a:r>
            </a:p>
            <a:p>
              <a:pPr eaLnBrk="1" hangingPunct="1">
                <a:spcBef>
                  <a:spcPct val="0"/>
                </a:spcBef>
                <a:buClrTx/>
                <a:buSzTx/>
                <a:buFontTx/>
                <a:buNone/>
              </a:pPr>
              <a:r>
                <a:rPr lang="es-CL" altLang="es-MX" sz="1200" b="1"/>
                <a:t>vacío</a:t>
              </a:r>
            </a:p>
            <a:p>
              <a:pPr eaLnBrk="1" hangingPunct="1">
                <a:spcBef>
                  <a:spcPct val="0"/>
                </a:spcBef>
                <a:buClrTx/>
                <a:buSzTx/>
                <a:buFontTx/>
                <a:buNone/>
              </a:pPr>
              <a:r>
                <a:rPr lang="es-CL" altLang="es-MX" sz="1200" b="1"/>
                <a:t> </a:t>
              </a:r>
              <a:endParaRPr lang="es-CL" altLang="ko-KR" sz="1200" b="1">
                <a:ea typeface="굴림" panose="020B0600000101010101" pitchFamily="34" charset="-127"/>
              </a:endParaRPr>
            </a:p>
          </p:txBody>
        </p:sp>
        <p:sp>
          <p:nvSpPr>
            <p:cNvPr id="27665" name="Text Box 30"/>
            <p:cNvSpPr txBox="1">
              <a:spLocks noChangeArrowheads="1"/>
            </p:cNvSpPr>
            <p:nvPr/>
          </p:nvSpPr>
          <p:spPr bwMode="auto">
            <a:xfrm>
              <a:off x="5602" y="3806"/>
              <a:ext cx="66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s-CL" altLang="es-MX" sz="1200" b="1"/>
                <a:t>Válvula PCV </a:t>
              </a:r>
              <a:endParaRPr lang="es-CL" altLang="ko-KR" sz="1200" b="1">
                <a:ea typeface="굴림" panose="020B0600000101010101" pitchFamily="34" charset="-127"/>
              </a:endParaRPr>
            </a:p>
          </p:txBody>
        </p:sp>
      </p:grpSp>
      <p:sp>
        <p:nvSpPr>
          <p:cNvPr id="27661" name="Line 34"/>
          <p:cNvSpPr>
            <a:spLocks noChangeShapeType="1"/>
          </p:cNvSpPr>
          <p:nvPr/>
        </p:nvSpPr>
        <p:spPr bwMode="auto">
          <a:xfrm flipV="1">
            <a:off x="6359525" y="886296"/>
            <a:ext cx="0" cy="1368425"/>
          </a:xfrm>
          <a:prstGeom prst="line">
            <a:avLst/>
          </a:prstGeom>
          <a:noFill/>
          <a:ln w="9525">
            <a:solidFill>
              <a:srgbClr val="3333CC"/>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27662" name="Line 35"/>
          <p:cNvSpPr>
            <a:spLocks noChangeShapeType="1"/>
          </p:cNvSpPr>
          <p:nvPr/>
        </p:nvSpPr>
        <p:spPr bwMode="auto">
          <a:xfrm>
            <a:off x="7134225" y="3429471"/>
            <a:ext cx="812800" cy="0"/>
          </a:xfrm>
          <a:prstGeom prst="line">
            <a:avLst/>
          </a:prstGeom>
          <a:noFill/>
          <a:ln w="9525">
            <a:solidFill>
              <a:srgbClr val="3333CC"/>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MX"/>
          </a:p>
        </p:txBody>
      </p:sp>
    </p:spTree>
    <p:extLst>
      <p:ext uri="{BB962C8B-B14F-4D97-AF65-F5344CB8AC3E}">
        <p14:creationId xmlns:p14="http://schemas.microsoft.com/office/powerpoint/2010/main" val="2765623648"/>
      </p:ext>
    </p:extLst>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260350"/>
            <a:ext cx="3276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1384300" y="10001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p>
        </p:txBody>
      </p:sp>
      <p:sp>
        <p:nvSpPr>
          <p:cNvPr id="3076" name="Rectangle 4"/>
          <p:cNvSpPr>
            <a:spLocks noChangeArrowheads="1"/>
          </p:cNvSpPr>
          <p:nvPr/>
        </p:nvSpPr>
        <p:spPr bwMode="auto">
          <a:xfrm>
            <a:off x="179388" y="333375"/>
            <a:ext cx="535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MX" b="1" dirty="0">
                <a:solidFill>
                  <a:srgbClr val="FF0000"/>
                </a:solidFill>
              </a:rPr>
              <a:t>DESCRIPCIÓN GENERAL DE LA ASIGNATURA</a:t>
            </a:r>
            <a:r>
              <a:rPr lang="es-ES" dirty="0">
                <a:solidFill>
                  <a:srgbClr val="FF0000"/>
                </a:solidFill>
              </a:rPr>
              <a:t> </a:t>
            </a:r>
          </a:p>
        </p:txBody>
      </p:sp>
      <p:sp>
        <p:nvSpPr>
          <p:cNvPr id="3077" name="Rectangle 5"/>
          <p:cNvSpPr>
            <a:spLocks noChangeArrowheads="1"/>
          </p:cNvSpPr>
          <p:nvPr/>
        </p:nvSpPr>
        <p:spPr bwMode="auto">
          <a:xfrm>
            <a:off x="250825" y="836613"/>
            <a:ext cx="8280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S"/>
              <a:t>Combustibles y Lubricantes es una asignatura lectiva del área formativa de la especialidad, que entrega a los estudiantes los fundamentos teóricos asociados a los combustibles y lubricantes, relacionados respectivamente con las necesidades de rendimiento de los motores de combustión interna, sus ciclos de funcionamiento  y las condiciones de reducción de los efectos del roce mecánico en las partes y piezas de los sistemas automotrices, principalmente a través de clases expositivas, métodos de casos e investigaciones bibliográficas</a:t>
            </a:r>
          </a:p>
        </p:txBody>
      </p:sp>
      <p:sp>
        <p:nvSpPr>
          <p:cNvPr id="3078" name="Rectangle 6"/>
          <p:cNvSpPr>
            <a:spLocks noChangeArrowheads="1"/>
          </p:cNvSpPr>
          <p:nvPr/>
        </p:nvSpPr>
        <p:spPr bwMode="auto">
          <a:xfrm>
            <a:off x="285750" y="2928938"/>
            <a:ext cx="2089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MX" b="1"/>
              <a:t>COMPETENCIAS</a:t>
            </a:r>
            <a:r>
              <a:rPr lang="es-ES"/>
              <a:t> </a:t>
            </a:r>
          </a:p>
        </p:txBody>
      </p:sp>
      <p:sp>
        <p:nvSpPr>
          <p:cNvPr id="3079" name="Text Box 7"/>
          <p:cNvSpPr txBox="1">
            <a:spLocks noChangeArrowheads="1"/>
          </p:cNvSpPr>
          <p:nvPr/>
        </p:nvSpPr>
        <p:spPr bwMode="auto">
          <a:xfrm>
            <a:off x="285750" y="3357563"/>
            <a:ext cx="8299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S"/>
              <a:t>Seleccionar  entre los diferentes tipos de combustibles y lubricantes para los requerimientos de un vehículo automotriz </a:t>
            </a:r>
          </a:p>
          <a:p>
            <a:pPr algn="just" eaLnBrk="1" hangingPunct="1"/>
            <a:r>
              <a:rPr lang="es-ES"/>
              <a:t>Establecer métodos de organización  seguros para la manipulación y almacenamiento, de combustibles y lubricantes</a:t>
            </a:r>
          </a:p>
        </p:txBody>
      </p:sp>
      <p:sp>
        <p:nvSpPr>
          <p:cNvPr id="3080" name="Text Box 8"/>
          <p:cNvSpPr txBox="1">
            <a:spLocks noChangeArrowheads="1"/>
          </p:cNvSpPr>
          <p:nvPr/>
        </p:nvSpPr>
        <p:spPr bwMode="auto">
          <a:xfrm>
            <a:off x="428625" y="4643438"/>
            <a:ext cx="800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MX" b="1" dirty="0"/>
              <a:t>COMPETENCIAS GENÉRICAS            SELLO ALUMNO INACAP</a:t>
            </a:r>
            <a:endParaRPr lang="es-ES" dirty="0"/>
          </a:p>
        </p:txBody>
      </p:sp>
      <p:sp>
        <p:nvSpPr>
          <p:cNvPr id="3081" name="Text Box 9"/>
          <p:cNvSpPr txBox="1">
            <a:spLocks noChangeArrowheads="1"/>
          </p:cNvSpPr>
          <p:nvPr/>
        </p:nvSpPr>
        <p:spPr bwMode="auto">
          <a:xfrm>
            <a:off x="428625" y="5214938"/>
            <a:ext cx="7016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CL"/>
              <a:t>1.   Demostrar compromiso con el trabajo bien hecho.</a:t>
            </a:r>
          </a:p>
          <a:p>
            <a:pPr eaLnBrk="1" hangingPunct="1"/>
            <a:r>
              <a:rPr lang="es-CL"/>
              <a:t>2.   Respetar la seguridad laboral y el cuidado del medio ambiente. </a:t>
            </a:r>
            <a:endParaRPr lang="es-ES"/>
          </a:p>
        </p:txBody>
      </p:sp>
    </p:spTree>
    <p:extLst>
      <p:ext uri="{BB962C8B-B14F-4D97-AF65-F5344CB8AC3E}">
        <p14:creationId xmlns:p14="http://schemas.microsoft.com/office/powerpoint/2010/main" val="3347961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7"/>
                                        </p:tgtEl>
                                        <p:attrNameLst>
                                          <p:attrName>style.visibility</p:attrName>
                                        </p:attrNameLst>
                                      </p:cBhvr>
                                      <p:to>
                                        <p:strVal val="visible"/>
                                      </p:to>
                                    </p:set>
                                    <p:anim calcmode="lin" valueType="num">
                                      <p:cBhvr additive="base">
                                        <p:cTn id="13" dur="500" fill="hold"/>
                                        <p:tgtEl>
                                          <p:spTgt spid="3077"/>
                                        </p:tgtEl>
                                        <p:attrNameLst>
                                          <p:attrName>ppt_x</p:attrName>
                                        </p:attrNameLst>
                                      </p:cBhvr>
                                      <p:tavLst>
                                        <p:tav tm="0">
                                          <p:val>
                                            <p:strVal val="#ppt_x"/>
                                          </p:val>
                                        </p:tav>
                                        <p:tav tm="100000">
                                          <p:val>
                                            <p:strVal val="#ppt_x"/>
                                          </p:val>
                                        </p:tav>
                                      </p:tavLst>
                                    </p:anim>
                                    <p:anim calcmode="lin" valueType="num">
                                      <p:cBhvr additive="base">
                                        <p:cTn id="14"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mph" presetSubtype="0" grpId="1" nodeType="clickEffect">
                                  <p:stCondLst>
                                    <p:cond delay="0"/>
                                  </p:stCondLst>
                                  <p:childTnLst>
                                    <p:set>
                                      <p:cBhvr rctx="PPT">
                                        <p:cTn id="18" dur="indefinite"/>
                                        <p:tgtEl>
                                          <p:spTgt spid="3077"/>
                                        </p:tgtEl>
                                        <p:attrNameLst>
                                          <p:attrName>style.opacity</p:attrName>
                                        </p:attrNameLst>
                                      </p:cBhvr>
                                      <p:to>
                                        <p:strVal val="0.5"/>
                                      </p:to>
                                    </p:set>
                                    <p:animEffect filter="image" prLst="opacity: 0.5">
                                      <p:cBhvr rctx="IE">
                                        <p:cTn id="19" dur="indefinite"/>
                                        <p:tgtEl>
                                          <p:spTgt spid="307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078"/>
                                        </p:tgtEl>
                                        <p:attrNameLst>
                                          <p:attrName>style.visibility</p:attrName>
                                        </p:attrNameLst>
                                      </p:cBhvr>
                                      <p:to>
                                        <p:strVal val="visible"/>
                                      </p:to>
                                    </p:set>
                                    <p:anim calcmode="lin" valueType="num">
                                      <p:cBhvr additive="base">
                                        <p:cTn id="24" dur="500" fill="hold"/>
                                        <p:tgtEl>
                                          <p:spTgt spid="3078"/>
                                        </p:tgtEl>
                                        <p:attrNameLst>
                                          <p:attrName>ppt_x</p:attrName>
                                        </p:attrNameLst>
                                      </p:cBhvr>
                                      <p:tavLst>
                                        <p:tav tm="0">
                                          <p:val>
                                            <p:strVal val="#ppt_x"/>
                                          </p:val>
                                        </p:tav>
                                        <p:tav tm="100000">
                                          <p:val>
                                            <p:strVal val="#ppt_x"/>
                                          </p:val>
                                        </p:tav>
                                      </p:tavLst>
                                    </p:anim>
                                    <p:anim calcmode="lin" valueType="num">
                                      <p:cBhvr additive="base">
                                        <p:cTn id="25"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079"/>
                                        </p:tgtEl>
                                        <p:attrNameLst>
                                          <p:attrName>style.visibility</p:attrName>
                                        </p:attrNameLst>
                                      </p:cBhvr>
                                      <p:to>
                                        <p:strVal val="visible"/>
                                      </p:to>
                                    </p:set>
                                    <p:anim calcmode="lin" valueType="num">
                                      <p:cBhvr additive="base">
                                        <p:cTn id="30" dur="500" fill="hold"/>
                                        <p:tgtEl>
                                          <p:spTgt spid="3079"/>
                                        </p:tgtEl>
                                        <p:attrNameLst>
                                          <p:attrName>ppt_x</p:attrName>
                                        </p:attrNameLst>
                                      </p:cBhvr>
                                      <p:tavLst>
                                        <p:tav tm="0">
                                          <p:val>
                                            <p:strVal val="#ppt_x"/>
                                          </p:val>
                                        </p:tav>
                                        <p:tav tm="100000">
                                          <p:val>
                                            <p:strVal val="#ppt_x"/>
                                          </p:val>
                                        </p:tav>
                                      </p:tavLst>
                                    </p:anim>
                                    <p:anim calcmode="lin" valueType="num">
                                      <p:cBhvr additive="base">
                                        <p:cTn id="31"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mph" presetSubtype="0" grpId="1" nodeType="clickEffect">
                                  <p:stCondLst>
                                    <p:cond delay="0"/>
                                  </p:stCondLst>
                                  <p:childTnLst>
                                    <p:set>
                                      <p:cBhvr rctx="PPT">
                                        <p:cTn id="35" dur="indefinite"/>
                                        <p:tgtEl>
                                          <p:spTgt spid="3079"/>
                                        </p:tgtEl>
                                        <p:attrNameLst>
                                          <p:attrName>style.opacity</p:attrName>
                                        </p:attrNameLst>
                                      </p:cBhvr>
                                      <p:to>
                                        <p:strVal val="0.5"/>
                                      </p:to>
                                    </p:set>
                                    <p:animEffect filter="image" prLst="opacity: 0.5">
                                      <p:cBhvr rctx="IE">
                                        <p:cTn id="36" dur="indefinite"/>
                                        <p:tgtEl>
                                          <p:spTgt spid="307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080"/>
                                        </p:tgtEl>
                                        <p:attrNameLst>
                                          <p:attrName>style.visibility</p:attrName>
                                        </p:attrNameLst>
                                      </p:cBhvr>
                                      <p:to>
                                        <p:strVal val="visible"/>
                                      </p:to>
                                    </p:set>
                                    <p:anim calcmode="lin" valueType="num">
                                      <p:cBhvr additive="base">
                                        <p:cTn id="41" dur="500" fill="hold"/>
                                        <p:tgtEl>
                                          <p:spTgt spid="3080"/>
                                        </p:tgtEl>
                                        <p:attrNameLst>
                                          <p:attrName>ppt_x</p:attrName>
                                        </p:attrNameLst>
                                      </p:cBhvr>
                                      <p:tavLst>
                                        <p:tav tm="0">
                                          <p:val>
                                            <p:strVal val="#ppt_x"/>
                                          </p:val>
                                        </p:tav>
                                        <p:tav tm="100000">
                                          <p:val>
                                            <p:strVal val="#ppt_x"/>
                                          </p:val>
                                        </p:tav>
                                      </p:tavLst>
                                    </p:anim>
                                    <p:anim calcmode="lin" valueType="num">
                                      <p:cBhvr additive="base">
                                        <p:cTn id="42"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081"/>
                                        </p:tgtEl>
                                        <p:attrNameLst>
                                          <p:attrName>style.visibility</p:attrName>
                                        </p:attrNameLst>
                                      </p:cBhvr>
                                      <p:to>
                                        <p:strVal val="visible"/>
                                      </p:to>
                                    </p:set>
                                    <p:anim calcmode="lin" valueType="num">
                                      <p:cBhvr additive="base">
                                        <p:cTn id="47" dur="500" fill="hold"/>
                                        <p:tgtEl>
                                          <p:spTgt spid="3081"/>
                                        </p:tgtEl>
                                        <p:attrNameLst>
                                          <p:attrName>ppt_x</p:attrName>
                                        </p:attrNameLst>
                                      </p:cBhvr>
                                      <p:tavLst>
                                        <p:tav tm="0">
                                          <p:val>
                                            <p:strVal val="#ppt_x"/>
                                          </p:val>
                                        </p:tav>
                                        <p:tav tm="100000">
                                          <p:val>
                                            <p:strVal val="#ppt_x"/>
                                          </p:val>
                                        </p:tav>
                                      </p:tavLst>
                                    </p:anim>
                                    <p:anim calcmode="lin" valueType="num">
                                      <p:cBhvr additive="base">
                                        <p:cTn id="48" dur="500" fill="hold"/>
                                        <p:tgtEl>
                                          <p:spTgt spid="30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p:bldP spid="3077" grpId="1"/>
      <p:bldP spid="3078" grpId="0"/>
      <p:bldP spid="3079" grpId="0"/>
      <p:bldP spid="3079" grpId="1"/>
      <p:bldP spid="3080" grpId="0"/>
      <p:bldP spid="308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lstStyle/>
          <a:p>
            <a:r>
              <a:rPr lang="es-MX" altLang="es-CL" b="1" dirty="0" smtClean="0"/>
              <a:t>Aprendizajes Esperados</a:t>
            </a:r>
            <a:endParaRPr lang="es-CL" altLang="es-CL" dirty="0" smtClean="0"/>
          </a:p>
        </p:txBody>
      </p:sp>
      <p:sp>
        <p:nvSpPr>
          <p:cNvPr id="3075" name="2 Marcador de contenido"/>
          <p:cNvSpPr>
            <a:spLocks noGrp="1"/>
          </p:cNvSpPr>
          <p:nvPr>
            <p:ph idx="1"/>
          </p:nvPr>
        </p:nvSpPr>
        <p:spPr>
          <a:xfrm>
            <a:off x="457200" y="1600200"/>
            <a:ext cx="8229600" cy="3052763"/>
          </a:xfrm>
        </p:spPr>
        <p:txBody>
          <a:bodyPr/>
          <a:lstStyle/>
          <a:p>
            <a:pPr algn="just"/>
            <a:r>
              <a:rPr lang="es-CL" dirty="0">
                <a:latin typeface="Arial" panose="020B0604020202020204" pitchFamily="34" charset="0"/>
              </a:rPr>
              <a:t>Relaciona los efectos de la lubricación con la disminución en el desgaste de piezas, por causa de roce mecánico en vehículos automotrices</a:t>
            </a:r>
            <a:endParaRPr lang="es-CL" altLang="es-CL" dirty="0" smtClean="0"/>
          </a:p>
        </p:txBody>
      </p:sp>
    </p:spTree>
    <p:extLst>
      <p:ext uri="{BB962C8B-B14F-4D97-AF65-F5344CB8AC3E}">
        <p14:creationId xmlns:p14="http://schemas.microsoft.com/office/powerpoint/2010/main" val="2650994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312168"/>
            <a:ext cx="8229600" cy="3196952"/>
          </a:xfrm>
        </p:spPr>
        <p:txBody>
          <a:bodyPr>
            <a:normAutofit fontScale="70000" lnSpcReduction="20000"/>
          </a:bodyPr>
          <a:lstStyle/>
          <a:p>
            <a:pPr algn="just" eaLnBrk="1" hangingPunct="1">
              <a:spcBef>
                <a:spcPct val="0"/>
              </a:spcBef>
              <a:buClrTx/>
              <a:buSzTx/>
              <a:buFontTx/>
              <a:buNone/>
            </a:pPr>
            <a:r>
              <a:rPr lang="es-CL" altLang="es-MX" dirty="0" smtClean="0">
                <a:latin typeface="Times New Roman" panose="02020603050405020304" pitchFamily="18" charset="0"/>
                <a:cs typeface="Times New Roman" panose="02020603050405020304" pitchFamily="18" charset="0"/>
              </a:rPr>
              <a:t>	La </a:t>
            </a:r>
            <a:r>
              <a:rPr lang="es-CL" altLang="es-MX" dirty="0">
                <a:latin typeface="Times New Roman" panose="02020603050405020304" pitchFamily="18" charset="0"/>
                <a:cs typeface="Times New Roman" panose="02020603050405020304" pitchFamily="18" charset="0"/>
              </a:rPr>
              <a:t>lubricación en el motor tiene como objetivo impedir </a:t>
            </a:r>
            <a:r>
              <a:rPr lang="es-CL" altLang="es-MX" dirty="0" smtClean="0">
                <a:latin typeface="Times New Roman" panose="02020603050405020304" pitchFamily="18" charset="0"/>
                <a:cs typeface="Times New Roman" panose="02020603050405020304" pitchFamily="18" charset="0"/>
              </a:rPr>
              <a:t>el agarrotamiento </a:t>
            </a:r>
            <a:r>
              <a:rPr lang="es-CL" altLang="es-MX" dirty="0">
                <a:latin typeface="Times New Roman" panose="02020603050405020304" pitchFamily="18" charset="0"/>
                <a:cs typeface="Times New Roman" panose="02020603050405020304" pitchFamily="18" charset="0"/>
              </a:rPr>
              <a:t>y disminuir el trabajo perdido en rozamiento.  Interponiendo entre las dos piezas metálicas una película de lubricante, las moléculas de aceite se adhieren a ambas superficies, llenando los huecos de las irregularidades, con lo cual, en el movimiento de ambas piezas, están arrastran consigo el aceite adherido a ellas y el rozamiento entre las piezas metálicas es sustituido por un roce de deslizamiento interno del fluido, que es muy inferior y produce menos calor.</a:t>
            </a:r>
          </a:p>
          <a:p>
            <a:pPr algn="just" eaLnBrk="1" hangingPunct="1">
              <a:spcBef>
                <a:spcPct val="0"/>
              </a:spcBef>
              <a:buClrTx/>
              <a:buSzTx/>
              <a:buFontTx/>
              <a:buNone/>
            </a:pPr>
            <a:r>
              <a:rPr lang="es-CL" altLang="es-MX" dirty="0" smtClean="0">
                <a:latin typeface="Times New Roman" panose="02020603050405020304" pitchFamily="18" charset="0"/>
                <a:cs typeface="Times New Roman" panose="02020603050405020304" pitchFamily="18" charset="0"/>
              </a:rPr>
              <a:t>	</a:t>
            </a:r>
          </a:p>
          <a:p>
            <a:pPr algn="just" eaLnBrk="1" hangingPunct="1">
              <a:spcBef>
                <a:spcPct val="0"/>
              </a:spcBef>
              <a:buClrTx/>
              <a:buSzTx/>
              <a:buFontTx/>
              <a:buNone/>
            </a:pPr>
            <a:r>
              <a:rPr lang="es-CL" altLang="es-MX" dirty="0">
                <a:latin typeface="Times New Roman" panose="02020603050405020304" pitchFamily="18" charset="0"/>
                <a:cs typeface="Times New Roman" panose="02020603050405020304" pitchFamily="18" charset="0"/>
              </a:rPr>
              <a:t>	</a:t>
            </a:r>
            <a:r>
              <a:rPr lang="es-CL" altLang="es-MX" dirty="0" smtClean="0">
                <a:latin typeface="Times New Roman" panose="02020603050405020304" pitchFamily="18" charset="0"/>
                <a:cs typeface="Times New Roman" panose="02020603050405020304" pitchFamily="18" charset="0"/>
              </a:rPr>
              <a:t>Si </a:t>
            </a:r>
            <a:r>
              <a:rPr lang="es-CL" altLang="es-MX" dirty="0">
                <a:latin typeface="Times New Roman" panose="02020603050405020304" pitchFamily="18" charset="0"/>
                <a:cs typeface="Times New Roman" panose="02020603050405020304" pitchFamily="18" charset="0"/>
              </a:rPr>
              <a:t>la película de lubricante se renueva continuamente, el calor producido por el rozamiento es evacuado con el aceite.</a:t>
            </a:r>
          </a:p>
          <a:p>
            <a:endParaRPr lang="es-CL" dirty="0">
              <a:latin typeface="Arial" panose="020B0604020202020204" pitchFamily="34" charset="0"/>
            </a:endParaRPr>
          </a:p>
        </p:txBody>
      </p:sp>
      <p:pic>
        <p:nvPicPr>
          <p:cNvPr id="11266" name="Picture 2" descr="http://t3.gstatic.com/images?q=tbn:OwTr2Bdt35gZKM:http://img18.imageshack.us/img18/2890/presion.jpg&am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077072"/>
            <a:ext cx="2881562" cy="25202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p:txBody>
          <a:bodyPr/>
          <a:lstStyle/>
          <a:p>
            <a:pPr algn="ctr"/>
            <a:r>
              <a:rPr lang="es-CL" dirty="0" smtClean="0"/>
              <a:t>La Lubricación</a:t>
            </a:r>
            <a:endParaRPr lang="es-CL" dirty="0"/>
          </a:p>
        </p:txBody>
      </p:sp>
    </p:spTree>
    <p:extLst>
      <p:ext uri="{BB962C8B-B14F-4D97-AF65-F5344CB8AC3E}">
        <p14:creationId xmlns:p14="http://schemas.microsoft.com/office/powerpoint/2010/main" val="3276608932"/>
      </p:ext>
    </p:extLst>
  </p:cSld>
  <p:clrMapOvr>
    <a:masterClrMapping/>
  </p:clrMapOvr>
  <p:transition spd="med">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2" descr="http://www.mahle.com/C1256F7900537A47/vwContentByKey/W26FKBJX409MARSEN/$FILE/p12_lagerbuchsen_221x1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717032"/>
            <a:ext cx="3456384" cy="27227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2"/>
          <p:cNvSpPr>
            <a:spLocks noGrp="1"/>
          </p:cNvSpPr>
          <p:nvPr>
            <p:ph type="title"/>
          </p:nvPr>
        </p:nvSpPr>
        <p:spPr/>
        <p:txBody>
          <a:bodyPr/>
          <a:lstStyle/>
          <a:p>
            <a:pPr algn="ctr"/>
            <a:r>
              <a:rPr lang="es-CL" dirty="0" smtClean="0"/>
              <a:t>Objetivos en la Lubricación</a:t>
            </a:r>
            <a:endParaRPr lang="es-CL" dirty="0"/>
          </a:p>
        </p:txBody>
      </p:sp>
      <p:sp>
        <p:nvSpPr>
          <p:cNvPr id="4" name="Marcador de contenido 3"/>
          <p:cNvSpPr>
            <a:spLocks noGrp="1"/>
          </p:cNvSpPr>
          <p:nvPr>
            <p:ph idx="1"/>
          </p:nvPr>
        </p:nvSpPr>
        <p:spPr>
          <a:xfrm>
            <a:off x="457200" y="1384169"/>
            <a:ext cx="8229600" cy="2480841"/>
          </a:xfrm>
        </p:spPr>
        <p:txBody>
          <a:bodyPr>
            <a:normAutofit fontScale="70000" lnSpcReduction="20000"/>
          </a:bodyPr>
          <a:lstStyle/>
          <a:p>
            <a:pPr marL="0" indent="0" eaLnBrk="1" fontAlgn="auto" hangingPunct="1">
              <a:spcBef>
                <a:spcPts val="0"/>
              </a:spcBef>
              <a:spcAft>
                <a:spcPts val="0"/>
              </a:spcAft>
              <a:buNone/>
              <a:defRPr/>
            </a:pPr>
            <a:r>
              <a:rPr lang="es-CL" dirty="0">
                <a:latin typeface="Times New Roman" pitchFamily="18" charset="0"/>
                <a:cs typeface="Times New Roman" pitchFamily="18" charset="0"/>
              </a:rPr>
              <a:t>Los objetivos de la lubricación son</a:t>
            </a:r>
            <a:r>
              <a:rPr lang="es-CL" dirty="0" smtClean="0">
                <a:latin typeface="Times New Roman" pitchFamily="18" charset="0"/>
                <a:cs typeface="Times New Roman" pitchFamily="18" charset="0"/>
              </a:rPr>
              <a:t>:</a:t>
            </a:r>
          </a:p>
          <a:p>
            <a:pPr marL="0" indent="0" eaLnBrk="1" fontAlgn="auto" hangingPunct="1">
              <a:spcBef>
                <a:spcPts val="0"/>
              </a:spcBef>
              <a:spcAft>
                <a:spcPts val="0"/>
              </a:spcAft>
              <a:buNone/>
              <a:defRPr/>
            </a:pPr>
            <a:endParaRPr lang="es-CL" dirty="0">
              <a:latin typeface="Times New Roman" pitchFamily="18" charset="0"/>
              <a:cs typeface="Times New Roman" pitchFamily="18" charset="0"/>
            </a:endParaRPr>
          </a:p>
          <a:p>
            <a:pPr eaLnBrk="1" fontAlgn="auto" hangingPunct="1">
              <a:spcBef>
                <a:spcPts val="0"/>
              </a:spcBef>
              <a:spcAft>
                <a:spcPts val="0"/>
              </a:spcAft>
              <a:buFont typeface="+mj-lt"/>
              <a:buAutoNum type="arabicPeriod"/>
              <a:defRPr/>
            </a:pPr>
            <a:r>
              <a:rPr lang="es-CL" dirty="0">
                <a:latin typeface="Times New Roman" pitchFamily="18" charset="0"/>
                <a:cs typeface="Times New Roman" pitchFamily="18" charset="0"/>
              </a:rPr>
              <a:t> Lubricar las partes móviles con el fin de atenuar el desgaste, impidiendo el contacto directo de las superficies metálicas.</a:t>
            </a:r>
          </a:p>
          <a:p>
            <a:pPr eaLnBrk="1" fontAlgn="auto" hangingPunct="1">
              <a:spcBef>
                <a:spcPts val="0"/>
              </a:spcBef>
              <a:spcAft>
                <a:spcPts val="0"/>
              </a:spcAft>
              <a:buFont typeface="+mj-lt"/>
              <a:buAutoNum type="arabicPeriod"/>
              <a:defRPr/>
            </a:pPr>
            <a:r>
              <a:rPr lang="es-CL" dirty="0">
                <a:latin typeface="Times New Roman" pitchFamily="18" charset="0"/>
                <a:cs typeface="Times New Roman" pitchFamily="18" charset="0"/>
              </a:rPr>
              <a:t> Refrigerar las partes  lubricadas evacuando el calor de estas zonas.</a:t>
            </a:r>
          </a:p>
          <a:p>
            <a:pPr eaLnBrk="1" fontAlgn="auto" hangingPunct="1">
              <a:spcBef>
                <a:spcPts val="0"/>
              </a:spcBef>
              <a:spcAft>
                <a:spcPts val="0"/>
              </a:spcAft>
              <a:buFont typeface="+mj-lt"/>
              <a:buAutoNum type="arabicPeriod"/>
              <a:defRPr/>
            </a:pPr>
            <a:r>
              <a:rPr lang="es-CL" dirty="0">
                <a:latin typeface="Times New Roman" pitchFamily="18" charset="0"/>
                <a:cs typeface="Times New Roman" pitchFamily="18" charset="0"/>
              </a:rPr>
              <a:t>Aumentar la estanqueidad en los acoplamientos mecánicos. Con la película de aceite interpuesta entre pistón y cilindro, mejora notablemente el sellado entre ambos.</a:t>
            </a:r>
          </a:p>
          <a:p>
            <a:pPr eaLnBrk="1" fontAlgn="auto" hangingPunct="1">
              <a:spcBef>
                <a:spcPts val="0"/>
              </a:spcBef>
              <a:spcAft>
                <a:spcPts val="0"/>
              </a:spcAft>
              <a:buFont typeface="+mj-lt"/>
              <a:buAutoNum type="arabicPeriod"/>
              <a:defRPr/>
            </a:pPr>
            <a:r>
              <a:rPr lang="es-CL" dirty="0">
                <a:latin typeface="Times New Roman" pitchFamily="18" charset="0"/>
                <a:cs typeface="Times New Roman" pitchFamily="18" charset="0"/>
              </a:rPr>
              <a:t>Amortiguar y absorber los choques en los cojinetes.</a:t>
            </a:r>
          </a:p>
          <a:p>
            <a:pPr marL="0" indent="0">
              <a:buNone/>
            </a:pPr>
            <a:endParaRPr lang="es-CL" dirty="0"/>
          </a:p>
        </p:txBody>
      </p:sp>
    </p:spTree>
    <p:extLst>
      <p:ext uri="{BB962C8B-B14F-4D97-AF65-F5344CB8AC3E}">
        <p14:creationId xmlns:p14="http://schemas.microsoft.com/office/powerpoint/2010/main" val="2961046151"/>
      </p:ext>
    </p:extLst>
  </p:cSld>
  <p:clrMapOvr>
    <a:masterClrMapping/>
  </p:clrMapOvr>
  <p:transition spd="med">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mantenimientoindustrial.wikispaces.com/file/view/lhidrodin/31234991/lhidrod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614" y="1124744"/>
            <a:ext cx="7318772" cy="47302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p:txBody>
          <a:bodyPr/>
          <a:lstStyle/>
          <a:p>
            <a:pPr algn="ctr"/>
            <a:r>
              <a:rPr lang="es-CL" dirty="0" smtClean="0"/>
              <a:t>Objetivos de la Lubricación</a:t>
            </a:r>
            <a:endParaRPr lang="es-CL" dirty="0"/>
          </a:p>
        </p:txBody>
      </p:sp>
    </p:spTree>
    <p:extLst>
      <p:ext uri="{BB962C8B-B14F-4D97-AF65-F5344CB8AC3E}">
        <p14:creationId xmlns:p14="http://schemas.microsoft.com/office/powerpoint/2010/main" val="2354523390"/>
      </p:ext>
    </p:extLst>
  </p:cSld>
  <p:clrMapOvr>
    <a:masterClrMapping/>
  </p:clrMapOvr>
  <p:transition spd="med">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iposlubricacion.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06" y="1628800"/>
            <a:ext cx="8688388" cy="3527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p:txBody>
          <a:bodyPr/>
          <a:lstStyle/>
          <a:p>
            <a:pPr algn="ctr"/>
            <a:r>
              <a:rPr lang="es-CL" dirty="0" smtClean="0"/>
              <a:t>Tipos de Lubricación</a:t>
            </a:r>
            <a:endParaRPr lang="es-CL" dirty="0"/>
          </a:p>
        </p:txBody>
      </p:sp>
    </p:spTree>
    <p:extLst>
      <p:ext uri="{BB962C8B-B14F-4D97-AF65-F5344CB8AC3E}">
        <p14:creationId xmlns:p14="http://schemas.microsoft.com/office/powerpoint/2010/main" val="3344599755"/>
      </p:ext>
    </p:extLst>
  </p:cSld>
  <p:clrMapOvr>
    <a:masterClrMapping/>
  </p:clrMapOvr>
  <p:transition spd="med">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t>Los Lubricantes</a:t>
            </a:r>
            <a:endParaRPr lang="es-CL" dirty="0"/>
          </a:p>
        </p:txBody>
      </p:sp>
      <p:pic>
        <p:nvPicPr>
          <p:cNvPr id="8" name="Picture 4" descr="http://t0.gstatic.com/images?q=tbn:ANd9GcQ_aeY6GaRbsq8MxqMcFKtz3ju6yQnYX8fvXVwYl6pRj-_9wi8&amp;t=1&amp;usg=__XqOSdnbb7am6U3xCdiKUyBHA2oQ="/>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48063" y="1700808"/>
            <a:ext cx="3640151" cy="3528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9" name="1 CuadroTexto"/>
          <p:cNvSpPr txBox="1">
            <a:spLocks noGrp="1" noChangeArrowheads="1"/>
          </p:cNvSpPr>
          <p:nvPr>
            <p:ph sz="half" idx="1"/>
          </p:nvPr>
        </p:nvSpPr>
        <p:spPr bwMode="auto">
          <a:xfrm>
            <a:off x="457200" y="1600200"/>
            <a:ext cx="4546848"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marL="0" indent="0" algn="just" eaLnBrk="1" hangingPunct="1">
              <a:spcBef>
                <a:spcPct val="0"/>
              </a:spcBef>
              <a:buClrTx/>
              <a:buSzTx/>
              <a:buFontTx/>
              <a:buNone/>
            </a:pPr>
            <a:r>
              <a:rPr lang="es-CL" altLang="es-MX" sz="1500" dirty="0" smtClean="0">
                <a:latin typeface="Times New Roman" panose="02020603050405020304" pitchFamily="18" charset="0"/>
                <a:cs typeface="Times New Roman" panose="02020603050405020304" pitchFamily="18" charset="0"/>
              </a:rPr>
              <a:t>El </a:t>
            </a:r>
            <a:r>
              <a:rPr lang="es-CL" altLang="es-MX" sz="1500" dirty="0">
                <a:latin typeface="Times New Roman" panose="02020603050405020304" pitchFamily="18" charset="0"/>
                <a:cs typeface="Times New Roman" panose="02020603050405020304" pitchFamily="18" charset="0"/>
              </a:rPr>
              <a:t>tipo de aceite es fundamental,  ya que este debe cumplir con todas las exigencias para poder dar durabilidad al motor durante su vida útil.</a:t>
            </a:r>
          </a:p>
          <a:p>
            <a:pPr marL="0" indent="0" algn="just" eaLnBrk="1" hangingPunct="1">
              <a:spcBef>
                <a:spcPct val="0"/>
              </a:spcBef>
              <a:buClrTx/>
              <a:buSzTx/>
              <a:buFontTx/>
              <a:buNone/>
            </a:pPr>
            <a:endParaRPr lang="es-CL" altLang="es-MX" sz="1500" dirty="0">
              <a:latin typeface="Times New Roman" panose="02020603050405020304" pitchFamily="18" charset="0"/>
              <a:cs typeface="Times New Roman" panose="02020603050405020304" pitchFamily="18" charset="0"/>
            </a:endParaRPr>
          </a:p>
          <a:p>
            <a:pPr marL="0" indent="0" algn="just" eaLnBrk="1" hangingPunct="1">
              <a:spcBef>
                <a:spcPct val="0"/>
              </a:spcBef>
              <a:buClrTx/>
              <a:buSzTx/>
              <a:buFontTx/>
              <a:buNone/>
            </a:pPr>
            <a:r>
              <a:rPr lang="es-CL" altLang="es-MX" sz="1500" dirty="0" smtClean="0">
                <a:latin typeface="Times New Roman" panose="02020603050405020304" pitchFamily="18" charset="0"/>
                <a:cs typeface="Times New Roman" panose="02020603050405020304" pitchFamily="18" charset="0"/>
              </a:rPr>
              <a:t>La </a:t>
            </a:r>
            <a:r>
              <a:rPr lang="es-CL" altLang="es-MX" sz="1500" dirty="0">
                <a:latin typeface="Times New Roman" panose="02020603050405020304" pitchFamily="18" charset="0"/>
                <a:cs typeface="Times New Roman" panose="02020603050405020304" pitchFamily="18" charset="0"/>
              </a:rPr>
              <a:t>viscosidad del aceite determina la fluidez y el espesor o cuerpo que son propiedades contrapuestas.</a:t>
            </a:r>
          </a:p>
          <a:p>
            <a:pPr marL="0" indent="0" algn="just" eaLnBrk="1" hangingPunct="1">
              <a:spcBef>
                <a:spcPct val="0"/>
              </a:spcBef>
              <a:buClrTx/>
              <a:buSzTx/>
              <a:buFontTx/>
              <a:buNone/>
            </a:pPr>
            <a:r>
              <a:rPr lang="es-CL" altLang="es-MX" sz="1500" dirty="0" smtClean="0">
                <a:latin typeface="Times New Roman" panose="02020603050405020304" pitchFamily="18" charset="0"/>
                <a:cs typeface="Times New Roman" panose="02020603050405020304" pitchFamily="18" charset="0"/>
              </a:rPr>
              <a:t>	</a:t>
            </a:r>
          </a:p>
          <a:p>
            <a:pPr marL="0" indent="0" algn="just" eaLnBrk="1" hangingPunct="1">
              <a:spcBef>
                <a:spcPct val="0"/>
              </a:spcBef>
              <a:buClrTx/>
              <a:buSzTx/>
              <a:buFontTx/>
              <a:buNone/>
            </a:pPr>
            <a:r>
              <a:rPr lang="es-CL" altLang="es-MX" sz="1500" dirty="0" smtClean="0">
                <a:latin typeface="Times New Roman" panose="02020603050405020304" pitchFamily="18" charset="0"/>
                <a:cs typeface="Times New Roman" panose="02020603050405020304" pitchFamily="18" charset="0"/>
              </a:rPr>
              <a:t>Una </a:t>
            </a:r>
            <a:r>
              <a:rPr lang="es-CL" altLang="es-MX" sz="1500" dirty="0">
                <a:latin typeface="Times New Roman" panose="02020603050405020304" pitchFamily="18" charset="0"/>
                <a:cs typeface="Times New Roman" panose="02020603050405020304" pitchFamily="18" charset="0"/>
              </a:rPr>
              <a:t>viscosidad alta permite al aceite soportar grandes cargas sin que la película se rompa, pero fluirá por el circuito de lubricación con gran dificultad.</a:t>
            </a:r>
          </a:p>
          <a:p>
            <a:pPr marL="0" indent="0" algn="just" eaLnBrk="1" hangingPunct="1">
              <a:spcBef>
                <a:spcPct val="0"/>
              </a:spcBef>
              <a:buClrTx/>
              <a:buSzTx/>
              <a:buFontTx/>
              <a:buNone/>
            </a:pPr>
            <a:endParaRPr lang="es-CL" altLang="es-MX" sz="1500" dirty="0">
              <a:latin typeface="Times New Roman" panose="02020603050405020304" pitchFamily="18" charset="0"/>
              <a:cs typeface="Times New Roman" panose="02020603050405020304" pitchFamily="18" charset="0"/>
            </a:endParaRPr>
          </a:p>
          <a:p>
            <a:pPr marL="0" indent="0" algn="just" eaLnBrk="1" hangingPunct="1">
              <a:spcBef>
                <a:spcPct val="0"/>
              </a:spcBef>
              <a:buClrTx/>
              <a:buSzTx/>
              <a:buFontTx/>
              <a:buNone/>
            </a:pPr>
            <a:r>
              <a:rPr lang="es-CL" altLang="es-MX" sz="1500" b="1" dirty="0">
                <a:latin typeface="Times New Roman" panose="02020603050405020304" pitchFamily="18" charset="0"/>
                <a:cs typeface="Times New Roman" panose="02020603050405020304" pitchFamily="18" charset="0"/>
              </a:rPr>
              <a:t>La  viscosidad del aceite</a:t>
            </a:r>
            <a:r>
              <a:rPr lang="es-CL" altLang="es-MX" sz="1500" b="1" dirty="0" smtClean="0">
                <a:latin typeface="Times New Roman" panose="02020603050405020304" pitchFamily="18" charset="0"/>
                <a:cs typeface="Times New Roman" panose="02020603050405020304" pitchFamily="18" charset="0"/>
              </a:rPr>
              <a:t>:</a:t>
            </a:r>
          </a:p>
          <a:p>
            <a:pPr marL="0" indent="0" algn="just" eaLnBrk="1" hangingPunct="1">
              <a:spcBef>
                <a:spcPct val="0"/>
              </a:spcBef>
              <a:buClrTx/>
              <a:buSzTx/>
              <a:buFontTx/>
              <a:buNone/>
            </a:pPr>
            <a:endParaRPr lang="es-CL" altLang="es-MX" sz="1500" dirty="0">
              <a:latin typeface="Times New Roman" panose="02020603050405020304" pitchFamily="18" charset="0"/>
              <a:cs typeface="Times New Roman" panose="02020603050405020304" pitchFamily="18" charset="0"/>
            </a:endParaRPr>
          </a:p>
          <a:p>
            <a:pPr marL="0" indent="0" algn="just" eaLnBrk="1" hangingPunct="1">
              <a:spcBef>
                <a:spcPct val="0"/>
              </a:spcBef>
              <a:buClrTx/>
              <a:buSzTx/>
              <a:buFontTx/>
              <a:buNone/>
            </a:pPr>
            <a:r>
              <a:rPr lang="es-CL" altLang="es-MX" sz="1500" dirty="0" smtClean="0">
                <a:latin typeface="Times New Roman" panose="02020603050405020304" pitchFamily="18" charset="0"/>
                <a:cs typeface="Times New Roman" panose="02020603050405020304" pitchFamily="18" charset="0"/>
              </a:rPr>
              <a:t>La </a:t>
            </a:r>
            <a:r>
              <a:rPr lang="es-CL" altLang="es-MX" sz="1500" b="1" dirty="0" smtClean="0">
                <a:latin typeface="Times New Roman" panose="02020603050405020304" pitchFamily="18" charset="0"/>
                <a:cs typeface="Times New Roman" panose="02020603050405020304" pitchFamily="18" charset="0"/>
              </a:rPr>
              <a:t>SOCIEDAD AMAERICANA DE INGENIEROS DEL AUTOMOVIL (SAE)</a:t>
            </a:r>
            <a:r>
              <a:rPr lang="es-CL" altLang="es-MX" sz="1500" dirty="0" smtClean="0">
                <a:latin typeface="Times New Roman" panose="02020603050405020304" pitchFamily="18" charset="0"/>
                <a:cs typeface="Times New Roman" panose="02020603050405020304" pitchFamily="18" charset="0"/>
              </a:rPr>
              <a:t>, </a:t>
            </a:r>
            <a:r>
              <a:rPr lang="es-CL" altLang="es-MX" sz="1500" dirty="0">
                <a:latin typeface="Times New Roman" panose="02020603050405020304" pitchFamily="18" charset="0"/>
                <a:cs typeface="Times New Roman" panose="02020603050405020304" pitchFamily="18" charset="0"/>
              </a:rPr>
              <a:t>clasifica los aceites por su viscosidad en grados SAE, el aceite más fluido al número más bajo</a:t>
            </a:r>
          </a:p>
        </p:txBody>
      </p:sp>
    </p:spTree>
    <p:extLst>
      <p:ext uri="{BB962C8B-B14F-4D97-AF65-F5344CB8AC3E}">
        <p14:creationId xmlns:p14="http://schemas.microsoft.com/office/powerpoint/2010/main" val="72417122"/>
      </p:ext>
    </p:extLst>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t>Sistema de Lubricación</a:t>
            </a:r>
            <a:endParaRPr lang="es-CL" dirty="0"/>
          </a:p>
        </p:txBody>
      </p:sp>
      <p:sp>
        <p:nvSpPr>
          <p:cNvPr id="9" name="Marcador de contenido 8"/>
          <p:cNvSpPr>
            <a:spLocks noGrp="1"/>
          </p:cNvSpPr>
          <p:nvPr>
            <p:ph sz="half" idx="2"/>
          </p:nvPr>
        </p:nvSpPr>
        <p:spPr/>
        <p:txBody>
          <a:bodyPr/>
          <a:lstStyle/>
          <a:p>
            <a:pPr marL="0" indent="0" algn="just" eaLnBrk="1" hangingPunct="1">
              <a:spcBef>
                <a:spcPct val="0"/>
              </a:spcBef>
              <a:buClrTx/>
              <a:buSzTx/>
              <a:buFontTx/>
              <a:buNone/>
              <a:tabLst>
                <a:tab pos="268288" algn="l"/>
              </a:tabLst>
            </a:pPr>
            <a:r>
              <a:rPr lang="es-CL" altLang="es-MX" sz="2000" dirty="0">
                <a:latin typeface="Times New Roman" panose="02020603050405020304" pitchFamily="18" charset="0"/>
                <a:cs typeface="Times New Roman" panose="02020603050405020304" pitchFamily="18" charset="0"/>
              </a:rPr>
              <a:t>El sistema debe ser capaz de distribuir a todas las partes móviles del motor la cantidad suficiente de lubricante</a:t>
            </a:r>
            <a:r>
              <a:rPr lang="es-CL" altLang="es-MX" sz="2000" dirty="0" smtClean="0">
                <a:latin typeface="Times New Roman" panose="02020603050405020304" pitchFamily="18" charset="0"/>
                <a:cs typeface="Times New Roman" panose="02020603050405020304" pitchFamily="18" charset="0"/>
              </a:rPr>
              <a:t>.</a:t>
            </a:r>
          </a:p>
          <a:p>
            <a:pPr marL="0" indent="0" algn="just" eaLnBrk="1" hangingPunct="1">
              <a:spcBef>
                <a:spcPct val="0"/>
              </a:spcBef>
              <a:buClrTx/>
              <a:buSzTx/>
              <a:buFontTx/>
              <a:buNone/>
              <a:tabLst>
                <a:tab pos="268288" algn="l"/>
              </a:tabLst>
            </a:pPr>
            <a:endParaRPr lang="es-CL" altLang="es-MX" sz="2000" dirty="0">
              <a:latin typeface="Times New Roman" panose="02020603050405020304" pitchFamily="18" charset="0"/>
              <a:cs typeface="Times New Roman" panose="02020603050405020304" pitchFamily="18" charset="0"/>
            </a:endParaRPr>
          </a:p>
          <a:p>
            <a:pPr marL="0" indent="0" algn="just" eaLnBrk="1" hangingPunct="1">
              <a:spcBef>
                <a:spcPct val="0"/>
              </a:spcBef>
              <a:buClrTx/>
              <a:buSzTx/>
              <a:buFontTx/>
              <a:buNone/>
              <a:tabLst>
                <a:tab pos="268288" algn="l"/>
              </a:tabLst>
            </a:pPr>
            <a:r>
              <a:rPr lang="es-CL" altLang="es-MX" sz="2000" dirty="0">
                <a:latin typeface="Times New Roman" panose="02020603050405020304" pitchFamily="18" charset="0"/>
                <a:cs typeface="Times New Roman" panose="02020603050405020304" pitchFamily="18" charset="0"/>
              </a:rPr>
              <a:t>El sistema de lubricación saca el aceite desde el </a:t>
            </a:r>
            <a:r>
              <a:rPr lang="es-CL" altLang="es-MX" sz="2000" dirty="0" err="1">
                <a:latin typeface="Times New Roman" panose="02020603050405020304" pitchFamily="18" charset="0"/>
                <a:cs typeface="Times New Roman" panose="02020603050405020304" pitchFamily="18" charset="0"/>
              </a:rPr>
              <a:t>carter</a:t>
            </a:r>
            <a:r>
              <a:rPr lang="es-CL" altLang="es-MX" sz="2000" dirty="0">
                <a:latin typeface="Times New Roman" panose="02020603050405020304" pitchFamily="18" charset="0"/>
                <a:cs typeface="Times New Roman" panose="02020603050405020304" pitchFamily="18" charset="0"/>
              </a:rPr>
              <a:t> del motor por medio de una bomba, luego el aceite debe pasar por un filtro, el cuál tiene como función retener las partículas abrasivas que se generan por la combustión</a:t>
            </a:r>
            <a:r>
              <a:rPr lang="es-CL" altLang="es-MX" sz="2000" dirty="0" smtClean="0">
                <a:latin typeface="Times New Roman" panose="02020603050405020304" pitchFamily="18" charset="0"/>
                <a:cs typeface="Times New Roman" panose="02020603050405020304" pitchFamily="18" charset="0"/>
              </a:rPr>
              <a:t>.</a:t>
            </a:r>
            <a:endParaRPr lang="es-CL" altLang="es-MX" sz="2000" dirty="0">
              <a:latin typeface="Times New Roman" panose="02020603050405020304" pitchFamily="18" charset="0"/>
              <a:cs typeface="Times New Roman" panose="02020603050405020304" pitchFamily="18" charset="0"/>
            </a:endParaRPr>
          </a:p>
        </p:txBody>
      </p:sp>
      <p:pic>
        <p:nvPicPr>
          <p:cNvPr id="12" name="Picture 2" descr="http://www.sitenordeste.com/mecanica/images/sistema-de-lubricacion.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84151" y="1585464"/>
            <a:ext cx="3457575" cy="37374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5873662"/>
      </p:ext>
    </p:extLst>
  </p:cSld>
  <p:clrMapOvr>
    <a:masterClrMapping/>
  </p:clrMapOvr>
  <p:transition spd="med">
    <p:dissolve/>
  </p:transition>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uevo Template  IMAGEN  INACAP 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3D3482061FEC3A4AB308AC9386657A56" ma:contentTypeVersion="10" ma:contentTypeDescription="Crear nuevo documento." ma:contentTypeScope="" ma:versionID="3e685daca58487cc668bda8c5191438c">
  <xsd:schema xmlns:xsd="http://www.w3.org/2001/XMLSchema" xmlns:xs="http://www.w3.org/2001/XMLSchema" xmlns:p="http://schemas.microsoft.com/office/2006/metadata/properties" xmlns:ns2="abe219db-0d57-434e-92c6-4bec4c6dd03d" xmlns:ns3="57966055-bb81-4d96-af7b-b5a7b76bd6ae" targetNamespace="http://schemas.microsoft.com/office/2006/metadata/properties" ma:root="true" ma:fieldsID="68105ee019b4ec564d3c73152220de64" ns2:_="" ns3:_="">
    <xsd:import namespace="abe219db-0d57-434e-92c6-4bec4c6dd03d"/>
    <xsd:import namespace="57966055-bb81-4d96-af7b-b5a7b76bd6a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e219db-0d57-434e-92c6-4bec4c6dd0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966055-bb81-4d96-af7b-b5a7b76bd6ae"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2188B2-434C-4707-833F-102A0C7553C5}">
  <ds:schemaRefs>
    <ds:schemaRef ds:uri="http://schemas.microsoft.com/sharepoint/v3/contenttype/forms"/>
  </ds:schemaRefs>
</ds:datastoreItem>
</file>

<file path=customXml/itemProps2.xml><?xml version="1.0" encoding="utf-8"?>
<ds:datastoreItem xmlns:ds="http://schemas.openxmlformats.org/officeDocument/2006/customXml" ds:itemID="{70BAC1CA-37EA-4284-92DD-0C5EB3E2F03D}"/>
</file>

<file path=customXml/itemProps3.xml><?xml version="1.0" encoding="utf-8"?>
<ds:datastoreItem xmlns:ds="http://schemas.openxmlformats.org/officeDocument/2006/customXml" ds:itemID="{40C877CD-4888-4E78-BEB3-C8288C05542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10895</TotalTime>
  <Words>3791</Words>
  <Application>Microsoft Office PowerPoint</Application>
  <PresentationFormat>Presentación en pantalla (4:3)</PresentationFormat>
  <Paragraphs>383</Paragraphs>
  <Slides>17</Slides>
  <Notes>5</Notes>
  <HiddenSlides>0</HiddenSlides>
  <MMClips>0</MMClips>
  <ScaleCrop>false</ScaleCrop>
  <HeadingPairs>
    <vt:vector size="8" baseType="variant">
      <vt:variant>
        <vt:lpstr>Fuentes usadas</vt:lpstr>
      </vt:variant>
      <vt:variant>
        <vt:i4>9</vt:i4>
      </vt:variant>
      <vt:variant>
        <vt:lpstr>Tema</vt:lpstr>
      </vt:variant>
      <vt:variant>
        <vt:i4>2</vt:i4>
      </vt:variant>
      <vt:variant>
        <vt:lpstr>Servidores OLE incrustados</vt:lpstr>
      </vt:variant>
      <vt:variant>
        <vt:i4>1</vt:i4>
      </vt:variant>
      <vt:variant>
        <vt:lpstr>Títulos de diapositiva</vt:lpstr>
      </vt:variant>
      <vt:variant>
        <vt:i4>17</vt:i4>
      </vt:variant>
    </vt:vector>
  </HeadingPairs>
  <TitlesOfParts>
    <vt:vector size="29" baseType="lpstr">
      <vt:lpstr>Arial</vt:lpstr>
      <vt:lpstr>Arial Black</vt:lpstr>
      <vt:lpstr>Calibri</vt:lpstr>
      <vt:lpstr>Century Gothic</vt:lpstr>
      <vt:lpstr>굴림</vt:lpstr>
      <vt:lpstr>Lucida Sans Unicode</vt:lpstr>
      <vt:lpstr>Tahoma</vt:lpstr>
      <vt:lpstr>Times New Roman</vt:lpstr>
      <vt:lpstr>Wingdings</vt:lpstr>
      <vt:lpstr>Diseño personalizado</vt:lpstr>
      <vt:lpstr>Nuevo Template  IMAGEN  INACAP 2011</vt:lpstr>
      <vt:lpstr>PhotoImpact</vt:lpstr>
      <vt:lpstr>Presentación de PowerPoint</vt:lpstr>
      <vt:lpstr>Presentación de PowerPoint</vt:lpstr>
      <vt:lpstr>Aprendizajes Esperados</vt:lpstr>
      <vt:lpstr>La Lubricación</vt:lpstr>
      <vt:lpstr>Objetivos en la Lubricación</vt:lpstr>
      <vt:lpstr>Objetivos de la Lubricación</vt:lpstr>
      <vt:lpstr>Tipos de Lubricación</vt:lpstr>
      <vt:lpstr>Los Lubricantes</vt:lpstr>
      <vt:lpstr>Sistema de Lubricación</vt:lpstr>
      <vt:lpstr>Bomba de Aceite</vt:lpstr>
      <vt:lpstr>Filtro de Aceite</vt:lpstr>
      <vt:lpstr>Tipos de Filtros de Aceite</vt:lpstr>
      <vt:lpstr>Conjunto Básico Sistema de Lubricación</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Personal</dc:creator>
  <cp:lastModifiedBy>Rodrigo Brito Alvarez</cp:lastModifiedBy>
  <cp:revision>251</cp:revision>
  <dcterms:created xsi:type="dcterms:W3CDTF">2013-08-08T15:19:03Z</dcterms:created>
  <dcterms:modified xsi:type="dcterms:W3CDTF">2020-04-02T13:54:30Z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0x0101003D3482061FEC3A4AB308AC9386657A56</vt:lpwstr>
  </property>
</Properties>
</file>