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 varScale="1">
        <p:scale>
          <a:sx n="83" d="100"/>
          <a:sy n="83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2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1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21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4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7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2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7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7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66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A1C438-067E-4353-B26D-07D9550C6EBB}" type="datetimeFigureOut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16-10-2014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22B60F-190D-459C-9F57-649FACFA2318}" type="slidenum">
              <a:rPr lang="es-CL" smtClean="0">
                <a:solidFill>
                  <a:srgbClr val="E3DED1">
                    <a:shade val="50000"/>
                  </a:srgbClr>
                </a:solidFill>
              </a:rPr>
              <a:pPr/>
              <a:t>‹Nº›</a:t>
            </a:fld>
            <a:endParaRPr lang="es-CL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7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31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28850"/>
            <a:ext cx="5184576" cy="4037987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444692" y="1675620"/>
            <a:ext cx="6071524" cy="14653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4692" y="1675620"/>
            <a:ext cx="5855500" cy="158417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En Chile, al igual que en muchos otros lugares de América, </a:t>
            </a:r>
            <a:r>
              <a:rPr lang="es-ES" sz="1600" b="1" dirty="0" smtClean="0"/>
              <a:t> </a:t>
            </a:r>
            <a:r>
              <a:rPr lang="es-ES" sz="1600" b="1" dirty="0"/>
              <a:t>se produjo </a:t>
            </a:r>
            <a:r>
              <a:rPr lang="es-ES" sz="1600" b="1" dirty="0" smtClean="0"/>
              <a:t>un proceso </a:t>
            </a:r>
            <a:r>
              <a:rPr lang="es-ES" sz="1600" b="1" dirty="0"/>
              <a:t>de mestizaje, </a:t>
            </a:r>
            <a:r>
              <a:rPr lang="es-ES" sz="1600" b="1" dirty="0" smtClean="0"/>
              <a:t>por la uni</a:t>
            </a:r>
            <a:r>
              <a:rPr lang="es-ES" sz="1600" b="1" dirty="0" smtClean="0"/>
              <a:t>ón de españoles y habitantes nativos.</a:t>
            </a:r>
            <a:endParaRPr lang="es-CL" sz="1600" b="1" dirty="0"/>
          </a:p>
        </p:txBody>
      </p:sp>
      <p:sp>
        <p:nvSpPr>
          <p:cNvPr id="7" name="6 Flecha derecha"/>
          <p:cNvSpPr/>
          <p:nvPr/>
        </p:nvSpPr>
        <p:spPr>
          <a:xfrm rot="5400000">
            <a:off x="4361183" y="3207769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10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08104" y="1925100"/>
            <a:ext cx="3168352" cy="30560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08104" y="2020817"/>
            <a:ext cx="3096344" cy="284834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En Chile se han </a:t>
            </a:r>
            <a:r>
              <a:rPr lang="es-ES" sz="1600" b="1" dirty="0" smtClean="0"/>
              <a:t>adoptado muchas costumbres </a:t>
            </a:r>
            <a:r>
              <a:rPr lang="es-ES" sz="1600" b="1" dirty="0" smtClean="0"/>
              <a:t>propias de los españoles</a:t>
            </a:r>
            <a:r>
              <a:rPr lang="es-ES" sz="1600" b="1" dirty="0" smtClean="0"/>
              <a:t>.</a:t>
            </a:r>
          </a:p>
          <a:p>
            <a:pPr algn="ctr">
              <a:lnSpc>
                <a:spcPct val="150000"/>
              </a:lnSpc>
            </a:pPr>
            <a:endParaRPr lang="es-ES" sz="1600" b="1" dirty="0"/>
          </a:p>
          <a:p>
            <a:pPr algn="ctr">
              <a:lnSpc>
                <a:spcPct val="150000"/>
              </a:lnSpc>
            </a:pPr>
            <a:r>
              <a:rPr lang="es-ES" sz="1600" b="1" dirty="0" smtClean="0"/>
              <a:t> </a:t>
            </a:r>
            <a:r>
              <a:rPr lang="es-ES" sz="1600" b="1" dirty="0" smtClean="0"/>
              <a:t>Un elemento de esta </a:t>
            </a:r>
            <a:r>
              <a:rPr lang="es-ES" sz="1600" b="1" dirty="0" smtClean="0"/>
              <a:t>herencia es el idioma español o castellano. </a:t>
            </a:r>
            <a:endParaRPr lang="es-CL" sz="1600" b="1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7" y="1868532"/>
            <a:ext cx="4907650" cy="321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11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11560" y="2492896"/>
            <a:ext cx="8064896" cy="216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043608" y="1412776"/>
            <a:ext cx="7560840" cy="4320479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Otra herencia española es la </a:t>
            </a:r>
            <a:r>
              <a:rPr lang="es-ES" sz="1600" b="1" dirty="0"/>
              <a:t>religión. </a:t>
            </a:r>
            <a:endParaRPr lang="es-ES" sz="1600" b="1" dirty="0" smtClean="0"/>
          </a:p>
          <a:p>
            <a:pPr algn="ctr">
              <a:lnSpc>
                <a:spcPct val="150000"/>
              </a:lnSpc>
            </a:pPr>
            <a:r>
              <a:rPr lang="es-ES" sz="1600" b="1" dirty="0" smtClean="0"/>
              <a:t>En </a:t>
            </a:r>
            <a:r>
              <a:rPr lang="es-ES" sz="1600" b="1" dirty="0"/>
              <a:t>nuestro </a:t>
            </a:r>
            <a:r>
              <a:rPr lang="es-ES" sz="1600" b="1" dirty="0" smtClean="0"/>
              <a:t>país </a:t>
            </a:r>
            <a:r>
              <a:rPr lang="es-ES" sz="1600" b="1" dirty="0"/>
              <a:t>la religión católica continúa siendo la más </a:t>
            </a:r>
            <a:r>
              <a:rPr lang="es-ES" sz="1600" b="1" dirty="0" smtClean="0"/>
              <a:t>representativa. </a:t>
            </a:r>
            <a:r>
              <a:rPr lang="es-ES" sz="1600" b="1" dirty="0"/>
              <a:t>S</a:t>
            </a:r>
            <a:r>
              <a:rPr lang="es-ES" sz="1600" b="1" dirty="0" smtClean="0"/>
              <a:t>e </a:t>
            </a:r>
            <a:r>
              <a:rPr lang="es-ES" sz="1600" b="1" dirty="0"/>
              <a:t>mantienen expresiones </a:t>
            </a:r>
            <a:r>
              <a:rPr lang="es-ES" sz="1600" b="1" dirty="0" smtClean="0"/>
              <a:t>culturales vinculadas a ella, tales </a:t>
            </a:r>
            <a:r>
              <a:rPr lang="es-ES" sz="1600" b="1" dirty="0"/>
              <a:t>como las </a:t>
            </a:r>
            <a:r>
              <a:rPr lang="es-ES" sz="1600" b="1" dirty="0" err="1" smtClean="0"/>
              <a:t>ﬁestas</a:t>
            </a:r>
            <a:r>
              <a:rPr lang="es-ES" sz="1600" b="1" dirty="0" smtClean="0"/>
              <a:t> </a:t>
            </a:r>
            <a:r>
              <a:rPr lang="es-ES" sz="1600" b="1" dirty="0"/>
              <a:t>de los santos patronos, las </a:t>
            </a:r>
            <a:r>
              <a:rPr lang="es-ES" sz="1600" b="1" dirty="0" err="1" smtClean="0"/>
              <a:t>ﬁestas</a:t>
            </a:r>
            <a:r>
              <a:rPr lang="es-ES" sz="1600" b="1" dirty="0" smtClean="0"/>
              <a:t> </a:t>
            </a:r>
            <a:r>
              <a:rPr lang="es-ES" sz="1600" b="1" dirty="0"/>
              <a:t>a la Virgen y las </a:t>
            </a:r>
            <a:r>
              <a:rPr lang="es-ES" sz="1600" b="1" dirty="0" smtClean="0"/>
              <a:t>procesiones.</a:t>
            </a:r>
            <a:endParaRPr lang="es-CL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12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4572000" y="1281356"/>
            <a:ext cx="4104456" cy="48522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44008" y="1412776"/>
            <a:ext cx="3960440" cy="4608512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T</a:t>
            </a:r>
            <a:r>
              <a:rPr lang="es-ES" sz="1600" b="1" dirty="0"/>
              <a:t>ambién existe un legado </a:t>
            </a:r>
            <a:r>
              <a:rPr lang="es-ES" sz="1600" b="1" dirty="0" smtClean="0"/>
              <a:t>relacionado con los </a:t>
            </a:r>
            <a:r>
              <a:rPr lang="es-ES" sz="1600" b="1" dirty="0"/>
              <a:t>modelos políticos, económicos y sociales. </a:t>
            </a:r>
            <a:endParaRPr lang="es-ES" sz="1600" b="1" dirty="0" smtClean="0"/>
          </a:p>
          <a:p>
            <a:pPr algn="ctr">
              <a:lnSpc>
                <a:spcPct val="150000"/>
              </a:lnSpc>
            </a:pPr>
            <a:r>
              <a:rPr lang="es-ES" sz="1600" b="1" dirty="0" smtClean="0"/>
              <a:t>Por </a:t>
            </a:r>
            <a:r>
              <a:rPr lang="es-ES" sz="1600" b="1" dirty="0"/>
              <a:t>ejemplo, </a:t>
            </a:r>
            <a:r>
              <a:rPr lang="es-ES" sz="1600" b="1" dirty="0" smtClean="0"/>
              <a:t>las ciudades presentan la misma distribuci</a:t>
            </a:r>
            <a:r>
              <a:rPr lang="es-ES" sz="1600" b="1" dirty="0" smtClean="0"/>
              <a:t>ón de </a:t>
            </a:r>
            <a:r>
              <a:rPr lang="es-ES" sz="1600" b="1" dirty="0" smtClean="0"/>
              <a:t>las </a:t>
            </a:r>
            <a:r>
              <a:rPr lang="es-ES" sz="1600" b="1" dirty="0"/>
              <a:t>ciudades </a:t>
            </a:r>
            <a:r>
              <a:rPr lang="es-ES" sz="1600" b="1" dirty="0" smtClean="0"/>
              <a:t>españolas. Es el plano llamado de  </a:t>
            </a:r>
            <a:r>
              <a:rPr lang="es-ES" sz="1600" b="1" dirty="0"/>
              <a:t>“damero o tablero de ajedrez”. </a:t>
            </a:r>
            <a:r>
              <a:rPr lang="es-ES" sz="1600" b="1" dirty="0" smtClean="0"/>
              <a:t> Adem</a:t>
            </a:r>
            <a:r>
              <a:rPr lang="es-ES" sz="1600" b="1" dirty="0" smtClean="0"/>
              <a:t>ás m</a:t>
            </a:r>
            <a:r>
              <a:rPr lang="es-ES" sz="1600" b="1" dirty="0" smtClean="0"/>
              <a:t>uchas construcciones siguen el modelo de la </a:t>
            </a:r>
            <a:r>
              <a:rPr lang="es-ES" sz="1600" b="1" dirty="0" smtClean="0"/>
              <a:t>arquitectura </a:t>
            </a:r>
            <a:r>
              <a:rPr lang="es-ES" sz="1600" b="1" dirty="0" smtClean="0"/>
              <a:t>colonial.</a:t>
            </a:r>
            <a:endParaRPr lang="es-CL" sz="1600" b="1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365104"/>
            <a:ext cx="2673580" cy="215943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3022"/>
            <a:ext cx="3797564" cy="274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2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430595" y="1844825"/>
            <a:ext cx="4517669" cy="12241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1560" y="4005064"/>
            <a:ext cx="7920880" cy="2304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483768" y="1700808"/>
            <a:ext cx="4499083" cy="14681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1600" b="1" dirty="0" smtClean="0"/>
              <a:t>La </a:t>
            </a:r>
            <a:r>
              <a:rPr lang="es-ES" sz="1600" b="1" dirty="0"/>
              <a:t>población indígena se unió a la europea –y en menor medida a la africana-, produciéndose un rico intercambio </a:t>
            </a:r>
            <a:r>
              <a:rPr lang="es-ES" sz="1600" b="1" dirty="0" smtClean="0"/>
              <a:t>cultural</a:t>
            </a:r>
            <a:endParaRPr lang="es-CL" sz="1600" b="1" dirty="0"/>
          </a:p>
        </p:txBody>
      </p:sp>
      <p:sp>
        <p:nvSpPr>
          <p:cNvPr id="7" name="6 Flecha derecha"/>
          <p:cNvSpPr/>
          <p:nvPr/>
        </p:nvSpPr>
        <p:spPr>
          <a:xfrm rot="5400000">
            <a:off x="4247146" y="3092546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55" y="4052324"/>
            <a:ext cx="1137343" cy="223224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01" y="4204807"/>
            <a:ext cx="1257655" cy="200058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00" y="4293096"/>
            <a:ext cx="863304" cy="1936169"/>
          </a:xfrm>
          <a:prstGeom prst="rect">
            <a:avLst/>
          </a:prstGeom>
        </p:spPr>
      </p:pic>
      <p:sp>
        <p:nvSpPr>
          <p:cNvPr id="16" name="15 Más"/>
          <p:cNvSpPr/>
          <p:nvPr/>
        </p:nvSpPr>
        <p:spPr>
          <a:xfrm>
            <a:off x="2915816" y="4696899"/>
            <a:ext cx="792090" cy="9643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16 Más"/>
          <p:cNvSpPr/>
          <p:nvPr/>
        </p:nvSpPr>
        <p:spPr>
          <a:xfrm>
            <a:off x="5508102" y="4675017"/>
            <a:ext cx="792090" cy="9643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91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3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27584" y="1916832"/>
            <a:ext cx="3888432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064910" y="1988839"/>
            <a:ext cx="3512377" cy="30963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064911" y="1861688"/>
            <a:ext cx="3463997" cy="32234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1600" b="1" dirty="0" smtClean="0"/>
              <a:t>Los hijos de españoles y habitantes originarios se denominaron mestizos. </a:t>
            </a:r>
          </a:p>
          <a:p>
            <a:pPr algn="ctr"/>
            <a:endParaRPr lang="es-ES" sz="1600" b="1" dirty="0" smtClean="0"/>
          </a:p>
          <a:p>
            <a:pPr algn="ctr"/>
            <a:r>
              <a:rPr lang="es-ES" sz="1600" b="1" dirty="0" smtClean="0"/>
              <a:t>Los </a:t>
            </a:r>
            <a:r>
              <a:rPr lang="es-ES" sz="1600" b="1" dirty="0"/>
              <a:t>chilenos, como descendientes de ellos, tenemos componentes étnicos y culturales de ambos </a:t>
            </a:r>
            <a:r>
              <a:rPr lang="es-ES" sz="1600" b="1" dirty="0" smtClean="0"/>
              <a:t>grupos.</a:t>
            </a:r>
            <a:endParaRPr lang="es-CL" sz="1600" b="1" dirty="0"/>
          </a:p>
        </p:txBody>
      </p:sp>
      <p:sp>
        <p:nvSpPr>
          <p:cNvPr id="7" name="6 Flecha derecha"/>
          <p:cNvSpPr/>
          <p:nvPr/>
        </p:nvSpPr>
        <p:spPr>
          <a:xfrm rot="10800000">
            <a:off x="4428281" y="3284984"/>
            <a:ext cx="884566" cy="750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white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2" y="2804183"/>
            <a:ext cx="1543404" cy="261694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5"/>
            <a:ext cx="1419172" cy="267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4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803962" y="1412776"/>
            <a:ext cx="7584462" cy="14722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95536" y="3052096"/>
            <a:ext cx="8280920" cy="3545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755576" y="1412776"/>
            <a:ext cx="7629316" cy="16393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/>
            <a:r>
              <a:rPr lang="es-ES" sz="1600" b="1" dirty="0"/>
              <a:t>Un ejemplo </a:t>
            </a:r>
            <a:r>
              <a:rPr lang="es-ES" sz="1600" b="1" dirty="0" smtClean="0"/>
              <a:t>del mestizaje </a:t>
            </a:r>
            <a:r>
              <a:rPr lang="es-ES" sz="1600" b="1" dirty="0" smtClean="0"/>
              <a:t>cultural</a:t>
            </a:r>
            <a:r>
              <a:rPr lang="es-ES" sz="1600" b="1" dirty="0"/>
              <a:t>, es que </a:t>
            </a:r>
            <a:r>
              <a:rPr lang="es-ES" sz="1600" b="1" dirty="0" smtClean="0"/>
              <a:t> junto al español  </a:t>
            </a:r>
            <a:r>
              <a:rPr lang="es-ES" sz="1600" b="1" dirty="0"/>
              <a:t>empleamos una gran variedad de palabras propias de las </a:t>
            </a:r>
            <a:r>
              <a:rPr lang="es-ES" sz="1600" b="1" dirty="0" smtClean="0"/>
              <a:t> lenguas </a:t>
            </a:r>
            <a:r>
              <a:rPr lang="es-ES" sz="1600" b="1" dirty="0"/>
              <a:t>indígenas. </a:t>
            </a:r>
            <a:endParaRPr lang="es-ES" sz="1600" b="1" dirty="0" smtClean="0"/>
          </a:p>
          <a:p>
            <a:pPr algn="ctr"/>
            <a:r>
              <a:rPr lang="es-ES" sz="1600" b="1" dirty="0" smtClean="0"/>
              <a:t>Muchas </a:t>
            </a:r>
            <a:r>
              <a:rPr lang="es-ES" sz="1600" b="1" dirty="0"/>
              <a:t>veces las usamos sin saber que proceden de nuestros pueblos </a:t>
            </a:r>
            <a:r>
              <a:rPr lang="es-ES" sz="1600" b="1" dirty="0" smtClean="0"/>
              <a:t>originarios.</a:t>
            </a:r>
            <a:endParaRPr lang="es-CL" sz="1600" b="1" dirty="0"/>
          </a:p>
          <a:p>
            <a:pPr algn="ctr"/>
            <a:endParaRPr lang="es-CL" sz="1600" b="1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3212976"/>
            <a:ext cx="5976664" cy="324036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CL" sz="1400" b="1" i="1" dirty="0" smtClean="0"/>
              <a:t>cancha</a:t>
            </a:r>
            <a:r>
              <a:rPr lang="es-CL" sz="1400" dirty="0"/>
              <a:t>: </a:t>
            </a:r>
            <a:r>
              <a:rPr lang="es-CL" sz="1400" dirty="0" smtClean="0"/>
              <a:t>lugar </a:t>
            </a:r>
            <a:r>
              <a:rPr lang="es-CL" sz="1400" dirty="0"/>
              <a:t>destinado al juego de pelota o a peleas de gallos</a:t>
            </a:r>
          </a:p>
          <a:p>
            <a:pPr>
              <a:lnSpc>
                <a:spcPct val="150000"/>
              </a:lnSpc>
            </a:pPr>
            <a:r>
              <a:rPr lang="es-CL" sz="1400" b="1" i="1" dirty="0"/>
              <a:t>chala</a:t>
            </a:r>
            <a:r>
              <a:rPr lang="es-CL" sz="1400" dirty="0"/>
              <a:t>: zapato rústico</a:t>
            </a:r>
          </a:p>
          <a:p>
            <a:pPr>
              <a:lnSpc>
                <a:spcPct val="150000"/>
              </a:lnSpc>
            </a:pPr>
            <a:r>
              <a:rPr lang="es-CL" sz="1400" b="1" i="1" dirty="0" smtClean="0"/>
              <a:t>chupalla</a:t>
            </a:r>
            <a:r>
              <a:rPr lang="es-CL" sz="1400" b="1" i="1" dirty="0"/>
              <a:t>:</a:t>
            </a:r>
            <a:r>
              <a:rPr lang="es-CL" sz="1400" dirty="0"/>
              <a:t> sombrero tosco de paja</a:t>
            </a:r>
          </a:p>
          <a:p>
            <a:pPr>
              <a:lnSpc>
                <a:spcPct val="150000"/>
              </a:lnSpc>
            </a:pPr>
            <a:r>
              <a:rPr lang="es-CL" sz="1400" b="1" i="1" dirty="0"/>
              <a:t>guagua:</a:t>
            </a:r>
            <a:r>
              <a:rPr lang="es-CL" sz="1400" dirty="0"/>
              <a:t> niño de pecho (con derivaciones)</a:t>
            </a:r>
          </a:p>
          <a:p>
            <a:pPr>
              <a:lnSpc>
                <a:spcPct val="150000"/>
              </a:lnSpc>
            </a:pPr>
            <a:r>
              <a:rPr lang="es-CL" sz="1400" b="1" i="1" dirty="0"/>
              <a:t>guaso:</a:t>
            </a:r>
            <a:r>
              <a:rPr lang="es-CL" sz="1400" dirty="0"/>
              <a:t> rústico, campesino de </a:t>
            </a:r>
            <a:r>
              <a:rPr lang="es-CL" sz="1400" dirty="0" smtClean="0"/>
              <a:t>Chile</a:t>
            </a:r>
          </a:p>
          <a:p>
            <a:pPr>
              <a:lnSpc>
                <a:spcPct val="150000"/>
              </a:lnSpc>
            </a:pPr>
            <a:r>
              <a:rPr lang="es-CL" sz="1400" b="1" i="1" dirty="0" smtClean="0"/>
              <a:t>cocaví</a:t>
            </a:r>
            <a:r>
              <a:rPr lang="es-CL" sz="1400" b="1" i="1" dirty="0"/>
              <a:t>:</a:t>
            </a:r>
            <a:r>
              <a:rPr lang="es-CL" sz="1400" dirty="0"/>
              <a:t> provisión de víveres para un viaje</a:t>
            </a:r>
          </a:p>
          <a:p>
            <a:pPr>
              <a:lnSpc>
                <a:spcPct val="150000"/>
              </a:lnSpc>
            </a:pPr>
            <a:r>
              <a:rPr lang="es-CL" sz="1400" b="1" i="1" dirty="0"/>
              <a:t>charqui:</a:t>
            </a:r>
            <a:r>
              <a:rPr lang="es-CL" sz="1400" dirty="0"/>
              <a:t> </a:t>
            </a:r>
            <a:r>
              <a:rPr lang="es-CL" sz="1400" dirty="0" smtClean="0"/>
              <a:t>carne seca y salada</a:t>
            </a:r>
            <a:endParaRPr lang="es-CL" sz="1400" dirty="0"/>
          </a:p>
          <a:p>
            <a:pPr>
              <a:lnSpc>
                <a:spcPct val="150000"/>
              </a:lnSpc>
            </a:pPr>
            <a:r>
              <a:rPr lang="es-CL" sz="1400" b="1" i="1" dirty="0"/>
              <a:t>chuchoca:</a:t>
            </a:r>
            <a:r>
              <a:rPr lang="es-CL" sz="1400" dirty="0"/>
              <a:t> maíz cocido y seco</a:t>
            </a:r>
          </a:p>
          <a:p>
            <a:pPr>
              <a:lnSpc>
                <a:spcPct val="150000"/>
              </a:lnSpc>
            </a:pPr>
            <a:r>
              <a:rPr lang="es-CL" sz="1400" b="1" i="1" dirty="0"/>
              <a:t>huachalomo:</a:t>
            </a:r>
            <a:r>
              <a:rPr lang="es-CL" sz="1400" dirty="0"/>
              <a:t> lonja de </a:t>
            </a:r>
            <a:r>
              <a:rPr lang="es-CL" sz="1400" dirty="0" smtClean="0"/>
              <a:t>carne </a:t>
            </a:r>
            <a:endParaRPr lang="es-CL" sz="1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01" y="5085184"/>
            <a:ext cx="3049289" cy="143242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42" y="3140968"/>
            <a:ext cx="1524266" cy="18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5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95536" y="1700808"/>
            <a:ext cx="8280920" cy="47525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611560" y="1988840"/>
            <a:ext cx="4752528" cy="41044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CL" sz="1600" b="1" i="1" dirty="0" smtClean="0"/>
              <a:t>chacra</a:t>
            </a:r>
            <a:r>
              <a:rPr lang="es-CL" sz="1600" b="1" i="1" dirty="0"/>
              <a:t>: </a:t>
            </a:r>
            <a:r>
              <a:rPr lang="es-CL" sz="1600" dirty="0"/>
              <a:t>granja</a:t>
            </a:r>
          </a:p>
          <a:p>
            <a:pPr>
              <a:lnSpc>
                <a:spcPct val="150000"/>
              </a:lnSpc>
            </a:pPr>
            <a:r>
              <a:rPr lang="es-CL" sz="1600" b="1" i="1" dirty="0" smtClean="0"/>
              <a:t>guano</a:t>
            </a:r>
            <a:r>
              <a:rPr lang="es-CL" sz="1600" b="1" i="1" dirty="0"/>
              <a:t>:</a:t>
            </a:r>
            <a:r>
              <a:rPr lang="es-CL" sz="1600" dirty="0"/>
              <a:t> materia excrementicia de aves utilizada como abono </a:t>
            </a:r>
            <a:endParaRPr lang="es-CL" sz="1600" dirty="0" smtClean="0"/>
          </a:p>
          <a:p>
            <a:pPr>
              <a:lnSpc>
                <a:spcPct val="150000"/>
              </a:lnSpc>
            </a:pPr>
            <a:r>
              <a:rPr lang="es-CL" sz="1600" b="1" i="1" dirty="0" smtClean="0"/>
              <a:t>garúa</a:t>
            </a:r>
            <a:r>
              <a:rPr lang="es-CL" sz="1600" b="1" i="1" dirty="0"/>
              <a:t>:</a:t>
            </a:r>
            <a:r>
              <a:rPr lang="es-CL" sz="1600" dirty="0"/>
              <a:t> llovizna</a:t>
            </a:r>
          </a:p>
          <a:p>
            <a:pPr>
              <a:lnSpc>
                <a:spcPct val="150000"/>
              </a:lnSpc>
            </a:pPr>
            <a:r>
              <a:rPr lang="es-CL" sz="1600" b="1" i="1" dirty="0"/>
              <a:t>pampa:</a:t>
            </a:r>
            <a:r>
              <a:rPr lang="es-CL" sz="1600" dirty="0"/>
              <a:t> </a:t>
            </a:r>
            <a:r>
              <a:rPr lang="es-CL" sz="1600" dirty="0" smtClean="0"/>
              <a:t>llanura extensa sin </a:t>
            </a:r>
          </a:p>
          <a:p>
            <a:pPr>
              <a:lnSpc>
                <a:spcPct val="150000"/>
              </a:lnSpc>
            </a:pPr>
            <a:r>
              <a:rPr lang="es-CL" sz="1600" dirty="0" smtClean="0"/>
              <a:t>vegetación arbórea</a:t>
            </a:r>
          </a:p>
          <a:p>
            <a:pPr>
              <a:lnSpc>
                <a:spcPct val="150000"/>
              </a:lnSpc>
            </a:pPr>
            <a:r>
              <a:rPr lang="es-CL" sz="1600" b="1" i="1" dirty="0" smtClean="0"/>
              <a:t>cochayuyo</a:t>
            </a:r>
            <a:r>
              <a:rPr lang="es-CL" sz="1600" b="1" i="1" dirty="0"/>
              <a:t>:</a:t>
            </a:r>
            <a:r>
              <a:rPr lang="es-CL" sz="1600" dirty="0"/>
              <a:t> alga marina</a:t>
            </a:r>
          </a:p>
          <a:p>
            <a:pPr>
              <a:lnSpc>
                <a:spcPct val="150000"/>
              </a:lnSpc>
            </a:pPr>
            <a:r>
              <a:rPr lang="es-CL" sz="1600" b="1" i="1" dirty="0"/>
              <a:t>cóndor:</a:t>
            </a:r>
            <a:r>
              <a:rPr lang="es-CL" sz="1600" dirty="0"/>
              <a:t> </a:t>
            </a:r>
            <a:r>
              <a:rPr lang="es-CL" sz="1600" dirty="0" smtClean="0"/>
              <a:t>ave carroñera</a:t>
            </a:r>
            <a:endParaRPr lang="es-CL" sz="1600" dirty="0"/>
          </a:p>
          <a:p>
            <a:pPr>
              <a:lnSpc>
                <a:spcPct val="150000"/>
              </a:lnSpc>
            </a:pPr>
            <a:r>
              <a:rPr lang="es-CL" sz="1600" b="1" i="1" dirty="0"/>
              <a:t>chirimoya:</a:t>
            </a:r>
            <a:r>
              <a:rPr lang="es-CL" sz="1600" dirty="0"/>
              <a:t> fruto del chirimoyo</a:t>
            </a:r>
          </a:p>
          <a:p>
            <a:pPr>
              <a:lnSpc>
                <a:spcPct val="150000"/>
              </a:lnSpc>
            </a:pPr>
            <a:r>
              <a:rPr lang="es-CL" sz="1600" b="1" i="1" dirty="0"/>
              <a:t>llama:</a:t>
            </a:r>
            <a:r>
              <a:rPr lang="es-CL" sz="1600" dirty="0"/>
              <a:t> mamífero rumiante</a:t>
            </a:r>
          </a:p>
          <a:p>
            <a:pPr>
              <a:lnSpc>
                <a:spcPct val="150000"/>
              </a:lnSpc>
            </a:pPr>
            <a:r>
              <a:rPr lang="es-CL" sz="1600" b="1" i="1" dirty="0"/>
              <a:t>papa:</a:t>
            </a:r>
            <a:r>
              <a:rPr lang="es-CL" sz="1600" dirty="0"/>
              <a:t> patata</a:t>
            </a:r>
          </a:p>
          <a:p>
            <a:pPr>
              <a:lnSpc>
                <a:spcPct val="150000"/>
              </a:lnSpc>
            </a:pPr>
            <a:r>
              <a:rPr lang="es-CL" sz="1600" b="1" i="1" dirty="0" smtClean="0"/>
              <a:t>pirca</a:t>
            </a:r>
            <a:r>
              <a:rPr lang="es-CL" sz="1600" b="1" i="1" dirty="0"/>
              <a:t>:</a:t>
            </a:r>
            <a:r>
              <a:rPr lang="es-CL" sz="1600" dirty="0"/>
              <a:t> pared de piedra con </a:t>
            </a:r>
            <a:r>
              <a:rPr lang="es-CL" sz="1600" dirty="0" smtClean="0"/>
              <a:t>barro</a:t>
            </a:r>
            <a:endParaRPr lang="es-CL" sz="16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861048"/>
            <a:ext cx="1440160" cy="251520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44824"/>
            <a:ext cx="3168352" cy="24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6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95536" y="1844824"/>
            <a:ext cx="8280920" cy="46085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988840"/>
            <a:ext cx="3240360" cy="2560230"/>
          </a:xfrm>
          <a:prstGeom prst="rect">
            <a:avLst/>
          </a:prstGeom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39552" y="1916832"/>
            <a:ext cx="4896544" cy="453650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s-CL" sz="1600" b="1" i="1" dirty="0" smtClean="0"/>
              <a:t>cahuín</a:t>
            </a:r>
            <a:r>
              <a:rPr lang="es-CL" sz="1600" b="1" i="1" dirty="0"/>
              <a:t>: </a:t>
            </a:r>
            <a:r>
              <a:rPr lang="es-CL" sz="1600" dirty="0"/>
              <a:t>reunión de gente para beber </a:t>
            </a:r>
            <a:endParaRPr lang="es-CL" sz="1600" dirty="0" smtClean="0"/>
          </a:p>
          <a:p>
            <a:pPr>
              <a:lnSpc>
                <a:spcPct val="150000"/>
              </a:lnSpc>
            </a:pPr>
            <a:r>
              <a:rPr lang="es-CL" sz="1600" dirty="0" smtClean="0"/>
              <a:t>y </a:t>
            </a:r>
            <a:r>
              <a:rPr lang="es-CL" sz="1600" dirty="0"/>
              <a:t>embriagarse; </a:t>
            </a:r>
            <a:r>
              <a:rPr lang="es-CL" sz="1600" dirty="0" smtClean="0"/>
              <a:t>comentario</a:t>
            </a:r>
          </a:p>
          <a:p>
            <a:pPr>
              <a:lnSpc>
                <a:spcPct val="150000"/>
              </a:lnSpc>
            </a:pPr>
            <a:r>
              <a:rPr lang="es-CL" sz="1600" b="1" i="1" dirty="0" smtClean="0"/>
              <a:t>guata</a:t>
            </a:r>
            <a:r>
              <a:rPr lang="es-CL" sz="1600" b="1" i="1" dirty="0"/>
              <a:t>:</a:t>
            </a:r>
            <a:r>
              <a:rPr lang="es-CL" sz="1600" dirty="0"/>
              <a:t> panza, barriga</a:t>
            </a:r>
          </a:p>
          <a:p>
            <a:pPr>
              <a:lnSpc>
                <a:spcPct val="150000"/>
              </a:lnSpc>
            </a:pPr>
            <a:r>
              <a:rPr lang="es-CL" sz="1600" b="1" i="1" dirty="0"/>
              <a:t>machi:</a:t>
            </a:r>
            <a:r>
              <a:rPr lang="es-CL" sz="1600" dirty="0"/>
              <a:t> curandera o curandero de oficio</a:t>
            </a:r>
          </a:p>
          <a:p>
            <a:pPr>
              <a:lnSpc>
                <a:spcPct val="150000"/>
              </a:lnSpc>
            </a:pPr>
            <a:r>
              <a:rPr lang="es-CL" sz="1600" b="1" i="1" dirty="0"/>
              <a:t>malón:</a:t>
            </a:r>
            <a:r>
              <a:rPr lang="es-CL" sz="1600" dirty="0"/>
              <a:t> era el asalto </a:t>
            </a:r>
            <a:r>
              <a:rPr lang="es-CL" sz="1600" dirty="0" smtClean="0"/>
              <a:t>sorpresivo</a:t>
            </a:r>
            <a:r>
              <a:rPr lang="es-CL" sz="1600" dirty="0"/>
              <a:t> </a:t>
            </a:r>
            <a:r>
              <a:rPr lang="es-CL" sz="1600" dirty="0" smtClean="0"/>
              <a:t>entre </a:t>
            </a:r>
            <a:r>
              <a:rPr lang="es-CL" sz="1600" dirty="0"/>
              <a:t>tribus enemigas. El término designa en la actualidad el asalto pacífico de una casa, de un amigo, por ejemplo para organizar una fiesta. </a:t>
            </a:r>
            <a:endParaRPr lang="es-CL" sz="1600" dirty="0" smtClean="0"/>
          </a:p>
          <a:p>
            <a:pPr>
              <a:lnSpc>
                <a:spcPct val="150000"/>
              </a:lnSpc>
            </a:pPr>
            <a:r>
              <a:rPr lang="es-CL" sz="1600" b="1" i="1" dirty="0" err="1" smtClean="0"/>
              <a:t>pichintún</a:t>
            </a:r>
            <a:r>
              <a:rPr lang="es-CL" sz="1600" b="1" i="1" dirty="0"/>
              <a:t>:</a:t>
            </a:r>
            <a:r>
              <a:rPr lang="es-CL" sz="1600" dirty="0"/>
              <a:t> un poco, una pequeña porción </a:t>
            </a:r>
          </a:p>
        </p:txBody>
      </p:sp>
    </p:spTree>
    <p:extLst>
      <p:ext uri="{BB962C8B-B14F-4D97-AF65-F5344CB8AC3E}">
        <p14:creationId xmlns:p14="http://schemas.microsoft.com/office/powerpoint/2010/main" val="12914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7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508104" y="1484785"/>
            <a:ext cx="3168352" cy="42885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08104" y="1484784"/>
            <a:ext cx="3096344" cy="417646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/>
              <a:t>Uno de los aportes más valiosos de los pueblos </a:t>
            </a:r>
            <a:r>
              <a:rPr lang="es-ES" sz="1600" b="1" dirty="0" smtClean="0"/>
              <a:t>originarios es </a:t>
            </a:r>
            <a:r>
              <a:rPr lang="es-ES" sz="1600" b="1" dirty="0" smtClean="0"/>
              <a:t>su </a:t>
            </a:r>
            <a:r>
              <a:rPr lang="es-ES" sz="1600" b="1" dirty="0"/>
              <a:t>relación </a:t>
            </a:r>
            <a:r>
              <a:rPr lang="es-ES" sz="1600" b="1" dirty="0" smtClean="0"/>
              <a:t>con </a:t>
            </a:r>
            <a:r>
              <a:rPr lang="es-ES" sz="1600" b="1" dirty="0"/>
              <a:t>el medio ambiente. </a:t>
            </a:r>
            <a:endParaRPr lang="es-ES" sz="1600" b="1" dirty="0" smtClean="0"/>
          </a:p>
          <a:p>
            <a:pPr algn="ctr">
              <a:lnSpc>
                <a:spcPct val="150000"/>
              </a:lnSpc>
            </a:pPr>
            <a:endParaRPr lang="es-ES" sz="1600" b="1" dirty="0"/>
          </a:p>
          <a:p>
            <a:pPr algn="ctr">
              <a:lnSpc>
                <a:spcPct val="150000"/>
              </a:lnSpc>
            </a:pPr>
            <a:r>
              <a:rPr lang="es-ES" sz="1600" b="1" dirty="0" smtClean="0"/>
              <a:t>Para </a:t>
            </a:r>
            <a:r>
              <a:rPr lang="es-ES" sz="1600" b="1" dirty="0"/>
              <a:t>estos </a:t>
            </a:r>
            <a:r>
              <a:rPr lang="es-ES" sz="1600" b="1" dirty="0" smtClean="0"/>
              <a:t>pueblos el </a:t>
            </a:r>
            <a:r>
              <a:rPr lang="es-ES" sz="1600" b="1" dirty="0"/>
              <a:t>ser humano forma parte de la naturaleza y es </a:t>
            </a:r>
            <a:r>
              <a:rPr lang="es-ES" sz="1600" b="1" dirty="0" smtClean="0"/>
              <a:t>necesario </a:t>
            </a:r>
            <a:r>
              <a:rPr lang="es-ES" sz="1600" b="1" dirty="0"/>
              <a:t>que viva en armonía con ella. </a:t>
            </a:r>
            <a:endParaRPr lang="es-CL" sz="1600" b="1" dirty="0">
              <a:solidFill>
                <a:prstClr val="black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1" y="1444739"/>
            <a:ext cx="4944313" cy="44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567680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8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00" y="2420888"/>
            <a:ext cx="6341560" cy="4021996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728532" y="1412776"/>
            <a:ext cx="794792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878786" y="1267756"/>
            <a:ext cx="7704856" cy="1728191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1600" b="1" dirty="0" smtClean="0"/>
              <a:t>Otro aporte fundamental, es la domesticación de verduras, legumbres y frutos a través de la agricultura, como también diversas comidas típicas de nuestra </a:t>
            </a:r>
            <a:r>
              <a:rPr lang="es-ES" sz="1600" b="1" dirty="0" smtClean="0"/>
              <a:t>tradición.</a:t>
            </a:r>
            <a:endParaRPr lang="es-CL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415847" cy="7200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2700" dirty="0" smtClean="0">
                <a:solidFill>
                  <a:srgbClr val="030CBD"/>
                </a:solidFill>
                <a:effectLst/>
              </a:rPr>
              <a:t>Aportes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de los pueblos originarios y de los españoles a nuestra </a:t>
            </a:r>
            <a:r>
              <a:rPr lang="es-ES" sz="2700" dirty="0" smtClean="0">
                <a:solidFill>
                  <a:srgbClr val="030CBD"/>
                </a:solidFill>
                <a:effectLst/>
              </a:rPr>
              <a:t>sociedad</a:t>
            </a:r>
            <a:r>
              <a:rPr lang="es-ES" sz="3100" dirty="0" smtClean="0">
                <a:solidFill>
                  <a:srgbClr val="030CBD"/>
                </a:solidFill>
                <a:effectLst/>
              </a:rPr>
              <a:t/>
            </a:r>
            <a:br>
              <a:rPr lang="es-ES" sz="3100" dirty="0" smtClean="0">
                <a:solidFill>
                  <a:srgbClr val="030CBD"/>
                </a:solidFill>
                <a:effectLst/>
              </a:rPr>
            </a:br>
            <a:endParaRPr lang="es-CL" sz="3100" dirty="0">
              <a:solidFill>
                <a:srgbClr val="030CBD"/>
              </a:solidFill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44692" y="443630"/>
            <a:ext cx="958956" cy="82513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s-ES_tradnl" sz="3600" b="1" dirty="0" smtClean="0">
                <a:solidFill>
                  <a:srgbClr val="030CBD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9</a:t>
            </a:r>
            <a:endParaRPr lang="es-CL" sz="3600" b="1" dirty="0">
              <a:solidFill>
                <a:srgbClr val="030CBD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187624" y="1412777"/>
            <a:ext cx="7272808" cy="9361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187624" y="1412777"/>
            <a:ext cx="7272808" cy="936103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smtClean="0"/>
              <a:t>Además nos heredaron objetos de cerámica decorada,  </a:t>
            </a:r>
            <a:r>
              <a:rPr lang="es-ES" b="1" dirty="0" smtClean="0"/>
              <a:t>música y </a:t>
            </a:r>
            <a:r>
              <a:rPr lang="es-ES" b="1" dirty="0" smtClean="0"/>
              <a:t> tejidos.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77" y="2852936"/>
            <a:ext cx="3233905" cy="2617621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82681"/>
            <a:ext cx="4700790" cy="2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1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649</Words>
  <Application>Microsoft Office PowerPoint</Application>
  <PresentationFormat>Presentación en pantalla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Aspecto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  <vt:lpstr>Aportes de los pueblos originarios y de los españoles a nuestra sociedad </vt:lpstr>
    </vt:vector>
  </TitlesOfParts>
  <Company>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Victoriosa</dc:title>
  <dc:creator>Christian Olivares</dc:creator>
  <cp:lastModifiedBy>Susan Quintana Galvez</cp:lastModifiedBy>
  <cp:revision>161</cp:revision>
  <dcterms:created xsi:type="dcterms:W3CDTF">2013-04-17T03:59:13Z</dcterms:created>
  <dcterms:modified xsi:type="dcterms:W3CDTF">2014-10-16T20:17:20Z</dcterms:modified>
</cp:coreProperties>
</file>