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5" r:id="rId6"/>
    <p:sldId id="301" r:id="rId7"/>
    <p:sldId id="260" r:id="rId8"/>
    <p:sldId id="302" r:id="rId9"/>
    <p:sldId id="261" r:id="rId10"/>
    <p:sldId id="303" r:id="rId11"/>
    <p:sldId id="262" r:id="rId12"/>
    <p:sldId id="304" r:id="rId13"/>
    <p:sldId id="263" r:id="rId14"/>
    <p:sldId id="307" r:id="rId15"/>
    <p:sldId id="264" r:id="rId16"/>
    <p:sldId id="305" r:id="rId17"/>
    <p:sldId id="266" r:id="rId18"/>
    <p:sldId id="306" r:id="rId19"/>
    <p:sldId id="268" r:id="rId20"/>
    <p:sldId id="308" r:id="rId21"/>
    <p:sldId id="271" r:id="rId22"/>
    <p:sldId id="309" r:id="rId23"/>
    <p:sldId id="267" r:id="rId24"/>
    <p:sldId id="269" r:id="rId25"/>
    <p:sldId id="272" r:id="rId26"/>
  </p:sldIdLst>
  <p:sldSz cx="9144000" cy="5143500" type="screen16x9"/>
  <p:notesSz cx="6858000" cy="9144000"/>
  <p:embeddedFontLst>
    <p:embeddedFont>
      <p:font typeface="Cairo" panose="020B0604020202020204" charset="-78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tamaran" panose="020B0604020202020204" charset="0"/>
      <p:regular r:id="rId34"/>
      <p:bold r:id="rId35"/>
    </p:embeddedFont>
    <p:embeddedFont>
      <p:font typeface="Ex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342">
          <p15:clr>
            <a:srgbClr val="9AA0A6"/>
          </p15:clr>
        </p15:guide>
        <p15:guide id="4" orient="horz" pos="2898">
          <p15:clr>
            <a:srgbClr val="9AA0A6"/>
          </p15:clr>
        </p15:guide>
        <p15:guide id="5" pos="449">
          <p15:clr>
            <a:srgbClr val="9AA0A6"/>
          </p15:clr>
        </p15:guide>
        <p15:guide id="6" pos="531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701A13-BA32-43EA-9358-75B7CD72322E}">
  <a:tblStyle styleId="{15701A13-BA32-43EA-9358-75B7CD7232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  <p:guide orient="horz" pos="342"/>
        <p:guide orient="horz" pos="2898"/>
        <p:guide pos="449"/>
        <p:guide pos="53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12f39b59b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12f39b59b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12f39b59b_0_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12f39b59b_0_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71bb2bef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71bb2bef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71bb2bef8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971bb2bef8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71bb2bef8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971bb2bef8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859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971bb2bef8_0_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971bb2bef8_0_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971bb2bef8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971bb2bef8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971bb2bef8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971bb2bef8_0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971bb2bef8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971bb2bef8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12f39b59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12f39b59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12f39b59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12f39b59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12f39b59b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12f39b59b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71bb2bef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71bb2bef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4368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12f39b59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12f39b59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12f39b59b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12f39b59b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12f39b59b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12f39b59b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4456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713175" y="1718425"/>
            <a:ext cx="8439900" cy="1942200"/>
          </a:xfrm>
          <a:prstGeom prst="rect">
            <a:avLst/>
          </a:prstGeom>
          <a:solidFill>
            <a:srgbClr val="B23D46">
              <a:alpha val="3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13325" y="1718425"/>
            <a:ext cx="300300" cy="194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325" y="1979800"/>
            <a:ext cx="7717500" cy="9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175" y="2894450"/>
            <a:ext cx="77175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Exo"/>
                <a:ea typeface="Exo"/>
                <a:cs typeface="Exo"/>
                <a:sym typeface="Ex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BODY_1_1_5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9700" y="3399250"/>
            <a:ext cx="22860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"/>
          </p:nvPr>
        </p:nvSpPr>
        <p:spPr>
          <a:xfrm>
            <a:off x="829700" y="3716275"/>
            <a:ext cx="22860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 idx="2"/>
          </p:nvPr>
        </p:nvSpPr>
        <p:spPr>
          <a:xfrm>
            <a:off x="3429000" y="3399250"/>
            <a:ext cx="22860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3"/>
          </p:nvPr>
        </p:nvSpPr>
        <p:spPr>
          <a:xfrm>
            <a:off x="3429000" y="3716275"/>
            <a:ext cx="22860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4"/>
          </p:nvPr>
        </p:nvSpPr>
        <p:spPr>
          <a:xfrm>
            <a:off x="6028300" y="3399250"/>
            <a:ext cx="22860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5"/>
          </p:nvPr>
        </p:nvSpPr>
        <p:spPr>
          <a:xfrm>
            <a:off x="6028300" y="3716275"/>
            <a:ext cx="22860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idx="6"/>
          </p:nvPr>
        </p:nvSpPr>
        <p:spPr>
          <a:xfrm>
            <a:off x="713225" y="507425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_AND_BODY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9000" y="2932675"/>
            <a:ext cx="16008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1"/>
          </p:nvPr>
        </p:nvSpPr>
        <p:spPr>
          <a:xfrm>
            <a:off x="839012" y="3279275"/>
            <a:ext cx="1600800" cy="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2"/>
          </p:nvPr>
        </p:nvSpPr>
        <p:spPr>
          <a:xfrm>
            <a:off x="311700" y="362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3"/>
          </p:nvPr>
        </p:nvSpPr>
        <p:spPr>
          <a:xfrm>
            <a:off x="2812057" y="2932675"/>
            <a:ext cx="16008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4"/>
          </p:nvPr>
        </p:nvSpPr>
        <p:spPr>
          <a:xfrm>
            <a:off x="2812063" y="3279275"/>
            <a:ext cx="1600800" cy="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/>
          </p:nvPr>
        </p:nvSpPr>
        <p:spPr>
          <a:xfrm>
            <a:off x="4731138" y="2932675"/>
            <a:ext cx="16008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6"/>
          </p:nvPr>
        </p:nvSpPr>
        <p:spPr>
          <a:xfrm>
            <a:off x="4731137" y="3279275"/>
            <a:ext cx="1600800" cy="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title" idx="7"/>
          </p:nvPr>
        </p:nvSpPr>
        <p:spPr>
          <a:xfrm>
            <a:off x="6704195" y="2932675"/>
            <a:ext cx="16008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8"/>
          </p:nvPr>
        </p:nvSpPr>
        <p:spPr>
          <a:xfrm>
            <a:off x="6704188" y="3279275"/>
            <a:ext cx="1600800" cy="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BIG_NUMBER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 hasCustomPrompt="1"/>
          </p:nvPr>
        </p:nvSpPr>
        <p:spPr>
          <a:xfrm>
            <a:off x="5408038" y="1050119"/>
            <a:ext cx="27750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5408050" y="1798044"/>
            <a:ext cx="2775000" cy="3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2" hasCustomPrompt="1"/>
          </p:nvPr>
        </p:nvSpPr>
        <p:spPr>
          <a:xfrm>
            <a:off x="5418638" y="3182556"/>
            <a:ext cx="27750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3"/>
          </p:nvPr>
        </p:nvSpPr>
        <p:spPr>
          <a:xfrm>
            <a:off x="5418650" y="3930481"/>
            <a:ext cx="2775000" cy="3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 idx="4" hasCustomPrompt="1"/>
          </p:nvPr>
        </p:nvSpPr>
        <p:spPr>
          <a:xfrm>
            <a:off x="950350" y="2116344"/>
            <a:ext cx="27750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5"/>
          </p:nvPr>
        </p:nvSpPr>
        <p:spPr>
          <a:xfrm>
            <a:off x="950363" y="2864269"/>
            <a:ext cx="2775000" cy="3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BODY_1_1_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789250" y="3810225"/>
            <a:ext cx="2239500" cy="3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789250" y="4194950"/>
            <a:ext cx="22395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3452249" y="3810225"/>
            <a:ext cx="2239500" cy="3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3"/>
          </p:nvPr>
        </p:nvSpPr>
        <p:spPr>
          <a:xfrm>
            <a:off x="3452248" y="4194950"/>
            <a:ext cx="22395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4"/>
          </p:nvPr>
        </p:nvSpPr>
        <p:spPr>
          <a:xfrm>
            <a:off x="6115250" y="3810225"/>
            <a:ext cx="2239500" cy="3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5"/>
          </p:nvPr>
        </p:nvSpPr>
        <p:spPr>
          <a:xfrm>
            <a:off x="6115248" y="4194950"/>
            <a:ext cx="22395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title" idx="6"/>
          </p:nvPr>
        </p:nvSpPr>
        <p:spPr>
          <a:xfrm>
            <a:off x="311700" y="362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 idx="7"/>
          </p:nvPr>
        </p:nvSpPr>
        <p:spPr>
          <a:xfrm>
            <a:off x="789250" y="1936850"/>
            <a:ext cx="2239500" cy="3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8"/>
          </p:nvPr>
        </p:nvSpPr>
        <p:spPr>
          <a:xfrm>
            <a:off x="789250" y="2321575"/>
            <a:ext cx="22395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title" idx="9"/>
          </p:nvPr>
        </p:nvSpPr>
        <p:spPr>
          <a:xfrm>
            <a:off x="3452249" y="1936850"/>
            <a:ext cx="2239500" cy="3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3"/>
          </p:nvPr>
        </p:nvSpPr>
        <p:spPr>
          <a:xfrm>
            <a:off x="3452248" y="2321575"/>
            <a:ext cx="22395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 idx="14"/>
          </p:nvPr>
        </p:nvSpPr>
        <p:spPr>
          <a:xfrm>
            <a:off x="6115250" y="1936850"/>
            <a:ext cx="2239500" cy="3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5"/>
          </p:nvPr>
        </p:nvSpPr>
        <p:spPr>
          <a:xfrm>
            <a:off x="6115248" y="2321575"/>
            <a:ext cx="22395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A5604B9E-94EB-4384-AF26-600E4CDAB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5A50D-1D57-4A4C-AE40-C170D93D51B6}" type="datetimeFigureOut">
              <a:rPr lang="es-ES"/>
              <a:pPr>
                <a:defRPr/>
              </a:pPr>
              <a:t>03/05/2021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4635581-ED79-451A-9F95-A173BC83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15D149F-A5DA-49B5-9A06-089959A6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E18AD-3226-4CC2-9A46-02142E8A0672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16970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-2025" y="1718425"/>
            <a:ext cx="8439900" cy="1942200"/>
          </a:xfrm>
          <a:prstGeom prst="rect">
            <a:avLst/>
          </a:prstGeom>
          <a:solidFill>
            <a:srgbClr val="B23D46">
              <a:alpha val="3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13225" y="2633125"/>
            <a:ext cx="4320000" cy="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771950"/>
            <a:ext cx="1327800" cy="8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1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13225" y="3171750"/>
            <a:ext cx="4320000" cy="3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13225" y="507425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640200" y="1143000"/>
            <a:ext cx="7978800" cy="3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tamaran"/>
              <a:buChar char="●"/>
              <a:defRPr sz="13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Muli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713225" y="507425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713225" y="2436850"/>
            <a:ext cx="3236400" cy="11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699725" y="2043450"/>
            <a:ext cx="32364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/>
          <p:nvPr/>
        </p:nvSpPr>
        <p:spPr>
          <a:xfrm rot="10800000">
            <a:off x="-2025" y="1718425"/>
            <a:ext cx="8439900" cy="1942200"/>
          </a:xfrm>
          <a:prstGeom prst="rect">
            <a:avLst/>
          </a:prstGeom>
          <a:solidFill>
            <a:srgbClr val="B23D46">
              <a:alpha val="3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1745250" y="3171975"/>
            <a:ext cx="56535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ubTitle" idx="1"/>
          </p:nvPr>
        </p:nvSpPr>
        <p:spPr>
          <a:xfrm>
            <a:off x="1745250" y="1778475"/>
            <a:ext cx="5653500" cy="139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/>
          <p:nvPr/>
        </p:nvSpPr>
        <p:spPr>
          <a:xfrm rot="10800000">
            <a:off x="713100" y="1718425"/>
            <a:ext cx="8439900" cy="1942200"/>
          </a:xfrm>
          <a:prstGeom prst="rect">
            <a:avLst/>
          </a:prstGeom>
          <a:solidFill>
            <a:srgbClr val="B23D46">
              <a:alpha val="3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title" hasCustomPrompt="1"/>
          </p:nvPr>
        </p:nvSpPr>
        <p:spPr>
          <a:xfrm>
            <a:off x="713313" y="1810425"/>
            <a:ext cx="7717500" cy="12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713188" y="3106150"/>
            <a:ext cx="7717500" cy="2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xt">
  <p:cSld name="TITLE_AND_BODY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1786050" y="1296900"/>
            <a:ext cx="24378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ubTitle" idx="1"/>
          </p:nvPr>
        </p:nvSpPr>
        <p:spPr>
          <a:xfrm>
            <a:off x="1786050" y="1625850"/>
            <a:ext cx="24378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2" hasCustomPrompt="1"/>
          </p:nvPr>
        </p:nvSpPr>
        <p:spPr>
          <a:xfrm>
            <a:off x="1021175" y="1200150"/>
            <a:ext cx="676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3"/>
          </p:nvPr>
        </p:nvSpPr>
        <p:spPr>
          <a:xfrm>
            <a:off x="5712475" y="1297050"/>
            <a:ext cx="2437800" cy="3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ubTitle" idx="4"/>
          </p:nvPr>
        </p:nvSpPr>
        <p:spPr>
          <a:xfrm>
            <a:off x="5712475" y="1625850"/>
            <a:ext cx="24378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 idx="5" hasCustomPrompt="1"/>
          </p:nvPr>
        </p:nvSpPr>
        <p:spPr>
          <a:xfrm>
            <a:off x="4953200" y="1200150"/>
            <a:ext cx="676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 idx="6"/>
          </p:nvPr>
        </p:nvSpPr>
        <p:spPr>
          <a:xfrm>
            <a:off x="1786050" y="2560225"/>
            <a:ext cx="24378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7"/>
          </p:nvPr>
        </p:nvSpPr>
        <p:spPr>
          <a:xfrm>
            <a:off x="1786050" y="2889175"/>
            <a:ext cx="24405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 idx="8" hasCustomPrompt="1"/>
          </p:nvPr>
        </p:nvSpPr>
        <p:spPr>
          <a:xfrm>
            <a:off x="1021175" y="2463475"/>
            <a:ext cx="676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 idx="9"/>
          </p:nvPr>
        </p:nvSpPr>
        <p:spPr>
          <a:xfrm>
            <a:off x="5712475" y="2560375"/>
            <a:ext cx="2437800" cy="3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3"/>
          </p:nvPr>
        </p:nvSpPr>
        <p:spPr>
          <a:xfrm>
            <a:off x="5712475" y="2889175"/>
            <a:ext cx="24405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14" hasCustomPrompt="1"/>
          </p:nvPr>
        </p:nvSpPr>
        <p:spPr>
          <a:xfrm>
            <a:off x="4953200" y="2463475"/>
            <a:ext cx="676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15"/>
          </p:nvPr>
        </p:nvSpPr>
        <p:spPr>
          <a:xfrm>
            <a:off x="1786050" y="3823700"/>
            <a:ext cx="2435100" cy="3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6"/>
          </p:nvPr>
        </p:nvSpPr>
        <p:spPr>
          <a:xfrm>
            <a:off x="1786050" y="4152500"/>
            <a:ext cx="24378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17" hasCustomPrompt="1"/>
          </p:nvPr>
        </p:nvSpPr>
        <p:spPr>
          <a:xfrm>
            <a:off x="1021175" y="3726800"/>
            <a:ext cx="676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18"/>
          </p:nvPr>
        </p:nvSpPr>
        <p:spPr>
          <a:xfrm>
            <a:off x="5712475" y="3823700"/>
            <a:ext cx="2437800" cy="3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9"/>
          </p:nvPr>
        </p:nvSpPr>
        <p:spPr>
          <a:xfrm>
            <a:off x="5712475" y="4152500"/>
            <a:ext cx="24405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20" hasCustomPrompt="1"/>
          </p:nvPr>
        </p:nvSpPr>
        <p:spPr>
          <a:xfrm>
            <a:off x="4953200" y="3726800"/>
            <a:ext cx="676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 idx="21"/>
          </p:nvPr>
        </p:nvSpPr>
        <p:spPr>
          <a:xfrm>
            <a:off x="713225" y="507425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iro"/>
              <a:buNone/>
              <a:defRPr sz="2800" b="1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iro"/>
              <a:buNone/>
              <a:defRPr sz="2800" b="1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iro"/>
              <a:buNone/>
              <a:defRPr sz="2800" b="1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iro"/>
              <a:buNone/>
              <a:defRPr sz="2800" b="1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iro"/>
              <a:buNone/>
              <a:defRPr sz="2800" b="1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iro"/>
              <a:buNone/>
              <a:defRPr sz="2800" b="1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iro"/>
              <a:buNone/>
              <a:defRPr sz="2800" b="1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iro"/>
              <a:buNone/>
              <a:defRPr sz="2800" b="1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iro"/>
              <a:buNone/>
              <a:defRPr sz="2800" b="1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"/>
              <a:buChar char="●"/>
              <a:defRPr sz="18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○"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■"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●"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○"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■"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●"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○"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Char char="■"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ctrTitle"/>
          </p:nvPr>
        </p:nvSpPr>
        <p:spPr>
          <a:xfrm>
            <a:off x="872813" y="1341846"/>
            <a:ext cx="7717500" cy="9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CL" sz="3600" dirty="0">
                <a:solidFill>
                  <a:schemeClr val="bg1"/>
                </a:solidFill>
              </a:rPr>
              <a:t>Pintura latinoamericana: paisaje</a:t>
            </a:r>
            <a:br>
              <a:rPr lang="es-CL" sz="3600" dirty="0">
                <a:solidFill>
                  <a:schemeClr val="bg1"/>
                </a:solidFill>
              </a:rPr>
            </a:br>
            <a:br>
              <a:rPr lang="es-CL" sz="5400" dirty="0">
                <a:solidFill>
                  <a:schemeClr val="dk1"/>
                </a:solidFill>
              </a:rPr>
            </a:br>
            <a:endParaRPr sz="5400" dirty="0">
              <a:solidFill>
                <a:schemeClr val="dk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EEA3F7-DCDF-490A-84EB-4751628735B3}"/>
              </a:ext>
            </a:extLst>
          </p:cNvPr>
          <p:cNvSpPr txBox="1"/>
          <p:nvPr/>
        </p:nvSpPr>
        <p:spPr>
          <a:xfrm>
            <a:off x="4012997" y="4306983"/>
            <a:ext cx="4577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1" dirty="0">
                <a:solidFill>
                  <a:schemeClr val="dk1"/>
                </a:solidFill>
              </a:rPr>
              <a:t>3° básico</a:t>
            </a:r>
            <a:endParaRPr lang="es-CL" sz="1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7E2F86-D87E-4600-AB07-17D5897FD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2309"/>
            <a:ext cx="1471745" cy="1971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C2132E-D412-4A53-8747-D96FB4A57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363" y="1692309"/>
            <a:ext cx="2332292" cy="1971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BC45AE0-DB4A-41A7-AD98-7BAD1A4AB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290" y="1675975"/>
            <a:ext cx="1780710" cy="2033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46F75A-4E7A-4108-A373-165824183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075"/>
          <a:stretch/>
        </p:blipFill>
        <p:spPr>
          <a:xfrm>
            <a:off x="4033274" y="1675974"/>
            <a:ext cx="3219469" cy="2017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719C7E3-27DC-4A85-860B-489F4F11E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70" y="1031611"/>
            <a:ext cx="3693090" cy="2822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34ACCC8-D6CE-4B43-987A-3C377B335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123" y="932404"/>
            <a:ext cx="3443371" cy="292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D753FE-C59A-4B3A-8A7E-9A35635CF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976" y="2320807"/>
            <a:ext cx="1914310" cy="282269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C2F2CCD-9BD6-471B-9D83-B5D29037F15B}"/>
              </a:ext>
            </a:extLst>
          </p:cNvPr>
          <p:cNvSpPr txBox="1"/>
          <p:nvPr/>
        </p:nvSpPr>
        <p:spPr>
          <a:xfrm>
            <a:off x="776178" y="449226"/>
            <a:ext cx="8133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>
                <a:solidFill>
                  <a:schemeClr val="accent3"/>
                </a:solidFill>
              </a:rPr>
              <a:t>¿Dónde estaba el pintor cuando pinto estos paisajes</a:t>
            </a:r>
            <a:r>
              <a:rPr lang="es-CL" dirty="0">
                <a:solidFill>
                  <a:schemeClr val="accent3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3285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5B088EC-D35C-4F4B-B7DB-4517FD3DBAD3}"/>
              </a:ext>
            </a:extLst>
          </p:cNvPr>
          <p:cNvSpPr/>
          <p:nvPr/>
        </p:nvSpPr>
        <p:spPr>
          <a:xfrm>
            <a:off x="0" y="637953"/>
            <a:ext cx="9144000" cy="331735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xfrm>
            <a:off x="713250" y="228289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dirty="0">
                <a:solidFill>
                  <a:schemeClr val="bg1"/>
                </a:solidFill>
              </a:rPr>
              <a:t>Pedro </a:t>
            </a:r>
            <a:r>
              <a:rPr lang="es-CL" sz="2600" dirty="0" err="1">
                <a:solidFill>
                  <a:schemeClr val="bg1"/>
                </a:solidFill>
              </a:rPr>
              <a:t>Figarí</a:t>
            </a:r>
            <a:r>
              <a:rPr lang="es-CL" sz="2600" dirty="0">
                <a:solidFill>
                  <a:schemeClr val="bg1"/>
                </a:solidFill>
              </a:rPr>
              <a:t> (Uruguayo)</a:t>
            </a:r>
            <a:endParaRPr sz="26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B7D4A7-A690-49C5-A602-D9C0CCCA8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77" y="812136"/>
            <a:ext cx="3894319" cy="296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7DB7ADB-0656-4119-B698-6510513BA420}"/>
              </a:ext>
            </a:extLst>
          </p:cNvPr>
          <p:cNvSpPr txBox="1"/>
          <p:nvPr/>
        </p:nvSpPr>
        <p:spPr>
          <a:xfrm>
            <a:off x="1645246" y="880412"/>
            <a:ext cx="3285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Potros en la pampa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FD8059-52A6-48B9-A178-501BD5558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524" y="817633"/>
            <a:ext cx="4143193" cy="296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0A4BD2B8-799F-4D72-87D8-CFA8B3852111}"/>
              </a:ext>
            </a:extLst>
          </p:cNvPr>
          <p:cNvSpPr txBox="1"/>
          <p:nvPr/>
        </p:nvSpPr>
        <p:spPr>
          <a:xfrm>
            <a:off x="6788020" y="880412"/>
            <a:ext cx="3285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La pampa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40E636-43E6-4491-B47F-09A9EB3D9AF1}"/>
              </a:ext>
            </a:extLst>
          </p:cNvPr>
          <p:cNvSpPr txBox="1"/>
          <p:nvPr/>
        </p:nvSpPr>
        <p:spPr>
          <a:xfrm>
            <a:off x="223283" y="4136215"/>
            <a:ext cx="89207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Pedro </a:t>
            </a:r>
            <a:r>
              <a:rPr lang="es-ES" dirty="0" err="1">
                <a:solidFill>
                  <a:schemeClr val="bg1"/>
                </a:solidFill>
              </a:rPr>
              <a:t>Figarí</a:t>
            </a:r>
            <a:r>
              <a:rPr lang="es-ES" dirty="0">
                <a:solidFill>
                  <a:schemeClr val="bg1"/>
                </a:solidFill>
              </a:rPr>
              <a:t> nació en  1861  y murió en 1938. Fue un pintor muy reconocido, abogado y político uruguayo. Una de las figuras más destacadas de la pintura latinoamericana, caracterizado por su estilo propio y su voluntad americana.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2FA18F-38CF-4948-9147-49AF50671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3" y="206297"/>
            <a:ext cx="3103133" cy="23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D29CEB5-C3B1-40A6-99D4-E45C113ED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20" y="206297"/>
            <a:ext cx="3090940" cy="23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774A26-88D9-4CC4-A3AD-E0FEDDB95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3" y="2721108"/>
            <a:ext cx="3103133" cy="221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1CBD37-308E-4F87-A242-507C078A7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524" y="2721108"/>
            <a:ext cx="3097036" cy="221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F6248A-06E6-456D-B235-9514C078B6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726" y="1166182"/>
            <a:ext cx="1401444" cy="265183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B3AAB4-FCB7-4794-BAA1-F4050F43000C}"/>
              </a:ext>
            </a:extLst>
          </p:cNvPr>
          <p:cNvSpPr txBox="1"/>
          <p:nvPr/>
        </p:nvSpPr>
        <p:spPr>
          <a:xfrm>
            <a:off x="6666614" y="206297"/>
            <a:ext cx="2331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/>
              <a:t>Abracadabra pata de cabra, que las pinturas cambien sus colores.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8B8A422-E3BF-4F5F-8EEE-EAE546DA4B4B}"/>
              </a:ext>
            </a:extLst>
          </p:cNvPr>
          <p:cNvSpPr txBox="1"/>
          <p:nvPr/>
        </p:nvSpPr>
        <p:spPr>
          <a:xfrm>
            <a:off x="6762307" y="3742660"/>
            <a:ext cx="223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¿Qué sensación te dan los cambios de colores de la pintura?</a:t>
            </a:r>
          </a:p>
        </p:txBody>
      </p:sp>
    </p:spTree>
    <p:extLst>
      <p:ext uri="{BB962C8B-B14F-4D97-AF65-F5344CB8AC3E}">
        <p14:creationId xmlns:p14="http://schemas.microsoft.com/office/powerpoint/2010/main" val="47853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08F339ED-BAEC-4E61-91E9-94791E47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5150"/>
            <a:ext cx="7717500" cy="287700"/>
          </a:xfrm>
        </p:spPr>
        <p:txBody>
          <a:bodyPr/>
          <a:lstStyle/>
          <a:p>
            <a:r>
              <a:rPr lang="es-CL" dirty="0" err="1">
                <a:solidFill>
                  <a:schemeClr val="bg1"/>
                </a:solidFill>
              </a:rPr>
              <a:t>Tarsila</a:t>
            </a:r>
            <a:r>
              <a:rPr lang="es-CL" dirty="0">
                <a:solidFill>
                  <a:schemeClr val="bg1"/>
                </a:solidFill>
              </a:rPr>
              <a:t> Do Amaral (Brasil)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7C3E38-FE78-40F9-B02A-0FACD167A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80" b="1755"/>
          <a:stretch/>
        </p:blipFill>
        <p:spPr>
          <a:xfrm>
            <a:off x="3956344" y="1900173"/>
            <a:ext cx="2476617" cy="2833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49F243F-E8C0-4681-943C-B17B180EC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750" y="1893735"/>
            <a:ext cx="2375850" cy="28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EEA17A8-63E5-4D9A-B89E-F111766038FB}"/>
              </a:ext>
            </a:extLst>
          </p:cNvPr>
          <p:cNvSpPr txBox="1"/>
          <p:nvPr/>
        </p:nvSpPr>
        <p:spPr>
          <a:xfrm>
            <a:off x="354231" y="4748350"/>
            <a:ext cx="3147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El lago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F3EC41B-6CFE-494C-B55B-7C421D2888DE}"/>
              </a:ext>
            </a:extLst>
          </p:cNvPr>
          <p:cNvSpPr txBox="1"/>
          <p:nvPr/>
        </p:nvSpPr>
        <p:spPr>
          <a:xfrm>
            <a:off x="3872191" y="4748349"/>
            <a:ext cx="2509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Ferrocarril Central do Brasil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6C4D0A15-38F5-4040-BE57-12459D80589C}"/>
              </a:ext>
            </a:extLst>
          </p:cNvPr>
          <p:cNvSpPr txBox="1"/>
          <p:nvPr/>
        </p:nvSpPr>
        <p:spPr>
          <a:xfrm>
            <a:off x="6741564" y="4733312"/>
            <a:ext cx="2509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Carnaval en Madureira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9CA0C87-5AEF-4F72-81FE-A308C6D11F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62"/>
          <a:stretch/>
        </p:blipFill>
        <p:spPr>
          <a:xfrm>
            <a:off x="189191" y="1893735"/>
            <a:ext cx="3584364" cy="28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CFC68-F1D5-4951-BF49-43C61266F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01" y="1496253"/>
            <a:ext cx="2231994" cy="287700"/>
          </a:xfrm>
        </p:spPr>
        <p:txBody>
          <a:bodyPr/>
          <a:lstStyle/>
          <a:p>
            <a:r>
              <a:rPr lang="es-CL" sz="1800" b="0" i="1" dirty="0">
                <a:solidFill>
                  <a:schemeClr val="bg2">
                    <a:lumMod val="50000"/>
                  </a:schemeClr>
                </a:solidFill>
              </a:rPr>
              <a:t>Explica porqué este paisaje es real o imaginado.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9E9F36-D2A4-4A1C-9099-4895B9954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5001" y="2362174"/>
            <a:ext cx="1596179" cy="26519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4B661A-94BC-49BA-BD17-8DB68D1D7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637" y="419100"/>
            <a:ext cx="5343525" cy="430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56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>
            <a:spLocks noGrp="1"/>
          </p:cNvSpPr>
          <p:nvPr>
            <p:ph type="title"/>
          </p:nvPr>
        </p:nvSpPr>
        <p:spPr>
          <a:xfrm>
            <a:off x="713225" y="507425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chemeClr val="bg1"/>
                </a:solidFill>
              </a:rPr>
              <a:t>Oswaldo Guayasamin (Ecuador)</a:t>
            </a:r>
            <a:endParaRPr sz="26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E11802-AAE4-4414-B9F4-33E50B221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44" y="2095501"/>
            <a:ext cx="2697595" cy="268417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8AEC150-2D3B-46B0-9359-7F25714E69B3}"/>
              </a:ext>
            </a:extLst>
          </p:cNvPr>
          <p:cNvSpPr txBox="1"/>
          <p:nvPr/>
        </p:nvSpPr>
        <p:spPr>
          <a:xfrm>
            <a:off x="318977" y="4795284"/>
            <a:ext cx="2498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Quito de la nube negra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921AA9-6A2C-433D-9A83-21372DBC7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101" y="2079891"/>
            <a:ext cx="5723924" cy="269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E0B7721-DF5E-46C2-B492-56ADC7B5EB63}"/>
              </a:ext>
            </a:extLst>
          </p:cNvPr>
          <p:cNvSpPr txBox="1"/>
          <p:nvPr/>
        </p:nvSpPr>
        <p:spPr>
          <a:xfrm>
            <a:off x="4857737" y="4779675"/>
            <a:ext cx="2498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Quito </a:t>
            </a:r>
          </a:p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4839E-226F-46E9-82FC-DB4E58C2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371DF7-9A1D-4874-B075-ED4130A41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95" y="400046"/>
            <a:ext cx="4040380" cy="217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8308F3-F88B-4531-AE19-1203B04C2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819" y="400046"/>
            <a:ext cx="4082151" cy="217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FA3448C-5D40-4296-B649-8DEEE513AC7E}"/>
              </a:ext>
            </a:extLst>
          </p:cNvPr>
          <p:cNvSpPr txBox="1"/>
          <p:nvPr/>
        </p:nvSpPr>
        <p:spPr>
          <a:xfrm>
            <a:off x="233803" y="2679945"/>
            <a:ext cx="404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Paisaje de Quito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0449C1-657C-440E-872F-3501BCACF9C1}"/>
              </a:ext>
            </a:extLst>
          </p:cNvPr>
          <p:cNvSpPr txBox="1"/>
          <p:nvPr/>
        </p:nvSpPr>
        <p:spPr>
          <a:xfrm>
            <a:off x="4869818" y="2673361"/>
            <a:ext cx="4082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Quito azul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CB3D5E7-163D-4761-87E8-BAF11C2D6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2031" y="2801276"/>
            <a:ext cx="1944572" cy="248054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A761299-FC62-407B-8E9F-EF02D878856B}"/>
              </a:ext>
            </a:extLst>
          </p:cNvPr>
          <p:cNvSpPr txBox="1"/>
          <p:nvPr/>
        </p:nvSpPr>
        <p:spPr>
          <a:xfrm>
            <a:off x="2551785" y="3734718"/>
            <a:ext cx="3722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i="1" dirty="0"/>
              <a:t>Fíjate en estos paisajes, sus formas son similares, pero los colores no.</a:t>
            </a:r>
          </a:p>
          <a:p>
            <a:pPr algn="ctr"/>
            <a:r>
              <a:rPr lang="es-CL" i="1" dirty="0"/>
              <a:t>¿Se perciben de la misma manera?</a:t>
            </a:r>
          </a:p>
        </p:txBody>
      </p:sp>
    </p:spTree>
    <p:extLst>
      <p:ext uri="{BB962C8B-B14F-4D97-AF65-F5344CB8AC3E}">
        <p14:creationId xmlns:p14="http://schemas.microsoft.com/office/powerpoint/2010/main" val="4130472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>
            <a:spLocks noGrp="1"/>
          </p:cNvSpPr>
          <p:nvPr>
            <p:ph type="subTitle" idx="4294967295"/>
          </p:nvPr>
        </p:nvSpPr>
        <p:spPr>
          <a:xfrm>
            <a:off x="6924394" y="4359499"/>
            <a:ext cx="17799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La calle</a:t>
            </a:r>
            <a:endParaRPr sz="1500"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subTitle" idx="4294967295"/>
          </p:nvPr>
        </p:nvSpPr>
        <p:spPr>
          <a:xfrm>
            <a:off x="1506315" y="3364275"/>
            <a:ext cx="17799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Jupiter is the biggest planet</a:t>
            </a:r>
            <a:endParaRPr sz="1500"/>
          </a:p>
        </p:txBody>
      </p:sp>
      <p:sp>
        <p:nvSpPr>
          <p:cNvPr id="313" name="Google Shape;313;p37"/>
          <p:cNvSpPr txBox="1">
            <a:spLocks noGrp="1"/>
          </p:cNvSpPr>
          <p:nvPr>
            <p:ph type="title"/>
          </p:nvPr>
        </p:nvSpPr>
        <p:spPr>
          <a:xfrm>
            <a:off x="713225" y="507425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bg1"/>
                </a:solidFill>
              </a:rPr>
              <a:t>F</a:t>
            </a:r>
            <a:r>
              <a:rPr lang="en" dirty="0">
                <a:solidFill>
                  <a:schemeClr val="bg1"/>
                </a:solidFill>
              </a:rPr>
              <a:t>ernando Botero (Colombia)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32" name="Google Shape;332;p37"/>
          <p:cNvSpPr/>
          <p:nvPr/>
        </p:nvSpPr>
        <p:spPr>
          <a:xfrm>
            <a:off x="4552649" y="2863008"/>
            <a:ext cx="81444" cy="81444"/>
          </a:xfrm>
          <a:custGeom>
            <a:avLst/>
            <a:gdLst/>
            <a:ahLst/>
            <a:cxnLst/>
            <a:rect l="l" t="t" r="r" b="b"/>
            <a:pathLst>
              <a:path w="3137" h="3137" extrusionOk="0">
                <a:moveTo>
                  <a:pt x="1569" y="1"/>
                </a:moveTo>
                <a:cubicBezTo>
                  <a:pt x="701" y="1"/>
                  <a:pt x="1" y="701"/>
                  <a:pt x="1" y="1569"/>
                </a:cubicBezTo>
                <a:cubicBezTo>
                  <a:pt x="1" y="2436"/>
                  <a:pt x="701" y="3136"/>
                  <a:pt x="1569" y="3136"/>
                </a:cubicBezTo>
                <a:cubicBezTo>
                  <a:pt x="2436" y="3136"/>
                  <a:pt x="3136" y="2436"/>
                  <a:pt x="3136" y="1569"/>
                </a:cubicBezTo>
                <a:cubicBezTo>
                  <a:pt x="3136" y="701"/>
                  <a:pt x="2436" y="1"/>
                  <a:pt x="1569" y="1"/>
                </a:cubicBezTo>
                <a:close/>
              </a:path>
            </a:pathLst>
          </a:custGeom>
          <a:solidFill>
            <a:srgbClr val="B23D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 txBox="1"/>
          <p:nvPr/>
        </p:nvSpPr>
        <p:spPr>
          <a:xfrm>
            <a:off x="778443" y="4503649"/>
            <a:ext cx="2396232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dirty="0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rPr>
              <a:t>H</a:t>
            </a:r>
            <a:r>
              <a:rPr lang="en" sz="1700" dirty="0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rPr>
              <a:t>ombre en la calle</a:t>
            </a:r>
            <a:endParaRPr dirty="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5" name="Google Shape;335;p37"/>
          <p:cNvSpPr txBox="1"/>
          <p:nvPr/>
        </p:nvSpPr>
        <p:spPr>
          <a:xfrm>
            <a:off x="1504665" y="3018075"/>
            <a:ext cx="1783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rPr>
              <a:t>Strong Pain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6" name="Google Shape;336;p37"/>
          <p:cNvSpPr txBox="1"/>
          <p:nvPr/>
        </p:nvSpPr>
        <p:spPr>
          <a:xfrm>
            <a:off x="4186127" y="4503649"/>
            <a:ext cx="1783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dirty="0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rPr>
              <a:t>L</a:t>
            </a:r>
            <a:r>
              <a:rPr lang="en" sz="1700" dirty="0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rPr>
              <a:t>a gran fiesta</a:t>
            </a:r>
            <a:endParaRPr dirty="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683BF3-2160-4D62-A701-AEC2ECD1F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" r="1486"/>
          <a:stretch/>
        </p:blipFill>
        <p:spPr>
          <a:xfrm>
            <a:off x="439706" y="2163732"/>
            <a:ext cx="3073707" cy="227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A94329-3DD7-4798-BA31-E65D7A3BD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102" y="2166118"/>
            <a:ext cx="2851142" cy="227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CBEE3E-CA6F-43FF-9883-00BEF7CD1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167" y="2187907"/>
            <a:ext cx="2254464" cy="224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199596-B308-4AF0-AE3F-241470448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93" y="469900"/>
            <a:ext cx="4210707" cy="420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8E0A4D-394C-48D7-9F8D-3AF8AD1F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95889" y="2668309"/>
            <a:ext cx="1548111" cy="247519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3159222-FB2C-44C7-A3B9-F5363CA10EAB}"/>
              </a:ext>
            </a:extLst>
          </p:cNvPr>
          <p:cNvSpPr txBox="1"/>
          <p:nvPr/>
        </p:nvSpPr>
        <p:spPr>
          <a:xfrm>
            <a:off x="4800600" y="1714500"/>
            <a:ext cx="3023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/>
              <a:t>¿Qué personajes reconoces?</a:t>
            </a:r>
          </a:p>
          <a:p>
            <a:pPr algn="ctr"/>
            <a:r>
              <a:rPr lang="es-CL" sz="2000" i="1" dirty="0"/>
              <a:t>¿Te has encontrado con alguno de ellos alguna vez</a:t>
            </a:r>
            <a:r>
              <a:rPr lang="es-C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3507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title"/>
          </p:nvPr>
        </p:nvSpPr>
        <p:spPr>
          <a:xfrm>
            <a:off x="637921" y="248696"/>
            <a:ext cx="7555717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/>
              <a:t>R</a:t>
            </a:r>
            <a:r>
              <a:rPr lang="en" sz="2400" dirty="0"/>
              <a:t>everón con Pumpá (Venezuela)</a:t>
            </a:r>
            <a:endParaRPr sz="2400" dirty="0"/>
          </a:p>
        </p:txBody>
      </p:sp>
      <p:sp>
        <p:nvSpPr>
          <p:cNvPr id="356" name="Google Shape;356;p39"/>
          <p:cNvSpPr txBox="1">
            <a:spLocks noGrp="1"/>
          </p:cNvSpPr>
          <p:nvPr>
            <p:ph type="subTitle" idx="1"/>
          </p:nvPr>
        </p:nvSpPr>
        <p:spPr>
          <a:xfrm>
            <a:off x="3236530" y="4783525"/>
            <a:ext cx="2874924" cy="3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dirty="0"/>
              <a:t>A</a:t>
            </a:r>
            <a:r>
              <a:rPr lang="en" sz="1500" dirty="0"/>
              <a:t>mancer desde Punta Brisas</a:t>
            </a:r>
            <a:endParaRPr sz="1500" dirty="0"/>
          </a:p>
        </p:txBody>
      </p:sp>
      <p:sp>
        <p:nvSpPr>
          <p:cNvPr id="358" name="Google Shape;358;p39"/>
          <p:cNvSpPr txBox="1">
            <a:spLocks noGrp="1"/>
          </p:cNvSpPr>
          <p:nvPr>
            <p:ph type="subTitle" idx="3"/>
          </p:nvPr>
        </p:nvSpPr>
        <p:spPr>
          <a:xfrm>
            <a:off x="319904" y="4783525"/>
            <a:ext cx="2775000" cy="3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dirty="0"/>
              <a:t>M</a:t>
            </a:r>
            <a:r>
              <a:rPr lang="en" sz="1500" dirty="0"/>
              <a:t>arina </a:t>
            </a:r>
            <a:endParaRPr sz="1500" dirty="0"/>
          </a:p>
        </p:txBody>
      </p:sp>
      <p:sp>
        <p:nvSpPr>
          <p:cNvPr id="360" name="Google Shape;360;p39"/>
          <p:cNvSpPr txBox="1">
            <a:spLocks noGrp="1"/>
          </p:cNvSpPr>
          <p:nvPr>
            <p:ph type="subTitle" idx="5"/>
          </p:nvPr>
        </p:nvSpPr>
        <p:spPr>
          <a:xfrm>
            <a:off x="6111454" y="4791201"/>
            <a:ext cx="2775000" cy="3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Paisaje</a:t>
            </a:r>
            <a:endParaRPr sz="15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1183B1-82B9-46F6-8E4E-E0F8041E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04" y="2571750"/>
            <a:ext cx="2775000" cy="219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0E932D-9281-4430-B418-653C696BD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889" y="2571749"/>
            <a:ext cx="2874924" cy="221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22E3B8-073B-4769-9A85-1FA08C261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693" y="2571749"/>
            <a:ext cx="2393622" cy="2212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640200" y="528690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Objetivo</a:t>
            </a:r>
            <a:br>
              <a:rPr lang="es-ES" dirty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640200" y="1143000"/>
            <a:ext cx="7978800" cy="3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s-ES" sz="1800" dirty="0">
                <a:solidFill>
                  <a:schemeClr val="bg1"/>
                </a:solidFill>
              </a:rPr>
              <a:t>Crear trabajos de arte a partir de registros visuales, experiencias, intereses y temas del entorno natural y artístico, demostrando manejo de:</a:t>
            </a:r>
          </a:p>
          <a:p>
            <a:pPr>
              <a:defRPr/>
            </a:pPr>
            <a:r>
              <a:rPr lang="es-ES" sz="1800" dirty="0">
                <a:solidFill>
                  <a:schemeClr val="bg1"/>
                </a:solidFill>
              </a:rPr>
              <a:t>materiales de modelado, de reciclaje, naturales, papeles, cartones, pegamentos, lápices, pinturas, textiles e imágenes digitales</a:t>
            </a:r>
          </a:p>
          <a:p>
            <a:pPr>
              <a:defRPr/>
            </a:pPr>
            <a:r>
              <a:rPr lang="es-ES" sz="1800" dirty="0">
                <a:solidFill>
                  <a:schemeClr val="bg1"/>
                </a:solidFill>
              </a:rPr>
              <a:t>herramientas para dibujar, pintar, cortar, modelar unir y tecnológicas (pincel, tijera, mirete, computador, cámara fotográfica, entre otras)</a:t>
            </a:r>
          </a:p>
          <a:p>
            <a:pPr>
              <a:defRPr/>
            </a:pPr>
            <a:r>
              <a:rPr lang="es-ES" sz="1800" dirty="0">
                <a:solidFill>
                  <a:schemeClr val="bg1"/>
                </a:solidFill>
              </a:rPr>
              <a:t>procedimientos de dibujo, </a:t>
            </a:r>
            <a:r>
              <a:rPr lang="es-ES" sz="1800" b="1" dirty="0">
                <a:solidFill>
                  <a:schemeClr val="bg1"/>
                </a:solidFill>
              </a:rPr>
              <a:t>pintura</a:t>
            </a:r>
            <a:r>
              <a:rPr lang="es-ES" sz="1800" dirty="0">
                <a:solidFill>
                  <a:schemeClr val="bg1"/>
                </a:solidFill>
              </a:rPr>
              <a:t>, grabado, </a:t>
            </a:r>
            <a:r>
              <a:rPr lang="es-ES" sz="1800" b="1" dirty="0">
                <a:solidFill>
                  <a:schemeClr val="bg1"/>
                </a:solidFill>
              </a:rPr>
              <a:t>escultura, técnicas mixtas</a:t>
            </a:r>
            <a:r>
              <a:rPr lang="es-ES" sz="1800" dirty="0">
                <a:solidFill>
                  <a:schemeClr val="bg1"/>
                </a:solidFill>
              </a:rPr>
              <a:t>, artesanía, fotografía, entre otros</a:t>
            </a:r>
            <a:r>
              <a:rPr lang="es-ES" sz="1800" b="1" dirty="0">
                <a:solidFill>
                  <a:schemeClr val="bg1"/>
                </a:solidFill>
              </a:rPr>
              <a:t> (OA 3)</a:t>
            </a:r>
            <a:endParaRPr lang="es-ES" sz="18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 txBox="1">
            <a:spLocks noGrp="1"/>
          </p:cNvSpPr>
          <p:nvPr>
            <p:ph type="subTitle" idx="1"/>
          </p:nvPr>
        </p:nvSpPr>
        <p:spPr>
          <a:xfrm>
            <a:off x="219980" y="2311963"/>
            <a:ext cx="2874924" cy="3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dirty="0"/>
              <a:t>A</a:t>
            </a:r>
            <a:r>
              <a:rPr lang="en" sz="1500" dirty="0"/>
              <a:t>mancer desde Punta Brisas</a:t>
            </a:r>
            <a:endParaRPr sz="1500" dirty="0"/>
          </a:p>
        </p:txBody>
      </p:sp>
      <p:sp>
        <p:nvSpPr>
          <p:cNvPr id="358" name="Google Shape;358;p39"/>
          <p:cNvSpPr txBox="1">
            <a:spLocks noGrp="1"/>
          </p:cNvSpPr>
          <p:nvPr>
            <p:ph type="subTitle" idx="3"/>
          </p:nvPr>
        </p:nvSpPr>
        <p:spPr>
          <a:xfrm>
            <a:off x="319904" y="4783525"/>
            <a:ext cx="2775000" cy="3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dirty="0"/>
              <a:t>M</a:t>
            </a:r>
            <a:r>
              <a:rPr lang="en" sz="1500" dirty="0"/>
              <a:t>arina </a:t>
            </a:r>
            <a:endParaRPr sz="1500" dirty="0"/>
          </a:p>
        </p:txBody>
      </p:sp>
      <p:sp>
        <p:nvSpPr>
          <p:cNvPr id="360" name="Google Shape;360;p39"/>
          <p:cNvSpPr txBox="1">
            <a:spLocks noGrp="1"/>
          </p:cNvSpPr>
          <p:nvPr>
            <p:ph type="subTitle" idx="5"/>
          </p:nvPr>
        </p:nvSpPr>
        <p:spPr>
          <a:xfrm>
            <a:off x="3274098" y="4825200"/>
            <a:ext cx="2775000" cy="3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Paisaje</a:t>
            </a:r>
            <a:endParaRPr sz="15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1183B1-82B9-46F6-8E4E-E0F8041E0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04" y="2597101"/>
            <a:ext cx="2775000" cy="219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0E932D-9281-4430-B418-653C696BD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2" y="133349"/>
            <a:ext cx="2874924" cy="221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22E3B8-073B-4769-9A85-1FA08C261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189" y="2570623"/>
            <a:ext cx="2393622" cy="2212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9B1C2C9-C6E3-4EA2-A132-F278AE0D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058" y="1801886"/>
            <a:ext cx="3018962" cy="747900"/>
          </a:xfrm>
        </p:spPr>
        <p:txBody>
          <a:bodyPr/>
          <a:lstStyle/>
          <a:p>
            <a:r>
              <a:rPr lang="es-CL" sz="2800" b="0" i="1" dirty="0">
                <a:solidFill>
                  <a:schemeClr val="accent3"/>
                </a:solidFill>
              </a:rPr>
              <a:t>¿</a:t>
            </a:r>
            <a:r>
              <a:rPr lang="es-CL" sz="1800" b="0" i="1" dirty="0">
                <a:solidFill>
                  <a:schemeClr val="accent3"/>
                </a:solidFill>
              </a:rPr>
              <a:t>Qué sensaciones te producen estas pinturas?</a:t>
            </a:r>
            <a:br>
              <a:rPr lang="es-CL" sz="1800" b="0" i="1" dirty="0">
                <a:solidFill>
                  <a:schemeClr val="accent3"/>
                </a:solidFill>
              </a:rPr>
            </a:br>
            <a:r>
              <a:rPr lang="es-CL" sz="1800" b="0" i="1" dirty="0">
                <a:solidFill>
                  <a:schemeClr val="accent3"/>
                </a:solidFill>
              </a:rPr>
              <a:t>¿´Por qué crees que  percibes las pinturas de diferentes maneras?</a:t>
            </a:r>
            <a:br>
              <a:rPr lang="es-CL" sz="1800" b="0" i="1" dirty="0"/>
            </a:br>
            <a:endParaRPr lang="es-CL" sz="2800" b="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6EF056-5FA1-4BA2-B5FB-BE0A3E8F3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05058" y="2626634"/>
            <a:ext cx="1765741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75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2A4381-68AB-4633-92B8-013505CAC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57" y="2662939"/>
            <a:ext cx="2903831" cy="2161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Google Shape;378;p41">
            <a:extLst>
              <a:ext uri="{FF2B5EF4-FFF2-40B4-BE49-F238E27FC236}">
                <a16:creationId xmlns:a16="http://schemas.microsoft.com/office/drawing/2014/main" id="{E7E81D80-A2A6-4EED-889D-31B11CD0128E}"/>
              </a:ext>
            </a:extLst>
          </p:cNvPr>
          <p:cNvSpPr txBox="1">
            <a:spLocks/>
          </p:cNvSpPr>
          <p:nvPr/>
        </p:nvSpPr>
        <p:spPr>
          <a:xfrm>
            <a:off x="363557" y="208618"/>
            <a:ext cx="8626207" cy="80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iro"/>
              <a:buNone/>
              <a:defRPr sz="17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iro"/>
              <a:buNone/>
              <a:defRPr sz="1700" b="1" i="0" u="none" strike="noStrike" cap="non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iro"/>
              <a:buNone/>
              <a:defRPr sz="1700" b="1" i="0" u="none" strike="noStrike" cap="non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iro"/>
              <a:buNone/>
              <a:defRPr sz="1700" b="1" i="0" u="none" strike="noStrike" cap="non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iro"/>
              <a:buNone/>
              <a:defRPr sz="1700" b="1" i="0" u="none" strike="noStrike" cap="non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iro"/>
              <a:buNone/>
              <a:defRPr sz="1700" b="1" i="0" u="none" strike="noStrike" cap="non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iro"/>
              <a:buNone/>
              <a:defRPr sz="1700" b="1" i="0" u="none" strike="noStrike" cap="non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iro"/>
              <a:buNone/>
              <a:defRPr sz="1700" b="1" i="0" u="none" strike="noStrike" cap="non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iro"/>
              <a:buNone/>
              <a:defRPr sz="1700" b="1" i="0" u="none" strike="noStrike" cap="non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algn="ctr"/>
            <a:r>
              <a:rPr lang="es-CL" sz="2400" dirty="0">
                <a:solidFill>
                  <a:schemeClr val="bg1"/>
                </a:solidFill>
              </a:rPr>
              <a:t>René Portocarrero (Cuba)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20111F-CBAE-4913-9F00-60EB6D6AF860}"/>
              </a:ext>
            </a:extLst>
          </p:cNvPr>
          <p:cNvSpPr txBox="1"/>
          <p:nvPr/>
        </p:nvSpPr>
        <p:spPr>
          <a:xfrm>
            <a:off x="363557" y="4825388"/>
            <a:ext cx="2897436" cy="31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Ciudad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5BD7FCF-632A-491E-B274-F3AABDDC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672" y="2661861"/>
            <a:ext cx="2739771" cy="216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6CCE992-AEAC-485F-B405-66760A8BE6BA}"/>
              </a:ext>
            </a:extLst>
          </p:cNvPr>
          <p:cNvSpPr txBox="1"/>
          <p:nvPr/>
        </p:nvSpPr>
        <p:spPr>
          <a:xfrm>
            <a:off x="3123282" y="4824312"/>
            <a:ext cx="2897436" cy="31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Paisaje de La Habana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E6E8E6-92C8-447D-95CF-926DA215F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941" y="2680111"/>
            <a:ext cx="1595438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1498EAD-EEDF-4C96-BB63-8D02EE06F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9583" y="4773691"/>
            <a:ext cx="2901948" cy="3779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534C474-2930-4A20-862C-85489641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" y="997803"/>
            <a:ext cx="3554353" cy="264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27105E-025C-403F-9154-7CC7C129A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526" y="1012034"/>
            <a:ext cx="3334690" cy="262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AD00B07-43B2-43E4-A418-68A49222F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216" y="1012034"/>
            <a:ext cx="1974025" cy="2644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36CD0EEC-58DC-4151-9DD1-B9CF6419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1" y="3991497"/>
            <a:ext cx="4352572" cy="308400"/>
          </a:xfrm>
        </p:spPr>
        <p:txBody>
          <a:bodyPr/>
          <a:lstStyle/>
          <a:p>
            <a:pPr algn="l"/>
            <a:r>
              <a:rPr lang="es-CL" i="1" dirty="0">
                <a:solidFill>
                  <a:schemeClr val="accent3"/>
                </a:solidFill>
              </a:rPr>
              <a:t>¿</a:t>
            </a:r>
            <a:r>
              <a:rPr lang="es-CL" sz="1800" b="0" i="1" dirty="0">
                <a:solidFill>
                  <a:schemeClr val="accent3"/>
                </a:solidFill>
              </a:rPr>
              <a:t>Serán estos paisajes de la misma ciudad?</a:t>
            </a:r>
            <a:br>
              <a:rPr lang="es-CL" sz="1800" b="0" i="1" dirty="0">
                <a:solidFill>
                  <a:schemeClr val="accent3"/>
                </a:solidFill>
              </a:rPr>
            </a:br>
            <a:r>
              <a:rPr lang="es-CL" sz="1800" b="0" i="1" dirty="0">
                <a:solidFill>
                  <a:schemeClr val="accent3"/>
                </a:solidFill>
              </a:rPr>
              <a:t>Explica por qué.</a:t>
            </a:r>
            <a:endParaRPr lang="es-CL" b="0" i="1" dirty="0">
              <a:solidFill>
                <a:schemeClr val="accent3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2301782-8488-4C1E-82A3-8BFE91513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04831" y="2998465"/>
            <a:ext cx="1485708" cy="226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39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>
            <a:spLocks noGrp="1"/>
          </p:cNvSpPr>
          <p:nvPr>
            <p:ph type="title"/>
          </p:nvPr>
        </p:nvSpPr>
        <p:spPr>
          <a:xfrm>
            <a:off x="713225" y="507425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Carlos Quizpez (Perú)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5" name="Google Shape;345;p38"/>
          <p:cNvSpPr txBox="1">
            <a:spLocks noGrp="1"/>
          </p:cNvSpPr>
          <p:nvPr>
            <p:ph type="title" idx="4294967295"/>
          </p:nvPr>
        </p:nvSpPr>
        <p:spPr>
          <a:xfrm>
            <a:off x="5409242" y="4483631"/>
            <a:ext cx="2719719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b="0" dirty="0">
                <a:solidFill>
                  <a:schemeClr val="accent2"/>
                </a:solidFill>
              </a:rPr>
              <a:t>L</a:t>
            </a:r>
            <a:r>
              <a:rPr lang="en" sz="1700" b="0" dirty="0">
                <a:solidFill>
                  <a:schemeClr val="accent2"/>
                </a:solidFill>
              </a:rPr>
              <a:t>as lavanderas del Rimac</a:t>
            </a:r>
            <a:endParaRPr sz="1700" b="0" dirty="0">
              <a:solidFill>
                <a:schemeClr val="accent2"/>
              </a:solidFill>
            </a:endParaRPr>
          </a:p>
        </p:txBody>
      </p:sp>
      <p:sp>
        <p:nvSpPr>
          <p:cNvPr id="349" name="Google Shape;349;p38"/>
          <p:cNvSpPr txBox="1">
            <a:spLocks noGrp="1"/>
          </p:cNvSpPr>
          <p:nvPr>
            <p:ph type="title" idx="4294967295"/>
          </p:nvPr>
        </p:nvSpPr>
        <p:spPr>
          <a:xfrm>
            <a:off x="1137032" y="4483631"/>
            <a:ext cx="2212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dirty="0">
                <a:solidFill>
                  <a:schemeClr val="accent2"/>
                </a:solidFill>
              </a:rPr>
              <a:t>Calle de Lavapies</a:t>
            </a:r>
            <a:endParaRPr sz="1700" b="0" dirty="0">
              <a:solidFill>
                <a:schemeClr val="accent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70218B-A040-46D3-9B4C-D61829DC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9" y="1055828"/>
            <a:ext cx="2456787" cy="34278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23D6D4-880C-4F78-B566-F3BE0380B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298" y="1055828"/>
            <a:ext cx="2726663" cy="336731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"/>
          <p:cNvSpPr txBox="1">
            <a:spLocks noGrp="1"/>
          </p:cNvSpPr>
          <p:nvPr>
            <p:ph type="title"/>
          </p:nvPr>
        </p:nvSpPr>
        <p:spPr>
          <a:xfrm>
            <a:off x="713188" y="64375"/>
            <a:ext cx="7717500" cy="7118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Diego Rivera (México)</a:t>
            </a:r>
            <a:endParaRPr sz="2800" dirty="0"/>
          </a:p>
        </p:txBody>
      </p:sp>
      <p:sp>
        <p:nvSpPr>
          <p:cNvPr id="373" name="Google Shape;373;p40"/>
          <p:cNvSpPr txBox="1">
            <a:spLocks noGrp="1"/>
          </p:cNvSpPr>
          <p:nvPr>
            <p:ph type="body" idx="1"/>
          </p:nvPr>
        </p:nvSpPr>
        <p:spPr>
          <a:xfrm>
            <a:off x="314553" y="4651465"/>
            <a:ext cx="2364853" cy="2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Activos congelados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D9EFF4-01FB-4740-86BF-D0C40A6D6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60" y="995241"/>
            <a:ext cx="2878190" cy="358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6B3739-B392-4354-B556-4C226F667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92" t="2946" r="10409" b="19793"/>
          <a:stretch/>
        </p:blipFill>
        <p:spPr>
          <a:xfrm>
            <a:off x="6781242" y="995241"/>
            <a:ext cx="2043781" cy="358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373;p40">
            <a:extLst>
              <a:ext uri="{FF2B5EF4-FFF2-40B4-BE49-F238E27FC236}">
                <a16:creationId xmlns:a16="http://schemas.microsoft.com/office/drawing/2014/main" id="{940A76A7-8532-4BE7-B767-46B6B8C68A7C}"/>
              </a:ext>
            </a:extLst>
          </p:cNvPr>
          <p:cNvSpPr txBox="1">
            <a:spLocks/>
          </p:cNvSpPr>
          <p:nvPr/>
        </p:nvSpPr>
        <p:spPr>
          <a:xfrm>
            <a:off x="6464595" y="4690764"/>
            <a:ext cx="2679405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"/>
              <a:buChar char="●"/>
              <a:defRPr sz="17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○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■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●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○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■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●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○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Char char="■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indent="0">
              <a:buFont typeface="Exo"/>
              <a:buNone/>
            </a:pPr>
            <a:r>
              <a:rPr lang="es-CL" dirty="0"/>
              <a:t>La civilización huasteca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D0FA93-664F-4558-97FB-CCA98592D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521" y="1844036"/>
            <a:ext cx="3403848" cy="273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373;p40">
            <a:extLst>
              <a:ext uri="{FF2B5EF4-FFF2-40B4-BE49-F238E27FC236}">
                <a16:creationId xmlns:a16="http://schemas.microsoft.com/office/drawing/2014/main" id="{4620B0F4-3177-4D60-B8C6-C7C86DDE9324}"/>
              </a:ext>
            </a:extLst>
          </p:cNvPr>
          <p:cNvSpPr txBox="1">
            <a:spLocks/>
          </p:cNvSpPr>
          <p:nvPr/>
        </p:nvSpPr>
        <p:spPr>
          <a:xfrm>
            <a:off x="3819018" y="4578050"/>
            <a:ext cx="2364853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"/>
              <a:buChar char="●"/>
              <a:defRPr sz="17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○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■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●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○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■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●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Char char="○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Char char="■"/>
              <a:defRPr sz="1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indent="0">
              <a:buFont typeface="Exo"/>
              <a:buNone/>
            </a:pPr>
            <a:r>
              <a:rPr lang="es-CL" dirty="0" err="1"/>
              <a:t>Copalli</a:t>
            </a:r>
            <a:endParaRPr lang="es-CL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3"/>
          <p:cNvSpPr/>
          <p:nvPr/>
        </p:nvSpPr>
        <p:spPr>
          <a:xfrm>
            <a:off x="1471600" y="1101131"/>
            <a:ext cx="874800" cy="874800"/>
          </a:xfrm>
          <a:prstGeom prst="ellipse">
            <a:avLst/>
          </a:prstGeom>
          <a:solidFill>
            <a:srgbClr val="B23D46">
              <a:alpha val="3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3"/>
          <p:cNvSpPr txBox="1">
            <a:spLocks noGrp="1"/>
          </p:cNvSpPr>
          <p:nvPr>
            <p:ph type="title" idx="6"/>
          </p:nvPr>
        </p:nvSpPr>
        <p:spPr>
          <a:xfrm>
            <a:off x="311700" y="168958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dirty="0">
                <a:solidFill>
                  <a:schemeClr val="bg1"/>
                </a:solidFill>
              </a:rPr>
              <a:t>I</a:t>
            </a:r>
            <a:r>
              <a:rPr lang="en" sz="1800" b="0" dirty="0">
                <a:solidFill>
                  <a:schemeClr val="bg1"/>
                </a:solidFill>
              </a:rPr>
              <a:t>mágenes en:</a:t>
            </a:r>
            <a:br>
              <a:rPr lang="en" sz="1800" b="0" dirty="0">
                <a:solidFill>
                  <a:schemeClr val="bg1"/>
                </a:solidFill>
              </a:rPr>
            </a:br>
            <a:r>
              <a:rPr lang="en" sz="1800" b="0" dirty="0">
                <a:solidFill>
                  <a:schemeClr val="bg1"/>
                </a:solidFill>
              </a:rPr>
              <a:t>Wikiart.org</a:t>
            </a:r>
            <a:br>
              <a:rPr lang="en" sz="1800" b="0" dirty="0">
                <a:solidFill>
                  <a:schemeClr val="bg1"/>
                </a:solidFill>
              </a:rPr>
            </a:br>
            <a:r>
              <a:rPr lang="en" sz="1800" b="0" dirty="0">
                <a:solidFill>
                  <a:schemeClr val="bg1"/>
                </a:solidFill>
              </a:rPr>
              <a:t>wikipedia.org</a:t>
            </a:r>
            <a:br>
              <a:rPr lang="en" sz="1800" b="0" dirty="0">
                <a:solidFill>
                  <a:schemeClr val="bg1"/>
                </a:solidFill>
              </a:rPr>
            </a:br>
            <a:r>
              <a:rPr lang="en" sz="1800" b="0" dirty="0">
                <a:solidFill>
                  <a:schemeClr val="bg1"/>
                </a:solidFill>
              </a:rPr>
              <a:t>bellasartegob.ar</a:t>
            </a:r>
            <a:br>
              <a:rPr lang="en" sz="1800" b="0" dirty="0">
                <a:solidFill>
                  <a:schemeClr val="bg1"/>
                </a:solidFill>
              </a:rPr>
            </a:br>
            <a:r>
              <a:rPr lang="en" sz="1800" b="0" dirty="0">
                <a:solidFill>
                  <a:schemeClr val="bg1"/>
                </a:solidFill>
              </a:rPr>
              <a:t>desde mi estudio cvaa.com.ar</a:t>
            </a:r>
            <a:br>
              <a:rPr lang="en" sz="1800" b="0" dirty="0">
                <a:solidFill>
                  <a:schemeClr val="bg1"/>
                </a:solidFill>
              </a:rPr>
            </a:br>
            <a:r>
              <a:rPr lang="en" sz="1800" b="0" dirty="0">
                <a:solidFill>
                  <a:schemeClr val="bg1"/>
                </a:solidFill>
              </a:rPr>
              <a:t>artnet.com</a:t>
            </a:r>
            <a:br>
              <a:rPr lang="en" sz="1800" b="0" dirty="0">
                <a:solidFill>
                  <a:schemeClr val="bg1"/>
                </a:solidFill>
              </a:rPr>
            </a:br>
            <a:r>
              <a:rPr lang="en" sz="1800" b="0" dirty="0">
                <a:solidFill>
                  <a:schemeClr val="bg1"/>
                </a:solidFill>
              </a:rPr>
              <a:t>eltelegrafo.com.ec</a:t>
            </a:r>
            <a:br>
              <a:rPr lang="en" sz="1800" b="0" dirty="0">
                <a:solidFill>
                  <a:schemeClr val="bg1"/>
                </a:solidFill>
              </a:rPr>
            </a:br>
            <a:r>
              <a:rPr lang="en" sz="1800" b="0" dirty="0">
                <a:solidFill>
                  <a:schemeClr val="bg1"/>
                </a:solidFill>
              </a:rPr>
              <a:t>slidesgo.com</a:t>
            </a:r>
            <a:br>
              <a:rPr lang="en" sz="1800" b="0" dirty="0">
                <a:solidFill>
                  <a:schemeClr val="bg1"/>
                </a:solidFill>
              </a:rPr>
            </a:br>
            <a:r>
              <a:rPr lang="en" sz="1800" b="0" dirty="0">
                <a:solidFill>
                  <a:schemeClr val="bg1"/>
                </a:solidFill>
              </a:rPr>
              <a:t>allimite.cl</a:t>
            </a:r>
            <a:endParaRPr sz="1600" b="0" dirty="0">
              <a:solidFill>
                <a:schemeClr val="bg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511861F0-E84D-45C1-B9E9-7BD6D346C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93108" y="673100"/>
            <a:ext cx="2789041" cy="425384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B461E069-1E55-4AF2-8B0A-3C9C9A7D5F33}"/>
              </a:ext>
            </a:extLst>
          </p:cNvPr>
          <p:cNvSpPr txBox="1"/>
          <p:nvPr/>
        </p:nvSpPr>
        <p:spPr>
          <a:xfrm>
            <a:off x="4191308" y="3428593"/>
            <a:ext cx="340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i="1" dirty="0">
                <a:solidFill>
                  <a:schemeClr val="bg1"/>
                </a:solidFill>
              </a:rPr>
              <a:t>!gracias¡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 idx="21"/>
          </p:nvPr>
        </p:nvSpPr>
        <p:spPr>
          <a:xfrm>
            <a:off x="713225" y="507425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bg1"/>
                </a:solidFill>
              </a:rPr>
              <a:t>Actividad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1" name="Google Shape;153;p28">
            <a:extLst>
              <a:ext uri="{FF2B5EF4-FFF2-40B4-BE49-F238E27FC236}">
                <a16:creationId xmlns:a16="http://schemas.microsoft.com/office/drawing/2014/main" id="{DBC16112-A03C-46FB-818B-8A1B43FD4B46}"/>
              </a:ext>
            </a:extLst>
          </p:cNvPr>
          <p:cNvSpPr txBox="1">
            <a:spLocks/>
          </p:cNvSpPr>
          <p:nvPr/>
        </p:nvSpPr>
        <p:spPr>
          <a:xfrm>
            <a:off x="640200" y="1143000"/>
            <a:ext cx="7978800" cy="3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sz="15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"/>
              <a:buNone/>
              <a:defRPr sz="21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"/>
              <a:buNone/>
              <a:defRPr sz="21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"/>
              <a:buNone/>
              <a:defRPr sz="21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"/>
              <a:buNone/>
              <a:defRPr sz="21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"/>
              <a:buNone/>
              <a:defRPr sz="21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"/>
              <a:buNone/>
              <a:defRPr sz="21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"/>
              <a:buNone/>
              <a:defRPr sz="21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"/>
              <a:buNone/>
              <a:defRPr sz="21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s-ES" sz="2000" dirty="0"/>
              <a:t>Observan paisajes de pintores Latinoamericanos y describen el uso de los elementos de lenguaje visual. Para esto se pueden usar las siguientes preguntas:</a:t>
            </a:r>
          </a:p>
          <a:p>
            <a:pPr marL="0" indent="0">
              <a:buFont typeface="Arial" charset="0"/>
              <a:buNone/>
              <a:defRPr/>
            </a:pPr>
            <a:r>
              <a:rPr lang="es-ES" sz="2000" dirty="0"/>
              <a:t>El profesor los orienta con preguntas como: </a:t>
            </a:r>
          </a:p>
          <a:p>
            <a:pPr marL="342900"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¿Qué formas observamos  en estos paisajes?</a:t>
            </a:r>
          </a:p>
          <a:p>
            <a:pPr marL="342900"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¿Qué colores presentan?</a:t>
            </a:r>
          </a:p>
          <a:p>
            <a:pPr marL="342900"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¿Cuáles son sus texturas?</a:t>
            </a:r>
          </a:p>
          <a:p>
            <a:pPr marL="342900"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¿Cómo </a:t>
            </a:r>
            <a:r>
              <a:rPr lang="es-ES" sz="2000" dirty="0" err="1"/>
              <a:t>inteactuan</a:t>
            </a:r>
            <a:r>
              <a:rPr lang="es-ES" sz="2000" dirty="0"/>
              <a:t> estos tres elementos?</a:t>
            </a:r>
          </a:p>
          <a:p>
            <a:pPr marL="342900"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¿Qué crees que nos trata de comunicar el artista a través de su obra?</a:t>
            </a:r>
          </a:p>
          <a:p>
            <a:pPr marL="0" indent="0">
              <a:buFont typeface="Arial" charset="0"/>
              <a:buNone/>
              <a:defRPr/>
            </a:pPr>
            <a:endParaRPr lang="es-E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89;p30">
            <a:extLst>
              <a:ext uri="{FF2B5EF4-FFF2-40B4-BE49-F238E27FC236}">
                <a16:creationId xmlns:a16="http://schemas.microsoft.com/office/drawing/2014/main" id="{29A6CE26-DAB2-4B36-8B18-DA4500098442}"/>
              </a:ext>
            </a:extLst>
          </p:cNvPr>
          <p:cNvSpPr/>
          <p:nvPr/>
        </p:nvSpPr>
        <p:spPr>
          <a:xfrm>
            <a:off x="1119576" y="605021"/>
            <a:ext cx="3159000" cy="3159000"/>
          </a:xfrm>
          <a:prstGeom prst="ellipse">
            <a:avLst/>
          </a:prstGeom>
          <a:solidFill>
            <a:srgbClr val="B23D46">
              <a:alpha val="3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B72F8E-8920-4556-86FE-006221D17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065" y="993775"/>
            <a:ext cx="3135194" cy="3798849"/>
          </a:xfrm>
          <a:prstGeom prst="rect">
            <a:avLst/>
          </a:prstGeom>
        </p:spPr>
      </p:pic>
      <p:sp>
        <p:nvSpPr>
          <p:cNvPr id="12" name="4 CuadroTexto">
            <a:extLst>
              <a:ext uri="{FF2B5EF4-FFF2-40B4-BE49-F238E27FC236}">
                <a16:creationId xmlns:a16="http://schemas.microsoft.com/office/drawing/2014/main" id="{57B86279-0FBD-491E-9D93-AB4873558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831" y="993775"/>
            <a:ext cx="38877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CL" sz="2000" b="1" i="1" dirty="0">
                <a:solidFill>
                  <a:schemeClr val="bg1"/>
                </a:solidFill>
              </a:rPr>
              <a:t>Soy Rafaela y te invito a viajar por diferentes lugares, algunos reales y otros imaginados, por pintores y pintoras Latinoamericanas</a:t>
            </a:r>
            <a:r>
              <a:rPr lang="es-ES_tradnl" altLang="es-CL" sz="2000" b="1" i="1" dirty="0">
                <a:solidFill>
                  <a:schemeClr val="bg2"/>
                </a:solidFill>
              </a:rPr>
              <a:t>. </a:t>
            </a:r>
            <a:endParaRPr lang="es-ES" altLang="es-CL" sz="2000" b="1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A69AF40-D85F-4045-941B-4F614D489817}"/>
              </a:ext>
            </a:extLst>
          </p:cNvPr>
          <p:cNvSpPr/>
          <p:nvPr/>
        </p:nvSpPr>
        <p:spPr>
          <a:xfrm>
            <a:off x="0" y="1158949"/>
            <a:ext cx="9144000" cy="23923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8" name="Google Shape;288;p36"/>
          <p:cNvSpPr txBox="1">
            <a:spLocks noGrp="1"/>
          </p:cNvSpPr>
          <p:nvPr>
            <p:ph type="title" idx="2"/>
          </p:nvPr>
        </p:nvSpPr>
        <p:spPr>
          <a:xfrm>
            <a:off x="311700" y="362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chemeClr val="dk1"/>
                </a:solidFill>
              </a:rPr>
              <a:t>Xul Solar (Argentino)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2ED8ECE-34FE-4DEA-BBB6-270A2374C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14" y="1332832"/>
            <a:ext cx="2443529" cy="206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8D12B2C-B53E-461A-8479-ABD79336C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449" y="1316965"/>
            <a:ext cx="2980882" cy="207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DA53B21-A5F5-40CD-BAB9-018D1A3228CD}"/>
              </a:ext>
            </a:extLst>
          </p:cNvPr>
          <p:cNvSpPr txBox="1"/>
          <p:nvPr/>
        </p:nvSpPr>
        <p:spPr>
          <a:xfrm>
            <a:off x="6271965" y="3753304"/>
            <a:ext cx="2872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Ciudad </a:t>
            </a:r>
            <a:r>
              <a:rPr lang="es-CL" dirty="0" err="1">
                <a:solidFill>
                  <a:schemeClr val="bg1"/>
                </a:solidFill>
              </a:rPr>
              <a:t>Lagui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7838B83-7997-457B-A31E-1D11A49813CB}"/>
              </a:ext>
            </a:extLst>
          </p:cNvPr>
          <p:cNvSpPr txBox="1"/>
          <p:nvPr/>
        </p:nvSpPr>
        <p:spPr>
          <a:xfrm>
            <a:off x="2921449" y="3744701"/>
            <a:ext cx="2980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Trece San Mástil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0DFE763-3075-4B5B-904D-5F9A40920838}"/>
              </a:ext>
            </a:extLst>
          </p:cNvPr>
          <p:cNvSpPr txBox="1"/>
          <p:nvPr/>
        </p:nvSpPr>
        <p:spPr>
          <a:xfrm>
            <a:off x="311700" y="3710773"/>
            <a:ext cx="244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>
                <a:solidFill>
                  <a:schemeClr val="bg1"/>
                </a:solidFill>
              </a:rPr>
              <a:t>Vuell</a:t>
            </a:r>
            <a:r>
              <a:rPr lang="es-CL" dirty="0">
                <a:solidFill>
                  <a:schemeClr val="bg1"/>
                </a:solidFill>
              </a:rPr>
              <a:t> Villa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7EE0E9-B74D-491E-95B0-11B7F636E623}"/>
              </a:ext>
            </a:extLst>
          </p:cNvPr>
          <p:cNvSpPr txBox="1"/>
          <p:nvPr/>
        </p:nvSpPr>
        <p:spPr>
          <a:xfrm>
            <a:off x="311700" y="4245905"/>
            <a:ext cx="8520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Xul</a:t>
            </a:r>
            <a:r>
              <a:rPr lang="es-ES" dirty="0">
                <a:solidFill>
                  <a:schemeClr val="bg1"/>
                </a:solidFill>
              </a:rPr>
              <a:t> Solar, es un artista argentino nacido en 1887. Además de pintor era  escritor, traductor e ilustrador de notas, astrólogo, y matemático. </a:t>
            </a:r>
            <a:r>
              <a:rPr lang="es-ES" b="0" i="0" dirty="0">
                <a:solidFill>
                  <a:schemeClr val="bg1"/>
                </a:solidFill>
                <a:effectLst/>
                <a:latin typeface="Lora"/>
              </a:rPr>
              <a:t> En las obras abundan los seres imaginados, paisajes fantásticos y banderas que son emblemas de la paz</a:t>
            </a:r>
            <a:r>
              <a:rPr lang="es-ES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E74A65-5C86-4113-9E3D-96F081A0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85" y="1332832"/>
            <a:ext cx="2886747" cy="206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armen.undurraga\Escritorio\PARA SUBIR\14 abril\AV03010104MMECiudá Lagui de  de Xul Solar.JPG">
            <a:extLst>
              <a:ext uri="{FF2B5EF4-FFF2-40B4-BE49-F238E27FC236}">
                <a16:creationId xmlns:a16="http://schemas.microsoft.com/office/drawing/2014/main" id="{29E79B34-D9D7-4008-8F0A-AEDF19E5C8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1687" y="119674"/>
            <a:ext cx="4692913" cy="3378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1 Tabla">
            <a:extLst>
              <a:ext uri="{FF2B5EF4-FFF2-40B4-BE49-F238E27FC236}">
                <a16:creationId xmlns:a16="http://schemas.microsoft.com/office/drawing/2014/main" id="{FAC7651A-0D80-44E9-9275-429327E87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413377"/>
              </p:ext>
            </p:extLst>
          </p:nvPr>
        </p:nvGraphicFramePr>
        <p:xfrm>
          <a:off x="2179719" y="108958"/>
          <a:ext cx="4692912" cy="3378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3625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3" marR="68583" marT="34295" marB="34295"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3" marR="68583" marT="34295" marB="3429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B25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3" marR="68583" marT="34295" marB="34295"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3" marR="68583" marT="34295" marB="3429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813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3" marR="68583" marT="34295" marB="342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3" marR="68583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3" marR="68583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3" marR="68583" marT="34295" marB="3429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213" name="Picture 2" descr="D:\carmen.undurraga\Escritorio\PARA SUBIR\14 abril\AV03010104MMECiudá Lagui de  de Xul Solar.JPG">
            <a:extLst>
              <a:ext uri="{FF2B5EF4-FFF2-40B4-BE49-F238E27FC236}">
                <a16:creationId xmlns:a16="http://schemas.microsoft.com/office/drawing/2014/main" id="{65A17714-30B2-437E-9D23-84099E090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9"/>
          <a:stretch>
            <a:fillRect/>
          </a:stretch>
        </p:blipFill>
        <p:spPr bwMode="auto">
          <a:xfrm>
            <a:off x="4935230" y="3629604"/>
            <a:ext cx="979884" cy="13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2" descr="D:\carmen.undurraga\Escritorio\PARA SUBIR\14 abril\AV03010104MMECiudá Lagui de  de Xul Solar.JPG">
            <a:extLst>
              <a:ext uri="{FF2B5EF4-FFF2-40B4-BE49-F238E27FC236}">
                <a16:creationId xmlns:a16="http://schemas.microsoft.com/office/drawing/2014/main" id="{44ADD4BC-3F4A-4EF3-B0E5-0ABC7738D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6"/>
          <a:stretch>
            <a:fillRect/>
          </a:stretch>
        </p:blipFill>
        <p:spPr bwMode="auto">
          <a:xfrm>
            <a:off x="2028227" y="3629604"/>
            <a:ext cx="958454" cy="140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2" descr="D:\carmen.undurraga\Escritorio\PARA SUBIR\14 abril\AV03010104MMECiudá Lagui de  de Xul Solar.JPG">
            <a:extLst>
              <a:ext uri="{FF2B5EF4-FFF2-40B4-BE49-F238E27FC236}">
                <a16:creationId xmlns:a16="http://schemas.microsoft.com/office/drawing/2014/main" id="{45E0BDE3-9700-4B46-9020-1CB949A4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64" y="3629604"/>
            <a:ext cx="934640" cy="13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2">
            <a:extLst>
              <a:ext uri="{FF2B5EF4-FFF2-40B4-BE49-F238E27FC236}">
                <a16:creationId xmlns:a16="http://schemas.microsoft.com/office/drawing/2014/main" id="{4868525B-D3F4-4C31-A104-89FAB3F85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4" y="2993406"/>
            <a:ext cx="1844053" cy="223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7" name="Picture 2" descr="D:\carmen.undurraga\Escritorio\PARA SUBIR\14 abril\AV03010104MMECiudá Lagui de  de Xul Solar.JPG">
            <a:extLst>
              <a:ext uri="{FF2B5EF4-FFF2-40B4-BE49-F238E27FC236}">
                <a16:creationId xmlns:a16="http://schemas.microsoft.com/office/drawing/2014/main" id="{1768A330-6258-4A9A-A4EF-AFCFB88A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90"/>
          <a:stretch>
            <a:fillRect/>
          </a:stretch>
        </p:blipFill>
        <p:spPr bwMode="auto">
          <a:xfrm>
            <a:off x="3587962" y="3629604"/>
            <a:ext cx="93821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3 CuadroTexto">
            <a:extLst>
              <a:ext uri="{FF2B5EF4-FFF2-40B4-BE49-F238E27FC236}">
                <a16:creationId xmlns:a16="http://schemas.microsoft.com/office/drawing/2014/main" id="{82735D8F-9030-4F4E-A641-80EB87C73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8" y="1549929"/>
            <a:ext cx="21447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CL" sz="1800" dirty="0">
                <a:solidFill>
                  <a:schemeClr val="accent5">
                    <a:lumMod val="25000"/>
                  </a:schemeClr>
                </a:solidFill>
              </a:rPr>
              <a:t>¿</a:t>
            </a:r>
            <a:r>
              <a:rPr lang="es-ES_tradnl" altLang="es-CL" sz="1800" i="1" dirty="0">
                <a:solidFill>
                  <a:schemeClr val="accent5">
                    <a:lumMod val="25000"/>
                  </a:schemeClr>
                </a:solidFill>
              </a:rPr>
              <a:t>Qué paso aquí?</a:t>
            </a:r>
          </a:p>
          <a:p>
            <a:pPr algn="ctr" eaLnBrk="1" hangingPunct="1"/>
            <a:r>
              <a:rPr lang="es-ES_tradnl" altLang="es-CL" sz="1800" i="1" dirty="0">
                <a:solidFill>
                  <a:schemeClr val="accent5">
                    <a:lumMod val="25000"/>
                  </a:schemeClr>
                </a:solidFill>
              </a:rPr>
              <a:t>Ayúdenme a reconstruir la pintura.</a:t>
            </a:r>
            <a:endParaRPr lang="es-ES" altLang="es-CL" sz="1800" i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EB62D33-4F45-440D-89CD-1A0E5A537553}"/>
              </a:ext>
            </a:extLst>
          </p:cNvPr>
          <p:cNvSpPr/>
          <p:nvPr/>
        </p:nvSpPr>
        <p:spPr>
          <a:xfrm>
            <a:off x="57149" y="1004616"/>
            <a:ext cx="9029701" cy="29990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7" name="Google Shape;197;p31"/>
          <p:cNvSpPr txBox="1">
            <a:spLocks noGrp="1"/>
          </p:cNvSpPr>
          <p:nvPr>
            <p:ph type="subTitle" idx="1"/>
          </p:nvPr>
        </p:nvSpPr>
        <p:spPr>
          <a:xfrm>
            <a:off x="511810" y="443248"/>
            <a:ext cx="8132459" cy="3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Martín Quinquela (Argentino</a:t>
            </a:r>
            <a:r>
              <a:rPr lang="en" sz="2000" dirty="0"/>
              <a:t>)</a:t>
            </a:r>
            <a:endParaRPr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574AC9-C369-4CA3-A59D-5A3F68CE6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1158206"/>
            <a:ext cx="2075531" cy="2249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0649CA-02FC-4D92-AA28-19AA5A094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302" y="1194937"/>
            <a:ext cx="3328463" cy="221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CF44FE-2F3A-44B3-9354-757E7FABB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237" y="1176572"/>
            <a:ext cx="3328462" cy="221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FEEDCD0-1736-42CB-8784-56D62098F4B6}"/>
              </a:ext>
            </a:extLst>
          </p:cNvPr>
          <p:cNvSpPr txBox="1"/>
          <p:nvPr/>
        </p:nvSpPr>
        <p:spPr>
          <a:xfrm>
            <a:off x="5701237" y="3659151"/>
            <a:ext cx="332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C00000"/>
                </a:solidFill>
              </a:rPr>
              <a:t>En pleno sol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7B5E67-0116-4F20-91FF-837F49C087D4}"/>
              </a:ext>
            </a:extLst>
          </p:cNvPr>
          <p:cNvSpPr txBox="1"/>
          <p:nvPr/>
        </p:nvSpPr>
        <p:spPr>
          <a:xfrm>
            <a:off x="2372775" y="3630913"/>
            <a:ext cx="332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C00000"/>
                </a:solidFill>
              </a:rPr>
              <a:t>Descarga de carbón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F2187ED-633E-43BD-8E6B-47F4074B4B6A}"/>
              </a:ext>
            </a:extLst>
          </p:cNvPr>
          <p:cNvSpPr txBox="1"/>
          <p:nvPr/>
        </p:nvSpPr>
        <p:spPr>
          <a:xfrm>
            <a:off x="114299" y="3619233"/>
            <a:ext cx="2075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C00000"/>
                </a:solidFill>
              </a:rPr>
              <a:t>Barco en reparaciones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AFE695-F910-4938-895B-7447FD3E10A2}"/>
              </a:ext>
            </a:extLst>
          </p:cNvPr>
          <p:cNvSpPr txBox="1"/>
          <p:nvPr/>
        </p:nvSpPr>
        <p:spPr>
          <a:xfrm>
            <a:off x="114299" y="4192065"/>
            <a:ext cx="90297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Benito Quinquela Martín fue un pintor argentino nacido en 1890 y muerto en 1977. Es considerado el pintor de puertos y uno de los más populares del país. Sus pinturas portuarias muestran la actividad, vigor y rudeza de la vida diaria el puerto de La Boca donde trabajaba de niño cargando bolsas de carbón. 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D7658B3-BE0B-4394-8AAC-FC3F73AF9CA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F33762-4BFC-48BA-940A-4ED41014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26" y="2260893"/>
            <a:ext cx="2465487" cy="267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AFE3559-D5B9-49DB-AD2F-3D142EF54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145" y="2285137"/>
            <a:ext cx="2688083" cy="178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933442-CA0D-448A-80A7-8B2AB227D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185" y="2260893"/>
            <a:ext cx="2724550" cy="181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F2F83D51-2A29-4658-901B-E86112A2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759" y="692321"/>
            <a:ext cx="4723776" cy="994681"/>
          </a:xfrm>
        </p:spPr>
        <p:txBody>
          <a:bodyPr/>
          <a:lstStyle/>
          <a:p>
            <a:r>
              <a:rPr lang="es-CL" sz="1600" b="0" i="1" dirty="0">
                <a:solidFill>
                  <a:schemeClr val="accent5">
                    <a:lumMod val="25000"/>
                  </a:schemeClr>
                </a:solidFill>
              </a:rPr>
              <a:t>¿En que se parecen y en que se diferencian estos paisajes?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FC2208-7867-47E6-A476-4C7E91373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688" y="-219597"/>
            <a:ext cx="1915348" cy="281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9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 idx="6"/>
          </p:nvPr>
        </p:nvSpPr>
        <p:spPr>
          <a:xfrm>
            <a:off x="713225" y="507425"/>
            <a:ext cx="77175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Fortunato Lacámera (Argentino) </a:t>
            </a:r>
            <a:endParaRPr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71C0475-D581-44AC-914F-4C3D39DB7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75" y="1317107"/>
            <a:ext cx="2768752" cy="211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29509CE-7D56-4D57-97D9-C1DF26B10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806" y="1317107"/>
            <a:ext cx="1692041" cy="215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9EA944F-34B6-4CA4-9514-389DF08B2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521" y="1317107"/>
            <a:ext cx="2534204" cy="215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9034591-7F8B-489E-AE70-1930FE699922}"/>
              </a:ext>
            </a:extLst>
          </p:cNvPr>
          <p:cNvSpPr txBox="1"/>
          <p:nvPr/>
        </p:nvSpPr>
        <p:spPr>
          <a:xfrm>
            <a:off x="3723820" y="3468295"/>
            <a:ext cx="1696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Desde mi estudio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7CE8C2F-4349-4333-8A8F-45DE1D91AA73}"/>
              </a:ext>
            </a:extLst>
          </p:cNvPr>
          <p:cNvSpPr txBox="1"/>
          <p:nvPr/>
        </p:nvSpPr>
        <p:spPr>
          <a:xfrm>
            <a:off x="506076" y="3650176"/>
            <a:ext cx="2768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Vuelta de Rocha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5BB17AB-685A-4392-8FFB-F247C42E18B3}"/>
              </a:ext>
            </a:extLst>
          </p:cNvPr>
          <p:cNvSpPr txBox="1"/>
          <p:nvPr/>
        </p:nvSpPr>
        <p:spPr>
          <a:xfrm>
            <a:off x="506075" y="4266743"/>
            <a:ext cx="8053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Fortunato </a:t>
            </a:r>
            <a:r>
              <a:rPr lang="es-ES" dirty="0" err="1">
                <a:solidFill>
                  <a:schemeClr val="bg1"/>
                </a:solidFill>
              </a:rPr>
              <a:t>Lacámera</a:t>
            </a:r>
            <a:r>
              <a:rPr lang="es-ES" dirty="0">
                <a:solidFill>
                  <a:schemeClr val="bg1"/>
                </a:solidFill>
              </a:rPr>
              <a:t> es un pintor argentino que nace en 1887 y muere en 1951 en el barrio de La Boca, barrio que convierte en tema preferido de sus pinturas.1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oxic Diseases by Slidesgo">
  <a:themeElements>
    <a:clrScheme name="Simple Light">
      <a:dk1>
        <a:srgbClr val="FEE0E1"/>
      </a:dk1>
      <a:lt1>
        <a:srgbClr val="FFFFFF"/>
      </a:lt1>
      <a:dk2>
        <a:srgbClr val="F76266"/>
      </a:dk2>
      <a:lt2>
        <a:srgbClr val="72889B"/>
      </a:lt2>
      <a:accent1>
        <a:srgbClr val="48576D"/>
      </a:accent1>
      <a:accent2>
        <a:srgbClr val="FFFFFF"/>
      </a:accent2>
      <a:accent3>
        <a:srgbClr val="B23D46"/>
      </a:accent3>
      <a:accent4>
        <a:srgbClr val="FFFFFF"/>
      </a:accent4>
      <a:accent5>
        <a:srgbClr val="FEE0E1"/>
      </a:accent5>
      <a:accent6>
        <a:srgbClr val="FFFFFF"/>
      </a:accent6>
      <a:hlink>
        <a:srgbClr val="FEE0E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736</Words>
  <Application>Microsoft Office PowerPoint</Application>
  <PresentationFormat>Presentación en pantalla (16:9)</PresentationFormat>
  <Paragraphs>81</Paragraphs>
  <Slides>25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Lora</vt:lpstr>
      <vt:lpstr>Exo</vt:lpstr>
      <vt:lpstr>Catamaran</vt:lpstr>
      <vt:lpstr>Muli</vt:lpstr>
      <vt:lpstr>Calibri</vt:lpstr>
      <vt:lpstr>Cairo</vt:lpstr>
      <vt:lpstr>Arial</vt:lpstr>
      <vt:lpstr>Toxic Diseases by Slidesgo</vt:lpstr>
      <vt:lpstr>Pintura latinoamericana: paisaje  </vt:lpstr>
      <vt:lpstr>Objetivo </vt:lpstr>
      <vt:lpstr>Actividad</vt:lpstr>
      <vt:lpstr>Presentación de PowerPoint</vt:lpstr>
      <vt:lpstr>Xul Solar (Argentino)</vt:lpstr>
      <vt:lpstr>Presentación de PowerPoint</vt:lpstr>
      <vt:lpstr>Presentación de PowerPoint</vt:lpstr>
      <vt:lpstr>¿En que se parecen y en que se diferencian estos paisajes?</vt:lpstr>
      <vt:lpstr>Fortunato Lacámera (Argentino) </vt:lpstr>
      <vt:lpstr>Presentación de PowerPoint</vt:lpstr>
      <vt:lpstr>Pedro Figarí (Uruguayo)</vt:lpstr>
      <vt:lpstr>Presentación de PowerPoint</vt:lpstr>
      <vt:lpstr>Tarsila Do Amaral (Brasil)</vt:lpstr>
      <vt:lpstr>Explica porqué este paisaje es real o imaginado.</vt:lpstr>
      <vt:lpstr>Oswaldo Guayasamin (Ecuador)</vt:lpstr>
      <vt:lpstr>Presentación de PowerPoint</vt:lpstr>
      <vt:lpstr>Fernando Botero (Colombia)</vt:lpstr>
      <vt:lpstr>Presentación de PowerPoint</vt:lpstr>
      <vt:lpstr>Reverón con Pumpá (Venezuela)</vt:lpstr>
      <vt:lpstr>¿Qué sensaciones te producen estas pinturas? ¿´Por qué crees que  percibes las pinturas de diferentes maneras? </vt:lpstr>
      <vt:lpstr>Presentación de PowerPoint</vt:lpstr>
      <vt:lpstr>¿Serán estos paisajes de la misma ciudad? Explica por qué.</vt:lpstr>
      <vt:lpstr>Carlos Quizpez (Perú)</vt:lpstr>
      <vt:lpstr>Diego Rivera (México)</vt:lpstr>
      <vt:lpstr>Imágenes en: Wikiart.org wikipedia.org bellasartegob.ar desde mi estudio cvaa.com.ar artnet.com eltelegrafo.com.ec slidesgo.com allimite.cl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Pintura latinoamericana 3° básico</dc:title>
  <dc:creator>Carmen Julia  Undurraga Ossa</dc:creator>
  <cp:lastModifiedBy>Carmen Julia Undurraga Ossa</cp:lastModifiedBy>
  <cp:revision>6</cp:revision>
  <dcterms:modified xsi:type="dcterms:W3CDTF">2021-05-03T16:06:27Z</dcterms:modified>
</cp:coreProperties>
</file>