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</p:sldIdLst>
  <p:sldSz cx="97155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17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6" name="Shape 2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795448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223963" y="685800"/>
            <a:ext cx="4410075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982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7;p23"/>
          <p:cNvGrpSpPr/>
          <p:nvPr/>
        </p:nvGrpSpPr>
        <p:grpSpPr>
          <a:xfrm>
            <a:off x="242852" y="1756547"/>
            <a:ext cx="9346508" cy="5675929"/>
            <a:chOff x="-1" y="0"/>
            <a:chExt cx="9346507" cy="5675927"/>
          </a:xfrm>
        </p:grpSpPr>
        <p:sp>
          <p:nvSpPr>
            <p:cNvPr id="17" name="Figura"/>
            <p:cNvSpPr/>
            <p:nvPr/>
          </p:nvSpPr>
          <p:spPr>
            <a:xfrm>
              <a:off x="-2" y="-1"/>
              <a:ext cx="9346508" cy="56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9E1E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8" name="Texto"/>
            <p:cNvSpPr txBox="1"/>
            <p:nvPr/>
          </p:nvSpPr>
          <p:spPr>
            <a:xfrm>
              <a:off x="-2" y="2647844"/>
              <a:ext cx="9091325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20" name="Google Shape;8;p23" descr="Google Shape;8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50" y="419800"/>
            <a:ext cx="3659450" cy="68047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Google Shape;9;p23"/>
          <p:cNvSpPr/>
          <p:nvPr/>
        </p:nvSpPr>
        <p:spPr>
          <a:xfrm>
            <a:off x="436350" y="6464001"/>
            <a:ext cx="7891862" cy="680477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2" name="Google Shape;10;p23" descr="Google Shape;1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40" y="6464000"/>
            <a:ext cx="690485" cy="680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Google Shape;11;p23" descr="Google Shape;1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364" y="1222172"/>
            <a:ext cx="1080003" cy="24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Google Shape;12;p23" descr="Google Shape;12;p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364" y="418596"/>
            <a:ext cx="1080003" cy="66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Google Shape;13;p23" descr="Google Shape;13;p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706" y="6387272"/>
            <a:ext cx="830662" cy="756003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5;p24"/>
          <p:cNvGrpSpPr/>
          <p:nvPr/>
        </p:nvGrpSpPr>
        <p:grpSpPr>
          <a:xfrm>
            <a:off x="242854" y="1756548"/>
            <a:ext cx="9346505" cy="5675927"/>
            <a:chOff x="0" y="0"/>
            <a:chExt cx="9346503" cy="5675926"/>
          </a:xfrm>
        </p:grpSpPr>
        <p:sp>
          <p:nvSpPr>
            <p:cNvPr id="160" name="Figura"/>
            <p:cNvSpPr/>
            <p:nvPr/>
          </p:nvSpPr>
          <p:spPr>
            <a:xfrm>
              <a:off x="-1" y="-1"/>
              <a:ext cx="9346505" cy="56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61" name="Texto"/>
            <p:cNvSpPr txBox="1"/>
            <p:nvPr/>
          </p:nvSpPr>
          <p:spPr>
            <a:xfrm>
              <a:off x="-1" y="2647845"/>
              <a:ext cx="9091322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163" name="Google Shape;16;p24" descr="Google Shape;16;p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364" y="1222172"/>
            <a:ext cx="1080002" cy="24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Google Shape;17;p24" descr="Google Shape;17;p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364" y="418596"/>
            <a:ext cx="1080002" cy="66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Google Shape;18;p24" descr="Google Shape;18;p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50" y="419800"/>
            <a:ext cx="3659450" cy="680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695825" y="6800556"/>
            <a:ext cx="2266950" cy="406401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20;p27"/>
          <p:cNvSpPr/>
          <p:nvPr/>
        </p:nvSpPr>
        <p:spPr>
          <a:xfrm>
            <a:off x="180898" y="180900"/>
            <a:ext cx="7911003" cy="65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176" name="Google Shape;21;p27"/>
          <p:cNvGrpSpPr/>
          <p:nvPr/>
        </p:nvGrpSpPr>
        <p:grpSpPr>
          <a:xfrm>
            <a:off x="8091899" y="451664"/>
            <a:ext cx="662103" cy="380238"/>
            <a:chOff x="0" y="-1"/>
            <a:chExt cx="662102" cy="380236"/>
          </a:xfrm>
        </p:grpSpPr>
        <p:sp>
          <p:nvSpPr>
            <p:cNvPr id="174" name="Rectángulo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75" name="Texto"/>
            <p:cNvSpPr txBox="1"/>
            <p:nvPr/>
          </p:nvSpPr>
          <p:spPr>
            <a:xfrm>
              <a:off x="-1" y="-2"/>
              <a:ext cx="662104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179" name="Google Shape;22;p27"/>
          <p:cNvGrpSpPr/>
          <p:nvPr/>
        </p:nvGrpSpPr>
        <p:grpSpPr>
          <a:xfrm>
            <a:off x="8753998" y="451664"/>
            <a:ext cx="785403" cy="380238"/>
            <a:chOff x="0" y="-1"/>
            <a:chExt cx="785402" cy="380236"/>
          </a:xfrm>
        </p:grpSpPr>
        <p:sp>
          <p:nvSpPr>
            <p:cNvPr id="177" name="Rectángulo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78" name="Texto"/>
            <p:cNvSpPr txBox="1"/>
            <p:nvPr/>
          </p:nvSpPr>
          <p:spPr>
            <a:xfrm>
              <a:off x="-1" y="-2"/>
              <a:ext cx="785403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80" name="Google Shape;26;p27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182" name="Google Shape;23;p27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18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8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3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28;p25"/>
          <p:cNvSpPr/>
          <p:nvPr/>
        </p:nvSpPr>
        <p:spPr>
          <a:xfrm rot="10800000" flipH="1">
            <a:off x="180974" y="832249"/>
            <a:ext cx="9358202" cy="1236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73" y="0"/>
                </a:lnTo>
                <a:cubicBezTo>
                  <a:pt x="20961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91" name="Google Shape;29;p25"/>
          <p:cNvSpPr/>
          <p:nvPr/>
        </p:nvSpPr>
        <p:spPr>
          <a:xfrm>
            <a:off x="180898" y="180900"/>
            <a:ext cx="7911003" cy="65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194" name="Google Shape;30;p25"/>
          <p:cNvGrpSpPr/>
          <p:nvPr/>
        </p:nvGrpSpPr>
        <p:grpSpPr>
          <a:xfrm>
            <a:off x="8091899" y="451664"/>
            <a:ext cx="662103" cy="380238"/>
            <a:chOff x="0" y="-1"/>
            <a:chExt cx="662102" cy="380236"/>
          </a:xfrm>
        </p:grpSpPr>
        <p:sp>
          <p:nvSpPr>
            <p:cNvPr id="192" name="Rectángulo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93" name="Texto"/>
            <p:cNvSpPr txBox="1"/>
            <p:nvPr/>
          </p:nvSpPr>
          <p:spPr>
            <a:xfrm>
              <a:off x="-1" y="-2"/>
              <a:ext cx="662104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197" name="Google Shape;31;p25"/>
          <p:cNvGrpSpPr/>
          <p:nvPr/>
        </p:nvGrpSpPr>
        <p:grpSpPr>
          <a:xfrm>
            <a:off x="8753998" y="451664"/>
            <a:ext cx="785403" cy="380238"/>
            <a:chOff x="0" y="-1"/>
            <a:chExt cx="785402" cy="380236"/>
          </a:xfrm>
        </p:grpSpPr>
        <p:sp>
          <p:nvSpPr>
            <p:cNvPr id="195" name="Rectángulo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96" name="Texto"/>
            <p:cNvSpPr txBox="1"/>
            <p:nvPr/>
          </p:nvSpPr>
          <p:spPr>
            <a:xfrm>
              <a:off x="-1" y="-2"/>
              <a:ext cx="785403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98" name="Google Shape;26;p27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199" name="Google Shape;23;p27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201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8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4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37;p26"/>
          <p:cNvSpPr/>
          <p:nvPr/>
        </p:nvSpPr>
        <p:spPr>
          <a:xfrm rot="10800000" flipH="1">
            <a:off x="181648" y="822023"/>
            <a:ext cx="9356703" cy="6531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09" name="Google Shape;38;p26"/>
          <p:cNvSpPr/>
          <p:nvPr/>
        </p:nvSpPr>
        <p:spPr>
          <a:xfrm>
            <a:off x="180898" y="180900"/>
            <a:ext cx="7911003" cy="65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212" name="Google Shape;39;p26"/>
          <p:cNvGrpSpPr/>
          <p:nvPr/>
        </p:nvGrpSpPr>
        <p:grpSpPr>
          <a:xfrm>
            <a:off x="8091899" y="451664"/>
            <a:ext cx="662103" cy="380238"/>
            <a:chOff x="0" y="-1"/>
            <a:chExt cx="662102" cy="380236"/>
          </a:xfrm>
        </p:grpSpPr>
        <p:sp>
          <p:nvSpPr>
            <p:cNvPr id="210" name="Rectángulo"/>
            <p:cNvSpPr/>
            <p:nvPr/>
          </p:nvSpPr>
          <p:spPr>
            <a:xfrm>
              <a:off x="-1" y="327734"/>
              <a:ext cx="662104" cy="52502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11" name="Texto"/>
            <p:cNvSpPr txBox="1"/>
            <p:nvPr/>
          </p:nvSpPr>
          <p:spPr>
            <a:xfrm>
              <a:off x="-1" y="-2"/>
              <a:ext cx="662104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215" name="Google Shape;40;p26"/>
          <p:cNvGrpSpPr/>
          <p:nvPr/>
        </p:nvGrpSpPr>
        <p:grpSpPr>
          <a:xfrm>
            <a:off x="8753998" y="451664"/>
            <a:ext cx="785403" cy="380238"/>
            <a:chOff x="0" y="-1"/>
            <a:chExt cx="785402" cy="380236"/>
          </a:xfrm>
        </p:grpSpPr>
        <p:sp>
          <p:nvSpPr>
            <p:cNvPr id="213" name="Rectángulo"/>
            <p:cNvSpPr/>
            <p:nvPr/>
          </p:nvSpPr>
          <p:spPr>
            <a:xfrm>
              <a:off x="-1" y="327734"/>
              <a:ext cx="785403" cy="52502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14" name="Texto"/>
            <p:cNvSpPr txBox="1"/>
            <p:nvPr/>
          </p:nvSpPr>
          <p:spPr>
            <a:xfrm>
              <a:off x="-1" y="-2"/>
              <a:ext cx="785403" cy="3802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216" name="Google Shape;44;p26"/>
          <p:cNvSpPr txBox="1"/>
          <p:nvPr/>
        </p:nvSpPr>
        <p:spPr>
          <a:xfrm>
            <a:off x="375975" y="6881800"/>
            <a:ext cx="6786599" cy="31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217" name="Google Shape;23;p27"/>
          <p:cNvSpPr txBox="1"/>
          <p:nvPr/>
        </p:nvSpPr>
        <p:spPr>
          <a:xfrm>
            <a:off x="8443617" y="271142"/>
            <a:ext cx="116670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21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88" y="6881800"/>
            <a:ext cx="337158" cy="317116"/>
          </a:xfrm>
          <a:prstGeom prst="rect">
            <a:avLst/>
          </a:prstGeom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4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0;p27"/>
          <p:cNvSpPr/>
          <p:nvPr/>
        </p:nvSpPr>
        <p:spPr>
          <a:xfrm>
            <a:off x="180897" y="180900"/>
            <a:ext cx="7911004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43" name="Google Shape;21;p27"/>
          <p:cNvGrpSpPr/>
          <p:nvPr/>
        </p:nvGrpSpPr>
        <p:grpSpPr>
          <a:xfrm>
            <a:off x="8091898" y="451663"/>
            <a:ext cx="662106" cy="380240"/>
            <a:chOff x="-1" y="0"/>
            <a:chExt cx="662105" cy="380239"/>
          </a:xfrm>
        </p:grpSpPr>
        <p:sp>
          <p:nvSpPr>
            <p:cNvPr id="41" name="Rectángulo"/>
            <p:cNvSpPr/>
            <p:nvPr/>
          </p:nvSpPr>
          <p:spPr>
            <a:xfrm>
              <a:off x="-2" y="327736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2" name="Texto"/>
            <p:cNvSpPr txBox="1"/>
            <p:nvPr/>
          </p:nvSpPr>
          <p:spPr>
            <a:xfrm>
              <a:off x="-2" y="-1"/>
              <a:ext cx="662107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46" name="Google Shape;22;p27"/>
          <p:cNvGrpSpPr/>
          <p:nvPr/>
        </p:nvGrpSpPr>
        <p:grpSpPr>
          <a:xfrm>
            <a:off x="8753997" y="451663"/>
            <a:ext cx="785404" cy="380240"/>
            <a:chOff x="0" y="0"/>
            <a:chExt cx="785403" cy="380239"/>
          </a:xfrm>
        </p:grpSpPr>
        <p:sp>
          <p:nvSpPr>
            <p:cNvPr id="44" name="Rectángulo"/>
            <p:cNvSpPr/>
            <p:nvPr/>
          </p:nvSpPr>
          <p:spPr>
            <a:xfrm>
              <a:off x="-1" y="327736"/>
              <a:ext cx="785404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5" name="Texto"/>
            <p:cNvSpPr txBox="1"/>
            <p:nvPr/>
          </p:nvSpPr>
          <p:spPr>
            <a:xfrm>
              <a:off x="-1" y="-1"/>
              <a:ext cx="785404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47" name="Google Shape;26;p27"/>
          <p:cNvSpPr txBox="1"/>
          <p:nvPr/>
        </p:nvSpPr>
        <p:spPr>
          <a:xfrm>
            <a:off x="375975" y="6881800"/>
            <a:ext cx="6786599" cy="31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48" name="Google Shape;23;p27"/>
          <p:cNvSpPr txBox="1"/>
          <p:nvPr/>
        </p:nvSpPr>
        <p:spPr>
          <a:xfrm>
            <a:off x="8443617" y="271142"/>
            <a:ext cx="1166703" cy="39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5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91" y="6881800"/>
            <a:ext cx="337157" cy="317114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3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28;p25"/>
          <p:cNvSpPr/>
          <p:nvPr/>
        </p:nvSpPr>
        <p:spPr>
          <a:xfrm rot="10800000" flipH="1">
            <a:off x="180974" y="832249"/>
            <a:ext cx="9358202" cy="1236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73" y="0"/>
                </a:lnTo>
                <a:cubicBezTo>
                  <a:pt x="20961" y="0"/>
                  <a:pt x="21600" y="4835"/>
                  <a:pt x="21600" y="108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58" name="Google Shape;29;p25"/>
          <p:cNvSpPr/>
          <p:nvPr/>
        </p:nvSpPr>
        <p:spPr>
          <a:xfrm>
            <a:off x="180897" y="180900"/>
            <a:ext cx="7911004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61" name="Google Shape;30;p25"/>
          <p:cNvGrpSpPr/>
          <p:nvPr/>
        </p:nvGrpSpPr>
        <p:grpSpPr>
          <a:xfrm>
            <a:off x="8091898" y="451663"/>
            <a:ext cx="662106" cy="380240"/>
            <a:chOff x="-1" y="0"/>
            <a:chExt cx="662105" cy="380239"/>
          </a:xfrm>
        </p:grpSpPr>
        <p:sp>
          <p:nvSpPr>
            <p:cNvPr id="59" name="Rectángulo"/>
            <p:cNvSpPr/>
            <p:nvPr/>
          </p:nvSpPr>
          <p:spPr>
            <a:xfrm>
              <a:off x="-2" y="327736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60" name="Texto"/>
            <p:cNvSpPr txBox="1"/>
            <p:nvPr/>
          </p:nvSpPr>
          <p:spPr>
            <a:xfrm>
              <a:off x="-2" y="-1"/>
              <a:ext cx="662107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64" name="Google Shape;31;p25"/>
          <p:cNvGrpSpPr/>
          <p:nvPr/>
        </p:nvGrpSpPr>
        <p:grpSpPr>
          <a:xfrm>
            <a:off x="8753997" y="451663"/>
            <a:ext cx="785404" cy="380240"/>
            <a:chOff x="0" y="0"/>
            <a:chExt cx="785403" cy="380239"/>
          </a:xfrm>
        </p:grpSpPr>
        <p:sp>
          <p:nvSpPr>
            <p:cNvPr id="62" name="Rectángulo"/>
            <p:cNvSpPr/>
            <p:nvPr/>
          </p:nvSpPr>
          <p:spPr>
            <a:xfrm>
              <a:off x="-1" y="327736"/>
              <a:ext cx="785404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63" name="Texto"/>
            <p:cNvSpPr txBox="1"/>
            <p:nvPr/>
          </p:nvSpPr>
          <p:spPr>
            <a:xfrm>
              <a:off x="-1" y="-1"/>
              <a:ext cx="785404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65" name="Google Shape;26;p27"/>
          <p:cNvSpPr txBox="1"/>
          <p:nvPr/>
        </p:nvSpPr>
        <p:spPr>
          <a:xfrm>
            <a:off x="375975" y="6881800"/>
            <a:ext cx="6786599" cy="31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66" name="Google Shape;23;p27"/>
          <p:cNvSpPr txBox="1"/>
          <p:nvPr/>
        </p:nvSpPr>
        <p:spPr>
          <a:xfrm>
            <a:off x="8443617" y="271142"/>
            <a:ext cx="1166703" cy="39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68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91" y="6881800"/>
            <a:ext cx="337157" cy="317114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4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37;p26"/>
          <p:cNvSpPr/>
          <p:nvPr/>
        </p:nvSpPr>
        <p:spPr>
          <a:xfrm rot="10800000" flipH="1">
            <a:off x="181647" y="822023"/>
            <a:ext cx="9356705" cy="6531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76" name="Google Shape;38;p26"/>
          <p:cNvSpPr/>
          <p:nvPr/>
        </p:nvSpPr>
        <p:spPr>
          <a:xfrm>
            <a:off x="180897" y="180900"/>
            <a:ext cx="7911004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79" name="Google Shape;39;p26"/>
          <p:cNvGrpSpPr/>
          <p:nvPr/>
        </p:nvGrpSpPr>
        <p:grpSpPr>
          <a:xfrm>
            <a:off x="8091898" y="451663"/>
            <a:ext cx="662106" cy="380240"/>
            <a:chOff x="-1" y="0"/>
            <a:chExt cx="662105" cy="380239"/>
          </a:xfrm>
        </p:grpSpPr>
        <p:sp>
          <p:nvSpPr>
            <p:cNvPr id="77" name="Rectángulo"/>
            <p:cNvSpPr/>
            <p:nvPr/>
          </p:nvSpPr>
          <p:spPr>
            <a:xfrm>
              <a:off x="-2" y="327736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78" name="Texto"/>
            <p:cNvSpPr txBox="1"/>
            <p:nvPr/>
          </p:nvSpPr>
          <p:spPr>
            <a:xfrm>
              <a:off x="-2" y="-1"/>
              <a:ext cx="662107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82" name="Google Shape;40;p26"/>
          <p:cNvGrpSpPr/>
          <p:nvPr/>
        </p:nvGrpSpPr>
        <p:grpSpPr>
          <a:xfrm>
            <a:off x="8753997" y="451663"/>
            <a:ext cx="785404" cy="380240"/>
            <a:chOff x="0" y="0"/>
            <a:chExt cx="785403" cy="380239"/>
          </a:xfrm>
        </p:grpSpPr>
        <p:sp>
          <p:nvSpPr>
            <p:cNvPr id="80" name="Rectángulo"/>
            <p:cNvSpPr/>
            <p:nvPr/>
          </p:nvSpPr>
          <p:spPr>
            <a:xfrm>
              <a:off x="-1" y="327736"/>
              <a:ext cx="785404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81" name="Texto"/>
            <p:cNvSpPr txBox="1"/>
            <p:nvPr/>
          </p:nvSpPr>
          <p:spPr>
            <a:xfrm>
              <a:off x="-1" y="-1"/>
              <a:ext cx="785404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83" name="Google Shape;44;p26"/>
          <p:cNvSpPr txBox="1"/>
          <p:nvPr/>
        </p:nvSpPr>
        <p:spPr>
          <a:xfrm>
            <a:off x="375975" y="6881800"/>
            <a:ext cx="6786599" cy="31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84" name="Google Shape;23;p27"/>
          <p:cNvSpPr txBox="1"/>
          <p:nvPr/>
        </p:nvSpPr>
        <p:spPr>
          <a:xfrm>
            <a:off x="8443617" y="271142"/>
            <a:ext cx="1166703" cy="39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8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91" y="6881800"/>
            <a:ext cx="337157" cy="317114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4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46;p28"/>
          <p:cNvSpPr/>
          <p:nvPr/>
        </p:nvSpPr>
        <p:spPr>
          <a:xfrm rot="10800000" flipH="1">
            <a:off x="181647" y="822023"/>
            <a:ext cx="9356705" cy="6531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A9BA5">
              <a:alpha val="2549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94" name="Google Shape;47;p28"/>
          <p:cNvSpPr/>
          <p:nvPr/>
        </p:nvSpPr>
        <p:spPr>
          <a:xfrm>
            <a:off x="180897" y="180900"/>
            <a:ext cx="7911004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97" name="Google Shape;48;p28"/>
          <p:cNvGrpSpPr/>
          <p:nvPr/>
        </p:nvGrpSpPr>
        <p:grpSpPr>
          <a:xfrm>
            <a:off x="8091898" y="451663"/>
            <a:ext cx="662106" cy="380240"/>
            <a:chOff x="-1" y="0"/>
            <a:chExt cx="662105" cy="380239"/>
          </a:xfrm>
        </p:grpSpPr>
        <p:sp>
          <p:nvSpPr>
            <p:cNvPr id="95" name="Rectángulo"/>
            <p:cNvSpPr/>
            <p:nvPr/>
          </p:nvSpPr>
          <p:spPr>
            <a:xfrm>
              <a:off x="-2" y="327736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96" name="Texto"/>
            <p:cNvSpPr txBox="1"/>
            <p:nvPr/>
          </p:nvSpPr>
          <p:spPr>
            <a:xfrm>
              <a:off x="-2" y="-1"/>
              <a:ext cx="662107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100" name="Google Shape;49;p28"/>
          <p:cNvGrpSpPr/>
          <p:nvPr/>
        </p:nvGrpSpPr>
        <p:grpSpPr>
          <a:xfrm>
            <a:off x="8753997" y="451663"/>
            <a:ext cx="785404" cy="380240"/>
            <a:chOff x="0" y="0"/>
            <a:chExt cx="785403" cy="380239"/>
          </a:xfrm>
        </p:grpSpPr>
        <p:sp>
          <p:nvSpPr>
            <p:cNvPr id="98" name="Rectángulo"/>
            <p:cNvSpPr/>
            <p:nvPr/>
          </p:nvSpPr>
          <p:spPr>
            <a:xfrm>
              <a:off x="-1" y="327736"/>
              <a:ext cx="785404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99" name="Texto"/>
            <p:cNvSpPr txBox="1"/>
            <p:nvPr/>
          </p:nvSpPr>
          <p:spPr>
            <a:xfrm>
              <a:off x="-1" y="-1"/>
              <a:ext cx="785404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01" name="Google Shape;53;p28"/>
          <p:cNvSpPr txBox="1"/>
          <p:nvPr/>
        </p:nvSpPr>
        <p:spPr>
          <a:xfrm>
            <a:off x="375975" y="6881800"/>
            <a:ext cx="6786599" cy="31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102" name="Google Shape;23;p27"/>
          <p:cNvSpPr txBox="1"/>
          <p:nvPr/>
        </p:nvSpPr>
        <p:spPr>
          <a:xfrm>
            <a:off x="8443617" y="271142"/>
            <a:ext cx="1166703" cy="39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10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91" y="6881800"/>
            <a:ext cx="337157" cy="317114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4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e column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80;p29"/>
          <p:cNvSpPr/>
          <p:nvPr/>
        </p:nvSpPr>
        <p:spPr>
          <a:xfrm rot="10800000" flipH="1">
            <a:off x="181647" y="822023"/>
            <a:ext cx="9356705" cy="6531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FEFE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114" name="Google Shape;81;p29"/>
          <p:cNvGrpSpPr/>
          <p:nvPr/>
        </p:nvGrpSpPr>
        <p:grpSpPr>
          <a:xfrm>
            <a:off x="8091898" y="451665"/>
            <a:ext cx="662106" cy="380238"/>
            <a:chOff x="-1" y="0"/>
            <a:chExt cx="662105" cy="380237"/>
          </a:xfrm>
        </p:grpSpPr>
        <p:sp>
          <p:nvSpPr>
            <p:cNvPr id="112" name="Google Shape;82;p29"/>
            <p:cNvSpPr/>
            <p:nvPr/>
          </p:nvSpPr>
          <p:spPr>
            <a:xfrm>
              <a:off x="-2" y="327735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13" name="Google Shape;83;p29"/>
            <p:cNvSpPr txBox="1"/>
            <p:nvPr/>
          </p:nvSpPr>
          <p:spPr>
            <a:xfrm>
              <a:off x="-2" y="0"/>
              <a:ext cx="662107" cy="38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117" name="Google Shape;84;p29"/>
          <p:cNvGrpSpPr/>
          <p:nvPr/>
        </p:nvGrpSpPr>
        <p:grpSpPr>
          <a:xfrm>
            <a:off x="8753997" y="451665"/>
            <a:ext cx="785407" cy="380238"/>
            <a:chOff x="-1" y="0"/>
            <a:chExt cx="785406" cy="380237"/>
          </a:xfrm>
        </p:grpSpPr>
        <p:sp>
          <p:nvSpPr>
            <p:cNvPr id="115" name="Google Shape;85;p29"/>
            <p:cNvSpPr/>
            <p:nvPr/>
          </p:nvSpPr>
          <p:spPr>
            <a:xfrm>
              <a:off x="-2" y="327735"/>
              <a:ext cx="785408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16" name="Google Shape;86;p29"/>
            <p:cNvSpPr txBox="1"/>
            <p:nvPr/>
          </p:nvSpPr>
          <p:spPr>
            <a:xfrm>
              <a:off x="-2" y="0"/>
              <a:ext cx="785408" cy="3801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18" name="Google Shape;88;p29"/>
          <p:cNvSpPr txBox="1"/>
          <p:nvPr/>
        </p:nvSpPr>
        <p:spPr>
          <a:xfrm>
            <a:off x="8170650" y="288449"/>
            <a:ext cx="1166703" cy="3721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>
            <a:spAutoFit/>
          </a:bodyPr>
          <a:lstStyle>
            <a:lvl1pPr algn="r"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¡Atención!</a:t>
            </a:r>
          </a:p>
        </p:txBody>
      </p:sp>
      <p:sp>
        <p:nvSpPr>
          <p:cNvPr id="119" name="Google Shape;31;p6"/>
          <p:cNvSpPr/>
          <p:nvPr/>
        </p:nvSpPr>
        <p:spPr>
          <a:xfrm>
            <a:off x="181649" y="180900"/>
            <a:ext cx="7909204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12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20;p27"/>
          <p:cNvSpPr/>
          <p:nvPr/>
        </p:nvSpPr>
        <p:spPr>
          <a:xfrm>
            <a:off x="180897" y="180900"/>
            <a:ext cx="7911004" cy="651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6" y="0"/>
                </a:moveTo>
                <a:lnTo>
                  <a:pt x="21304" y="0"/>
                </a:lnTo>
                <a:cubicBezTo>
                  <a:pt x="21467" y="0"/>
                  <a:pt x="21600" y="1612"/>
                  <a:pt x="21600" y="3600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3600"/>
                </a:lnTo>
                <a:cubicBezTo>
                  <a:pt x="0" y="1612"/>
                  <a:pt x="133" y="0"/>
                  <a:pt x="296" y="0"/>
                </a:cubicBezTo>
                <a:close/>
              </a:path>
            </a:pathLst>
          </a:custGeom>
          <a:solidFill>
            <a:srgbClr val="741B47"/>
          </a:solidFill>
          <a:ln w="12700">
            <a:miter lim="400000"/>
          </a:ln>
        </p:spPr>
        <p:txBody>
          <a:bodyPr lIns="0" tIns="0" rIns="0" bIns="0" anchor="b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130" name="Google Shape;21;p27"/>
          <p:cNvGrpSpPr/>
          <p:nvPr/>
        </p:nvGrpSpPr>
        <p:grpSpPr>
          <a:xfrm>
            <a:off x="8091898" y="451663"/>
            <a:ext cx="662106" cy="380240"/>
            <a:chOff x="-1" y="0"/>
            <a:chExt cx="662105" cy="380239"/>
          </a:xfrm>
        </p:grpSpPr>
        <p:sp>
          <p:nvSpPr>
            <p:cNvPr id="128" name="Rectángulo"/>
            <p:cNvSpPr/>
            <p:nvPr/>
          </p:nvSpPr>
          <p:spPr>
            <a:xfrm>
              <a:off x="-2" y="327736"/>
              <a:ext cx="662107" cy="52503"/>
            </a:xfrm>
            <a:prstGeom prst="rect">
              <a:avLst/>
            </a:prstGeom>
            <a:solidFill>
              <a:srgbClr val="0F69B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29" name="Texto"/>
            <p:cNvSpPr txBox="1"/>
            <p:nvPr/>
          </p:nvSpPr>
          <p:spPr>
            <a:xfrm>
              <a:off x="-2" y="-1"/>
              <a:ext cx="662107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grpSp>
        <p:nvGrpSpPr>
          <p:cNvPr id="133" name="Google Shape;22;p27"/>
          <p:cNvGrpSpPr/>
          <p:nvPr/>
        </p:nvGrpSpPr>
        <p:grpSpPr>
          <a:xfrm>
            <a:off x="8753997" y="451663"/>
            <a:ext cx="785404" cy="380240"/>
            <a:chOff x="0" y="0"/>
            <a:chExt cx="785403" cy="380239"/>
          </a:xfrm>
        </p:grpSpPr>
        <p:sp>
          <p:nvSpPr>
            <p:cNvPr id="131" name="Rectángulo"/>
            <p:cNvSpPr/>
            <p:nvPr/>
          </p:nvSpPr>
          <p:spPr>
            <a:xfrm>
              <a:off x="-1" y="327736"/>
              <a:ext cx="785404" cy="52503"/>
            </a:xfrm>
            <a:prstGeom prst="rect">
              <a:avLst/>
            </a:prstGeom>
            <a:solidFill>
              <a:srgbClr val="EB3C4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b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32" name="Texto"/>
            <p:cNvSpPr txBox="1"/>
            <p:nvPr/>
          </p:nvSpPr>
          <p:spPr>
            <a:xfrm>
              <a:off x="-1" y="-1"/>
              <a:ext cx="785404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b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sp>
        <p:nvSpPr>
          <p:cNvPr id="134" name="Google Shape;26;p27"/>
          <p:cNvSpPr txBox="1"/>
          <p:nvPr/>
        </p:nvSpPr>
        <p:spPr>
          <a:xfrm>
            <a:off x="375975" y="6881800"/>
            <a:ext cx="6786599" cy="317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>
              <a:defRPr sz="11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       MECÁNICA AUTOMOTRIZ</a:t>
            </a:r>
            <a:r>
              <a:rPr>
                <a:solidFill>
                  <a:srgbClr val="000000"/>
                </a:solidFill>
              </a:rPr>
              <a:t> | 3° Medio | Presentación</a:t>
            </a:r>
          </a:p>
        </p:txBody>
      </p:sp>
      <p:sp>
        <p:nvSpPr>
          <p:cNvPr id="136" name="Google Shape;23;p27"/>
          <p:cNvSpPr txBox="1"/>
          <p:nvPr/>
        </p:nvSpPr>
        <p:spPr>
          <a:xfrm>
            <a:off x="8443617" y="271142"/>
            <a:ext cx="1166703" cy="39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>
            <a:spAutoFit/>
          </a:bodyPr>
          <a:lstStyle/>
          <a:p>
            <a:pPr algn="r"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t>Actividad 9|</a:t>
            </a:r>
            <a:r>
              <a:rPr sz="1600">
                <a:solidFill>
                  <a:srgbClr val="741B47"/>
                </a:solidFill>
              </a:rPr>
              <a:t>2</a:t>
            </a:r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371691" y="6881800"/>
            <a:ext cx="337157" cy="317114"/>
          </a:xfrm>
          <a:prstGeom prst="rect">
            <a:avLst/>
          </a:prstGeom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3" name="Google Shape;33;p25"/>
          <p:cNvSpPr txBox="1"/>
          <p:nvPr userDrawn="1"/>
        </p:nvSpPr>
        <p:spPr>
          <a:xfrm>
            <a:off x="442650" y="350325"/>
            <a:ext cx="7441801" cy="372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defRPr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MÓDULO</a:t>
            </a:r>
            <a:r>
              <a:rPr b="0" dirty="0"/>
              <a:t>  </a:t>
            </a:r>
            <a:r>
              <a:rPr b="0" dirty="0" err="1"/>
              <a:t>Mantenimiento</a:t>
            </a:r>
            <a:r>
              <a:rPr b="0" dirty="0"/>
              <a:t> de los </a:t>
            </a:r>
            <a:r>
              <a:rPr b="0" dirty="0" err="1"/>
              <a:t>sistemas</a:t>
            </a:r>
            <a:r>
              <a:rPr b="0" dirty="0"/>
              <a:t> de </a:t>
            </a:r>
            <a:r>
              <a:rPr b="0" dirty="0" err="1"/>
              <a:t>transmisión</a:t>
            </a:r>
            <a:r>
              <a:rPr b="0" dirty="0"/>
              <a:t> y </a:t>
            </a:r>
            <a:r>
              <a:rPr b="0" dirty="0" err="1"/>
              <a:t>frenos</a:t>
            </a:r>
            <a:endParaRPr b="0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7;p23"/>
          <p:cNvGrpSpPr/>
          <p:nvPr/>
        </p:nvGrpSpPr>
        <p:grpSpPr>
          <a:xfrm>
            <a:off x="242854" y="1756548"/>
            <a:ext cx="9346505" cy="5675927"/>
            <a:chOff x="0" y="0"/>
            <a:chExt cx="9346503" cy="5675926"/>
          </a:xfrm>
        </p:grpSpPr>
        <p:sp>
          <p:nvSpPr>
            <p:cNvPr id="144" name="Figura"/>
            <p:cNvSpPr/>
            <p:nvPr/>
          </p:nvSpPr>
          <p:spPr>
            <a:xfrm>
              <a:off x="-1" y="-1"/>
              <a:ext cx="9346505" cy="5675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9E1E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145" name="Texto"/>
            <p:cNvSpPr txBox="1"/>
            <p:nvPr/>
          </p:nvSpPr>
          <p:spPr>
            <a:xfrm>
              <a:off x="-1" y="2647845"/>
              <a:ext cx="9091322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147" name="Google Shape;8;p23" descr="Google Shape;8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50" y="419800"/>
            <a:ext cx="3659450" cy="680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Google Shape;9;p23"/>
          <p:cNvSpPr/>
          <p:nvPr/>
        </p:nvSpPr>
        <p:spPr>
          <a:xfrm>
            <a:off x="436350" y="6464001"/>
            <a:ext cx="7891862" cy="680476"/>
          </a:xfrm>
          <a:prstGeom prst="roundRect">
            <a:avLst>
              <a:gd name="adj" fmla="val 19335"/>
            </a:avLst>
          </a:prstGeom>
          <a:solidFill>
            <a:srgbClr val="BB9B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149" name="Google Shape;10;p23" descr="Google Shape;1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40" y="6464000"/>
            <a:ext cx="690484" cy="680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Google Shape;11;p23" descr="Google Shape;1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364" y="1222172"/>
            <a:ext cx="1080002" cy="24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Google Shape;12;p23" descr="Google Shape;12;p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364" y="418596"/>
            <a:ext cx="1080002" cy="66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Google Shape;13;p23" descr="Google Shape;13;p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1706" y="6387272"/>
            <a:ext cx="830661" cy="756002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89121" y="6871630"/>
            <a:ext cx="273654" cy="264254"/>
          </a:xfrm>
          <a:prstGeom prst="rect">
            <a:avLst/>
          </a:prstGeom>
        </p:spPr>
        <p:txBody>
          <a:bodyPr lIns="45718" tIns="45718" rIns="45718" bIns="45718"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15;p24"/>
          <p:cNvGrpSpPr/>
          <p:nvPr/>
        </p:nvGrpSpPr>
        <p:grpSpPr>
          <a:xfrm>
            <a:off x="242852" y="1756547"/>
            <a:ext cx="9346508" cy="5675929"/>
            <a:chOff x="-1" y="0"/>
            <a:chExt cx="9346507" cy="5675927"/>
          </a:xfrm>
        </p:grpSpPr>
        <p:sp>
          <p:nvSpPr>
            <p:cNvPr id="2" name="Figura"/>
            <p:cNvSpPr/>
            <p:nvPr/>
          </p:nvSpPr>
          <p:spPr>
            <a:xfrm>
              <a:off x="-2" y="-1"/>
              <a:ext cx="9346508" cy="5675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9587" y="0"/>
                  </a:lnTo>
                  <a:cubicBezTo>
                    <a:pt x="20699" y="0"/>
                    <a:pt x="21600" y="1484"/>
                    <a:pt x="21600" y="3316"/>
                  </a:cubicBez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" name="Texto"/>
            <p:cNvSpPr txBox="1"/>
            <p:nvPr/>
          </p:nvSpPr>
          <p:spPr>
            <a:xfrm>
              <a:off x="-2" y="2647844"/>
              <a:ext cx="9091325" cy="380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</a:t>
              </a:r>
            </a:p>
          </p:txBody>
        </p:sp>
      </p:grpSp>
      <p:pic>
        <p:nvPicPr>
          <p:cNvPr id="5" name="Google Shape;16;p24" descr="Google Shape;16;p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2364" y="1222172"/>
            <a:ext cx="1080003" cy="241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7;p24" descr="Google Shape;17;p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72364" y="418596"/>
            <a:ext cx="1080003" cy="664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18;p24" descr="Google Shape;18;p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6350" y="419800"/>
            <a:ext cx="3659450" cy="68047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o del título"/>
          <p:cNvSpPr txBox="1">
            <a:spLocks noGrp="1"/>
          </p:cNvSpPr>
          <p:nvPr>
            <p:ph type="title"/>
          </p:nvPr>
        </p:nvSpPr>
        <p:spPr>
          <a:xfrm>
            <a:off x="1455638" y="848357"/>
            <a:ext cx="7772401" cy="1838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Texto del título</a:t>
            </a:r>
          </a:p>
        </p:txBody>
      </p:sp>
      <p:sp>
        <p:nvSpPr>
          <p:cNvPr id="9" name="Nivel de texto 1…"/>
          <p:cNvSpPr txBox="1">
            <a:spLocks noGrp="1"/>
          </p:cNvSpPr>
          <p:nvPr>
            <p:ph type="body" idx="1"/>
          </p:nvPr>
        </p:nvSpPr>
        <p:spPr>
          <a:xfrm>
            <a:off x="5422800" y="2686755"/>
            <a:ext cx="3805239" cy="4869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689123" y="6871631"/>
            <a:ext cx="273652" cy="26425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hyperlink" Target="https://www.youtube.com/watch?v=zBVayVr3X-c" TargetMode="Externa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94;p1"/>
          <p:cNvSpPr txBox="1"/>
          <p:nvPr/>
        </p:nvSpPr>
        <p:spPr>
          <a:xfrm>
            <a:off x="1176618" y="6563125"/>
            <a:ext cx="7012135" cy="482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/>
          <a:p>
            <a:pPr lvl="1" algn="just">
              <a:defRPr sz="11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</a:p>
        </p:txBody>
      </p:sp>
      <p:sp>
        <p:nvSpPr>
          <p:cNvPr id="9" name="Google Shape;62;p13"/>
          <p:cNvSpPr txBox="1"/>
          <p:nvPr/>
        </p:nvSpPr>
        <p:spPr>
          <a:xfrm>
            <a:off x="1139100" y="834800"/>
            <a:ext cx="4156800" cy="3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200" b="1" dirty="0" smtClean="0">
                <a:solidFill>
                  <a:srgbClr val="741B47"/>
                </a:solidFill>
                <a:latin typeface="Calibri" panose="020F0502020204030204" pitchFamily="34" charset="0"/>
                <a:ea typeface="Roboto"/>
                <a:cs typeface="Calibri" panose="020F0502020204030204" pitchFamily="34" charset="0"/>
                <a:sym typeface="Roboto"/>
              </a:rPr>
              <a:t>SECTOR METALMECÁNICA </a:t>
            </a:r>
            <a:r>
              <a:rPr lang="x-none" sz="1200" dirty="0" smtClean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| NIVEL </a:t>
            </a:r>
            <a:r>
              <a:rPr lang="es-CL" sz="1200" dirty="0" smtClean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4</a:t>
            </a:r>
            <a:r>
              <a:rPr lang="x-none" sz="1200" dirty="0" smtClean="0">
                <a:solidFill>
                  <a:srgbClr val="741B47"/>
                </a:solidFill>
                <a:latin typeface="Calibri" panose="020F0502020204030204" pitchFamily="34" charset="0"/>
                <a:ea typeface="Roboto Medium"/>
                <a:cs typeface="Calibri" panose="020F0502020204030204" pitchFamily="34" charset="0"/>
                <a:sym typeface="Roboto Medium"/>
              </a:rPr>
              <a:t>° MEDIO</a:t>
            </a:r>
            <a:endParaRPr sz="1200" dirty="0">
              <a:solidFill>
                <a:srgbClr val="741B47"/>
              </a:solidFill>
              <a:latin typeface="Calibri" panose="020F0502020204030204" pitchFamily="34" charset="0"/>
              <a:ea typeface="Roboto Medium"/>
              <a:cs typeface="Calibri" panose="020F0502020204030204" pitchFamily="34" charset="0"/>
              <a:sym typeface="Roboto Medium"/>
            </a:endParaRPr>
          </a:p>
        </p:txBody>
      </p:sp>
      <p:sp>
        <p:nvSpPr>
          <p:cNvPr id="11" name="Google Shape;97;p1"/>
          <p:cNvSpPr txBox="1"/>
          <p:nvPr/>
        </p:nvSpPr>
        <p:spPr>
          <a:xfrm>
            <a:off x="352724" y="2261848"/>
            <a:ext cx="7586043" cy="1153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/>
          <a:p>
            <a: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Mantenimiento de los sistemas </a:t>
            </a:r>
          </a:p>
          <a:p>
            <a:pPr>
              <a:lnSpc>
                <a:spcPct val="90000"/>
              </a:lnSpc>
              <a:defRPr sz="3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 transmisión y frenos</a:t>
            </a:r>
          </a:p>
        </p:txBody>
      </p:sp>
      <p:sp>
        <p:nvSpPr>
          <p:cNvPr id="12" name="Google Shape;76;p1"/>
          <p:cNvSpPr txBox="1"/>
          <p:nvPr/>
        </p:nvSpPr>
        <p:spPr>
          <a:xfrm>
            <a:off x="374950" y="1923280"/>
            <a:ext cx="1444326" cy="62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sz="1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MÓDULO 8</a:t>
            </a:r>
            <a:endParaRPr dirty="0"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3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756" y="3270460"/>
            <a:ext cx="5524117" cy="333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Rectángulo redondeado"/>
          <p:cNvSpPr/>
          <p:nvPr/>
        </p:nvSpPr>
        <p:spPr>
          <a:xfrm>
            <a:off x="518841" y="5714957"/>
            <a:ext cx="6687471" cy="993895"/>
          </a:xfrm>
          <a:prstGeom prst="roundRect">
            <a:avLst>
              <a:gd name="adj" fmla="val 9843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38" name="Rectángulo redondeado"/>
          <p:cNvSpPr/>
          <p:nvPr/>
        </p:nvSpPr>
        <p:spPr>
          <a:xfrm>
            <a:off x="518841" y="4637015"/>
            <a:ext cx="7037184" cy="993895"/>
          </a:xfrm>
          <a:prstGeom prst="roundRect">
            <a:avLst>
              <a:gd name="adj" fmla="val 1082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" name="Rectángulo redondeado"/>
          <p:cNvSpPr/>
          <p:nvPr/>
        </p:nvSpPr>
        <p:spPr>
          <a:xfrm>
            <a:off x="518841" y="3049178"/>
            <a:ext cx="6687471" cy="1488346"/>
          </a:xfrm>
          <a:prstGeom prst="roundRect">
            <a:avLst>
              <a:gd name="adj" fmla="val 9553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40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7" y="6881800"/>
            <a:ext cx="337157" cy="3171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10</a:t>
            </a:fld>
            <a:endParaRPr dirty="0"/>
          </a:p>
        </p:txBody>
      </p:sp>
      <p:sp>
        <p:nvSpPr>
          <p:cNvPr id="341" name="Círculo"/>
          <p:cNvSpPr/>
          <p:nvPr/>
        </p:nvSpPr>
        <p:spPr>
          <a:xfrm>
            <a:off x="5660453" y="3052072"/>
            <a:ext cx="3388412" cy="365217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42" name="Google Shape;173;p6"/>
          <p:cNvSpPr txBox="1"/>
          <p:nvPr/>
        </p:nvSpPr>
        <p:spPr>
          <a:xfrm>
            <a:off x="382497" y="1041377"/>
            <a:ext cx="5260947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343" name="CuadroTexto 10"/>
          <p:cNvSpPr txBox="1"/>
          <p:nvPr/>
        </p:nvSpPr>
        <p:spPr>
          <a:xfrm>
            <a:off x="483581" y="1848857"/>
            <a:ext cx="4916128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Pedal del embrague sin juego libre</a:t>
            </a:r>
          </a:p>
        </p:txBody>
      </p:sp>
      <p:grpSp>
        <p:nvGrpSpPr>
          <p:cNvPr id="347" name="Grupo"/>
          <p:cNvGrpSpPr/>
          <p:nvPr/>
        </p:nvGrpSpPr>
        <p:grpSpPr>
          <a:xfrm>
            <a:off x="6177435" y="3722023"/>
            <a:ext cx="2981589" cy="2312273"/>
            <a:chOff x="0" y="0"/>
            <a:chExt cx="2981587" cy="2312271"/>
          </a:xfrm>
        </p:grpSpPr>
        <p:pic>
          <p:nvPicPr>
            <p:cNvPr id="344" name="Imagen 12" descr="Imagen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04671"/>
              <a:ext cx="2981588" cy="2107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5" name="Imagen 14" descr="Imagen 1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00364" y="0"/>
              <a:ext cx="1421833" cy="1120900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800000"/>
            </a:ln>
            <a:effectLst/>
          </p:spPr>
        </p:pic>
        <p:sp>
          <p:nvSpPr>
            <p:cNvPr id="346" name="Conector recto de flecha 17"/>
            <p:cNvSpPr/>
            <p:nvPr/>
          </p:nvSpPr>
          <p:spPr>
            <a:xfrm flipH="1" flipV="1">
              <a:off x="1160440" y="648998"/>
              <a:ext cx="830517" cy="121176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348" name="CuadroTexto 29"/>
          <p:cNvSpPr txBox="1"/>
          <p:nvPr/>
        </p:nvSpPr>
        <p:spPr>
          <a:xfrm>
            <a:off x="540265" y="2415663"/>
            <a:ext cx="769580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Esto</a:t>
            </a:r>
            <a:r>
              <a:rPr dirty="0"/>
              <a:t> </a:t>
            </a:r>
            <a:r>
              <a:rPr dirty="0" err="1"/>
              <a:t>ocurre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sistemas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donde</a:t>
            </a:r>
            <a:r>
              <a:rPr dirty="0"/>
              <a:t> el </a:t>
            </a:r>
            <a:r>
              <a:rPr dirty="0" err="1"/>
              <a:t>accionamiento</a:t>
            </a:r>
            <a:r>
              <a:rPr dirty="0"/>
              <a:t> se </a:t>
            </a:r>
            <a:r>
              <a:rPr dirty="0" err="1"/>
              <a:t>realiza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forma </a:t>
            </a:r>
            <a:r>
              <a:rPr dirty="0" err="1"/>
              <a:t>mecánica</a:t>
            </a:r>
            <a:r>
              <a:rPr dirty="0"/>
              <a:t> (</a:t>
            </a:r>
            <a:r>
              <a:rPr dirty="0" err="1"/>
              <a:t>piola</a:t>
            </a:r>
            <a:r>
              <a:rPr dirty="0"/>
              <a:t>). </a:t>
            </a:r>
          </a:p>
        </p:txBody>
      </p:sp>
      <p:sp>
        <p:nvSpPr>
          <p:cNvPr id="349" name="CuadroTexto 32"/>
          <p:cNvSpPr txBox="1"/>
          <p:nvPr/>
        </p:nvSpPr>
        <p:spPr>
          <a:xfrm>
            <a:off x="729631" y="3135053"/>
            <a:ext cx="5088769" cy="1316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Puede ser por regulación mal efectuada, pero también debido al desgaste que se producen en los ferodos del disco de embrague, ya que a medida que se gasta el ferodo, el plato de presión debe absorber ese desgaste y acercarse más hacia el volante de inercia.</a:t>
            </a:r>
          </a:p>
        </p:txBody>
      </p:sp>
      <p:sp>
        <p:nvSpPr>
          <p:cNvPr id="350" name="CuadroTexto 35"/>
          <p:cNvSpPr txBox="1"/>
          <p:nvPr/>
        </p:nvSpPr>
        <p:spPr>
          <a:xfrm>
            <a:off x="723181" y="4737580"/>
            <a:ext cx="4487727" cy="808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Esto ocasiona que el diafragma se levante acercándose al rodamiento de empuje hasta quedar topando contra él (sin juego libre). </a:t>
            </a:r>
          </a:p>
        </p:txBody>
      </p:sp>
      <p:sp>
        <p:nvSpPr>
          <p:cNvPr id="351" name="CuadroTexto 37"/>
          <p:cNvSpPr txBox="1"/>
          <p:nvPr/>
        </p:nvSpPr>
        <p:spPr>
          <a:xfrm>
            <a:off x="709199" y="5801266"/>
            <a:ext cx="5394833" cy="8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 fuerza ejercida por el accionamiento mecánico hasta el rodamiento de empuje impide que el plato de presión que presione con fuerza al disco contra el volante de inercia.</a:t>
            </a:r>
          </a:p>
        </p:txBody>
      </p:sp>
      <p:sp>
        <p:nvSpPr>
          <p:cNvPr id="352" name="Círculo"/>
          <p:cNvSpPr/>
          <p:nvPr/>
        </p:nvSpPr>
        <p:spPr>
          <a:xfrm>
            <a:off x="5628649" y="3067770"/>
            <a:ext cx="3620780" cy="3620780"/>
          </a:xfrm>
          <a:prstGeom prst="ellipse">
            <a:avLst/>
          </a:prstGeom>
          <a:ln w="50800">
            <a:solidFill>
              <a:srgbClr val="BC9CA6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Triángulo isósceles 13"/>
          <p:cNvSpPr/>
          <p:nvPr/>
        </p:nvSpPr>
        <p:spPr>
          <a:xfrm rot="14602390">
            <a:off x="2741296" y="2689728"/>
            <a:ext cx="364991" cy="986882"/>
          </a:xfrm>
          <a:prstGeom prst="triangl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55" name="Google Shape;173;p6"/>
          <p:cNvSpPr txBox="1"/>
          <p:nvPr/>
        </p:nvSpPr>
        <p:spPr>
          <a:xfrm>
            <a:off x="382497" y="1041377"/>
            <a:ext cx="5374260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356" name="CuadroTexto 10"/>
          <p:cNvSpPr txBox="1"/>
          <p:nvPr/>
        </p:nvSpPr>
        <p:spPr>
          <a:xfrm>
            <a:off x="382497" y="2225986"/>
            <a:ext cx="6773555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Ferodos o balatas del disco de embrague contaminados con aceite</a:t>
            </a:r>
          </a:p>
        </p:txBody>
      </p:sp>
      <p:sp>
        <p:nvSpPr>
          <p:cNvPr id="357" name="Rectángulo redondeado"/>
          <p:cNvSpPr/>
          <p:nvPr/>
        </p:nvSpPr>
        <p:spPr>
          <a:xfrm>
            <a:off x="3161577" y="2719653"/>
            <a:ext cx="4715596" cy="2839294"/>
          </a:xfrm>
          <a:prstGeom prst="roundRect">
            <a:avLst>
              <a:gd name="adj" fmla="val 5959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58" name="CuadroTexto 21"/>
          <p:cNvSpPr txBox="1"/>
          <p:nvPr/>
        </p:nvSpPr>
        <p:spPr>
          <a:xfrm>
            <a:off x="3338715" y="2909379"/>
            <a:ext cx="4361321" cy="15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El aceite que contamina los ferodos o balatas del disco de embrague es proveniente del eje de entrada de la transmisión, debido a que el retén que evita que el aceite pase al conjunto embrague se encuentra dañado y no es capaz de retener el aceite de la transmisión.</a:t>
            </a:r>
          </a:p>
        </p:txBody>
      </p:sp>
      <p:sp>
        <p:nvSpPr>
          <p:cNvPr id="359" name="Rectángulo redondeado"/>
          <p:cNvSpPr/>
          <p:nvPr/>
        </p:nvSpPr>
        <p:spPr>
          <a:xfrm>
            <a:off x="5281221" y="5335195"/>
            <a:ext cx="4175803" cy="1982369"/>
          </a:xfrm>
          <a:prstGeom prst="roundRect">
            <a:avLst>
              <a:gd name="adj" fmla="val 13047"/>
            </a:avLst>
          </a:prstGeom>
          <a:solidFill>
            <a:srgbClr val="E9E1E4"/>
          </a:solidFill>
          <a:ln w="76200">
            <a:solidFill>
              <a:srgbClr val="FFFFFF"/>
            </a:solidFill>
            <a:miter/>
          </a:ln>
        </p:spPr>
        <p:txBody>
          <a:bodyPr lIns="0" tIns="0" rIns="0" bIns="0" anchor="ctr"/>
          <a:lstStyle/>
          <a:p>
            <a:pPr>
              <a:defRPr>
                <a:solidFill>
                  <a:srgbClr val="E9E1E4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360" name="Imagen 18" descr="Imagen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7050" y="5450674"/>
            <a:ext cx="3944145" cy="1751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6" y="0"/>
                </a:moveTo>
                <a:cubicBezTo>
                  <a:pt x="451" y="0"/>
                  <a:pt x="0" y="1015"/>
                  <a:pt x="0" y="2266"/>
                </a:cubicBezTo>
                <a:lnTo>
                  <a:pt x="0" y="19334"/>
                </a:lnTo>
                <a:cubicBezTo>
                  <a:pt x="0" y="20585"/>
                  <a:pt x="451" y="21600"/>
                  <a:pt x="1006" y="21600"/>
                </a:cubicBezTo>
                <a:lnTo>
                  <a:pt x="20594" y="21600"/>
                </a:lnTo>
                <a:cubicBezTo>
                  <a:pt x="21149" y="21600"/>
                  <a:pt x="21600" y="20585"/>
                  <a:pt x="21600" y="19334"/>
                </a:cubicBezTo>
                <a:lnTo>
                  <a:pt x="21600" y="2266"/>
                </a:lnTo>
                <a:cubicBezTo>
                  <a:pt x="21600" y="1015"/>
                  <a:pt x="21149" y="0"/>
                  <a:pt x="20594" y="0"/>
                </a:cubicBezTo>
                <a:lnTo>
                  <a:pt x="100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1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26" y="2604601"/>
            <a:ext cx="3582104" cy="419917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También se contamina el plato de presión de la prensa y el volante de inercia."/>
          <p:cNvSpPr txBox="1"/>
          <p:nvPr/>
        </p:nvSpPr>
        <p:spPr>
          <a:xfrm>
            <a:off x="3997499" y="4688769"/>
            <a:ext cx="3656303" cy="46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También se contamina el plato de presión de la prensa y el volante de inercia.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11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tángulo redondeado"/>
          <p:cNvSpPr/>
          <p:nvPr/>
        </p:nvSpPr>
        <p:spPr>
          <a:xfrm>
            <a:off x="463435" y="2841788"/>
            <a:ext cx="6281916" cy="1646287"/>
          </a:xfrm>
          <a:prstGeom prst="roundRect">
            <a:avLst>
              <a:gd name="adj" fmla="val 6214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5" name="Rectángulo redondeado"/>
          <p:cNvSpPr/>
          <p:nvPr/>
        </p:nvSpPr>
        <p:spPr>
          <a:xfrm>
            <a:off x="403611" y="4890455"/>
            <a:ext cx="8950505" cy="1589961"/>
          </a:xfrm>
          <a:prstGeom prst="roundRect">
            <a:avLst>
              <a:gd name="adj" fmla="val 6713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66" name="Google Shape;173;p6"/>
          <p:cNvSpPr txBox="1"/>
          <p:nvPr/>
        </p:nvSpPr>
        <p:spPr>
          <a:xfrm>
            <a:off x="382497" y="1041377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367" name="CuadroTexto 10"/>
          <p:cNvSpPr txBox="1"/>
          <p:nvPr/>
        </p:nvSpPr>
        <p:spPr>
          <a:xfrm>
            <a:off x="488497" y="2323882"/>
            <a:ext cx="526079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b="0" dirty="0" err="1"/>
              <a:t>Ferodos</a:t>
            </a:r>
            <a:r>
              <a:rPr b="0" dirty="0"/>
              <a:t> o balatas del disco con </a:t>
            </a:r>
            <a:r>
              <a:rPr b="0" dirty="0" err="1"/>
              <a:t>exceso</a:t>
            </a:r>
            <a:r>
              <a:rPr b="0" dirty="0"/>
              <a:t> de </a:t>
            </a:r>
            <a:r>
              <a:rPr b="0" dirty="0" err="1"/>
              <a:t>desgaste</a:t>
            </a:r>
            <a:endParaRPr b="0" dirty="0"/>
          </a:p>
        </p:txBody>
      </p:sp>
      <p:sp>
        <p:nvSpPr>
          <p:cNvPr id="368" name="CuadroTexto 16"/>
          <p:cNvSpPr txBox="1"/>
          <p:nvPr/>
        </p:nvSpPr>
        <p:spPr>
          <a:xfrm>
            <a:off x="540499" y="2999990"/>
            <a:ext cx="3028985" cy="1316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Debido al uso normal (muchos kilómetros), esto ocasiona que los remaches del disco hagan contacto con el plato de presión de la prensa y el volante de inercia.</a:t>
            </a:r>
          </a:p>
        </p:txBody>
      </p:sp>
      <p:sp>
        <p:nvSpPr>
          <p:cNvPr id="369" name="CuadroTexto 24"/>
          <p:cNvSpPr txBox="1"/>
          <p:nvPr/>
        </p:nvSpPr>
        <p:spPr>
          <a:xfrm>
            <a:off x="488497" y="5003161"/>
            <a:ext cx="4072583" cy="1316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Debido a sobrecarga del embrague, por partidas bruscas frecuentes o por exceso de carga del vehículo (esto provoca exceso de temperatura entre volante de inercia, disco de embrague y plato de presión de la prensa).</a:t>
            </a:r>
          </a:p>
        </p:txBody>
      </p:sp>
      <p:sp>
        <p:nvSpPr>
          <p:cNvPr id="370" name="CuadroTexto 25"/>
          <p:cNvSpPr txBox="1"/>
          <p:nvPr/>
        </p:nvSpPr>
        <p:spPr>
          <a:xfrm>
            <a:off x="6558984" y="2872990"/>
            <a:ext cx="2807783" cy="157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También puede ocurrir este síntoma, debido a que el mecanizado o rectificado del volante de inercia fue incorrecto, demasiado rectificado. </a:t>
            </a:r>
          </a:p>
        </p:txBody>
      </p:sp>
      <p:pic>
        <p:nvPicPr>
          <p:cNvPr id="371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458" y="2905969"/>
            <a:ext cx="1517924" cy="1517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lato de presión sobrecalentado.jpg" descr="Plato de presión sobrecalent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902" y="2916820"/>
            <a:ext cx="1502137" cy="1496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Huellas de sobrecalentamiento en el plato de presion.jpg" descr="Huellas de sobrecalentamiento en el plato de presio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128" y="4966636"/>
            <a:ext cx="1454849" cy="1472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Ranuras y marcas de sobrecalentamiento.jpg" descr="Ranuras y marcas de sobrecalentamient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663" y="4948566"/>
            <a:ext cx="1454849" cy="147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astas de fricción quemadas.jpg" descr="Pastas de fricción quemada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6059" y="4960124"/>
            <a:ext cx="1454849" cy="144912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12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Imagen" descr="Imagen"/>
          <p:cNvPicPr>
            <a:picLocks noChangeAspect="1"/>
          </p:cNvPicPr>
          <p:nvPr/>
        </p:nvPicPr>
        <p:blipFill rotWithShape="1">
          <a:blip r:embed="rId2"/>
          <a:srcRect l="-5806" t="407" r="15905" b="58346"/>
          <a:stretch/>
        </p:blipFill>
        <p:spPr>
          <a:xfrm>
            <a:off x="8666617" y="6494482"/>
            <a:ext cx="1048883" cy="10726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22" y="4689587"/>
            <a:ext cx="3257376" cy="217204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Rectángulo redondeado"/>
          <p:cNvSpPr/>
          <p:nvPr/>
        </p:nvSpPr>
        <p:spPr>
          <a:xfrm>
            <a:off x="4165032" y="2139982"/>
            <a:ext cx="4112238" cy="1348020"/>
          </a:xfrm>
          <a:prstGeom prst="roundRect">
            <a:avLst>
              <a:gd name="adj" fmla="val 10692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0" name="Google Shape;173;p6"/>
          <p:cNvSpPr txBox="1"/>
          <p:nvPr/>
        </p:nvSpPr>
        <p:spPr>
          <a:xfrm>
            <a:off x="382497" y="1041377"/>
            <a:ext cx="5411489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381" name="CuadroTexto 10"/>
          <p:cNvSpPr txBox="1"/>
          <p:nvPr/>
        </p:nvSpPr>
        <p:spPr>
          <a:xfrm>
            <a:off x="461146" y="2087618"/>
            <a:ext cx="3257376" cy="2800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>
              <a:defRPr sz="1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Trepidaciones</a:t>
            </a:r>
            <a:r>
              <a:rPr dirty="0"/>
              <a:t> al </a:t>
            </a:r>
            <a:r>
              <a:rPr dirty="0" err="1"/>
              <a:t>embragar</a:t>
            </a:r>
            <a:endParaRPr lang="es-ES" dirty="0"/>
          </a:p>
          <a:p>
            <a:pPr algn="just">
              <a:defRPr sz="1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  <a:p>
            <a:pPr algn="just">
              <a:defRPr sz="16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La </a:t>
            </a:r>
            <a:r>
              <a:rPr dirty="0" err="1"/>
              <a:t>trepidación</a:t>
            </a:r>
            <a:r>
              <a:rPr dirty="0"/>
              <a:t> es el “</a:t>
            </a:r>
            <a:r>
              <a:rPr dirty="0" err="1"/>
              <a:t>tironeo</a:t>
            </a:r>
            <a:r>
              <a:rPr dirty="0"/>
              <a:t>” que </a:t>
            </a:r>
            <a:r>
              <a:rPr dirty="0" err="1"/>
              <a:t>presenta</a:t>
            </a:r>
            <a:r>
              <a:rPr dirty="0"/>
              <a:t> el </a:t>
            </a:r>
            <a:r>
              <a:rPr dirty="0" err="1"/>
              <a:t>vehículo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momento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que el Conductor </a:t>
            </a:r>
            <a:r>
              <a:rPr dirty="0" err="1"/>
              <a:t>realiza</a:t>
            </a:r>
            <a:r>
              <a:rPr dirty="0"/>
              <a:t> el </a:t>
            </a:r>
            <a:r>
              <a:rPr dirty="0" err="1"/>
              <a:t>embrague</a:t>
            </a:r>
            <a:r>
              <a:rPr dirty="0"/>
              <a:t> para </a:t>
            </a:r>
            <a:r>
              <a:rPr dirty="0" err="1"/>
              <a:t>comenzar</a:t>
            </a:r>
            <a:r>
              <a:rPr dirty="0"/>
              <a:t> a </a:t>
            </a:r>
            <a:r>
              <a:rPr dirty="0" err="1"/>
              <a:t>desplazar</a:t>
            </a:r>
            <a:r>
              <a:rPr dirty="0"/>
              <a:t> el </a:t>
            </a:r>
            <a:r>
              <a:rPr dirty="0" err="1"/>
              <a:t>vehículo</a:t>
            </a:r>
            <a:r>
              <a:rPr dirty="0"/>
              <a:t>, </a:t>
            </a:r>
            <a:r>
              <a:rPr dirty="0" err="1"/>
              <a:t>cuando</a:t>
            </a:r>
            <a:r>
              <a:rPr dirty="0"/>
              <a:t> se </a:t>
            </a:r>
            <a:r>
              <a:rPr dirty="0" err="1"/>
              <a:t>encuentra</a:t>
            </a:r>
            <a:r>
              <a:rPr dirty="0"/>
              <a:t> </a:t>
            </a:r>
            <a:r>
              <a:rPr dirty="0" err="1"/>
              <a:t>detenido</a:t>
            </a:r>
            <a:r>
              <a:rPr dirty="0"/>
              <a:t>.</a:t>
            </a:r>
          </a:p>
          <a:p>
            <a:pPr algn="just">
              <a:defRPr sz="16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err="1"/>
              <a:t>Estas</a:t>
            </a:r>
            <a:r>
              <a:rPr dirty="0"/>
              <a:t> </a:t>
            </a:r>
            <a:r>
              <a:rPr dirty="0" err="1"/>
              <a:t>trepidaciones</a:t>
            </a:r>
            <a:r>
              <a:rPr dirty="0"/>
              <a:t> </a:t>
            </a:r>
            <a:r>
              <a:rPr dirty="0" err="1"/>
              <a:t>pueden</a:t>
            </a:r>
            <a:r>
              <a:rPr dirty="0"/>
              <a:t> </a:t>
            </a:r>
            <a:r>
              <a:rPr dirty="0" err="1"/>
              <a:t>tener</a:t>
            </a:r>
            <a:r>
              <a:rPr dirty="0"/>
              <a:t> </a:t>
            </a:r>
            <a:r>
              <a:rPr dirty="0" err="1"/>
              <a:t>causas</a:t>
            </a:r>
            <a:r>
              <a:rPr dirty="0"/>
              <a:t> </a:t>
            </a:r>
            <a:r>
              <a:rPr dirty="0" err="1"/>
              <a:t>externas</a:t>
            </a:r>
            <a:r>
              <a:rPr dirty="0"/>
              <a:t> al conjunto </a:t>
            </a:r>
            <a:r>
              <a:rPr dirty="0" err="1"/>
              <a:t>embrague</a:t>
            </a:r>
            <a:r>
              <a:rPr dirty="0"/>
              <a:t> o </a:t>
            </a:r>
            <a:r>
              <a:rPr dirty="0" err="1"/>
              <a:t>causas</a:t>
            </a:r>
            <a:r>
              <a:rPr dirty="0"/>
              <a:t> </a:t>
            </a:r>
            <a:r>
              <a:rPr dirty="0" err="1"/>
              <a:t>internas</a:t>
            </a:r>
            <a:r>
              <a:rPr dirty="0"/>
              <a:t> del conjunto:</a:t>
            </a:r>
          </a:p>
        </p:txBody>
      </p:sp>
      <p:sp>
        <p:nvSpPr>
          <p:cNvPr id="382" name="CuadroTexto 22"/>
          <p:cNvSpPr txBox="1"/>
          <p:nvPr/>
        </p:nvSpPr>
        <p:spPr>
          <a:xfrm>
            <a:off x="4303856" y="2282695"/>
            <a:ext cx="3834591" cy="106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Causas externas: 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La causa externa más frecuente para que esto ocurra tiene relación con soportes de motor dañados (sueltos o cortados).</a:t>
            </a:r>
          </a:p>
        </p:txBody>
      </p:sp>
      <p:sp>
        <p:nvSpPr>
          <p:cNvPr id="383" name="Rectángulo redondeado"/>
          <p:cNvSpPr/>
          <p:nvPr/>
        </p:nvSpPr>
        <p:spPr>
          <a:xfrm>
            <a:off x="4200892" y="3688575"/>
            <a:ext cx="4112238" cy="3546517"/>
          </a:xfrm>
          <a:prstGeom prst="roundRect">
            <a:avLst>
              <a:gd name="adj" fmla="val 7696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84" name="CuadroTexto 28"/>
          <p:cNvSpPr txBox="1"/>
          <p:nvPr/>
        </p:nvSpPr>
        <p:spPr>
          <a:xfrm>
            <a:off x="4366776" y="3889149"/>
            <a:ext cx="3580501" cy="309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 b="1">
                <a:latin typeface="Calibri"/>
                <a:ea typeface="Calibri"/>
                <a:cs typeface="Calibri"/>
                <a:sym typeface="Calibri"/>
              </a:defRPr>
            </a:pPr>
            <a:r>
              <a:t>Causas Internas: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Disco de embrague contaminado con grasa o un poco de aceite, al igual que el volante de inercia y el plato de presión de la prensa.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Irregularidades de la superficie del volante de inercia.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Irregularidades de la superficie del plato de presión de la prensa de embrague.</a:t>
            </a:r>
          </a:p>
          <a:p>
            <a:pPr marL="285750" indent="-285750">
              <a:buSzPct val="100000"/>
              <a:buFont typeface="Arial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Abanico de prensa vencida por exceso de temperatura</a:t>
            </a:r>
          </a:p>
        </p:txBody>
      </p:sp>
      <p:sp>
        <p:nvSpPr>
          <p:cNvPr id="385" name="Triángulo isósceles 13"/>
          <p:cNvSpPr/>
          <p:nvPr/>
        </p:nvSpPr>
        <p:spPr>
          <a:xfrm rot="7738642">
            <a:off x="8308647" y="3187624"/>
            <a:ext cx="333493" cy="788257"/>
          </a:xfrm>
          <a:prstGeom prst="triangl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86" name="Imagen" descr="Imagen"/>
          <p:cNvPicPr>
            <a:picLocks noChangeAspect="1"/>
          </p:cNvPicPr>
          <p:nvPr/>
        </p:nvPicPr>
        <p:blipFill rotWithShape="1">
          <a:blip r:embed="rId4"/>
          <a:srcRect r="30618"/>
          <a:stretch/>
        </p:blipFill>
        <p:spPr>
          <a:xfrm>
            <a:off x="7679243" y="3603404"/>
            <a:ext cx="2036258" cy="309459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13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28" y="2686102"/>
            <a:ext cx="6100154" cy="2897908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Rectángulo redondeado"/>
          <p:cNvSpPr/>
          <p:nvPr/>
        </p:nvSpPr>
        <p:spPr>
          <a:xfrm>
            <a:off x="3490379" y="2835537"/>
            <a:ext cx="5397384" cy="1384983"/>
          </a:xfrm>
          <a:prstGeom prst="roundRect">
            <a:avLst>
              <a:gd name="adj" fmla="val 11980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0" name="Google Shape;173;p6"/>
          <p:cNvSpPr txBox="1"/>
          <p:nvPr/>
        </p:nvSpPr>
        <p:spPr>
          <a:xfrm>
            <a:off x="382497" y="1041377"/>
            <a:ext cx="550616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391" name="CuadroTexto 10"/>
          <p:cNvSpPr txBox="1"/>
          <p:nvPr/>
        </p:nvSpPr>
        <p:spPr>
          <a:xfrm>
            <a:off x="475001" y="1882052"/>
            <a:ext cx="328566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1600" b="1">
                <a:solidFill>
                  <a:srgbClr val="2A2A2A"/>
                </a:solidFill>
              </a:defRPr>
            </a:lvl1pPr>
          </a:lstStyle>
          <a:p>
            <a:r>
              <a:t>Los cambios suenan al pasarlo</a:t>
            </a:r>
          </a:p>
        </p:txBody>
      </p:sp>
      <p:sp>
        <p:nvSpPr>
          <p:cNvPr id="392" name="CuadroTexto 23"/>
          <p:cNvSpPr txBox="1"/>
          <p:nvPr/>
        </p:nvSpPr>
        <p:spPr>
          <a:xfrm>
            <a:off x="3631214" y="2996732"/>
            <a:ext cx="5115713" cy="106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Este síntoma se presenta debido a que el disco de embrague no queda libre al momento de desembragar y sigue haciendo girar al eje de entrada de la transmisión. Cuando el Conductor pisa el pedal de embrague, el disco no se libera.</a:t>
            </a:r>
          </a:p>
        </p:txBody>
      </p:sp>
      <p:sp>
        <p:nvSpPr>
          <p:cNvPr id="393" name="CuadroTexto 30"/>
          <p:cNvSpPr txBox="1"/>
          <p:nvPr/>
        </p:nvSpPr>
        <p:spPr>
          <a:xfrm>
            <a:off x="477603" y="5750519"/>
            <a:ext cx="8377084" cy="106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Las causas para este síntoma son las siguientes:</a:t>
            </a:r>
          </a:p>
          <a:p>
            <a:pPr marL="160421" indent="-160421">
              <a:buSzPct val="1000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Falta de regulación del embrague (demasiado juego libre de pedal), en sistemas donde el accionamiento del conjunto embrague es mecánico.</a:t>
            </a:r>
          </a:p>
          <a:p>
            <a:pPr marL="160421" indent="-160421">
              <a:buSzPct val="100000"/>
              <a:buChar char="•"/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Piola de embrague deshilachada.</a:t>
            </a:r>
          </a:p>
        </p:txBody>
      </p:sp>
      <p:sp>
        <p:nvSpPr>
          <p:cNvPr id="394" name="CuadroTexto 19"/>
          <p:cNvSpPr txBox="1"/>
          <p:nvPr/>
        </p:nvSpPr>
        <p:spPr>
          <a:xfrm>
            <a:off x="2616426" y="5051938"/>
            <a:ext cx="2057401" cy="248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>
                <a:solidFill>
                  <a:srgbClr val="2A2A2A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Regulación</a:t>
            </a:r>
          </a:p>
        </p:txBody>
      </p:sp>
      <p:sp>
        <p:nvSpPr>
          <p:cNvPr id="395" name="Conector recto de flecha 20"/>
          <p:cNvSpPr/>
          <p:nvPr/>
        </p:nvSpPr>
        <p:spPr>
          <a:xfrm flipH="1" flipV="1">
            <a:off x="2195569" y="5014441"/>
            <a:ext cx="420858" cy="177959"/>
          </a:xfrm>
          <a:prstGeom prst="line">
            <a:avLst/>
          </a:prstGeom>
          <a:ln w="19050">
            <a:solidFill>
              <a:srgbClr val="FF0000"/>
            </a:solidFill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96" name="Triángulo isósceles 13"/>
          <p:cNvSpPr/>
          <p:nvPr/>
        </p:nvSpPr>
        <p:spPr>
          <a:xfrm rot="7738642">
            <a:off x="8733125" y="3805742"/>
            <a:ext cx="333493" cy="788257"/>
          </a:xfrm>
          <a:prstGeom prst="triangl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14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ángulo redondeado"/>
          <p:cNvSpPr/>
          <p:nvPr/>
        </p:nvSpPr>
        <p:spPr>
          <a:xfrm>
            <a:off x="283841" y="2004992"/>
            <a:ext cx="9147818" cy="2039349"/>
          </a:xfrm>
          <a:prstGeom prst="roundRect">
            <a:avLst>
              <a:gd name="adj" fmla="val 10526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99" name="Google Shape;173;p6"/>
          <p:cNvSpPr txBox="1"/>
          <p:nvPr/>
        </p:nvSpPr>
        <p:spPr>
          <a:xfrm>
            <a:off x="382497" y="1041377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400" name="CuadroTexto 10"/>
          <p:cNvSpPr txBox="1"/>
          <p:nvPr/>
        </p:nvSpPr>
        <p:spPr>
          <a:xfrm>
            <a:off x="663658" y="2148154"/>
            <a:ext cx="3246792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Los cambios suenan al pasarlo</a:t>
            </a:r>
          </a:p>
        </p:txBody>
      </p:sp>
      <p:sp>
        <p:nvSpPr>
          <p:cNvPr id="401" name="CuadroTexto 12"/>
          <p:cNvSpPr txBox="1"/>
          <p:nvPr/>
        </p:nvSpPr>
        <p:spPr>
          <a:xfrm>
            <a:off x="623831" y="2476629"/>
            <a:ext cx="7688403" cy="1316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Falta de líquido en el sistema de accionamiento hidráulico del conjunto embrague.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Horquilla con bujes desgastados.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Horquilla doblada o desgastada.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Rótula de horquilla desgastada o dañada.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Cazoleta o goma de cilindro esclavo del embrague dañada (existe pérdida de presión).</a:t>
            </a:r>
          </a:p>
        </p:txBody>
      </p:sp>
      <p:pic>
        <p:nvPicPr>
          <p:cNvPr id="402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43" y="4191474"/>
            <a:ext cx="3111751" cy="2449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5" y="4191474"/>
            <a:ext cx="3111501" cy="2448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15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Rectángulo redondeado"/>
          <p:cNvSpPr/>
          <p:nvPr/>
        </p:nvSpPr>
        <p:spPr>
          <a:xfrm>
            <a:off x="283841" y="2004992"/>
            <a:ext cx="9147818" cy="1770673"/>
          </a:xfrm>
          <a:prstGeom prst="roundRect">
            <a:avLst>
              <a:gd name="adj" fmla="val 12124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406" name="Google Shape;173;p6"/>
          <p:cNvSpPr txBox="1"/>
          <p:nvPr/>
        </p:nvSpPr>
        <p:spPr>
          <a:xfrm>
            <a:off x="382497" y="1041377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407" name="CuadroTexto 10"/>
          <p:cNvSpPr txBox="1"/>
          <p:nvPr/>
        </p:nvSpPr>
        <p:spPr>
          <a:xfrm>
            <a:off x="663658" y="2148154"/>
            <a:ext cx="3246792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Los cambios suenan al pasarlo</a:t>
            </a:r>
          </a:p>
        </p:txBody>
      </p:sp>
      <p:sp>
        <p:nvSpPr>
          <p:cNvPr id="408" name="CuadroTexto 12"/>
          <p:cNvSpPr txBox="1"/>
          <p:nvPr/>
        </p:nvSpPr>
        <p:spPr>
          <a:xfrm>
            <a:off x="623831" y="2476629"/>
            <a:ext cx="8273718" cy="106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Aire en el accionamiento hidráulico.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Cazoleta o goma de cilindro principal (bomba) del embrague dañada (existe pérdida de presión).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Cazoleta o goma de cilindro esclavo del embrague dañada (existe pérdida de presión).</a:t>
            </a:r>
          </a:p>
          <a:p>
            <a:pPr marL="160421" indent="-160421">
              <a:buSzPct val="100000"/>
              <a:buChar char="•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Cazoleta o goma de cilindro esclavo del embrague dañada (existe pérdida de presión).</a:t>
            </a:r>
          </a:p>
        </p:txBody>
      </p:sp>
      <p:pic>
        <p:nvPicPr>
          <p:cNvPr id="40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843" y="4064474"/>
            <a:ext cx="3111751" cy="24499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5" y="4064474"/>
            <a:ext cx="3111501" cy="244806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16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Rectángulo redondeado"/>
          <p:cNvSpPr/>
          <p:nvPr/>
        </p:nvSpPr>
        <p:spPr>
          <a:xfrm>
            <a:off x="532920" y="3120637"/>
            <a:ext cx="4184781" cy="2447481"/>
          </a:xfrm>
          <a:prstGeom prst="roundRect">
            <a:avLst>
              <a:gd name="adj" fmla="val 9284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3" name="Diagrama de flujo: conector 2"/>
          <p:cNvSpPr/>
          <p:nvPr/>
        </p:nvSpPr>
        <p:spPr>
          <a:xfrm>
            <a:off x="1415616" y="4307733"/>
            <a:ext cx="2419389" cy="2447482"/>
          </a:xfrm>
          <a:prstGeom prst="ellips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14" name="Picture 4" descr="Picture 4"/>
          <p:cNvPicPr>
            <a:picLocks noChangeAspect="1"/>
          </p:cNvPicPr>
          <p:nvPr/>
        </p:nvPicPr>
        <p:blipFill>
          <a:blip r:embed="rId2"/>
          <a:srcRect l="347" r="352" b="5"/>
          <a:stretch>
            <a:fillRect/>
          </a:stretch>
        </p:blipFill>
        <p:spPr>
          <a:xfrm>
            <a:off x="1548588" y="4454692"/>
            <a:ext cx="2153445" cy="21534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76200">
            <a:solidFill>
              <a:srgbClr val="FFFFFF"/>
            </a:solidFill>
          </a:ln>
        </p:spPr>
      </p:pic>
      <p:sp>
        <p:nvSpPr>
          <p:cNvPr id="415" name="Diagrama de flujo: conector 29"/>
          <p:cNvSpPr/>
          <p:nvPr/>
        </p:nvSpPr>
        <p:spPr>
          <a:xfrm>
            <a:off x="6007495" y="4317854"/>
            <a:ext cx="2419389" cy="244748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16" name="Google Shape;173;p6"/>
          <p:cNvSpPr txBox="1"/>
          <p:nvPr/>
        </p:nvSpPr>
        <p:spPr>
          <a:xfrm>
            <a:off x="382497" y="1041377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417" name="CuadroTexto 10"/>
          <p:cNvSpPr txBox="1"/>
          <p:nvPr/>
        </p:nvSpPr>
        <p:spPr>
          <a:xfrm>
            <a:off x="597573" y="2567350"/>
            <a:ext cx="4055474" cy="431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20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Los cambios suenan al pasarlo</a:t>
            </a:r>
          </a:p>
        </p:txBody>
      </p:sp>
      <p:sp>
        <p:nvSpPr>
          <p:cNvPr id="418" name="Rectángulo redondeado"/>
          <p:cNvSpPr/>
          <p:nvPr/>
        </p:nvSpPr>
        <p:spPr>
          <a:xfrm>
            <a:off x="5124799" y="2632401"/>
            <a:ext cx="4184781" cy="2935717"/>
          </a:xfrm>
          <a:prstGeom prst="roundRect">
            <a:avLst>
              <a:gd name="adj" fmla="val 7740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419" name="CuadroTexto 20"/>
          <p:cNvSpPr txBox="1"/>
          <p:nvPr/>
        </p:nvSpPr>
        <p:spPr>
          <a:xfrm>
            <a:off x="1259423" y="3497141"/>
            <a:ext cx="3203972" cy="80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Rodamiento de empuje trabado en su guía (en este caso, el pedal de embrague se pone duro, además)</a:t>
            </a:r>
          </a:p>
        </p:txBody>
      </p:sp>
      <p:sp>
        <p:nvSpPr>
          <p:cNvPr id="420" name="CuadroTexto 22"/>
          <p:cNvSpPr txBox="1"/>
          <p:nvPr/>
        </p:nvSpPr>
        <p:spPr>
          <a:xfrm>
            <a:off x="5663750" y="2870603"/>
            <a:ext cx="3106879" cy="157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Diafragma o abanico vencido, no logra separar al plato de presión del disco de embrague por completo, debido a que al momento del desembrague el abanico se dobla en vez de invertir el movimiento.</a:t>
            </a:r>
          </a:p>
        </p:txBody>
      </p:sp>
      <p:pic>
        <p:nvPicPr>
          <p:cNvPr id="421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467" y="4464872"/>
            <a:ext cx="2153445" cy="21534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17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ectángulo redondeado"/>
          <p:cNvSpPr/>
          <p:nvPr/>
        </p:nvSpPr>
        <p:spPr>
          <a:xfrm>
            <a:off x="3097086" y="2232533"/>
            <a:ext cx="6129764" cy="2478511"/>
          </a:xfrm>
          <a:prstGeom prst="roundRect">
            <a:avLst>
              <a:gd name="adj" fmla="val 7355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4" name="Círculo"/>
          <p:cNvSpPr/>
          <p:nvPr/>
        </p:nvSpPr>
        <p:spPr>
          <a:xfrm>
            <a:off x="6974127" y="4281938"/>
            <a:ext cx="2024270" cy="2024270"/>
          </a:xfrm>
          <a:prstGeom prst="ellips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5" name="Círculo"/>
          <p:cNvSpPr/>
          <p:nvPr/>
        </p:nvSpPr>
        <p:spPr>
          <a:xfrm>
            <a:off x="7063300" y="4371111"/>
            <a:ext cx="1845925" cy="184592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6" name="Círculo"/>
          <p:cNvSpPr/>
          <p:nvPr/>
        </p:nvSpPr>
        <p:spPr>
          <a:xfrm>
            <a:off x="4055165" y="4281938"/>
            <a:ext cx="2024270" cy="2024270"/>
          </a:xfrm>
          <a:prstGeom prst="ellips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7" name="Círculo"/>
          <p:cNvSpPr/>
          <p:nvPr/>
        </p:nvSpPr>
        <p:spPr>
          <a:xfrm>
            <a:off x="4144338" y="4371111"/>
            <a:ext cx="1845924" cy="184592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8" name="Triángulo isósceles 13"/>
          <p:cNvSpPr/>
          <p:nvPr/>
        </p:nvSpPr>
        <p:spPr>
          <a:xfrm rot="14317111">
            <a:off x="2708912" y="2408865"/>
            <a:ext cx="333495" cy="886938"/>
          </a:xfrm>
          <a:prstGeom prst="triangl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9" name="Google Shape;173;p6"/>
          <p:cNvSpPr txBox="1"/>
          <p:nvPr/>
        </p:nvSpPr>
        <p:spPr>
          <a:xfrm>
            <a:off x="382497" y="1041377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430" name="CuadroTexto 10"/>
          <p:cNvSpPr txBox="1"/>
          <p:nvPr/>
        </p:nvSpPr>
        <p:spPr>
          <a:xfrm>
            <a:off x="496162" y="1888040"/>
            <a:ext cx="2895405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1600" b="1">
                <a:solidFill>
                  <a:srgbClr val="2A2A2A"/>
                </a:solidFill>
              </a:defRPr>
            </a:lvl1pPr>
          </a:lstStyle>
          <a:p>
            <a:r>
              <a:t>Los cambios no pasan</a:t>
            </a:r>
          </a:p>
        </p:txBody>
      </p:sp>
      <p:sp>
        <p:nvSpPr>
          <p:cNvPr id="431" name="CuadroTexto 18"/>
          <p:cNvSpPr txBox="1"/>
          <p:nvPr/>
        </p:nvSpPr>
        <p:spPr>
          <a:xfrm>
            <a:off x="3628613" y="2422055"/>
            <a:ext cx="5516865" cy="1785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En este caso, el conductor pisa el pedal de embrague y este no desembraga, no corta, es decir, el giro del motor sigue pasando hacia el eje de entrada de la transmisión.</a:t>
            </a:r>
          </a:p>
          <a:p>
            <a:pPr>
              <a:lnSpc>
                <a:spcPct val="80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lnSpc>
                <a:spcPct val="80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Para este síntoma las causas son las mismas que en el caso anterior, pero elevado a su máxima expresión.</a:t>
            </a:r>
          </a:p>
          <a:p>
            <a:pPr>
              <a:lnSpc>
                <a:spcPct val="80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lnSpc>
                <a:spcPct val="80000"/>
              </a:lnSpc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Además, se pueden agregar algunas fallas tales como:</a:t>
            </a:r>
          </a:p>
        </p:txBody>
      </p:sp>
      <p:sp>
        <p:nvSpPr>
          <p:cNvPr id="432" name="CuadroTexto 20"/>
          <p:cNvSpPr txBox="1"/>
          <p:nvPr/>
        </p:nvSpPr>
        <p:spPr>
          <a:xfrm>
            <a:off x="4085514" y="6380311"/>
            <a:ext cx="2143431" cy="55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Plato de prensa de embrague quebrada</a:t>
            </a:r>
          </a:p>
        </p:txBody>
      </p:sp>
      <p:sp>
        <p:nvSpPr>
          <p:cNvPr id="433" name="CuadroTexto 28"/>
          <p:cNvSpPr txBox="1"/>
          <p:nvPr/>
        </p:nvSpPr>
        <p:spPr>
          <a:xfrm>
            <a:off x="6974127" y="6380311"/>
            <a:ext cx="2024270" cy="554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Diafragma de prensa de embrague roto</a:t>
            </a:r>
          </a:p>
        </p:txBody>
      </p:sp>
      <p:pic>
        <p:nvPicPr>
          <p:cNvPr id="434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" y="2884919"/>
            <a:ext cx="3585962" cy="3746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012" y="4436822"/>
            <a:ext cx="1714501" cy="171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50" y="4432661"/>
            <a:ext cx="1714500" cy="172282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18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173;p6"/>
          <p:cNvSpPr txBox="1"/>
          <p:nvPr/>
        </p:nvSpPr>
        <p:spPr>
          <a:xfrm>
            <a:off x="382497" y="1041377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439" name="CuadroTexto 10"/>
          <p:cNvSpPr txBox="1"/>
          <p:nvPr/>
        </p:nvSpPr>
        <p:spPr>
          <a:xfrm>
            <a:off x="496797" y="2256469"/>
            <a:ext cx="2895406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1600" b="1">
                <a:solidFill>
                  <a:srgbClr val="2A2A2A"/>
                </a:solidFill>
              </a:defRPr>
            </a:lvl1pPr>
          </a:lstStyle>
          <a:p>
            <a:r>
              <a:t>Ruidos de rodamientos</a:t>
            </a:r>
          </a:p>
        </p:txBody>
      </p:sp>
      <p:sp>
        <p:nvSpPr>
          <p:cNvPr id="440" name="CuadroTexto 11"/>
          <p:cNvSpPr txBox="1"/>
          <p:nvPr/>
        </p:nvSpPr>
        <p:spPr>
          <a:xfrm>
            <a:off x="496798" y="2573411"/>
            <a:ext cx="8144282" cy="3005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Este tipo de ruido se manifiesta con motor en marcha y en ralentí, en 2 condiciones:</a:t>
            </a:r>
          </a:p>
        </p:txBody>
      </p:sp>
      <p:grpSp>
        <p:nvGrpSpPr>
          <p:cNvPr id="443" name="Rectángulo redondeado"/>
          <p:cNvGrpSpPr/>
          <p:nvPr/>
        </p:nvGrpSpPr>
        <p:grpSpPr>
          <a:xfrm>
            <a:off x="382497" y="3047143"/>
            <a:ext cx="7389905" cy="1051952"/>
            <a:chOff x="-145614" y="0"/>
            <a:chExt cx="7389903" cy="1051951"/>
          </a:xfrm>
        </p:grpSpPr>
        <p:sp>
          <p:nvSpPr>
            <p:cNvPr id="441" name="Rectángulo redondeado"/>
            <p:cNvSpPr/>
            <p:nvPr/>
          </p:nvSpPr>
          <p:spPr>
            <a:xfrm>
              <a:off x="-145614" y="0"/>
              <a:ext cx="7389903" cy="1051951"/>
            </a:xfrm>
            <a:prstGeom prst="roundRect">
              <a:avLst>
                <a:gd name="adj" fmla="val 19112"/>
              </a:avLst>
            </a:pr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2" name="Al pisar el pedal de Embrague:…"/>
            <p:cNvSpPr txBox="1"/>
            <p:nvPr/>
          </p:nvSpPr>
          <p:spPr>
            <a:xfrm>
              <a:off x="117770" y="176800"/>
              <a:ext cx="7126518" cy="717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>
                <a:defRPr sz="1600"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Al </a:t>
              </a:r>
              <a:r>
                <a:rPr dirty="0" err="1"/>
                <a:t>pisar</a:t>
              </a:r>
              <a:r>
                <a:rPr dirty="0"/>
                <a:t> el pedal de </a:t>
              </a:r>
              <a:r>
                <a:rPr dirty="0" err="1"/>
                <a:t>Embrague</a:t>
              </a:r>
              <a:r>
                <a:rPr dirty="0"/>
                <a:t>:</a:t>
              </a:r>
              <a:endParaRPr dirty="0"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dirty="0"/>
                <a:t>Son </a:t>
              </a:r>
              <a:r>
                <a:rPr dirty="0" err="1"/>
                <a:t>producidos</a:t>
              </a:r>
              <a:r>
                <a:rPr dirty="0"/>
                <a:t> por el </a:t>
              </a:r>
              <a:r>
                <a:rPr dirty="0" err="1"/>
                <a:t>rodamiento</a:t>
              </a:r>
              <a:r>
                <a:rPr dirty="0"/>
                <a:t> de </a:t>
              </a:r>
              <a:r>
                <a:rPr dirty="0" err="1"/>
                <a:t>empuje</a:t>
              </a:r>
              <a:r>
                <a:rPr dirty="0"/>
                <a:t>, o por </a:t>
              </a:r>
              <a:r>
                <a:rPr dirty="0" err="1"/>
                <a:t>roturas</a:t>
              </a:r>
              <a:r>
                <a:rPr dirty="0"/>
                <a:t> de las </a:t>
              </a:r>
              <a:r>
                <a:rPr dirty="0" err="1"/>
                <a:t>puntas</a:t>
              </a:r>
              <a:r>
                <a:rPr dirty="0"/>
                <a:t> del </a:t>
              </a:r>
              <a:r>
                <a:rPr dirty="0" err="1"/>
                <a:t>diafragma</a:t>
              </a:r>
              <a:r>
                <a:rPr dirty="0"/>
                <a:t>. Para </a:t>
              </a:r>
              <a:r>
                <a:rPr dirty="0" err="1"/>
                <a:t>solucionarlo</a:t>
              </a:r>
              <a:r>
                <a:rPr dirty="0"/>
                <a:t> es </a:t>
              </a:r>
              <a:r>
                <a:rPr dirty="0" err="1"/>
                <a:t>necesario</a:t>
              </a:r>
              <a:r>
                <a:rPr dirty="0"/>
                <a:t> </a:t>
              </a:r>
              <a:r>
                <a:rPr dirty="0" err="1"/>
                <a:t>desmontar</a:t>
              </a:r>
              <a:r>
                <a:rPr dirty="0"/>
                <a:t> la </a:t>
              </a:r>
              <a:r>
                <a:rPr dirty="0" err="1"/>
                <a:t>Transmisión</a:t>
              </a:r>
              <a:r>
                <a:rPr dirty="0"/>
                <a:t>.</a:t>
              </a:r>
            </a:p>
          </p:txBody>
        </p:sp>
      </p:grpSp>
      <p:sp>
        <p:nvSpPr>
          <p:cNvPr id="444" name="Rectángulo redondeado"/>
          <p:cNvSpPr/>
          <p:nvPr/>
        </p:nvSpPr>
        <p:spPr>
          <a:xfrm>
            <a:off x="382497" y="4190141"/>
            <a:ext cx="7389904" cy="1984150"/>
          </a:xfrm>
          <a:prstGeom prst="roundRect">
            <a:avLst>
              <a:gd name="adj" fmla="val 9895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5" name="Triángulo isósceles 13"/>
          <p:cNvSpPr/>
          <p:nvPr/>
        </p:nvSpPr>
        <p:spPr>
          <a:xfrm rot="6806082">
            <a:off x="7801687" y="5252742"/>
            <a:ext cx="333494" cy="788257"/>
          </a:xfrm>
          <a:prstGeom prst="triangl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6" name="CuadroTexto 16"/>
          <p:cNvSpPr txBox="1"/>
          <p:nvPr/>
        </p:nvSpPr>
        <p:spPr>
          <a:xfrm>
            <a:off x="586996" y="4386950"/>
            <a:ext cx="7126520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Al </a:t>
            </a:r>
            <a:r>
              <a:rPr dirty="0" err="1"/>
              <a:t>soltar</a:t>
            </a:r>
            <a:r>
              <a:rPr dirty="0"/>
              <a:t> el pedal de </a:t>
            </a:r>
            <a:r>
              <a:rPr dirty="0" err="1"/>
              <a:t>Embrague</a:t>
            </a:r>
            <a:r>
              <a:rPr dirty="0"/>
              <a:t>:</a:t>
            </a:r>
          </a:p>
          <a:p>
            <a: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Son </a:t>
            </a:r>
            <a:r>
              <a:rPr dirty="0" err="1"/>
              <a:t>producidos</a:t>
            </a:r>
            <a:r>
              <a:rPr dirty="0"/>
              <a:t> por los </a:t>
            </a:r>
            <a:r>
              <a:rPr dirty="0" err="1"/>
              <a:t>rodamientos</a:t>
            </a:r>
            <a:r>
              <a:rPr dirty="0"/>
              <a:t> </a:t>
            </a:r>
            <a:r>
              <a:rPr dirty="0" err="1"/>
              <a:t>internos</a:t>
            </a:r>
            <a:r>
              <a:rPr dirty="0"/>
              <a:t> de la </a:t>
            </a:r>
            <a:r>
              <a:rPr dirty="0" err="1"/>
              <a:t>transmisión</a:t>
            </a:r>
            <a:r>
              <a:rPr dirty="0"/>
              <a:t>, para </a:t>
            </a:r>
            <a:r>
              <a:rPr dirty="0" err="1"/>
              <a:t>solucionarlo</a:t>
            </a:r>
            <a:r>
              <a:rPr dirty="0"/>
              <a:t>, lo primero que se debe </a:t>
            </a:r>
            <a:r>
              <a:rPr dirty="0" err="1"/>
              <a:t>realizar</a:t>
            </a:r>
            <a:r>
              <a:rPr dirty="0"/>
              <a:t> es </a:t>
            </a:r>
            <a:r>
              <a:rPr dirty="0" err="1"/>
              <a:t>observar</a:t>
            </a:r>
            <a:r>
              <a:rPr dirty="0"/>
              <a:t> la </a:t>
            </a:r>
            <a:r>
              <a:rPr dirty="0" err="1"/>
              <a:t>cantidad</a:t>
            </a:r>
            <a:r>
              <a:rPr dirty="0"/>
              <a:t> y </a:t>
            </a:r>
            <a:r>
              <a:rPr dirty="0" err="1"/>
              <a:t>calidad</a:t>
            </a:r>
            <a:r>
              <a:rPr dirty="0"/>
              <a:t> del </a:t>
            </a:r>
            <a:r>
              <a:rPr dirty="0" err="1"/>
              <a:t>aceite</a:t>
            </a:r>
            <a:r>
              <a:rPr dirty="0"/>
              <a:t> de la </a:t>
            </a:r>
            <a:r>
              <a:rPr dirty="0" err="1"/>
              <a:t>transmisión</a:t>
            </a:r>
            <a:r>
              <a:rPr dirty="0"/>
              <a:t>. Si es </a:t>
            </a:r>
            <a:r>
              <a:rPr dirty="0" err="1"/>
              <a:t>necesario</a:t>
            </a:r>
            <a:r>
              <a:rPr dirty="0"/>
              <a:t> para un </a:t>
            </a:r>
            <a:r>
              <a:rPr dirty="0" err="1"/>
              <a:t>mejor</a:t>
            </a:r>
            <a:r>
              <a:rPr dirty="0"/>
              <a:t> </a:t>
            </a:r>
            <a:r>
              <a:rPr dirty="0" err="1"/>
              <a:t>diagnóstico</a:t>
            </a:r>
            <a:r>
              <a:rPr dirty="0"/>
              <a:t> </a:t>
            </a:r>
            <a:r>
              <a:rPr dirty="0" err="1"/>
              <a:t>reemplazar</a:t>
            </a:r>
            <a:r>
              <a:rPr dirty="0"/>
              <a:t> el </a:t>
            </a:r>
            <a:r>
              <a:rPr dirty="0" err="1"/>
              <a:t>aceite</a:t>
            </a:r>
            <a:r>
              <a:rPr dirty="0"/>
              <a:t> de la </a:t>
            </a:r>
            <a:r>
              <a:rPr dirty="0" err="1"/>
              <a:t>Transmisión</a:t>
            </a:r>
            <a:r>
              <a:rPr dirty="0"/>
              <a:t>.</a:t>
            </a:r>
          </a:p>
          <a:p>
            <a: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Si el </a:t>
            </a:r>
            <a:r>
              <a:rPr dirty="0" err="1"/>
              <a:t>ruido</a:t>
            </a:r>
            <a:r>
              <a:rPr dirty="0"/>
              <a:t> </a:t>
            </a:r>
            <a:r>
              <a:rPr dirty="0" err="1"/>
              <a:t>persiste</a:t>
            </a:r>
            <a:r>
              <a:rPr dirty="0"/>
              <a:t> se </a:t>
            </a:r>
            <a:r>
              <a:rPr dirty="0" err="1"/>
              <a:t>deberá</a:t>
            </a:r>
            <a:r>
              <a:rPr dirty="0"/>
              <a:t> </a:t>
            </a:r>
            <a:r>
              <a:rPr dirty="0" err="1"/>
              <a:t>reemplazar</a:t>
            </a:r>
            <a:r>
              <a:rPr dirty="0"/>
              <a:t> los </a:t>
            </a:r>
            <a:r>
              <a:rPr dirty="0" err="1"/>
              <a:t>rodamientos</a:t>
            </a:r>
            <a:r>
              <a:rPr dirty="0"/>
              <a:t> </a:t>
            </a:r>
            <a:r>
              <a:rPr dirty="0" err="1"/>
              <a:t>dañados</a:t>
            </a:r>
            <a:r>
              <a:rPr dirty="0"/>
              <a:t> de la </a:t>
            </a:r>
            <a:r>
              <a:rPr dirty="0" err="1"/>
              <a:t>transmisión</a:t>
            </a:r>
            <a:r>
              <a:rPr dirty="0"/>
              <a:t>.</a:t>
            </a:r>
          </a:p>
        </p:txBody>
      </p:sp>
      <p:pic>
        <p:nvPicPr>
          <p:cNvPr id="447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633" y="4784275"/>
            <a:ext cx="3408205" cy="39841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19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83;p2"/>
          <p:cNvSpPr txBox="1"/>
          <p:nvPr/>
        </p:nvSpPr>
        <p:spPr>
          <a:xfrm>
            <a:off x="365425" y="1923280"/>
            <a:ext cx="1444326" cy="621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>
              <a:defRPr sz="1500" b="1">
                <a:latin typeface="Calibri"/>
                <a:ea typeface="Calibri"/>
                <a:cs typeface="Calibri"/>
                <a:sym typeface="Calibri"/>
              </a:defRPr>
            </a:pPr>
            <a:r>
              <a:t>ACTIVIDAD 9</a:t>
            </a:r>
            <a:endParaRPr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8" name="Google Shape;78;p37"/>
          <p:cNvSpPr txBox="1"/>
          <p:nvPr/>
        </p:nvSpPr>
        <p:spPr>
          <a:xfrm>
            <a:off x="463948" y="2214697"/>
            <a:ext cx="7686350" cy="1153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/>
          <a:p>
            <a:pPr>
              <a:lnSpc>
                <a:spcPct val="90000"/>
              </a:lnSpc>
              <a:defRPr sz="3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DIAGNÓSTICO DEL </a:t>
            </a:r>
            <a:r>
              <a:rPr b="0">
                <a:solidFill>
                  <a:srgbClr val="FF0000"/>
                </a:solidFill>
              </a:rPr>
              <a:t>CONJUNTO DE EMBRAGUE</a:t>
            </a:r>
          </a:p>
        </p:txBody>
      </p:sp>
      <p:pic>
        <p:nvPicPr>
          <p:cNvPr id="239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5797" y="2797378"/>
            <a:ext cx="6282818" cy="457794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Google Shape;107;p2"/>
          <p:cNvSpPr txBox="1"/>
          <p:nvPr/>
        </p:nvSpPr>
        <p:spPr>
          <a:xfrm>
            <a:off x="1139099" y="834800"/>
            <a:ext cx="5045391" cy="369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398" tIns="91398" rIns="91398" bIns="91398">
            <a:spAutoFit/>
          </a:bodyPr>
          <a:lstStyle/>
          <a:p>
            <a:pPr>
              <a:defRPr sz="12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MÓDULO </a:t>
            </a:r>
            <a:r>
              <a:rPr lang="es-CL" dirty="0" smtClean="0"/>
              <a:t>8</a:t>
            </a:r>
            <a:r>
              <a:rPr dirty="0" smtClean="0"/>
              <a:t> </a:t>
            </a:r>
            <a:r>
              <a:rPr b="0" dirty="0" smtClean="0"/>
              <a:t>|</a:t>
            </a:r>
            <a:r>
              <a:rPr lang="es-CL" b="0" dirty="0" smtClean="0"/>
              <a:t>MANTENIMIENTO DE LOS SISTEMAS DE TRANSMISIÓN Y FRENOS</a:t>
            </a:r>
            <a:endParaRPr b="0" dirty="0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6" cy="3171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50" name="Imagen 9" descr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642" y="1815299"/>
            <a:ext cx="7016441" cy="4871644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Google Shape;323;p12"/>
          <p:cNvSpPr txBox="1"/>
          <p:nvPr/>
        </p:nvSpPr>
        <p:spPr>
          <a:xfrm>
            <a:off x="2943685" y="3688858"/>
            <a:ext cx="2424730" cy="42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sz="18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 err="1"/>
              <a:t>Conjunto</a:t>
            </a:r>
            <a:r>
              <a:rPr dirty="0"/>
              <a:t> de </a:t>
            </a:r>
            <a:r>
              <a:rPr dirty="0" err="1"/>
              <a:t>Embrague</a:t>
            </a:r>
            <a:r>
              <a:rPr dirty="0"/>
              <a:t>.</a:t>
            </a:r>
          </a:p>
        </p:txBody>
      </p:sp>
      <p:sp>
        <p:nvSpPr>
          <p:cNvPr id="457" name="Google Shape;206;p7"/>
          <p:cNvSpPr txBox="1"/>
          <p:nvPr/>
        </p:nvSpPr>
        <p:spPr>
          <a:xfrm>
            <a:off x="382497" y="1261272"/>
            <a:ext cx="8950506" cy="536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8" tIns="91398" rIns="91398" bIns="91398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VIDEO</a:t>
            </a:r>
          </a:p>
        </p:txBody>
      </p:sp>
      <p:grpSp>
        <p:nvGrpSpPr>
          <p:cNvPr id="461" name="Botón de acción: Hacia delante o Siguiente 17">
            <a:hlinkClick r:id="rId5"/>
          </p:cNvPr>
          <p:cNvGrpSpPr/>
          <p:nvPr/>
        </p:nvGrpSpPr>
        <p:grpSpPr>
          <a:xfrm>
            <a:off x="2442003" y="3655178"/>
            <a:ext cx="491855" cy="491855"/>
            <a:chOff x="0" y="0"/>
            <a:chExt cx="491854" cy="491854"/>
          </a:xfrm>
        </p:grpSpPr>
        <p:sp>
          <p:nvSpPr>
            <p:cNvPr id="458" name="Cuadrado"/>
            <p:cNvSpPr/>
            <p:nvPr/>
          </p:nvSpPr>
          <p:spPr>
            <a:xfrm>
              <a:off x="-1" y="-1"/>
              <a:ext cx="491855" cy="49185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59" name="Triángulo"/>
            <p:cNvSpPr/>
            <p:nvPr/>
          </p:nvSpPr>
          <p:spPr>
            <a:xfrm>
              <a:off x="61480" y="61480"/>
              <a:ext cx="368892" cy="368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lnTo>
                    <a:pt x="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0" name="Figura"/>
            <p:cNvSpPr/>
            <p:nvPr/>
          </p:nvSpPr>
          <p:spPr>
            <a:xfrm>
              <a:off x="0" y="0"/>
              <a:ext cx="491855" cy="491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900" y="10800"/>
                  </a:moveTo>
                  <a:lnTo>
                    <a:pt x="2700" y="18900"/>
                  </a:lnTo>
                  <a:lnTo>
                    <a:pt x="2700" y="2700"/>
                  </a:lnTo>
                  <a:close/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effectLst>
                    <a:outerShdw blurRad="38100" dist="19050" dir="2700000" rotWithShape="0">
                      <a:srgbClr val="000000">
                        <a:alpha val="4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462" name="Google Shape;443;p20"/>
          <p:cNvSpPr txBox="1"/>
          <p:nvPr/>
        </p:nvSpPr>
        <p:spPr>
          <a:xfrm>
            <a:off x="366450" y="100792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VEAMOS EL SIGUIENTE</a:t>
            </a:r>
          </a:p>
        </p:txBody>
      </p:sp>
      <p:pic>
        <p:nvPicPr>
          <p:cNvPr id="16" name="ruido al pisar o soltar clutch  ¿clutch o transmisión">
            <a:hlinkClick r:id="" action="ppaction://media"/>
            <a:extLst>
              <a:ext uri="{FF2B5EF4-FFF2-40B4-BE49-F238E27FC236}">
                <a16:creationId xmlns="" xmlns:a16="http://schemas.microsoft.com/office/drawing/2014/main" id="{F34FA89C-65EC-4442-ACDC-6CAC448E5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925" y="2383422"/>
            <a:ext cx="5924868" cy="3332663"/>
          </a:xfrm>
          <a:prstGeom prst="rect">
            <a:avLst/>
          </a:prstGeom>
        </p:spPr>
      </p:pic>
      <p:pic>
        <p:nvPicPr>
          <p:cNvPr id="17" name="Imagen 10" descr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74253" y="3959845"/>
            <a:ext cx="4636304" cy="38448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upo 11"/>
          <p:cNvGrpSpPr/>
          <p:nvPr/>
        </p:nvGrpSpPr>
        <p:grpSpPr>
          <a:xfrm>
            <a:off x="6813805" y="1701558"/>
            <a:ext cx="2333957" cy="2330391"/>
            <a:chOff x="0" y="0"/>
            <a:chExt cx="2633627" cy="2629603"/>
          </a:xfrm>
        </p:grpSpPr>
        <p:sp>
          <p:nvSpPr>
            <p:cNvPr id="19" name="Google Shape;250;p10"/>
            <p:cNvSpPr/>
            <p:nvPr/>
          </p:nvSpPr>
          <p:spPr>
            <a:xfrm>
              <a:off x="0" y="0"/>
              <a:ext cx="2633628" cy="1993054"/>
            </a:xfrm>
            <a:prstGeom prst="roundRect">
              <a:avLst>
                <a:gd name="adj" fmla="val 11224"/>
              </a:avLst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0" name="Triángulo isósceles 13"/>
            <p:cNvSpPr/>
            <p:nvPr/>
          </p:nvSpPr>
          <p:spPr>
            <a:xfrm rot="12168342">
              <a:off x="992572" y="1807525"/>
              <a:ext cx="333495" cy="788258"/>
            </a:xfrm>
            <a:prstGeom prst="triangle">
              <a:avLst/>
            </a:prstGeom>
            <a:solidFill>
              <a:srgbClr val="DFD3D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1" name="Google Shape;353;p18"/>
          <p:cNvSpPr txBox="1"/>
          <p:nvPr/>
        </p:nvSpPr>
        <p:spPr>
          <a:xfrm>
            <a:off x="7179479" y="2104605"/>
            <a:ext cx="2221898" cy="96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398" tIns="91398" rIns="91398" bIns="91398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CL" dirty="0" smtClean="0"/>
              <a:t>¡</a:t>
            </a:r>
            <a:r>
              <a:rPr dirty="0" err="1" smtClean="0"/>
              <a:t>Veamos</a:t>
            </a:r>
            <a:r>
              <a:rPr dirty="0" smtClean="0"/>
              <a:t> </a:t>
            </a:r>
            <a:r>
              <a:rPr dirty="0"/>
              <a:t>el </a:t>
            </a:r>
            <a:r>
              <a:rPr dirty="0" err="1"/>
              <a:t>siguiente</a:t>
            </a:r>
            <a:r>
              <a:rPr dirty="0"/>
              <a:t> </a:t>
            </a:r>
            <a:r>
              <a:rPr dirty="0">
                <a:solidFill>
                  <a:srgbClr val="FF0000"/>
                </a:solidFill>
              </a:rPr>
              <a:t>video </a:t>
            </a:r>
            <a:r>
              <a:rPr lang="es-CL" dirty="0" smtClean="0">
                <a:solidFill>
                  <a:srgbClr val="FF0000"/>
                </a:solidFill>
              </a:rPr>
              <a:t>resumen</a:t>
            </a:r>
            <a:r>
              <a:rPr dirty="0" smtClean="0">
                <a:solidFill>
                  <a:srgbClr val="FF0000"/>
                </a:solidFill>
              </a:rPr>
              <a:t>!</a:t>
            </a: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54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275;p12"/>
          <p:cNvGrpSpPr/>
          <p:nvPr/>
        </p:nvGrpSpPr>
        <p:grpSpPr>
          <a:xfrm>
            <a:off x="2035274" y="2911884"/>
            <a:ext cx="6999679" cy="2696559"/>
            <a:chOff x="0" y="0"/>
            <a:chExt cx="6999677" cy="2696557"/>
          </a:xfrm>
        </p:grpSpPr>
        <p:sp>
          <p:nvSpPr>
            <p:cNvPr id="475" name="Google Shape;276;p12"/>
            <p:cNvSpPr/>
            <p:nvPr/>
          </p:nvSpPr>
          <p:spPr>
            <a:xfrm>
              <a:off x="-1" y="-1"/>
              <a:ext cx="6999679" cy="269655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476" name="Google Shape;277;p12"/>
            <p:cNvSpPr txBox="1"/>
            <p:nvPr/>
          </p:nvSpPr>
          <p:spPr>
            <a:xfrm>
              <a:off x="131633" y="1158159"/>
              <a:ext cx="6736409" cy="380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8" tIns="91398" rIns="91398" bIns="91398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478" name="Google Shape;281;p12" descr="Google Shape;281;p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444" y="5389021"/>
            <a:ext cx="1651876" cy="884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Google Shape;282;p12" descr="Google Shape;282;p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4946"/>
            <a:ext cx="3854921" cy="3652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Google Shape;283;p12" descr="Google Shape;283;p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316" y="5029930"/>
            <a:ext cx="1806828" cy="1348215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Google Shape;388;p18"/>
          <p:cNvSpPr txBox="1"/>
          <p:nvPr/>
        </p:nvSpPr>
        <p:spPr>
          <a:xfrm>
            <a:off x="375973" y="1265365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¿CUÁNTO APRENDIMOS?</a:t>
            </a:r>
          </a:p>
        </p:txBody>
      </p:sp>
      <p:sp>
        <p:nvSpPr>
          <p:cNvPr id="482" name="Google Shape;392;p18"/>
          <p:cNvSpPr txBox="1"/>
          <p:nvPr/>
        </p:nvSpPr>
        <p:spPr>
          <a:xfrm>
            <a:off x="366450" y="97363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REVISEMOS</a:t>
            </a:r>
          </a:p>
        </p:txBody>
      </p:sp>
      <p:sp>
        <p:nvSpPr>
          <p:cNvPr id="483" name="Google Shape;168;p5"/>
          <p:cNvSpPr txBox="1"/>
          <p:nvPr/>
        </p:nvSpPr>
        <p:spPr>
          <a:xfrm>
            <a:off x="4250904" y="1087650"/>
            <a:ext cx="466494" cy="83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9</a:t>
            </a:r>
          </a:p>
        </p:txBody>
      </p:sp>
      <p:sp>
        <p:nvSpPr>
          <p:cNvPr id="484" name="Google Shape;391;p18"/>
          <p:cNvSpPr txBox="1"/>
          <p:nvPr/>
        </p:nvSpPr>
        <p:spPr>
          <a:xfrm>
            <a:off x="3205316" y="4207576"/>
            <a:ext cx="4994786" cy="67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¡Ahora realizaremos una actividad que resume todo lo que hemos visto! </a:t>
            </a:r>
            <a:r>
              <a:rPr b="1">
                <a:solidFill>
                  <a:srgbClr val="76384D"/>
                </a:solidFill>
              </a:rPr>
              <a:t>¡Atentos!</a:t>
            </a:r>
          </a:p>
        </p:txBody>
      </p:sp>
      <p:sp>
        <p:nvSpPr>
          <p:cNvPr id="485" name="Google Shape;445;p20"/>
          <p:cNvSpPr txBox="1"/>
          <p:nvPr/>
        </p:nvSpPr>
        <p:spPr>
          <a:xfrm>
            <a:off x="3205315" y="3507739"/>
            <a:ext cx="5250427" cy="43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20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DEL </a:t>
            </a:r>
            <a:r>
              <a:rPr b="0">
                <a:solidFill>
                  <a:srgbClr val="FF0000"/>
                </a:solidFill>
              </a:rPr>
              <a:t>CONJUNTO DE EMBRAGUE</a:t>
            </a: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21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rupo 28"/>
          <p:cNvGrpSpPr/>
          <p:nvPr/>
        </p:nvGrpSpPr>
        <p:grpSpPr>
          <a:xfrm>
            <a:off x="-4657" y="1019355"/>
            <a:ext cx="9503946" cy="7203830"/>
            <a:chOff x="0" y="0"/>
            <a:chExt cx="9503945" cy="7203828"/>
          </a:xfrm>
        </p:grpSpPr>
        <p:sp>
          <p:nvSpPr>
            <p:cNvPr id="487" name="Google Shape;401;p19"/>
            <p:cNvSpPr txBox="1"/>
            <p:nvPr/>
          </p:nvSpPr>
          <p:spPr>
            <a:xfrm>
              <a:off x="371106" y="0"/>
              <a:ext cx="4700402" cy="3722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ANTES DE COMENZAR LA ACTIVIDAD:</a:t>
              </a:r>
            </a:p>
          </p:txBody>
        </p:sp>
        <p:sp>
          <p:nvSpPr>
            <p:cNvPr id="488" name="Google Shape;402;p19"/>
            <p:cNvSpPr txBox="1"/>
            <p:nvPr/>
          </p:nvSpPr>
          <p:spPr>
            <a:xfrm>
              <a:off x="380633" y="214313"/>
              <a:ext cx="1983766" cy="53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ED423D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¡ATENCIÓN!</a:t>
              </a:r>
            </a:p>
          </p:txBody>
        </p:sp>
        <p:sp>
          <p:nvSpPr>
            <p:cNvPr id="489" name="Google Shape;404;p19"/>
            <p:cNvSpPr txBox="1"/>
            <p:nvPr/>
          </p:nvSpPr>
          <p:spPr>
            <a:xfrm>
              <a:off x="1233695" y="902659"/>
              <a:ext cx="7934629" cy="50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Materiales inflamables: </a:t>
              </a:r>
              <a:r>
                <a:rPr b="0">
                  <a:solidFill>
                    <a:srgbClr val="000000"/>
                  </a:solidFill>
                </a:rPr>
                <a:t>Tener máxima precaución al momento de  manipular o extraer el combustible de los sistemas del vehículo (bomba combustible, mangueras de inyección, etc). </a:t>
              </a:r>
            </a:p>
          </p:txBody>
        </p:sp>
        <p:sp>
          <p:nvSpPr>
            <p:cNvPr id="490" name="Google Shape;405;p19"/>
            <p:cNvSpPr txBox="1"/>
            <p:nvPr/>
          </p:nvSpPr>
          <p:spPr>
            <a:xfrm>
              <a:off x="1233694" y="1653574"/>
              <a:ext cx="7669159" cy="737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Protección obligatoria de la vista: </a:t>
              </a:r>
              <a:r>
                <a:rPr b="0">
                  <a:solidFill>
                    <a:srgbClr val="000000"/>
                  </a:solidFill>
                </a:rPr>
                <a:t>Se utilizarán antiparras siempre que exista riesgo de proyección de partículas a los ojos. (aceites, líquidos refrigerantes y de freno, virutas del disco de freno, uso de circuitos eléctricos, etc).</a:t>
              </a:r>
            </a:p>
          </p:txBody>
        </p:sp>
        <p:sp>
          <p:nvSpPr>
            <p:cNvPr id="491" name="Google Shape;406;p19"/>
            <p:cNvSpPr txBox="1"/>
            <p:nvPr/>
          </p:nvSpPr>
          <p:spPr>
            <a:xfrm>
              <a:off x="1233695" y="3489247"/>
              <a:ext cx="7934629" cy="5093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Protección obligatoria de los pies: </a:t>
              </a:r>
              <a:r>
                <a:rPr b="0">
                  <a:solidFill>
                    <a:srgbClr val="000000"/>
                  </a:solidFill>
                </a:rPr>
                <a:t>Uso obligatorio de zapatos de seguridad al entrar al taller o laboratorio, en casos que exista riesgo de caídas de objetos pesados.</a:t>
              </a:r>
            </a:p>
          </p:txBody>
        </p:sp>
        <p:sp>
          <p:nvSpPr>
            <p:cNvPr id="492" name="Google Shape;407;p19"/>
            <p:cNvSpPr txBox="1"/>
            <p:nvPr/>
          </p:nvSpPr>
          <p:spPr>
            <a:xfrm>
              <a:off x="1233694" y="4279488"/>
              <a:ext cx="7030069" cy="7379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Manipular herramientas </a:t>
              </a:r>
              <a:r>
                <a:rPr b="0">
                  <a:solidFill>
                    <a:srgbClr val="000000"/>
                  </a:solidFill>
                </a:rPr>
                <a:t>cuidadosamente.</a:t>
              </a:r>
              <a:endParaRPr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Asegurar la integridad física </a:t>
              </a:r>
              <a:r>
                <a:rPr b="0">
                  <a:solidFill>
                    <a:srgbClr val="000000"/>
                  </a:solidFill>
                </a:rPr>
                <a:t>propia y del grupo de trabajo.</a:t>
              </a:r>
              <a:endParaRPr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Circular solo por las </a:t>
              </a:r>
              <a:r>
                <a:rPr b="1">
                  <a:solidFill>
                    <a:srgbClr val="741B47"/>
                  </a:solidFill>
                </a:rPr>
                <a:t>zonas de seguridad </a:t>
              </a:r>
              <a:r>
                <a:t>demarcadas.</a:t>
              </a:r>
            </a:p>
          </p:txBody>
        </p:sp>
        <p:sp>
          <p:nvSpPr>
            <p:cNvPr id="493" name="Google Shape;410;p19"/>
            <p:cNvSpPr txBox="1"/>
            <p:nvPr/>
          </p:nvSpPr>
          <p:spPr>
            <a:xfrm>
              <a:off x="1233695" y="5252791"/>
              <a:ext cx="3883741" cy="5093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t>Toda actividad debe desarrollarse </a:t>
              </a:r>
              <a:r>
                <a:rPr b="1">
                  <a:solidFill>
                    <a:srgbClr val="741B47"/>
                  </a:solidFill>
                </a:rPr>
                <a:t>bajo supervisión </a:t>
              </a:r>
              <a:r>
                <a:t>de la persona a cargo del taller o laboratorio.</a:t>
              </a:r>
            </a:p>
          </p:txBody>
        </p:sp>
        <p:grpSp>
          <p:nvGrpSpPr>
            <p:cNvPr id="496" name="Google Shape;411;p19"/>
            <p:cNvGrpSpPr/>
            <p:nvPr/>
          </p:nvGrpSpPr>
          <p:grpSpPr>
            <a:xfrm>
              <a:off x="0" y="769473"/>
              <a:ext cx="1135371" cy="783007"/>
              <a:chOff x="0" y="0"/>
              <a:chExt cx="1135370" cy="783006"/>
            </a:xfrm>
          </p:grpSpPr>
          <p:sp>
            <p:nvSpPr>
              <p:cNvPr id="494" name="Google Shape;412;p19"/>
              <p:cNvSpPr/>
              <p:nvPr/>
            </p:nvSpPr>
            <p:spPr>
              <a:xfrm rot="5400000">
                <a:off x="176181" y="-176183"/>
                <a:ext cx="783007" cy="113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495" name="Google Shape;413;p19" descr="Google Shape;413;p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1852" y="157960"/>
                <a:ext cx="629468" cy="53055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97" name="Google Shape;414;p19"/>
            <p:cNvSpPr txBox="1"/>
            <p:nvPr/>
          </p:nvSpPr>
          <p:spPr>
            <a:xfrm>
              <a:off x="1233694" y="2517335"/>
              <a:ext cx="7865804" cy="737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699" tIns="45699" rIns="45699" bIns="45699" numCol="1" anchor="t">
              <a:spAutoFit/>
            </a:bodyPr>
            <a:lstStyle/>
            <a:p>
              <a:pPr>
                <a:defRPr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Protección obligatoria de las manos: </a:t>
              </a:r>
              <a:r>
                <a:rPr b="0">
                  <a:solidFill>
                    <a:srgbClr val="000000"/>
                  </a:solidFill>
                </a:rPr>
                <a:t>Se utilizarán siempre guantes de protección cuando se manipulen cualquier tipo de fluidos, en uso de herramientas e intervención del motor, desarme de partes y trabajo en sistemas eléctricos. </a:t>
              </a:r>
            </a:p>
          </p:txBody>
        </p:sp>
        <p:grpSp>
          <p:nvGrpSpPr>
            <p:cNvPr id="500" name="Google Shape;415;p19"/>
            <p:cNvGrpSpPr/>
            <p:nvPr/>
          </p:nvGrpSpPr>
          <p:grpSpPr>
            <a:xfrm>
              <a:off x="0" y="1642296"/>
              <a:ext cx="1135371" cy="783007"/>
              <a:chOff x="0" y="0"/>
              <a:chExt cx="1135370" cy="783006"/>
            </a:xfrm>
          </p:grpSpPr>
          <p:sp>
            <p:nvSpPr>
              <p:cNvPr id="498" name="Google Shape;416;p19"/>
              <p:cNvSpPr/>
              <p:nvPr/>
            </p:nvSpPr>
            <p:spPr>
              <a:xfrm rot="5400000">
                <a:off x="176181" y="-176183"/>
                <a:ext cx="783007" cy="113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499" name="Google Shape;417;p19" descr="Google Shape;417;p1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602" y="143963"/>
                <a:ext cx="639968" cy="539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3" name="Google Shape;418;p19"/>
            <p:cNvGrpSpPr/>
            <p:nvPr/>
          </p:nvGrpSpPr>
          <p:grpSpPr>
            <a:xfrm>
              <a:off x="0" y="2515119"/>
              <a:ext cx="1135371" cy="783008"/>
              <a:chOff x="0" y="0"/>
              <a:chExt cx="1135370" cy="783006"/>
            </a:xfrm>
          </p:grpSpPr>
          <p:sp>
            <p:nvSpPr>
              <p:cNvPr id="501" name="Google Shape;419;p19"/>
              <p:cNvSpPr/>
              <p:nvPr/>
            </p:nvSpPr>
            <p:spPr>
              <a:xfrm rot="5400000">
                <a:off x="176181" y="-176183"/>
                <a:ext cx="783007" cy="113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502" name="Google Shape;420;p19" descr="Google Shape;420;p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5406" y="136147"/>
                <a:ext cx="602359" cy="5077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6" name="Google Shape;421;p19"/>
            <p:cNvGrpSpPr/>
            <p:nvPr/>
          </p:nvGrpSpPr>
          <p:grpSpPr>
            <a:xfrm>
              <a:off x="0" y="3387943"/>
              <a:ext cx="1135371" cy="783007"/>
              <a:chOff x="0" y="0"/>
              <a:chExt cx="1135370" cy="783006"/>
            </a:xfrm>
          </p:grpSpPr>
          <p:sp>
            <p:nvSpPr>
              <p:cNvPr id="504" name="Google Shape;422;p19"/>
              <p:cNvSpPr/>
              <p:nvPr/>
            </p:nvSpPr>
            <p:spPr>
              <a:xfrm rot="5400000">
                <a:off x="176181" y="-176183"/>
                <a:ext cx="783007" cy="113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505" name="Google Shape;423;p19" descr="Google Shape;423;p1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637" y="138928"/>
                <a:ext cx="610128" cy="5142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09" name="Google Shape;424;p19"/>
            <p:cNvGrpSpPr/>
            <p:nvPr/>
          </p:nvGrpSpPr>
          <p:grpSpPr>
            <a:xfrm>
              <a:off x="0" y="5148608"/>
              <a:ext cx="1135371" cy="783007"/>
              <a:chOff x="0" y="0"/>
              <a:chExt cx="1135370" cy="783006"/>
            </a:xfrm>
          </p:grpSpPr>
          <p:sp>
            <p:nvSpPr>
              <p:cNvPr id="507" name="Google Shape;425;p19"/>
              <p:cNvSpPr/>
              <p:nvPr/>
            </p:nvSpPr>
            <p:spPr>
              <a:xfrm rot="5400000">
                <a:off x="176181" y="-176183"/>
                <a:ext cx="783007" cy="113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508" name="Google Shape;426;p19" descr="Google Shape;426;p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3583" y="127374"/>
                <a:ext cx="666004" cy="5613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512" name="Google Shape;427;p19"/>
            <p:cNvGrpSpPr/>
            <p:nvPr/>
          </p:nvGrpSpPr>
          <p:grpSpPr>
            <a:xfrm>
              <a:off x="0" y="4097791"/>
              <a:ext cx="1193250" cy="1156258"/>
              <a:chOff x="0" y="0"/>
              <a:chExt cx="1193249" cy="1156256"/>
            </a:xfrm>
          </p:grpSpPr>
          <p:sp>
            <p:nvSpPr>
              <p:cNvPr id="510" name="Google Shape;428;p19"/>
              <p:cNvSpPr/>
              <p:nvPr/>
            </p:nvSpPr>
            <p:spPr>
              <a:xfrm rot="5400000">
                <a:off x="176181" y="-13208"/>
                <a:ext cx="783007" cy="11353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112"/>
                      <a:pt x="21600" y="2483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2483"/>
                    </a:lnTo>
                    <a:cubicBezTo>
                      <a:pt x="0" y="1112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rial"/>
                  </a:defRPr>
                </a:pPr>
                <a:endParaRPr/>
              </a:p>
            </p:txBody>
          </p:sp>
          <p:pic>
            <p:nvPicPr>
              <p:cNvPr id="511" name="Google Shape;429;p19" descr="Google Shape;429;p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9406135">
                <a:off x="146058" y="195256"/>
                <a:ext cx="908508" cy="76574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13" name="Google Shape;433;p19" descr="Google Shape;433;p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76434" y="3850006"/>
              <a:ext cx="4327512" cy="33538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22</a:t>
            </a:fld>
            <a:endParaRPr lang="es-CL"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2;p28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6" cy="3171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23</a:t>
            </a:fld>
            <a:endParaRPr/>
          </a:p>
        </p:txBody>
      </p:sp>
      <p:grpSp>
        <p:nvGrpSpPr>
          <p:cNvPr id="519" name="Google Shape;310;p41"/>
          <p:cNvGrpSpPr/>
          <p:nvPr/>
        </p:nvGrpSpPr>
        <p:grpSpPr>
          <a:xfrm>
            <a:off x="375971" y="2370244"/>
            <a:ext cx="8839208" cy="3238199"/>
            <a:chOff x="-1" y="0"/>
            <a:chExt cx="8839206" cy="3238198"/>
          </a:xfrm>
        </p:grpSpPr>
        <p:sp>
          <p:nvSpPr>
            <p:cNvPr id="517" name="Rectángulo redondeado"/>
            <p:cNvSpPr/>
            <p:nvPr/>
          </p:nvSpPr>
          <p:spPr>
            <a:xfrm>
              <a:off x="-2" y="-1"/>
              <a:ext cx="8839208" cy="323819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18" name="Texto"/>
            <p:cNvSpPr txBox="1"/>
            <p:nvPr/>
          </p:nvSpPr>
          <p:spPr>
            <a:xfrm>
              <a:off x="158074" y="1428979"/>
              <a:ext cx="8523056" cy="38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520" name="Google Shape;311;p41"/>
          <p:cNvSpPr/>
          <p:nvPr/>
        </p:nvSpPr>
        <p:spPr>
          <a:xfrm>
            <a:off x="5279923" y="7354529"/>
            <a:ext cx="2723538" cy="2051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521" name="Google Shape;313;p41" descr="Google Shape;313;p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463" y="2370246"/>
            <a:ext cx="4539999" cy="5336915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Google Shape;445;p20"/>
          <p:cNvSpPr txBox="1"/>
          <p:nvPr/>
        </p:nvSpPr>
        <p:spPr>
          <a:xfrm>
            <a:off x="1018688" y="3788874"/>
            <a:ext cx="4229820" cy="96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Ahora realizaremos una actividad práctica.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Te sugerimos </a:t>
            </a:r>
            <a:r>
              <a:rPr b="1">
                <a:solidFill>
                  <a:srgbClr val="76384D"/>
                </a:solidFill>
              </a:rPr>
              <a:t>seguir las instrucciones </a:t>
            </a:r>
            <a:r>
              <a:t>que van</a:t>
            </a:r>
            <a:endParaRPr>
              <a:latin typeface="+mj-lt"/>
              <a:ea typeface="+mj-ea"/>
              <a:cs typeface="+mj-cs"/>
              <a:sym typeface="Arial"/>
            </a:endParaRPr>
          </a:p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Adjuntas en la guía que el profesor te entregará.</a:t>
            </a:r>
          </a:p>
        </p:txBody>
      </p:sp>
      <p:grpSp>
        <p:nvGrpSpPr>
          <p:cNvPr id="526" name="Grupo 18"/>
          <p:cNvGrpSpPr/>
          <p:nvPr/>
        </p:nvGrpSpPr>
        <p:grpSpPr>
          <a:xfrm>
            <a:off x="366449" y="945431"/>
            <a:ext cx="8960028" cy="941773"/>
            <a:chOff x="0" y="0"/>
            <a:chExt cx="8960027" cy="941772"/>
          </a:xfrm>
        </p:grpSpPr>
        <p:sp>
          <p:nvSpPr>
            <p:cNvPr id="523" name="Google Shape;438;p20"/>
            <p:cNvSpPr txBox="1"/>
            <p:nvPr/>
          </p:nvSpPr>
          <p:spPr>
            <a:xfrm>
              <a:off x="9524" y="322083"/>
              <a:ext cx="8950504" cy="53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lnSpc>
                  <a:spcPct val="80000"/>
                </a:lnSpc>
                <a:defRPr sz="28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ACTIVIDAD PRÁCTICA</a:t>
              </a:r>
            </a:p>
          </p:txBody>
        </p:sp>
        <p:sp>
          <p:nvSpPr>
            <p:cNvPr id="524" name="Google Shape;443;p20"/>
            <p:cNvSpPr txBox="1"/>
            <p:nvPr/>
          </p:nvSpPr>
          <p:spPr>
            <a:xfrm>
              <a:off x="0" y="165364"/>
              <a:ext cx="4700402" cy="372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¡PRACTIQUEMOS!</a:t>
              </a:r>
            </a:p>
          </p:txBody>
        </p:sp>
        <p:sp>
          <p:nvSpPr>
            <p:cNvPr id="525" name="Google Shape;168;p5"/>
            <p:cNvSpPr txBox="1"/>
            <p:nvPr/>
          </p:nvSpPr>
          <p:spPr>
            <a:xfrm>
              <a:off x="3304109" y="0"/>
              <a:ext cx="559358" cy="941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 algn="r">
                <a:lnSpc>
                  <a:spcPct val="90000"/>
                </a:lnSpc>
                <a:defRPr sz="6000">
                  <a:solidFill>
                    <a:srgbClr val="BA9BA5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9</a:t>
              </a:r>
            </a:p>
          </p:txBody>
        </p:sp>
      </p:grpSp>
      <p:sp>
        <p:nvSpPr>
          <p:cNvPr id="527" name="Google Shape;445;p20"/>
          <p:cNvSpPr txBox="1"/>
          <p:nvPr/>
        </p:nvSpPr>
        <p:spPr>
          <a:xfrm>
            <a:off x="962188" y="2975069"/>
            <a:ext cx="5566433" cy="43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20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TIPOS DE RESIDUOS: </a:t>
            </a:r>
            <a:r>
              <a:rPr b="0">
                <a:solidFill>
                  <a:srgbClr val="FF0000"/>
                </a:solidFill>
              </a:rPr>
              <a:t>AUTOMOTRICES BATERÍAS 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;p28"/>
          <p:cNvSpPr txBox="1">
            <a:spLocks noGrp="1"/>
          </p:cNvSpPr>
          <p:nvPr>
            <p:ph type="sldNum" sz="quarter" idx="4294967295"/>
          </p:nvPr>
        </p:nvSpPr>
        <p:spPr>
          <a:xfrm>
            <a:off x="371684" y="6881800"/>
            <a:ext cx="337156" cy="3171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24</a:t>
            </a:fld>
            <a:endParaRPr/>
          </a:p>
        </p:txBody>
      </p:sp>
      <p:grpSp>
        <p:nvGrpSpPr>
          <p:cNvPr id="532" name="Google Shape;320;p21"/>
          <p:cNvGrpSpPr/>
          <p:nvPr/>
        </p:nvGrpSpPr>
        <p:grpSpPr>
          <a:xfrm>
            <a:off x="383454" y="2370244"/>
            <a:ext cx="8839206" cy="3238199"/>
            <a:chOff x="0" y="0"/>
            <a:chExt cx="8839205" cy="3238198"/>
          </a:xfrm>
        </p:grpSpPr>
        <p:sp>
          <p:nvSpPr>
            <p:cNvPr id="530" name="Rectángulo redondeado"/>
            <p:cNvSpPr/>
            <p:nvPr/>
          </p:nvSpPr>
          <p:spPr>
            <a:xfrm>
              <a:off x="-1" y="-1"/>
              <a:ext cx="8839206" cy="323819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531" name="Texto"/>
            <p:cNvSpPr txBox="1"/>
            <p:nvPr/>
          </p:nvSpPr>
          <p:spPr>
            <a:xfrm>
              <a:off x="158076" y="1428979"/>
              <a:ext cx="8523052" cy="3802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2" tIns="91422" rIns="91422" bIns="91422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533" name="Google Shape;321;p21"/>
          <p:cNvSpPr/>
          <p:nvPr/>
        </p:nvSpPr>
        <p:spPr>
          <a:xfrm>
            <a:off x="5279923" y="7354529"/>
            <a:ext cx="2723538" cy="2051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534" name="Google Shape;322;p21" descr="Google Shape;322;p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940" y="2710743"/>
            <a:ext cx="5190655" cy="4917759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Google Shape;455;p21"/>
          <p:cNvSpPr txBox="1"/>
          <p:nvPr/>
        </p:nvSpPr>
        <p:spPr>
          <a:xfrm>
            <a:off x="366450" y="1362254"/>
            <a:ext cx="895050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TICKET DE SALIDA</a:t>
            </a:r>
          </a:p>
        </p:txBody>
      </p:sp>
      <p:sp>
        <p:nvSpPr>
          <p:cNvPr id="536" name="Google Shape;456;p21"/>
          <p:cNvSpPr txBox="1"/>
          <p:nvPr/>
        </p:nvSpPr>
        <p:spPr>
          <a:xfrm>
            <a:off x="366450" y="1110796"/>
            <a:ext cx="4700400" cy="372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ANTES DE TERMINAR:</a:t>
            </a:r>
          </a:p>
        </p:txBody>
      </p:sp>
      <p:grpSp>
        <p:nvGrpSpPr>
          <p:cNvPr id="539" name="Grupo 13"/>
          <p:cNvGrpSpPr/>
          <p:nvPr/>
        </p:nvGrpSpPr>
        <p:grpSpPr>
          <a:xfrm>
            <a:off x="972820" y="3675167"/>
            <a:ext cx="4567085" cy="1987264"/>
            <a:chOff x="0" y="0"/>
            <a:chExt cx="4567084" cy="1987262"/>
          </a:xfrm>
        </p:grpSpPr>
        <p:sp>
          <p:nvSpPr>
            <p:cNvPr id="537" name="Google Shape;445;p20"/>
            <p:cNvSpPr txBox="1"/>
            <p:nvPr/>
          </p:nvSpPr>
          <p:spPr>
            <a:xfrm>
              <a:off x="-1" y="0"/>
              <a:ext cx="4567085" cy="19872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/>
            <a:p>
              <a:pPr>
                <a:lnSpc>
                  <a:spcPct val="115000"/>
                </a:lnSpc>
                <a:defRPr sz="1600">
                  <a:latin typeface="Calibri"/>
                  <a:ea typeface="Calibri"/>
                  <a:cs typeface="Calibri"/>
                  <a:sym typeface="Calibri"/>
                </a:defRPr>
              </a:pPr>
              <a:r>
                <a:t>¡No olvides contestar la Autoevaluación y entregar el Ticket de Salida!</a:t>
              </a:r>
              <a:endParaRPr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lnSpc>
                  <a:spcPct val="115000"/>
                </a:lnSpc>
                <a:defRPr sz="1600">
                  <a:latin typeface="+mj-lt"/>
                  <a:ea typeface="+mj-ea"/>
                  <a:cs typeface="+mj-cs"/>
                  <a:sym typeface="Arial"/>
                </a:defRPr>
              </a:pPr>
              <a:endParaRPr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lnSpc>
                  <a:spcPct val="115000"/>
                </a:lnSpc>
                <a:defRPr sz="2100" b="1">
                  <a:solidFill>
                    <a:srgbClr val="741B4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¡Hasta la próxima! </a:t>
              </a:r>
              <a:endParaRPr>
                <a:latin typeface="+mj-lt"/>
                <a:ea typeface="+mj-ea"/>
                <a:cs typeface="+mj-cs"/>
                <a:sym typeface="Arial"/>
              </a:endParaRPr>
            </a:p>
            <a:p>
              <a:pPr>
                <a:defRPr sz="2100" b="1" u="sng">
                  <a:solidFill>
                    <a:srgbClr val="741B47"/>
                  </a:solidFill>
                  <a:latin typeface="+mj-lt"/>
                  <a:ea typeface="+mj-ea"/>
                  <a:cs typeface="+mj-cs"/>
                  <a:sym typeface="Arial"/>
                </a:defRPr>
              </a:pPr>
              <a:r>
                <a:t/>
              </a:r>
              <a:br/>
              <a:endParaRPr/>
            </a:p>
          </p:txBody>
        </p:sp>
        <p:pic>
          <p:nvPicPr>
            <p:cNvPr id="538" name="Imagen 15" descr="Imagen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9367" y="697155"/>
              <a:ext cx="673178" cy="603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0" name="Google Shape;445;p20"/>
          <p:cNvSpPr txBox="1"/>
          <p:nvPr/>
        </p:nvSpPr>
        <p:spPr>
          <a:xfrm>
            <a:off x="962188" y="2975069"/>
            <a:ext cx="5566433" cy="43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20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TIPOS DE RESIDUOS: </a:t>
            </a:r>
            <a:r>
              <a:rPr b="0">
                <a:solidFill>
                  <a:srgbClr val="FF0000"/>
                </a:solidFill>
              </a:rPr>
              <a:t>AUTOMOTRICES BATERÍAS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242" name="Google Shape;35;p28"/>
          <p:cNvSpPr/>
          <p:nvPr/>
        </p:nvSpPr>
        <p:spPr>
          <a:xfrm rot="10800000" flipH="1">
            <a:off x="181648" y="822023"/>
            <a:ext cx="9356703" cy="6531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286" y="0"/>
                </a:lnTo>
                <a:cubicBezTo>
                  <a:pt x="20564" y="0"/>
                  <a:pt x="21600" y="1484"/>
                  <a:pt x="21600" y="3316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BA9BA5">
              <a:alpha val="2588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245" name="Google Shape;101;p3"/>
          <p:cNvGrpSpPr/>
          <p:nvPr/>
        </p:nvGrpSpPr>
        <p:grpSpPr>
          <a:xfrm>
            <a:off x="481781" y="1887794"/>
            <a:ext cx="4090220" cy="3116828"/>
            <a:chOff x="0" y="0"/>
            <a:chExt cx="4090219" cy="3116826"/>
          </a:xfrm>
        </p:grpSpPr>
        <p:sp>
          <p:nvSpPr>
            <p:cNvPr id="243" name="Rectángulo redondeado"/>
            <p:cNvSpPr/>
            <p:nvPr/>
          </p:nvSpPr>
          <p:spPr>
            <a:xfrm>
              <a:off x="0" y="-1"/>
              <a:ext cx="4090220" cy="3116828"/>
            </a:xfrm>
            <a:prstGeom prst="roundRect">
              <a:avLst>
                <a:gd name="adj" fmla="val 8420"/>
              </a:avLst>
            </a:prstGeom>
            <a:solidFill>
              <a:srgbClr val="FFFFFF"/>
            </a:solidFill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44" name="Texto"/>
            <p:cNvSpPr txBox="1"/>
            <p:nvPr/>
          </p:nvSpPr>
          <p:spPr>
            <a:xfrm>
              <a:off x="76864" y="1368295"/>
              <a:ext cx="3936492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   </a:t>
              </a:r>
            </a:p>
          </p:txBody>
        </p:sp>
      </p:grpSp>
      <p:pic>
        <p:nvPicPr>
          <p:cNvPr id="247" name="Imagen 21" descr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73" y="1796208"/>
            <a:ext cx="719664" cy="686191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Google Shape;95;p3"/>
          <p:cNvSpPr txBox="1"/>
          <p:nvPr/>
        </p:nvSpPr>
        <p:spPr>
          <a:xfrm>
            <a:off x="375975" y="1265366"/>
            <a:ext cx="4864619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OBJETIVO DE APRENDIZAJE</a:t>
            </a:r>
          </a:p>
        </p:txBody>
      </p:sp>
      <p:pic>
        <p:nvPicPr>
          <p:cNvPr id="249" name="Imagen 26" descr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84" y="2354963"/>
            <a:ext cx="5849285" cy="447845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99;p3"/>
          <p:cNvSpPr txBox="1"/>
          <p:nvPr/>
        </p:nvSpPr>
        <p:spPr>
          <a:xfrm>
            <a:off x="1172501" y="2439788"/>
            <a:ext cx="2793101" cy="2154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3" tIns="91423" rIns="91423" bIns="91423" anchor="ctr">
            <a:spAutoFit/>
          </a:bodyPr>
          <a:lstStyle>
            <a:lvl1pPr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s-CL" dirty="0"/>
              <a:t>Realizar mantenimiento básico de diversos sistemas de vehículos automotrices livianos, semipesados y pesados, de acuerdo a las pautas de mantenimiento del fabricante, de inspección y diagnóstico de fallas.</a:t>
            </a:r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43;p26"/>
          <p:cNvSpPr txBox="1">
            <a:spLocks noGrp="1"/>
          </p:cNvSpPr>
          <p:nvPr>
            <p:ph type="sldNum" sz="quarter" idx="4294967295"/>
          </p:nvPr>
        </p:nvSpPr>
        <p:spPr>
          <a:xfrm>
            <a:off x="442493" y="6881800"/>
            <a:ext cx="266353" cy="3171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4</a:t>
            </a:fld>
            <a:endParaRPr/>
          </a:p>
        </p:txBody>
      </p:sp>
      <p:grpSp>
        <p:nvGrpSpPr>
          <p:cNvPr id="254" name="Google Shape;105;p3"/>
          <p:cNvGrpSpPr/>
          <p:nvPr/>
        </p:nvGrpSpPr>
        <p:grpSpPr>
          <a:xfrm>
            <a:off x="476511" y="3206934"/>
            <a:ext cx="4657802" cy="1139773"/>
            <a:chOff x="0" y="0"/>
            <a:chExt cx="4657801" cy="1139771"/>
          </a:xfrm>
        </p:grpSpPr>
        <p:sp>
          <p:nvSpPr>
            <p:cNvPr id="252" name="Rectángulo redondeado"/>
            <p:cNvSpPr/>
            <p:nvPr/>
          </p:nvSpPr>
          <p:spPr>
            <a:xfrm>
              <a:off x="0" y="0"/>
              <a:ext cx="4657802" cy="1139773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585858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3" name="Texto"/>
            <p:cNvSpPr txBox="1"/>
            <p:nvPr/>
          </p:nvSpPr>
          <p:spPr>
            <a:xfrm>
              <a:off x="55638" y="379768"/>
              <a:ext cx="4546525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55" name="Rectángulo redondeado"/>
          <p:cNvSpPr/>
          <p:nvPr/>
        </p:nvSpPr>
        <p:spPr>
          <a:xfrm>
            <a:off x="476511" y="4487998"/>
            <a:ext cx="4657802" cy="1155693"/>
          </a:xfrm>
          <a:prstGeom prst="roundRect">
            <a:avLst>
              <a:gd name="adj" fmla="val 16437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56" name="Texto"/>
          <p:cNvSpPr txBox="1"/>
          <p:nvPr/>
        </p:nvSpPr>
        <p:spPr>
          <a:xfrm>
            <a:off x="532150" y="5084902"/>
            <a:ext cx="4546523" cy="38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    </a:t>
            </a:r>
          </a:p>
        </p:txBody>
      </p:sp>
      <p:sp>
        <p:nvSpPr>
          <p:cNvPr id="257" name="Google Shape;110;p3"/>
          <p:cNvSpPr/>
          <p:nvPr/>
        </p:nvSpPr>
        <p:spPr>
          <a:xfrm>
            <a:off x="5026616" y="3630159"/>
            <a:ext cx="696537" cy="696537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grpSp>
        <p:nvGrpSpPr>
          <p:cNvPr id="260" name="Google Shape;112;p3"/>
          <p:cNvGrpSpPr/>
          <p:nvPr/>
        </p:nvGrpSpPr>
        <p:grpSpPr>
          <a:xfrm>
            <a:off x="279323" y="4797761"/>
            <a:ext cx="391113" cy="536167"/>
            <a:chOff x="0" y="0"/>
            <a:chExt cx="391111" cy="536165"/>
          </a:xfrm>
        </p:grpSpPr>
        <p:sp>
          <p:nvSpPr>
            <p:cNvPr id="258" name="Google Shape;113;p3"/>
            <p:cNvSpPr/>
            <p:nvPr/>
          </p:nvSpPr>
          <p:spPr>
            <a:xfrm>
              <a:off x="0" y="84708"/>
              <a:ext cx="39111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59" name="Google Shape;114;p3"/>
            <p:cNvSpPr txBox="1"/>
            <p:nvPr/>
          </p:nvSpPr>
          <p:spPr>
            <a:xfrm>
              <a:off x="9903" y="0"/>
              <a:ext cx="312204" cy="53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263" name="Google Shape;115;p3"/>
          <p:cNvGrpSpPr/>
          <p:nvPr/>
        </p:nvGrpSpPr>
        <p:grpSpPr>
          <a:xfrm>
            <a:off x="287486" y="3503974"/>
            <a:ext cx="376203" cy="536167"/>
            <a:chOff x="0" y="0"/>
            <a:chExt cx="376201" cy="536165"/>
          </a:xfrm>
        </p:grpSpPr>
        <p:sp>
          <p:nvSpPr>
            <p:cNvPr id="261" name="Google Shape;116;p3"/>
            <p:cNvSpPr/>
            <p:nvPr/>
          </p:nvSpPr>
          <p:spPr>
            <a:xfrm>
              <a:off x="-1" y="84708"/>
              <a:ext cx="376203" cy="385802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62" name="Google Shape;117;p3"/>
            <p:cNvSpPr txBox="1"/>
            <p:nvPr/>
          </p:nvSpPr>
          <p:spPr>
            <a:xfrm>
              <a:off x="9524" y="0"/>
              <a:ext cx="300303" cy="5361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64" name="Google Shape;392;p18"/>
          <p:cNvSpPr txBox="1"/>
          <p:nvPr/>
        </p:nvSpPr>
        <p:spPr>
          <a:xfrm>
            <a:off x="366450" y="992483"/>
            <a:ext cx="4700400" cy="608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RECORDEMOS</a:t>
            </a:r>
            <a:endParaRPr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65" name="Google Shape;109;p3"/>
          <p:cNvSpPr txBox="1"/>
          <p:nvPr/>
        </p:nvSpPr>
        <p:spPr>
          <a:xfrm>
            <a:off x="366450" y="1351940"/>
            <a:ext cx="8950502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¿QUÉ APRENDIMOS LA ACTIVIDAD ANTERIOR?</a:t>
            </a:r>
          </a:p>
        </p:txBody>
      </p:sp>
      <p:sp>
        <p:nvSpPr>
          <p:cNvPr id="266" name="Google Shape;111;p3"/>
          <p:cNvSpPr txBox="1"/>
          <p:nvPr/>
        </p:nvSpPr>
        <p:spPr>
          <a:xfrm>
            <a:off x="494026" y="2495451"/>
            <a:ext cx="5782098" cy="42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TREN DE POTENCIA Y </a:t>
            </a:r>
            <a:r>
              <a:rPr b="0">
                <a:solidFill>
                  <a:srgbClr val="FF0000"/>
                </a:solidFill>
              </a:rPr>
              <a:t>CONJUNTO DE EMBRAGUE</a:t>
            </a:r>
          </a:p>
        </p:txBody>
      </p:sp>
      <p:sp>
        <p:nvSpPr>
          <p:cNvPr id="267" name="Rectángulo redondeado"/>
          <p:cNvSpPr/>
          <p:nvPr/>
        </p:nvSpPr>
        <p:spPr>
          <a:xfrm>
            <a:off x="476511" y="5763637"/>
            <a:ext cx="4890966" cy="824550"/>
          </a:xfrm>
          <a:prstGeom prst="roundRect">
            <a:avLst>
              <a:gd name="adj" fmla="val 23038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68" name="Google Shape;113;p3"/>
          <p:cNvSpPr/>
          <p:nvPr/>
        </p:nvSpPr>
        <p:spPr>
          <a:xfrm>
            <a:off x="279323" y="5992537"/>
            <a:ext cx="391113" cy="385803"/>
          </a:xfrm>
          <a:prstGeom prst="roundRect">
            <a:avLst>
              <a:gd name="adj" fmla="val 16667"/>
            </a:avLst>
          </a:prstGeom>
          <a:solidFill>
            <a:srgbClr val="741B4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69" name="Google Shape;114;p3"/>
          <p:cNvSpPr txBox="1"/>
          <p:nvPr/>
        </p:nvSpPr>
        <p:spPr>
          <a:xfrm>
            <a:off x="289226" y="5907829"/>
            <a:ext cx="312204" cy="5361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defRPr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</a:t>
            </a:r>
          </a:p>
        </p:txBody>
      </p:sp>
      <p:pic>
        <p:nvPicPr>
          <p:cNvPr id="270" name="Google Shape;124;p3" descr="Google Shape;124;p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4760" y="2500811"/>
            <a:ext cx="4863918" cy="4608200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Google Shape;121;p3"/>
          <p:cNvSpPr txBox="1"/>
          <p:nvPr/>
        </p:nvSpPr>
        <p:spPr>
          <a:xfrm>
            <a:off x="829773" y="3434940"/>
            <a:ext cx="4373900" cy="67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Conociste las  partes y piezas del tren de potencia y transmisión de un automóvil</a:t>
            </a:r>
            <a:r>
              <a:rPr sz="1200">
                <a:latin typeface="Times"/>
                <a:ea typeface="Times"/>
                <a:cs typeface="Times"/>
                <a:sym typeface="Times"/>
              </a:rPr>
              <a:t> </a:t>
            </a:r>
          </a:p>
        </p:txBody>
      </p:sp>
      <p:sp>
        <p:nvSpPr>
          <p:cNvPr id="272" name="Google Shape;122;p3"/>
          <p:cNvSpPr txBox="1"/>
          <p:nvPr/>
        </p:nvSpPr>
        <p:spPr>
          <a:xfrm>
            <a:off x="817073" y="4633198"/>
            <a:ext cx="4038603" cy="96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Reconociste las  partes y piezas del conjunto del embrague, considerando lo propuesto en manuales de servicio.</a:t>
            </a:r>
          </a:p>
        </p:txBody>
      </p:sp>
      <p:sp>
        <p:nvSpPr>
          <p:cNvPr id="273" name="Google Shape;121;p3"/>
          <p:cNvSpPr txBox="1"/>
          <p:nvPr/>
        </p:nvSpPr>
        <p:spPr>
          <a:xfrm>
            <a:off x="702773" y="5869929"/>
            <a:ext cx="4655185" cy="67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Identificaste  el proceso de accionamiento del conjunto de embrague y de la transmisión mecánica.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138;p4"/>
          <p:cNvSpPr txBox="1"/>
          <p:nvPr/>
        </p:nvSpPr>
        <p:spPr>
          <a:xfrm>
            <a:off x="401914" y="2238035"/>
            <a:ext cx="2778712" cy="424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90000"/>
              </a:lnSpc>
              <a:defRPr sz="1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EL EMBRAGUE</a:t>
            </a:r>
          </a:p>
        </p:txBody>
      </p:sp>
      <p:sp>
        <p:nvSpPr>
          <p:cNvPr id="276" name="Google Shape;43;p26"/>
          <p:cNvSpPr txBox="1">
            <a:spLocks noGrp="1"/>
          </p:cNvSpPr>
          <p:nvPr>
            <p:ph type="sldNum" sz="quarter" idx="4294967295"/>
          </p:nvPr>
        </p:nvSpPr>
        <p:spPr>
          <a:xfrm>
            <a:off x="442493" y="6881800"/>
            <a:ext cx="266353" cy="3171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77" name="Google Shape;160;p5"/>
          <p:cNvSpPr txBox="1"/>
          <p:nvPr/>
        </p:nvSpPr>
        <p:spPr>
          <a:xfrm>
            <a:off x="375973" y="1311086"/>
            <a:ext cx="8950504" cy="53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ANTES DE COMENZAR</a:t>
            </a:r>
          </a:p>
        </p:txBody>
      </p:sp>
      <p:sp>
        <p:nvSpPr>
          <p:cNvPr id="278" name="Google Shape;165;p5"/>
          <p:cNvSpPr txBox="1"/>
          <p:nvPr/>
        </p:nvSpPr>
        <p:spPr>
          <a:xfrm>
            <a:off x="313634" y="6319256"/>
            <a:ext cx="5388804" cy="454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399" tIns="91399" rIns="91399" bIns="91399" anchor="ctr">
            <a:spAutoFit/>
          </a:bodyPr>
          <a:lstStyle/>
          <a:p>
            <a:pPr>
              <a:lnSpc>
                <a:spcPct val="80000"/>
              </a:lnSpc>
              <a:defRPr sz="2100" b="1">
                <a:solidFill>
                  <a:srgbClr val="76384D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¡Compartan experiencias </a:t>
            </a:r>
            <a:r>
              <a:rPr b="0"/>
              <a:t>con sus compañeros! </a:t>
            </a:r>
          </a:p>
        </p:txBody>
      </p:sp>
      <p:sp>
        <p:nvSpPr>
          <p:cNvPr id="279" name="Google Shape;168;p5"/>
          <p:cNvSpPr/>
          <p:nvPr/>
        </p:nvSpPr>
        <p:spPr>
          <a:xfrm>
            <a:off x="375767" y="2976453"/>
            <a:ext cx="5650728" cy="827302"/>
          </a:xfrm>
          <a:prstGeom prst="roundRect">
            <a:avLst>
              <a:gd name="adj" fmla="val 19322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80" name="Google Shape;175;p5" descr="Google Shape;175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511" y="2674154"/>
            <a:ext cx="441962" cy="438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178;p5" descr="Google Shape;178;p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425" y="1315762"/>
            <a:ext cx="2670050" cy="5675377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Google Shape;392;p18"/>
          <p:cNvSpPr txBox="1"/>
          <p:nvPr/>
        </p:nvSpPr>
        <p:spPr>
          <a:xfrm>
            <a:off x="366450" y="992483"/>
            <a:ext cx="4700400" cy="608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>
            <a:lvl1pPr>
              <a:defRPr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ALGUNAS PREGUNTAS</a:t>
            </a:r>
            <a:endParaRPr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83" name="Google Shape;168;p5"/>
          <p:cNvSpPr/>
          <p:nvPr/>
        </p:nvSpPr>
        <p:spPr>
          <a:xfrm>
            <a:off x="343084" y="4080821"/>
            <a:ext cx="5650729" cy="789308"/>
          </a:xfrm>
          <a:prstGeom prst="roundRect">
            <a:avLst>
              <a:gd name="adj" fmla="val 20447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84" name="Google Shape;175;p5" descr="Google Shape;175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16" y="3865977"/>
            <a:ext cx="441962" cy="43891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Google Shape;132;p4"/>
          <p:cNvSpPr txBox="1"/>
          <p:nvPr/>
        </p:nvSpPr>
        <p:spPr>
          <a:xfrm>
            <a:off x="537263" y="4311551"/>
            <a:ext cx="5322766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¿Cuál es su funcionamiento?</a:t>
            </a:r>
          </a:p>
        </p:txBody>
      </p:sp>
      <p:sp>
        <p:nvSpPr>
          <p:cNvPr id="286" name="Google Shape;136;p4"/>
          <p:cNvSpPr txBox="1"/>
          <p:nvPr/>
        </p:nvSpPr>
        <p:spPr>
          <a:xfrm>
            <a:off x="537263" y="3194103"/>
            <a:ext cx="4554612" cy="392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¿Cuáles eran las partes del conjunto de embrague?</a:t>
            </a:r>
          </a:p>
        </p:txBody>
      </p:sp>
      <p:sp>
        <p:nvSpPr>
          <p:cNvPr id="287" name="Google Shape;168;p5"/>
          <p:cNvSpPr/>
          <p:nvPr/>
        </p:nvSpPr>
        <p:spPr>
          <a:xfrm>
            <a:off x="343084" y="5134921"/>
            <a:ext cx="5650729" cy="789308"/>
          </a:xfrm>
          <a:prstGeom prst="roundRect">
            <a:avLst>
              <a:gd name="adj" fmla="val 20447"/>
            </a:avLst>
          </a:prstGeom>
          <a:ln>
            <a:solidFill>
              <a:srgbClr val="585858"/>
            </a:solidFill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pic>
        <p:nvPicPr>
          <p:cNvPr id="288" name="Google Shape;175;p5" descr="Google Shape;175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16" y="4920077"/>
            <a:ext cx="441962" cy="43891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Google Shape;132;p4"/>
          <p:cNvSpPr txBox="1"/>
          <p:nvPr/>
        </p:nvSpPr>
        <p:spPr>
          <a:xfrm>
            <a:off x="537263" y="5197565"/>
            <a:ext cx="5322766" cy="677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¿Has tenido experiencia previa en el mantenimiento de este tipo de conjuntos?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151;p5"/>
          <p:cNvGrpSpPr/>
          <p:nvPr/>
        </p:nvGrpSpPr>
        <p:grpSpPr>
          <a:xfrm>
            <a:off x="4063481" y="3088867"/>
            <a:ext cx="5095873" cy="3508581"/>
            <a:chOff x="0" y="0"/>
            <a:chExt cx="5095871" cy="3508580"/>
          </a:xfrm>
        </p:grpSpPr>
        <p:sp>
          <p:nvSpPr>
            <p:cNvPr id="291" name="Rectángulo redondeado"/>
            <p:cNvSpPr/>
            <p:nvPr/>
          </p:nvSpPr>
          <p:spPr>
            <a:xfrm>
              <a:off x="0" y="-1"/>
              <a:ext cx="5095873" cy="3508581"/>
            </a:xfrm>
            <a:prstGeom prst="roundRect">
              <a:avLst>
                <a:gd name="adj" fmla="val 5168"/>
              </a:avLst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292" name="Texto"/>
            <p:cNvSpPr txBox="1"/>
            <p:nvPr/>
          </p:nvSpPr>
          <p:spPr>
            <a:xfrm>
              <a:off x="53108" y="1564172"/>
              <a:ext cx="4989657" cy="380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Arial"/>
                </a:defRPr>
              </a:lvl1pPr>
            </a:lstStyle>
            <a:p>
              <a:r>
                <a:t>    </a:t>
              </a:r>
            </a:p>
          </p:txBody>
        </p:sp>
      </p:grpSp>
      <p:sp>
        <p:nvSpPr>
          <p:cNvPr id="294" name="Google Shape;43;p26"/>
          <p:cNvSpPr txBox="1">
            <a:spLocks noGrp="1"/>
          </p:cNvSpPr>
          <p:nvPr>
            <p:ph type="sldNum" sz="quarter" idx="4294967295"/>
          </p:nvPr>
        </p:nvSpPr>
        <p:spPr>
          <a:xfrm>
            <a:off x="442489" y="6881800"/>
            <a:ext cx="266354" cy="317116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295" name="Google Shape;152;p5"/>
          <p:cNvSpPr txBox="1"/>
          <p:nvPr/>
        </p:nvSpPr>
        <p:spPr>
          <a:xfrm rot="21594879">
            <a:off x="4510901" y="3503905"/>
            <a:ext cx="4357845" cy="962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Conocerás el proceso de diagnóstico del conjunto de embrague, considerando sus partes y piezas, siguiendo  lo propuesto en el servicio.</a:t>
            </a:r>
          </a:p>
        </p:txBody>
      </p:sp>
      <p:sp>
        <p:nvSpPr>
          <p:cNvPr id="296" name="Google Shape;167;p5"/>
          <p:cNvSpPr txBox="1"/>
          <p:nvPr/>
        </p:nvSpPr>
        <p:spPr>
          <a:xfrm>
            <a:off x="4017016" y="1104765"/>
            <a:ext cx="466495" cy="830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 algn="r">
              <a:lnSpc>
                <a:spcPct val="90000"/>
              </a:lnSpc>
              <a:defRPr sz="5000">
                <a:solidFill>
                  <a:srgbClr val="BA9BA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9</a:t>
            </a:r>
          </a:p>
        </p:txBody>
      </p:sp>
      <p:sp>
        <p:nvSpPr>
          <p:cNvPr id="297" name="Google Shape;168;p5"/>
          <p:cNvSpPr txBox="1"/>
          <p:nvPr/>
        </p:nvSpPr>
        <p:spPr>
          <a:xfrm>
            <a:off x="375974" y="1265366"/>
            <a:ext cx="3872884" cy="536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MENÚ DE LA ACTIVIDAD</a:t>
            </a:r>
          </a:p>
        </p:txBody>
      </p:sp>
      <p:sp>
        <p:nvSpPr>
          <p:cNvPr id="298" name="Google Shape;152;p5"/>
          <p:cNvSpPr txBox="1"/>
          <p:nvPr/>
        </p:nvSpPr>
        <p:spPr>
          <a:xfrm>
            <a:off x="4510132" y="5035631"/>
            <a:ext cx="4486126" cy="96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>
            <a:lvl1pPr>
              <a:lnSpc>
                <a:spcPct val="115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Aplicarás el proceso de diagnóstico del conjunto de embrague, considerando sus partes y piezas, siguiendo  lo propuesto en el servicio.</a:t>
            </a:r>
          </a:p>
        </p:txBody>
      </p:sp>
      <p:pic>
        <p:nvPicPr>
          <p:cNvPr id="299" name="Google Shape;164;p5" descr="Google Shape;164;p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1" y="2367775"/>
            <a:ext cx="2965719" cy="4328993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96;p6"/>
          <p:cNvSpPr txBox="1"/>
          <p:nvPr/>
        </p:nvSpPr>
        <p:spPr>
          <a:xfrm>
            <a:off x="4063851" y="2576445"/>
            <a:ext cx="4932408" cy="300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675" tIns="45675" rIns="45675" bIns="45675">
            <a:spAutoFit/>
          </a:bodyPr>
          <a:lstStyle>
            <a:lvl1pPr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Al término de la actividad estarás en condiciones de:</a:t>
            </a:r>
          </a:p>
        </p:txBody>
      </p:sp>
      <p:grpSp>
        <p:nvGrpSpPr>
          <p:cNvPr id="303" name="Google Shape;189;p6"/>
          <p:cNvGrpSpPr/>
          <p:nvPr/>
        </p:nvGrpSpPr>
        <p:grpSpPr>
          <a:xfrm>
            <a:off x="3880053" y="3669207"/>
            <a:ext cx="376203" cy="536119"/>
            <a:chOff x="0" y="0"/>
            <a:chExt cx="376201" cy="536117"/>
          </a:xfrm>
        </p:grpSpPr>
        <p:sp>
          <p:nvSpPr>
            <p:cNvPr id="301" name="Google Shape;190;p6"/>
            <p:cNvSpPr/>
            <p:nvPr/>
          </p:nvSpPr>
          <p:spPr>
            <a:xfrm>
              <a:off x="0" y="75183"/>
              <a:ext cx="37620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02" name="Google Shape;191;p6"/>
            <p:cNvSpPr txBox="1"/>
            <p:nvPr/>
          </p:nvSpPr>
          <p:spPr>
            <a:xfrm>
              <a:off x="9524" y="0"/>
              <a:ext cx="300303" cy="536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06" name="Google Shape;192;p6"/>
          <p:cNvGrpSpPr/>
          <p:nvPr/>
        </p:nvGrpSpPr>
        <p:grpSpPr>
          <a:xfrm>
            <a:off x="3879824" y="5233379"/>
            <a:ext cx="376203" cy="536118"/>
            <a:chOff x="0" y="0"/>
            <a:chExt cx="376201" cy="536117"/>
          </a:xfrm>
        </p:grpSpPr>
        <p:sp>
          <p:nvSpPr>
            <p:cNvPr id="304" name="Google Shape;193;p6"/>
            <p:cNvSpPr/>
            <p:nvPr/>
          </p:nvSpPr>
          <p:spPr>
            <a:xfrm>
              <a:off x="0" y="75183"/>
              <a:ext cx="376202" cy="385803"/>
            </a:xfrm>
            <a:prstGeom prst="roundRect">
              <a:avLst>
                <a:gd name="adj" fmla="val 16667"/>
              </a:avLst>
            </a:prstGeom>
            <a:solidFill>
              <a:srgbClr val="741B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latin typeface="+mj-lt"/>
                  <a:ea typeface="+mj-ea"/>
                  <a:cs typeface="+mj-cs"/>
                  <a:sym typeface="Arial"/>
                </a:defRPr>
              </a:pPr>
              <a:endParaRPr/>
            </a:p>
          </p:txBody>
        </p:sp>
        <p:sp>
          <p:nvSpPr>
            <p:cNvPr id="305" name="Google Shape;194;p6"/>
            <p:cNvSpPr txBox="1"/>
            <p:nvPr/>
          </p:nvSpPr>
          <p:spPr>
            <a:xfrm>
              <a:off x="9524" y="0"/>
              <a:ext cx="300303" cy="536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399" tIns="91399" rIns="91399" bIns="91399" numCol="1" anchor="ctr">
              <a:spAutoFit/>
            </a:bodyPr>
            <a:lstStyle>
              <a:lvl1pPr>
                <a:defRPr sz="2800" b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307" name="Google Shape;166;p5"/>
          <p:cNvSpPr txBox="1"/>
          <p:nvPr/>
        </p:nvSpPr>
        <p:spPr>
          <a:xfrm>
            <a:off x="4483510" y="1317655"/>
            <a:ext cx="5095873" cy="431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3" tIns="91423" rIns="91423" bIns="91423" anchor="ctr">
            <a:spAutoFit/>
          </a:bodyPr>
          <a:lstStyle/>
          <a:p>
            <a:pPr>
              <a:lnSpc>
                <a:spcPct val="90000"/>
              </a:lnSpc>
              <a:defRPr sz="2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rgbClr val="741B47"/>
                </a:solidFill>
              </a:rPr>
              <a:t>DIAGNÓSTICO DEL</a:t>
            </a:r>
            <a:r>
              <a:t> CONJUNTO DE EMBRAGUE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rupo 11"/>
          <p:cNvSpPr/>
          <p:nvPr/>
        </p:nvSpPr>
        <p:spPr>
          <a:xfrm>
            <a:off x="1201847" y="4271556"/>
            <a:ext cx="6655922" cy="1355268"/>
          </a:xfrm>
          <a:prstGeom prst="roundRect">
            <a:avLst>
              <a:gd name="adj" fmla="val 12765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10" name="Grupo 11"/>
          <p:cNvSpPr/>
          <p:nvPr/>
        </p:nvSpPr>
        <p:spPr>
          <a:xfrm>
            <a:off x="981414" y="3102582"/>
            <a:ext cx="6655922" cy="971154"/>
          </a:xfrm>
          <a:prstGeom prst="roundRect">
            <a:avLst>
              <a:gd name="adj" fmla="val 13729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11" name="Google Shape;173;p6"/>
          <p:cNvSpPr txBox="1"/>
          <p:nvPr/>
        </p:nvSpPr>
        <p:spPr>
          <a:xfrm>
            <a:off x="382497" y="1261272"/>
            <a:ext cx="8950506" cy="536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DIAGNÓSTICO DE </a:t>
            </a:r>
            <a:r>
              <a:rPr b="0">
                <a:solidFill>
                  <a:srgbClr val="FF0000"/>
                </a:solidFill>
              </a:rPr>
              <a:t>CONJUNTO EMBRAGUE</a:t>
            </a:r>
          </a:p>
        </p:txBody>
      </p:sp>
      <p:sp>
        <p:nvSpPr>
          <p:cNvPr id="312" name="Las baterías de los automóviles son consideradas desechos tóxicos dados sus componentes y residuos  peligrosos para el medio ambiente.…"/>
          <p:cNvSpPr txBox="1"/>
          <p:nvPr/>
        </p:nvSpPr>
        <p:spPr>
          <a:xfrm>
            <a:off x="2249729" y="3138159"/>
            <a:ext cx="3827643" cy="90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El conjunto de embrague puede presentar diferentes síntomas, los cuales deben ser diagnosticados de manera eficiente.</a:t>
            </a:r>
          </a:p>
        </p:txBody>
      </p:sp>
      <p:sp>
        <p:nvSpPr>
          <p:cNvPr id="313" name="Google Shape;43;p26"/>
          <p:cNvSpPr txBox="1">
            <a:spLocks noGrp="1"/>
          </p:cNvSpPr>
          <p:nvPr>
            <p:ph type="sldNum" sz="quarter" idx="4294967295"/>
          </p:nvPr>
        </p:nvSpPr>
        <p:spPr>
          <a:xfrm>
            <a:off x="442492" y="6881800"/>
            <a:ext cx="266352" cy="3171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314" name="Lubricentros…"/>
          <p:cNvSpPr txBox="1"/>
          <p:nvPr/>
        </p:nvSpPr>
        <p:spPr>
          <a:xfrm>
            <a:off x="2337526" y="4463613"/>
            <a:ext cx="3943697" cy="971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Cada síntoma que presente el conjunto embrague nos indica cual o cuales son los componentes que pueden estar presentando falla dentro del conjunto o sistema.</a:t>
            </a:r>
          </a:p>
        </p:txBody>
      </p:sp>
      <p:pic>
        <p:nvPicPr>
          <p:cNvPr id="315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642" y="2624065"/>
            <a:ext cx="3477420" cy="347741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Círculo"/>
          <p:cNvSpPr/>
          <p:nvPr/>
        </p:nvSpPr>
        <p:spPr>
          <a:xfrm>
            <a:off x="6067642" y="2653955"/>
            <a:ext cx="3452020" cy="3452019"/>
          </a:xfrm>
          <a:prstGeom prst="ellipse">
            <a:avLst/>
          </a:prstGeom>
          <a:ln w="50800">
            <a:solidFill>
              <a:srgbClr val="BC9CA6"/>
            </a:solidFill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317" name="Imagen" descr="Imag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1" y="2683416"/>
            <a:ext cx="2343525" cy="3866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Rectángulo redondeado"/>
          <p:cNvSpPr/>
          <p:nvPr/>
        </p:nvSpPr>
        <p:spPr>
          <a:xfrm>
            <a:off x="647917" y="3038524"/>
            <a:ext cx="5976499" cy="2743429"/>
          </a:xfrm>
          <a:prstGeom prst="roundRect">
            <a:avLst>
              <a:gd name="adj" fmla="val 8130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0" name="Google Shape;25;p27"/>
          <p:cNvSpPr txBox="1">
            <a:spLocks noGrp="1"/>
          </p:cNvSpPr>
          <p:nvPr>
            <p:ph type="sldNum" sz="quarter" idx="4294967295"/>
          </p:nvPr>
        </p:nvSpPr>
        <p:spPr>
          <a:xfrm>
            <a:off x="442496" y="6881800"/>
            <a:ext cx="266351" cy="31711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t"/>
          <a:lstStyle>
            <a:lvl1pPr>
              <a:defRPr sz="1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321" name="Google Shape;173;p6"/>
          <p:cNvSpPr txBox="1"/>
          <p:nvPr/>
        </p:nvSpPr>
        <p:spPr>
          <a:xfrm>
            <a:off x="382497" y="1041377"/>
            <a:ext cx="5622064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  <a:r>
              <a:rPr b="0">
                <a:solidFill>
                  <a:srgbClr val="FF0000"/>
                </a:solidFill>
              </a:rPr>
              <a:t>UN CONJUNTO DE EMBRAGUE</a:t>
            </a:r>
          </a:p>
        </p:txBody>
      </p:sp>
      <p:sp>
        <p:nvSpPr>
          <p:cNvPr id="322" name="Triángulo isósceles 13"/>
          <p:cNvSpPr/>
          <p:nvPr/>
        </p:nvSpPr>
        <p:spPr>
          <a:xfrm rot="6827178">
            <a:off x="6707291" y="4087561"/>
            <a:ext cx="409557" cy="989571"/>
          </a:xfrm>
          <a:prstGeom prst="triangle">
            <a:avLst/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CuadroTexto 7"/>
          <p:cNvSpPr txBox="1"/>
          <p:nvPr/>
        </p:nvSpPr>
        <p:spPr>
          <a:xfrm>
            <a:off x="879873" y="3322358"/>
            <a:ext cx="5334742" cy="2078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El embrague patina</a:t>
            </a:r>
            <a:endParaRPr sz="3200"/>
          </a:p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Trepidaciones al embragar</a:t>
            </a:r>
            <a:endParaRPr sz="3200"/>
          </a:p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Los cambios raspan al pasar la marcha</a:t>
            </a:r>
            <a:endParaRPr sz="3200"/>
          </a:p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El embrague no corta</a:t>
            </a:r>
            <a:endParaRPr sz="3200"/>
          </a:p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Ruidos al pisar el pedal de embrague</a:t>
            </a:r>
            <a:endParaRPr sz="3200"/>
          </a:p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Ruido de rodamientos al pisar el pedal de embrague</a:t>
            </a:r>
            <a:endParaRPr sz="3200"/>
          </a:p>
          <a:p>
            <a:pPr marL="213894" indent="-213894" algn="just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Ruido de rodamiento al entrar el pedal de embrague suelto, palanca de cambios en neutro y motor en marcha (ralentí)</a:t>
            </a:r>
          </a:p>
        </p:txBody>
      </p:sp>
      <p:sp>
        <p:nvSpPr>
          <p:cNvPr id="324" name="Google Shape;166;p5"/>
          <p:cNvSpPr txBox="1"/>
          <p:nvPr/>
        </p:nvSpPr>
        <p:spPr>
          <a:xfrm>
            <a:off x="683141" y="2545457"/>
            <a:ext cx="6906516" cy="300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just"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Los síntomas que puede presentar el Conjunto de Embrague son los siguientes:</a:t>
            </a:r>
          </a:p>
        </p:txBody>
      </p:sp>
      <p:pic>
        <p:nvPicPr>
          <p:cNvPr id="325" name="Imagen" descr="Imag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812" y="3539014"/>
            <a:ext cx="2720328" cy="755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Rectángulo redondeado"/>
          <p:cNvSpPr/>
          <p:nvPr/>
        </p:nvSpPr>
        <p:spPr>
          <a:xfrm>
            <a:off x="284239" y="2291568"/>
            <a:ext cx="7219984" cy="1372024"/>
          </a:xfrm>
          <a:prstGeom prst="roundRect">
            <a:avLst>
              <a:gd name="adj" fmla="val 12351"/>
            </a:avLst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328" name="Rectángulo redondeado"/>
          <p:cNvSpPr/>
          <p:nvPr/>
        </p:nvSpPr>
        <p:spPr>
          <a:xfrm>
            <a:off x="260017" y="3841232"/>
            <a:ext cx="8329310" cy="2977466"/>
          </a:xfrm>
          <a:prstGeom prst="roundRect">
            <a:avLst>
              <a:gd name="adj" fmla="val 6749"/>
            </a:avLst>
          </a:prstGeom>
          <a:solidFill>
            <a:srgbClr val="DFD3D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9" name="Google Shape;173;p6"/>
          <p:cNvSpPr txBox="1"/>
          <p:nvPr/>
        </p:nvSpPr>
        <p:spPr>
          <a:xfrm>
            <a:off x="382497" y="1002049"/>
            <a:ext cx="8950506" cy="897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28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SINTOMAS QUE PUEDE PRODUCIR </a:t>
            </a:r>
          </a:p>
          <a:p>
            <a:pPr>
              <a:lnSpc>
                <a:spcPct val="80000"/>
              </a:lnSpc>
              <a:defRPr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UN CONJUNTO DE EMBRAGUE</a:t>
            </a:r>
          </a:p>
        </p:txBody>
      </p:sp>
      <p:sp>
        <p:nvSpPr>
          <p:cNvPr id="330" name="CuadroTexto 8"/>
          <p:cNvSpPr txBox="1"/>
          <p:nvPr/>
        </p:nvSpPr>
        <p:spPr>
          <a:xfrm>
            <a:off x="382497" y="1861282"/>
            <a:ext cx="2222064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600" b="1" cap="all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El </a:t>
            </a:r>
            <a:r>
              <a:rPr dirty="0" err="1"/>
              <a:t>embrague</a:t>
            </a:r>
            <a:r>
              <a:rPr dirty="0"/>
              <a:t> patina</a:t>
            </a:r>
          </a:p>
        </p:txBody>
      </p:sp>
      <p:sp>
        <p:nvSpPr>
          <p:cNvPr id="331" name="CuadroTexto 13"/>
          <p:cNvSpPr txBox="1"/>
          <p:nvPr/>
        </p:nvSpPr>
        <p:spPr>
          <a:xfrm>
            <a:off x="436069" y="4363251"/>
            <a:ext cx="5864157" cy="2332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13894" indent="-213894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Pedal de embrague sin juego libre (cuando es accionado en forma mecánica preferentemente).</a:t>
            </a:r>
          </a:p>
          <a:p>
            <a:pPr marL="213894" indent="-213894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Ferodos o balatas del disco de embrague contaminados con aceite.</a:t>
            </a:r>
          </a:p>
          <a:p>
            <a:pPr marL="213894" indent="-213894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Ferodos con exceso de desgaste.</a:t>
            </a:r>
          </a:p>
          <a:p>
            <a:pPr marL="213894" indent="-213894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Volante de inercia mal mecanizado o rectificado en exceso. </a:t>
            </a:r>
          </a:p>
          <a:p>
            <a:pPr marL="213894" indent="-213894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Cilindro esclavo de accionamiento hidráulico trabado, atorado por contaminación externa. </a:t>
            </a:r>
          </a:p>
          <a:p>
            <a:pPr marL="213894" indent="-213894">
              <a:buSzPct val="100000"/>
              <a:buAutoNum type="arabicPeriod"/>
              <a:defRPr sz="1600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Cilindro Maestro (bomba) de accionamiento hidráulico trabado, atorado por contaminación externa. </a:t>
            </a:r>
          </a:p>
        </p:txBody>
      </p:sp>
      <p:sp>
        <p:nvSpPr>
          <p:cNvPr id="332" name="Las baterías  del vehículo son elementos fundamentales  como almacenador de energía dentro del vehículo, además son usadas en todos los vehículos particulares y de transporte.…"/>
          <p:cNvSpPr txBox="1"/>
          <p:nvPr/>
        </p:nvSpPr>
        <p:spPr>
          <a:xfrm>
            <a:off x="431672" y="2372114"/>
            <a:ext cx="6675205" cy="1240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2" tIns="91422" rIns="91422" bIns="91422" anchor="ctr">
            <a:spAutoFit/>
          </a:bodyPr>
          <a:lstStyle/>
          <a:p>
            <a:pPr>
              <a:lnSpc>
                <a:spcPct val="8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Las Este síntoma se refiere a que el  motor se acelera, pero el vehículo avanza lento, cuando el conductor saca el vehículo de reposo, o en subidas prolongadas o con mucha inclinación.</a:t>
            </a:r>
          </a:p>
          <a:p>
            <a:pPr>
              <a:lnSpc>
                <a:spcPct val="8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>
              <a:lnSpc>
                <a:spcPct val="80000"/>
              </a:lnSpc>
              <a:defRPr sz="1600">
                <a:latin typeface="Calibri"/>
                <a:ea typeface="Calibri"/>
                <a:cs typeface="Calibri"/>
                <a:sym typeface="Calibri"/>
              </a:defRPr>
            </a:pPr>
            <a:r>
              <a:t>Es provocado por diferentes razones, partiendo siempre por lo más sencillo.</a:t>
            </a:r>
          </a:p>
        </p:txBody>
      </p:sp>
      <p:pic>
        <p:nvPicPr>
          <p:cNvPr id="333" name="Imagen" descr="Imagen"/>
          <p:cNvPicPr>
            <a:picLocks noChangeAspect="1"/>
          </p:cNvPicPr>
          <p:nvPr/>
        </p:nvPicPr>
        <p:blipFill rotWithShape="1">
          <a:blip r:embed="rId2"/>
          <a:srcRect t="-1" r="25255" b="-1896"/>
          <a:stretch/>
        </p:blipFill>
        <p:spPr>
          <a:xfrm>
            <a:off x="6425005" y="3372464"/>
            <a:ext cx="3290495" cy="4263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Las razones por las cuales se puede presentar este síntoma son:"/>
          <p:cNvSpPr txBox="1"/>
          <p:nvPr/>
        </p:nvSpPr>
        <p:spPr>
          <a:xfrm>
            <a:off x="455116" y="4084644"/>
            <a:ext cx="5351860" cy="20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1600" b="1">
                <a:solidFill>
                  <a:srgbClr val="741B47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Las razones por las cuales se puede presentar este síntoma son:</a:t>
            </a:r>
          </a:p>
        </p:txBody>
      </p:sp>
      <p:sp>
        <p:nvSpPr>
          <p:cNvPr id="335" name="Triángulo isósceles 13"/>
          <p:cNvSpPr/>
          <p:nvPr/>
        </p:nvSpPr>
        <p:spPr>
          <a:xfrm rot="7655610">
            <a:off x="7512555" y="2399485"/>
            <a:ext cx="409557" cy="989570"/>
          </a:xfrm>
          <a:prstGeom prst="triangl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>
                <a:latin typeface="+mj-lt"/>
                <a:ea typeface="+mj-ea"/>
                <a:cs typeface="+mj-cs"/>
                <a:sym typeface="Arial"/>
              </a:defRPr>
            </a:pPr>
            <a:endParaRPr/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s-CL" smtClean="0"/>
              <a:t>9</a:t>
            </a:fld>
            <a:endParaRPr lang="es-CL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1750</Words>
  <Application>Microsoft Office PowerPoint</Application>
  <PresentationFormat>Personalizado</PresentationFormat>
  <Paragraphs>199</Paragraphs>
  <Slides>24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Helvetica</vt:lpstr>
      <vt:lpstr>Roboto</vt:lpstr>
      <vt:lpstr>Roboto Medium</vt:lpstr>
      <vt:lpstr>Times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Toledo</cp:lastModifiedBy>
  <cp:revision>4</cp:revision>
  <dcterms:modified xsi:type="dcterms:W3CDTF">2021-02-08T02:33:47Z</dcterms:modified>
</cp:coreProperties>
</file>