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7" r:id="rId3"/>
    <p:sldId id="279" r:id="rId4"/>
    <p:sldId id="258" r:id="rId5"/>
    <p:sldId id="259" r:id="rId6"/>
    <p:sldId id="260" r:id="rId7"/>
    <p:sldId id="261" r:id="rId8"/>
    <p:sldId id="282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73" r:id="rId29"/>
    <p:sldId id="274" r:id="rId30"/>
    <p:sldId id="281" r:id="rId31"/>
    <p:sldId id="276" r:id="rId32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B47"/>
    <a:srgbClr val="B99F2F"/>
    <a:srgbClr val="C73E32"/>
    <a:srgbClr val="FF0000"/>
    <a:srgbClr val="BA9BA5"/>
    <a:srgbClr val="E9E1E4"/>
    <a:srgbClr val="FEE7DE"/>
    <a:srgbClr val="FFDDDD"/>
    <a:srgbClr val="77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2864" y="-104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customschemas.google.com/relationships/presentationmetadata" Target="meta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0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6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0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6" name="Google Shape;11;p23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motores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motores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motores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1;p13"/>
          <p:cNvSpPr txBox="1">
            <a:spLocks/>
          </p:cNvSpPr>
          <p:nvPr/>
        </p:nvSpPr>
        <p:spPr>
          <a:xfrm>
            <a:off x="365424" y="2361011"/>
            <a:ext cx="8740476" cy="4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MANTENIMIENTO </a:t>
            </a:r>
            <a:r>
              <a:rPr lang="es-ES" sz="3600" b="1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MOTORES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900325"/>
            <a:ext cx="6623363" cy="33518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9" y="3293110"/>
            <a:ext cx="1818807" cy="31689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" y="3320875"/>
            <a:ext cx="2205558" cy="3143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(APP).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4;p6"/>
          <p:cNvSpPr txBox="1"/>
          <p:nvPr/>
        </p:nvSpPr>
        <p:spPr>
          <a:xfrm>
            <a:off x="4439061" y="3590976"/>
            <a:ext cx="463337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valor de resistencia variará de acuerdo con la </a:t>
            </a:r>
            <a:r>
              <a:rPr lang="es-ES_tradn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posición del pedal del acelerador electrónico,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esta información el ECM o ECU puede tener una información precisa de la posición del pedal de acelerador.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Debido a que ambos potenciómetros están equipados en la misma fase, cuando la posición del pedal del acelerador cambia, sus resistencias aumentarán o disminuirán linealmente. </a:t>
            </a:r>
          </a:p>
        </p:txBody>
      </p:sp>
      <p:pic>
        <p:nvPicPr>
          <p:cNvPr id="9" name="Imagen 8" descr="diagr1 a9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" y="3249258"/>
            <a:ext cx="3279198" cy="26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562" y="1567119"/>
            <a:ext cx="2962656" cy="52486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¡Investiga en </a:t>
            </a:r>
            <a:r>
              <a:rPr lang="en-US" sz="2100" b="0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ocupando tu celular!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¡Comparte tus respuestas!</a:t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>
            <a:off x="371783" y="2258677"/>
            <a:ext cx="5146719" cy="2388053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732228" y="3069154"/>
            <a:ext cx="44258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¿Qué otras partes conoces del sistema de admisión de aire? ¿Qué funciones cumplen?</a:t>
            </a:r>
          </a:p>
        </p:txBody>
      </p:sp>
      <p:pic>
        <p:nvPicPr>
          <p:cNvPr id="322" name="Google Shape;32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9996" y="4056360"/>
            <a:ext cx="3817418" cy="3616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3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3;p6"/>
          <p:cNvSpPr/>
          <p:nvPr/>
        </p:nvSpPr>
        <p:spPr>
          <a:xfrm>
            <a:off x="601868" y="2589902"/>
            <a:ext cx="2372701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981436" y="233246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(APP).</a:t>
            </a: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F0912E2-6415-AD4F-91EA-3FD7EFA54A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" y="2837381"/>
            <a:ext cx="1886800" cy="35715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4;p6"/>
          <p:cNvSpPr txBox="1"/>
          <p:nvPr/>
        </p:nvSpPr>
        <p:spPr>
          <a:xfrm>
            <a:off x="3981436" y="2778660"/>
            <a:ext cx="47885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SEÑALES DE SENSOR DE POSICIÓN DE ACELERADOR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FE8595A-1CB9-5349-B0C6-C9C983AE9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2" y="3875045"/>
            <a:ext cx="5603642" cy="2524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03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2372701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363640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</a:t>
            </a:r>
            <a:r>
              <a:rPr lang="de-DE" sz="20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APP)</a:t>
            </a:r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F0912E2-6415-AD4F-91EA-3FD7EFA54A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" y="2837381"/>
            <a:ext cx="1886800" cy="357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4;p6"/>
          <p:cNvSpPr txBox="1"/>
          <p:nvPr/>
        </p:nvSpPr>
        <p:spPr>
          <a:xfrm>
            <a:off x="3363639" y="3590976"/>
            <a:ext cx="5846083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justificación para que el pedal de acelerador cuente con 2 potenciómetros, </a:t>
            </a:r>
            <a:r>
              <a:rPr lang="es-ES_tradn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para garantizar que siempre el ECM o ECU reciba información precisa de la posición del pedal.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por algún motivo alguna de las señales del pedal de acelerador sufre alguna falla, la segunda señal sirve de respaldo para mantener  informada a la ECM o UCU.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fallaran ambas señales al  mismo tiempo por mala conexión u otro motivo, la ECM entra en modo de falla y el motor acelera muy poco.</a:t>
            </a:r>
          </a:p>
        </p:txBody>
      </p:sp>
    </p:spTree>
    <p:extLst>
      <p:ext uri="{BB962C8B-B14F-4D97-AF65-F5344CB8AC3E}">
        <p14:creationId xmlns:p14="http://schemas.microsoft.com/office/powerpoint/2010/main" val="36175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2372701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363640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</a:t>
            </a:r>
            <a:r>
              <a:rPr lang="de-DE" sz="20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APP)</a:t>
            </a:r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F0912E2-6415-AD4F-91EA-3FD7EFA54A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" y="2837381"/>
            <a:ext cx="1886800" cy="357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4;p6"/>
          <p:cNvSpPr txBox="1"/>
          <p:nvPr/>
        </p:nvSpPr>
        <p:spPr>
          <a:xfrm>
            <a:off x="3363639" y="3762592"/>
            <a:ext cx="584608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P0120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 funcionamiento de circuito del sensor de posición del pedal de acelerador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P0121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Problemas de rango de operación de circuito del sensor de posición del pedal de acelerador.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P0122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Entrada baja en el circuito del sensor de posición del pedal de acelerador.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P0123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Entrada alta en el circuito del sensor de posición del pedal de acelerador.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P0124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Intermitencia de señal en el circuito del sensor de posición del pedal de acelerador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74;p6"/>
          <p:cNvSpPr txBox="1"/>
          <p:nvPr/>
        </p:nvSpPr>
        <p:spPr>
          <a:xfrm>
            <a:off x="3363639" y="3179098"/>
            <a:ext cx="573167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CÓDIGOS DE FALLAS OBD II DE SENSOR DE PEDAL DE ACELERADOR.</a:t>
            </a:r>
          </a:p>
        </p:txBody>
      </p:sp>
    </p:spTree>
    <p:extLst>
      <p:ext uri="{BB962C8B-B14F-4D97-AF65-F5344CB8AC3E}">
        <p14:creationId xmlns:p14="http://schemas.microsoft.com/office/powerpoint/2010/main" val="2295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(APP).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4;p6"/>
          <p:cNvSpPr txBox="1"/>
          <p:nvPr/>
        </p:nvSpPr>
        <p:spPr>
          <a:xfrm>
            <a:off x="4439061" y="3590976"/>
            <a:ext cx="463337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resolver las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posibles fallas asociadas al sensor del pedal de acelerador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debe realizar los siguientes chequeos: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Medir alimentación de 5 volts en c/u de los potenciómetros del sensor en el conector del pedal de acelerador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Verificar la masa en c/u de los potenciómetros del sensor en el conector del pedal de acelerador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Verificar la señal de c/u de los potenciómetros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diagr1 a9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" y="3249258"/>
            <a:ext cx="3279198" cy="26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(APP).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4;p6"/>
          <p:cNvSpPr txBox="1"/>
          <p:nvPr/>
        </p:nvSpPr>
        <p:spPr>
          <a:xfrm>
            <a:off x="4439061" y="3350714"/>
            <a:ext cx="4804984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hay alimentación de 5 volts en alguno de los potenciómetros, medir voltaje en el pin correspondiente a la salida del ECM, ya que podría estar dañado el cable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hay alimentación de 5 volts el diagnóstico es ECM con problemas, solución reparación o cambio de ECM.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hay masa en en alguno de los potenciómetros, medir en el pin correspondiente a la salida del ECM, ya que podría estar dañado el cable.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hay masa el diagnóstico es ECM con problemas, solución reparación o cambio de ECM.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diagr1 a9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" y="3249258"/>
            <a:ext cx="3279198" cy="26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2963233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(APP).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4;p6"/>
          <p:cNvSpPr txBox="1"/>
          <p:nvPr/>
        </p:nvSpPr>
        <p:spPr>
          <a:xfrm>
            <a:off x="4439061" y="3350714"/>
            <a:ext cx="48049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las alimentaciones de 5 volts y las masas están correctas en ambos potenciómetros (pero alguno de ellos no entrega señal), el diagnóstico será potenciómetro dañado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s-ES_tradnl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solución a este diagnóstico es cambio de pedal de acelerador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diagr1 a9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" y="3249258"/>
            <a:ext cx="3279198" cy="26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4;p6"/>
          <p:cNvSpPr txBox="1"/>
          <p:nvPr/>
        </p:nvSpPr>
        <p:spPr>
          <a:xfrm>
            <a:off x="4439061" y="3590976"/>
            <a:ext cx="463337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instala entre el </a:t>
            </a:r>
            <a:r>
              <a:rPr lang="es-ES_tradn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intercooler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el cuerpo de aceleración o TPS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información entregada por este sensor el ECM regula la carga del Turbo, activando la válvula </a:t>
            </a:r>
            <a:r>
              <a:rPr lang="es-ES_tradnl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es-ES_tradnl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</a:t>
            </a:r>
            <a:r>
              <a:rPr lang="es-ES_tradnl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los gases de escape no pasen en su totalidad por la turbina de escape del turbo y así regular la carga del turbo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Imagen que contiene estacionamiento, medidor, botella, negro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53081C-C284-EE4C-AEC8-36822B478E3B}"/>
              </a:ext>
            </a:extLst>
          </p:cNvPr>
          <p:cNvPicPr/>
          <p:nvPr/>
        </p:nvPicPr>
        <p:blipFill>
          <a:blip r:embed="rId4" cstate="print"/>
          <a:srcRect l="28515" t="5143" r="30593" b="38754"/>
          <a:stretch>
            <a:fillRect/>
          </a:stretch>
        </p:blipFill>
        <p:spPr bwMode="auto">
          <a:xfrm>
            <a:off x="698674" y="2654324"/>
            <a:ext cx="3530916" cy="3761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1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4;p6"/>
          <p:cNvSpPr txBox="1"/>
          <p:nvPr/>
        </p:nvSpPr>
        <p:spPr>
          <a:xfrm>
            <a:off x="4439061" y="3590976"/>
            <a:ext cx="4633376" cy="20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Sensor de presión de carga del turbo cuenta con 4 pines de conexión, los cuales cumplen las siguientes funciones:</a:t>
            </a:r>
          </a:p>
          <a:p>
            <a:pPr marL="285750" indent="-285750">
              <a:buFont typeface="Arial"/>
              <a:buChar char="•"/>
            </a:pPr>
            <a:endParaRPr lang="es-ES_tradnl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Alimentación de Sensor de Presión = 5 </a:t>
            </a:r>
            <a:r>
              <a:rPr lang="es-ES_tradnl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volts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 de Sensor Presión = 0 Volt.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Señal de Sensor IAT = </a:t>
            </a:r>
            <a:r>
              <a:rPr lang="es-ES_tradnl" sz="16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Tº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aire</a:t>
            </a:r>
          </a:p>
          <a:p>
            <a:pPr marL="285750" indent="-285750">
              <a:buFont typeface="Arial"/>
              <a:buChar char="•"/>
            </a:pPr>
            <a:r>
              <a:rPr lang="pt-BR" sz="16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</a:t>
            </a:r>
            <a:r>
              <a:rPr lang="pt-BR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Sensor IAT = 0 </a:t>
            </a:r>
            <a:r>
              <a:rPr lang="pt-BR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</a:t>
            </a:r>
            <a:endParaRPr lang="pt-BR" sz="16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Imagen que contiene estacionamiento, medidor, botella, negro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53081C-C284-EE4C-AEC8-36822B478E3B}"/>
              </a:ext>
            </a:extLst>
          </p:cNvPr>
          <p:cNvPicPr/>
          <p:nvPr/>
        </p:nvPicPr>
        <p:blipFill>
          <a:blip r:embed="rId4" cstate="print"/>
          <a:srcRect l="28515" t="5143" r="30593" b="38754"/>
          <a:stretch>
            <a:fillRect/>
          </a:stretch>
        </p:blipFill>
        <p:spPr bwMode="auto">
          <a:xfrm>
            <a:off x="698674" y="2654324"/>
            <a:ext cx="3530916" cy="3761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4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hr-HR" sz="1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lang="hr-HR" sz="1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MANTENIMIENTO DE MOTORES</a:t>
            </a:r>
            <a:endParaRPr lang="hr-HR" sz="1200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9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346785"/>
            <a:ext cx="6417127" cy="4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SISTEMA DE ADMISIÓN DE AIRE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6" name="Imagen 5" descr="portadilla a9 m6-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20" y="3013523"/>
            <a:ext cx="7470297" cy="42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PRINCIPALES </a:t>
            </a:r>
          </a:p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SISTEMA DE ADMISIÓN DE AIRE</a:t>
            </a:r>
          </a:p>
        </p:txBody>
      </p:sp>
      <p:pic>
        <p:nvPicPr>
          <p:cNvPr id="2" name="Imagen 1" descr="p10 m6 a9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40" y="2711529"/>
            <a:ext cx="7319233" cy="43312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29617" y="2179625"/>
            <a:ext cx="660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b="1" dirty="0">
                <a:solidFill>
                  <a:srgbClr val="800000"/>
                </a:solidFill>
                <a:latin typeface="Calibri"/>
                <a:cs typeface="Calibri"/>
              </a:rPr>
              <a:t>DIAGRAMA DEL SENSOR DE PRESIÓN DE CARGA DEL TURBO</a:t>
            </a:r>
          </a:p>
        </p:txBody>
      </p:sp>
    </p:spTree>
    <p:extLst>
      <p:ext uri="{BB962C8B-B14F-4D97-AF65-F5344CB8AC3E}">
        <p14:creationId xmlns:p14="http://schemas.microsoft.com/office/powerpoint/2010/main" val="14061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562" y="1567119"/>
            <a:ext cx="2962656" cy="52486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¡Investiga en </a:t>
            </a:r>
            <a:r>
              <a:rPr lang="en-US" sz="2100" b="0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ocupando tu celular!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¡Comparte tus respuestas!</a:t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>
            <a:off x="371783" y="2258677"/>
            <a:ext cx="5146719" cy="2388053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732228" y="3069154"/>
            <a:ext cx="44258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¿Qué otras partes conoces del sistema de admisión de aire? ¿Qué funciones cumplen?</a:t>
            </a:r>
          </a:p>
        </p:txBody>
      </p:sp>
      <p:pic>
        <p:nvPicPr>
          <p:cNvPr id="322" name="Google Shape;32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9996" y="4056360"/>
            <a:ext cx="3817418" cy="3616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7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Imagen que contiene estacionamiento, medidor, botella, negro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53081C-C284-EE4C-AEC8-36822B478E3B}"/>
              </a:ext>
            </a:extLst>
          </p:cNvPr>
          <p:cNvPicPr/>
          <p:nvPr/>
        </p:nvPicPr>
        <p:blipFill>
          <a:blip r:embed="rId4" cstate="print"/>
          <a:srcRect l="28515" t="5143" r="30593" b="38754"/>
          <a:stretch>
            <a:fillRect/>
          </a:stretch>
        </p:blipFill>
        <p:spPr bwMode="auto">
          <a:xfrm>
            <a:off x="698674" y="2654324"/>
            <a:ext cx="3530916" cy="3761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174;p6"/>
          <p:cNvSpPr txBox="1"/>
          <p:nvPr/>
        </p:nvSpPr>
        <p:spPr>
          <a:xfrm>
            <a:off x="4553379" y="3922766"/>
            <a:ext cx="465634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P0235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 funcionamiento en el circuito A de presión de turbo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P0236 = 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rango de operación en el circuito A de presión de turbo.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P0237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Entrada baja en el circuito A de presión de turbo.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P0238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Entrada alta en el circuito A de presión de turbo.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P0239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 funcionamiento en el circuito B de presión de turbo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74;p6"/>
          <p:cNvSpPr txBox="1"/>
          <p:nvPr/>
        </p:nvSpPr>
        <p:spPr>
          <a:xfrm>
            <a:off x="4530096" y="3179098"/>
            <a:ext cx="45652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CÓDIGOS DE FALLAS OBD II DE SENSOR </a:t>
            </a:r>
            <a:endParaRPr lang="es-ES_trad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CARGA DE TURBO.</a:t>
            </a:r>
          </a:p>
        </p:txBody>
      </p:sp>
    </p:spTree>
    <p:extLst>
      <p:ext uri="{BB962C8B-B14F-4D97-AF65-F5344CB8AC3E}">
        <p14:creationId xmlns:p14="http://schemas.microsoft.com/office/powerpoint/2010/main" val="2183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Imagen que contiene estacionamiento, medidor, botella, negro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53081C-C284-EE4C-AEC8-36822B478E3B}"/>
              </a:ext>
            </a:extLst>
          </p:cNvPr>
          <p:cNvPicPr/>
          <p:nvPr/>
        </p:nvPicPr>
        <p:blipFill>
          <a:blip r:embed="rId4" cstate="print"/>
          <a:srcRect l="28515" t="5143" r="30593" b="38754"/>
          <a:stretch>
            <a:fillRect/>
          </a:stretch>
        </p:blipFill>
        <p:spPr bwMode="auto">
          <a:xfrm>
            <a:off x="698674" y="2654324"/>
            <a:ext cx="3530916" cy="3761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174;p6"/>
          <p:cNvSpPr txBox="1"/>
          <p:nvPr/>
        </p:nvSpPr>
        <p:spPr>
          <a:xfrm>
            <a:off x="4553379" y="3922766"/>
            <a:ext cx="465634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P0240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 de rango de operación en el circuito B de presión de turbo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P0241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Entrada baja en el circuito B de presión de turbo.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P0242 =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Entrada alta en el circuito B de presión de turbo.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el sensor de presión de carga de Turbo falla, el sistema entra en modo de protección limitando la carga del Turbo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74;p6"/>
          <p:cNvSpPr txBox="1"/>
          <p:nvPr/>
        </p:nvSpPr>
        <p:spPr>
          <a:xfrm>
            <a:off x="4530096" y="3179098"/>
            <a:ext cx="45652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CÓDIGOS DE FALLAS OBD II DE SENSOR </a:t>
            </a:r>
            <a:endParaRPr lang="es-ES_trad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CARGA DE TURBO.</a:t>
            </a:r>
          </a:p>
        </p:txBody>
      </p:sp>
    </p:spTree>
    <p:extLst>
      <p:ext uri="{BB962C8B-B14F-4D97-AF65-F5344CB8AC3E}">
        <p14:creationId xmlns:p14="http://schemas.microsoft.com/office/powerpoint/2010/main" val="25767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Imagen que contiene estacionamiento, medidor, botella, negro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53081C-C284-EE4C-AEC8-36822B478E3B}"/>
              </a:ext>
            </a:extLst>
          </p:cNvPr>
          <p:cNvPicPr/>
          <p:nvPr/>
        </p:nvPicPr>
        <p:blipFill>
          <a:blip r:embed="rId4" cstate="print"/>
          <a:srcRect l="28515" t="5143" r="30593" b="38754"/>
          <a:stretch>
            <a:fillRect/>
          </a:stretch>
        </p:blipFill>
        <p:spPr bwMode="auto">
          <a:xfrm>
            <a:off x="698674" y="2654324"/>
            <a:ext cx="3530916" cy="3761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174;p6"/>
          <p:cNvSpPr txBox="1"/>
          <p:nvPr/>
        </p:nvSpPr>
        <p:spPr>
          <a:xfrm>
            <a:off x="4553379" y="3385036"/>
            <a:ext cx="4656343" cy="30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verificar las posibles fallas del sensor de presión,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deben realizar las siguientes mediciones o chequeos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Medir alimentación de 5 volts en pin del sensor en el conector del Sensor de Presión con el contacto  abierto (ON) y el motor detenido.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Verificar la masa en en el pin del sensor en el conector del Sensor de Presión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Verificar la señal en el pin del sensor en el conector del Sensor de Presión con motor en marcha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Imagen que contiene estacionamiento, medidor, botella, negro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53081C-C284-EE4C-AEC8-36822B478E3B}"/>
              </a:ext>
            </a:extLst>
          </p:cNvPr>
          <p:cNvPicPr/>
          <p:nvPr/>
        </p:nvPicPr>
        <p:blipFill>
          <a:blip r:embed="rId4" cstate="print"/>
          <a:srcRect l="28515" t="5143" r="30593" b="38754"/>
          <a:stretch>
            <a:fillRect/>
          </a:stretch>
        </p:blipFill>
        <p:spPr bwMode="auto">
          <a:xfrm>
            <a:off x="698674" y="2654324"/>
            <a:ext cx="3530916" cy="3761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174;p6"/>
          <p:cNvSpPr txBox="1"/>
          <p:nvPr/>
        </p:nvSpPr>
        <p:spPr>
          <a:xfrm>
            <a:off x="4553378" y="3304949"/>
            <a:ext cx="4805073" cy="30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hay alimentación de 5 volts, en pin del 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conector del Sensor de Presión, 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medir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lado 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EMC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hay alimentación de 5 volts, el diagnóstico es cable desde ECM a Sensor dañado, solución cambio.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aún no hay voltaje, diagnóstico ECM con problemas, solución reparar o cambiar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está bien la alimentación del lado del sensor, pasar a la siguiente prueba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Imagen que contiene estacionamiento, medidor, botella, negro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53081C-C284-EE4C-AEC8-36822B478E3B}"/>
              </a:ext>
            </a:extLst>
          </p:cNvPr>
          <p:cNvPicPr/>
          <p:nvPr/>
        </p:nvPicPr>
        <p:blipFill>
          <a:blip r:embed="rId4" cstate="print"/>
          <a:srcRect l="28515" t="5143" r="30593" b="38754"/>
          <a:stretch>
            <a:fillRect/>
          </a:stretch>
        </p:blipFill>
        <p:spPr bwMode="auto">
          <a:xfrm>
            <a:off x="698674" y="2654324"/>
            <a:ext cx="3530916" cy="3761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174;p6"/>
          <p:cNvSpPr txBox="1"/>
          <p:nvPr/>
        </p:nvSpPr>
        <p:spPr>
          <a:xfrm>
            <a:off x="4553379" y="3304949"/>
            <a:ext cx="4484736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Medir masa en el cable del lado del conector del sensor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hay masa, realizar la medición en el lado del ECM.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ahora hay masa, diagnóstico cable que une ECM y sensor dañado, solución cambiarlo.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en el lado del ECM no hay masa, diagnóstico ECM con problemas, solución, reparar o cambias ECM.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5"/>
            <a:ext cx="7520415" cy="3031878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3722698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4439061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DEL TURBO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Imagen que contiene estacionamiento, medidor, botella, negro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53081C-C284-EE4C-AEC8-36822B478E3B}"/>
              </a:ext>
            </a:extLst>
          </p:cNvPr>
          <p:cNvPicPr/>
          <p:nvPr/>
        </p:nvPicPr>
        <p:blipFill>
          <a:blip r:embed="rId4" cstate="print"/>
          <a:srcRect l="28515" t="5143" r="30593" b="38754"/>
          <a:stretch>
            <a:fillRect/>
          </a:stretch>
        </p:blipFill>
        <p:spPr bwMode="auto">
          <a:xfrm>
            <a:off x="698674" y="2654324"/>
            <a:ext cx="3530916" cy="3761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174;p6"/>
          <p:cNvSpPr txBox="1"/>
          <p:nvPr/>
        </p:nvSpPr>
        <p:spPr>
          <a:xfrm>
            <a:off x="4553379" y="3304949"/>
            <a:ext cx="4484736" cy="20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al medir masa en el conector del sensor si la hay, pasar al siguiente chequeo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Medir señal del sensor con motor en marcha.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hay señal (o la señal no es correcta), diagnóstico sensor de presión de carga de turbo dañado, solución cambiarlo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000" b="0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SISTEMA </a:t>
              </a:r>
              <a:r>
                <a:rPr lang="es-ES_tradnl" sz="2000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DE ADMISIÓN DE AIRE</a:t>
              </a:r>
              <a:endParaRPr b="1" dirty="0"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7" name="Google Shape;3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29930"/>
            <a:ext cx="1806825" cy="134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inflamables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 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combustible de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vehículo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combustible,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mangueras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vista: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antiparras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partículas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líquidos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refrigerantes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disco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9"/>
          <p:cNvSpPr txBox="1"/>
          <p:nvPr/>
        </p:nvSpPr>
        <p:spPr>
          <a:xfrm>
            <a:off x="1229039" y="4508604"/>
            <a:ext cx="7865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CL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propia y del grupo de trabajo</a:t>
            </a:r>
            <a:r>
              <a:rPr lang="es-CL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Circular solo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latin typeface="Calibri"/>
                <a:ea typeface="Calibri"/>
                <a:cs typeface="Calibri"/>
                <a:sym typeface="Calibri"/>
              </a:rPr>
              <a:t>demarcadas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supervisión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412" name="Google Shape;412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3" name="Google Shape;413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motor,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desarme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grpSp>
        <p:nvGrpSpPr>
          <p:cNvPr id="415" name="Google Shape;415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416" name="Google Shape;416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7" name="Google Shape;417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419" name="Google Shape;419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0" name="Google Shape;42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422" name="Google Shape;422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4" name="Google Shape;424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425" name="Google Shape;425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6" name="Google Shape;426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428" name="Google Shape;428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9" name="Google Shape;429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3" name="Google Shape;43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;p3"/>
          <p:cNvSpPr/>
          <p:nvPr/>
        </p:nvSpPr>
        <p:spPr>
          <a:xfrm>
            <a:off x="481781" y="1887795"/>
            <a:ext cx="4090219" cy="3116824"/>
          </a:xfrm>
          <a:prstGeom prst="roundRect">
            <a:avLst>
              <a:gd name="adj" fmla="val 842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1095637" y="2880851"/>
            <a:ext cx="2923654" cy="11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>
                <a:latin typeface="Calibri"/>
                <a:ea typeface="Calibri"/>
                <a:cs typeface="Calibri"/>
              </a:rPr>
              <a:t>Inspeccionar y diagnosticar averías y fallas en el funcionamiento mecánico, eléctrico o electrónico de vehículos motorizados, identificando el o los sistemas y componentes comprometidos, realizando mediciones y controles de verificación de distintas magnitudes mediante instrumentos análogos y digitales, con referencia a las especificaciones técnicas del fabricante.</a:t>
            </a: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5" y="1796210"/>
            <a:ext cx="719661" cy="686189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864619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5" y="2354963"/>
            <a:ext cx="5849284" cy="44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4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5;p20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lang="es-ES_tradnl" sz="2000" b="1" i="0" u="none" strike="noStrike" cap="none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ES_tradnl" sz="2000" b="1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b="1" dirty="0">
              <a:solidFill>
                <a:srgbClr val="8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7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de-DE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lang="de-DE" sz="20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de-DE" sz="2000" b="1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000" b="1" dirty="0">
              <a:solidFill>
                <a:srgbClr val="800000"/>
              </a:solidFill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741B47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9041"/>
            <a:ext cx="673176" cy="603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01;p3"/>
          <p:cNvSpPr/>
          <p:nvPr/>
        </p:nvSpPr>
        <p:spPr>
          <a:xfrm>
            <a:off x="564075" y="2843140"/>
            <a:ext cx="4657800" cy="119054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01;p3"/>
          <p:cNvSpPr/>
          <p:nvPr/>
        </p:nvSpPr>
        <p:spPr>
          <a:xfrm>
            <a:off x="564075" y="4234557"/>
            <a:ext cx="4657800" cy="137631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3" name="Google Shape;82;p14"/>
          <p:cNvSpPr txBox="1"/>
          <p:nvPr/>
        </p:nvSpPr>
        <p:spPr>
          <a:xfrm>
            <a:off x="572274" y="2253999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SISTEMA DE REFRIGERACIÓN 2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86551" y="4732393"/>
            <a:ext cx="391110" cy="395325"/>
            <a:chOff x="386551" y="4502842"/>
            <a:chExt cx="391110" cy="395325"/>
          </a:xfrm>
        </p:grpSpPr>
        <p:sp>
          <p:nvSpPr>
            <p:cNvPr id="160" name="Google Shape;103;p3"/>
            <p:cNvSpPr/>
            <p:nvPr/>
          </p:nvSpPr>
          <p:spPr>
            <a:xfrm>
              <a:off x="386551" y="4512367"/>
              <a:ext cx="39111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n>
                  <a:solidFill>
                    <a:srgbClr val="741B47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04;p3"/>
            <p:cNvSpPr txBox="1"/>
            <p:nvPr/>
          </p:nvSpPr>
          <p:spPr>
            <a:xfrm>
              <a:off x="396454" y="4502842"/>
              <a:ext cx="312202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75975" y="3243278"/>
            <a:ext cx="376200" cy="395325"/>
            <a:chOff x="375975" y="3087305"/>
            <a:chExt cx="376200" cy="395325"/>
          </a:xfrm>
        </p:grpSpPr>
        <p:sp>
          <p:nvSpPr>
            <p:cNvPr id="166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6" y="3148689"/>
            <a:ext cx="412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Identificaste el mantenimiento correctivo del sistema de refrigeración, de acuerdo a lo propuesto en el manual del fabricante.</a:t>
            </a:r>
          </a:p>
        </p:txBody>
      </p:sp>
      <p:sp>
        <p:nvSpPr>
          <p:cNvPr id="187" name="Google Shape;81;p14">
            <a:extLst>
              <a:ext uri="{FF2B5EF4-FFF2-40B4-BE49-F238E27FC236}">
                <a16:creationId xmlns:a16="http://schemas.microsoft.com/office/drawing/2014/main" xmlns="" id="{CD10E17F-0C25-684D-B2C5-DB1BC6E95A6B}"/>
              </a:ext>
            </a:extLst>
          </p:cNvPr>
          <p:cNvSpPr txBox="1"/>
          <p:nvPr/>
        </p:nvSpPr>
        <p:spPr>
          <a:xfrm>
            <a:off x="967146" y="4623847"/>
            <a:ext cx="4038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Aplicaste el mantenimiento correctivo a un automóvil, considerando las funciones del sistema de refrigeración, según lo propuesto en el manual de servicio.</a:t>
            </a: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375767" y="4156515"/>
            <a:ext cx="5650725" cy="1314785"/>
            <a:chOff x="466025" y="2540150"/>
            <a:chExt cx="5650725" cy="1155550"/>
          </a:xfrm>
        </p:grpSpPr>
        <p:sp>
          <p:nvSpPr>
            <p:cNvPr id="126" name="Google Shape;126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806874" y="2931842"/>
              <a:ext cx="4851775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¿Qué textos debemos revisar siempre al momento de realizar el manteniendo del sistema de refrigeración?</a:t>
              </a:r>
            </a:p>
          </p:txBody>
        </p:sp>
      </p:grpSp>
      <p:sp>
        <p:nvSpPr>
          <p:cNvPr id="128" name="Google Shape;128;p4"/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000" b="0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375767" y="3108099"/>
            <a:ext cx="5745381" cy="669457"/>
            <a:chOff x="442650" y="4079977"/>
            <a:chExt cx="5745381" cy="1155550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747531" y="4416252"/>
              <a:ext cx="54405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¿Qué función cumple el sistema de admisión de aire?</a:t>
              </a: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42650" y="4079977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375767" y="2363194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SISTEMA DE ADMISIÓN DE AIRE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2805799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3874742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063481" y="3088868"/>
            <a:ext cx="5095870" cy="3508578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520235" y="3549987"/>
            <a:ext cx="444672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800" dirty="0">
                <a:latin typeface="Calibri"/>
                <a:cs typeface="Calibri"/>
              </a:rPr>
              <a:t>Identificarás el mantenimiento correctivo del sistema de admisión de aire, de acuerdo a lo propuesto en el manual del fabricante</a:t>
            </a:r>
            <a:r>
              <a:rPr lang="es-ES_tradnl" sz="1800" dirty="0" smtClean="0">
                <a:latin typeface="Calibri"/>
                <a:cs typeface="Calibri"/>
              </a:rPr>
              <a:t>.</a:t>
            </a:r>
          </a:p>
          <a:p>
            <a:endParaRPr lang="es-ES_tradnl" sz="1800" dirty="0">
              <a:latin typeface="Calibri"/>
              <a:cs typeface="Calibri"/>
            </a:endParaRPr>
          </a:p>
          <a:p>
            <a:endParaRPr lang="es-ES_tradnl" sz="1800" dirty="0">
              <a:latin typeface="Calibri"/>
              <a:cs typeface="Calibri"/>
            </a:endParaRPr>
          </a:p>
          <a:p>
            <a:r>
              <a:rPr lang="es-ES_tradnl" sz="1800" dirty="0">
                <a:latin typeface="Calibri"/>
                <a:cs typeface="Calibri"/>
              </a:rPr>
              <a:t>Aplicarás el mantenimiento correctivo a un automóvil, considerando las funciones del sistema de admisión de aire, según lo propuesto en el manual de servicio.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880053" y="3801619"/>
            <a:ext cx="376200" cy="385800"/>
            <a:chOff x="8933845" y="3480600"/>
            <a:chExt cx="376200" cy="385800"/>
          </a:xfrm>
        </p:grpSpPr>
        <p:sp>
          <p:nvSpPr>
            <p:cNvPr id="160" name="Google Shape;160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80053" y="5282796"/>
            <a:ext cx="376200" cy="385800"/>
            <a:chOff x="8933845" y="4794482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26" name="Google Shape;154;p5"/>
          <p:cNvSpPr txBox="1"/>
          <p:nvPr/>
        </p:nvSpPr>
        <p:spPr>
          <a:xfrm>
            <a:off x="4063852" y="25764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</a:t>
            </a:r>
            <a:r>
              <a:rPr lang="es-CL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condiciones </a:t>
            </a:r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8;p5"/>
          <p:cNvSpPr txBox="1"/>
          <p:nvPr/>
        </p:nvSpPr>
        <p:spPr>
          <a:xfrm>
            <a:off x="4030974" y="122116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3;p6"/>
          <p:cNvSpPr/>
          <p:nvPr/>
        </p:nvSpPr>
        <p:spPr>
          <a:xfrm>
            <a:off x="533225" y="3397992"/>
            <a:ext cx="2727361" cy="2101491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 descr="niño libreta mas grande izq-01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72" y="2166136"/>
            <a:ext cx="6105921" cy="5266841"/>
          </a:xfrm>
          <a:prstGeom prst="rect">
            <a:avLst/>
          </a:prstGeom>
        </p:spPr>
      </p:pic>
      <p:sp>
        <p:nvSpPr>
          <p:cNvPr id="17" name="Google Shape;174;p6"/>
          <p:cNvSpPr txBox="1"/>
          <p:nvPr/>
        </p:nvSpPr>
        <p:spPr>
          <a:xfrm>
            <a:off x="4280096" y="3144426"/>
            <a:ext cx="3521017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SENSOR DE POSICIÓN DE PEDAL DE ACELERADOR (APP).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SENSOR DE FLUJO DE AIRE DE ADMISIÓN (MAF).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SENSOR DE PRESIÓN DE CARGA DE TURBO.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SENSOR DE TEMPERATURA Y PRESIÓN DE MÚLTIPLE DE ADMISIÓN (TMAP).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CUERPO DE ACELERACIÓN  </a:t>
            </a:r>
            <a:r>
              <a:rPr lang="es-ES_tradn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(</a:t>
            </a: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TPS).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PRINCIPALES </a:t>
            </a:r>
            <a:endParaRPr lang="de-DE" sz="2800" b="1" dirty="0" smtClean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7969" y="3511146"/>
            <a:ext cx="24680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Los componentes electrónicos que forman parte </a:t>
            </a:r>
            <a:r>
              <a:rPr lang="es-CL" sz="1600" b="1" dirty="0">
                <a:solidFill>
                  <a:srgbClr val="800000"/>
                </a:solidFill>
                <a:latin typeface="Calibri"/>
                <a:cs typeface="Calibri"/>
              </a:rPr>
              <a:t>del Sistema de Control de Aire de Admisión en motores a Gasolina y Diesel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son los siguientes:</a:t>
            </a:r>
          </a:p>
          <a:p>
            <a:endParaRPr lang="es-ES" sz="16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3;p6"/>
          <p:cNvSpPr/>
          <p:nvPr/>
        </p:nvSpPr>
        <p:spPr>
          <a:xfrm>
            <a:off x="1807623" y="2551354"/>
            <a:ext cx="7520415" cy="399292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601868" y="2589902"/>
            <a:ext cx="2372701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363640" y="276722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(APS).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2" y="2317563"/>
            <a:ext cx="481682" cy="459278"/>
          </a:xfrm>
          <a:prstGeom prst="rect">
            <a:avLst/>
          </a:prstGeom>
        </p:spPr>
      </p:pic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F0912E2-6415-AD4F-91EA-3FD7EFA54A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" y="2837381"/>
            <a:ext cx="1886800" cy="357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4;p6"/>
          <p:cNvSpPr txBox="1"/>
          <p:nvPr/>
        </p:nvSpPr>
        <p:spPr>
          <a:xfrm>
            <a:off x="3363639" y="3590976"/>
            <a:ext cx="584608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encarga de informar a la </a:t>
            </a:r>
            <a:r>
              <a:rPr lang="es-ES_tradn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 de control (ECU)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los deseos o voluntad del conductor, con respecto a la aceleración necesaria para la conducción</a:t>
            </a:r>
            <a:r>
              <a:rPr lang="es-ES_tradn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esta señal la ECU </a:t>
            </a:r>
            <a:r>
              <a:rPr lang="es-ES_tradn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 diferentes estrategias</a:t>
            </a: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como  la cantidad de combustible a inyectar, entre otras.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informar permanentemente a la Unidad de Control (ECU), la posición del pedal de acelerador, el circuito electrónico del pedal de Acelerador (APS), cuenta con </a:t>
            </a:r>
            <a:r>
              <a:rPr lang="es-ES_tradn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potenciómetros</a:t>
            </a:r>
            <a:r>
              <a:rPr lang="es-ES_tradnl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3;p6"/>
          <p:cNvSpPr/>
          <p:nvPr/>
        </p:nvSpPr>
        <p:spPr>
          <a:xfrm>
            <a:off x="601868" y="2589902"/>
            <a:ext cx="2372701" cy="3920056"/>
          </a:xfrm>
          <a:prstGeom prst="roundRect">
            <a:avLst>
              <a:gd name="adj" fmla="val 16792"/>
            </a:avLst>
          </a:prstGeom>
          <a:solidFill>
            <a:srgbClr val="FFFFFF"/>
          </a:solidFill>
          <a:ln w="76200" cmpd="sng">
            <a:solidFill>
              <a:srgbClr val="E9E1E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981436" y="2332460"/>
            <a:ext cx="47885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PEDAL DE ACELERADOR (APP).</a:t>
            </a: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CORRECTIVO</a:t>
            </a:r>
          </a:p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ADMISIÓN DE AIRE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F0912E2-6415-AD4F-91EA-3FD7EFA54A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" y="2837381"/>
            <a:ext cx="1886800" cy="35715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4;p6"/>
          <p:cNvSpPr txBox="1"/>
          <p:nvPr/>
        </p:nvSpPr>
        <p:spPr>
          <a:xfrm>
            <a:off x="3981436" y="2778660"/>
            <a:ext cx="47885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CIRCUITO ELECTRÓNICO DEL SENSOR  DE PEDAL DE ACELERADOR (APP).</a:t>
            </a:r>
          </a:p>
        </p:txBody>
      </p:sp>
      <p:pic>
        <p:nvPicPr>
          <p:cNvPr id="2" name="Imagen 1" descr="diagr1 a9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47" y="3774786"/>
            <a:ext cx="3971272" cy="31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2170</Words>
  <Application>Microsoft Macintosh PowerPoint</Application>
  <PresentationFormat>Personalizado</PresentationFormat>
  <Paragraphs>263</Paragraphs>
  <Slides>31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Marcela</cp:lastModifiedBy>
  <cp:revision>71</cp:revision>
  <dcterms:modified xsi:type="dcterms:W3CDTF">2021-01-21T22:12:10Z</dcterms:modified>
</cp:coreProperties>
</file>