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77" r:id="rId3"/>
    <p:sldId id="279" r:id="rId4"/>
    <p:sldId id="260" r:id="rId5"/>
    <p:sldId id="258" r:id="rId6"/>
    <p:sldId id="28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273" r:id="rId22"/>
    <p:sldId id="310" r:id="rId23"/>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http://customooxmlschemas.google.com/">
      <go:slidesCustomData xmlns:go="http://customooxmlschemas.google.com/" xmlns:p15="http://schemas.microsoft.com/office/powerpoint/2012/main" xmlns="" roundtripDataSignature="AMtx7mj6ho7Wgmz/U05Ubv55I2SHPNkWeA==" r:id="rId29"/>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54D"/>
    <a:srgbClr val="EFEFEF"/>
    <a:srgbClr val="D7E3DC"/>
    <a:srgbClr val="C73E32"/>
    <a:srgbClr val="8EB99F"/>
    <a:srgbClr val="B99F2F"/>
    <a:srgbClr val="C4D7CD"/>
    <a:srgbClr val="741B47"/>
    <a:srgbClr val="FF0000"/>
    <a:srgbClr val="BA9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8"/>
    <p:restoredTop sz="99216" autoAdjust="0"/>
  </p:normalViewPr>
  <p:slideViewPr>
    <p:cSldViewPr snapToGrid="0">
      <p:cViewPr varScale="1">
        <p:scale>
          <a:sx n="106" d="100"/>
          <a:sy n="106" d="100"/>
        </p:scale>
        <p:origin x="1548" y="102"/>
      </p:cViewPr>
      <p:guideLst>
        <p:guide orient="horz" pos="2381"/>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12T13:21:52.104" idx="1">
    <p:pos x="5312" y="191"/>
    <p:text>Recordar cambiar el número de la actividad. El número verde no cambia.</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 commentPostId="AAAAHQMen-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25550" y="685800"/>
            <a:ext cx="4408488"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11555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4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797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4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362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sp>
        <p:nvSpPr>
          <p:cNvPr id="9" name="Google Shape;9;p23"/>
          <p:cNvSpPr/>
          <p:nvPr/>
        </p:nvSpPr>
        <p:spPr>
          <a:xfrm>
            <a:off x="270565" y="1747314"/>
            <a:ext cx="9346500" cy="5675922"/>
          </a:xfrm>
          <a:prstGeom prst="round1Rect">
            <a:avLst>
              <a:gd name="adj" fmla="val 15350"/>
            </a:avLst>
          </a:prstGeom>
          <a:solidFill>
            <a:srgbClr val="C4D7CD">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3;p23"/>
          <p:cNvSpPr/>
          <p:nvPr/>
        </p:nvSpPr>
        <p:spPr>
          <a:xfrm>
            <a:off x="436350" y="6464001"/>
            <a:ext cx="7891862" cy="680474"/>
          </a:xfrm>
          <a:prstGeom prst="roundRect">
            <a:avLst>
              <a:gd name="adj" fmla="val 19335"/>
            </a:avLst>
          </a:prstGeom>
          <a:solidFill>
            <a:srgbClr val="8EB9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7" name="Imagen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18" name="Google Shape;12;p23"/>
          <p:cNvPicPr preferRelativeResize="0">
            <a:picLocks noChangeAspect="1"/>
          </p:cNvPicPr>
          <p:nvPr userDrawn="1"/>
        </p:nvPicPr>
        <p:blipFill rotWithShape="1">
          <a:blip r:embed="rId4">
            <a:alphaModFix/>
          </a:blip>
          <a:srcRect/>
          <a:stretch/>
        </p:blipFill>
        <p:spPr>
          <a:xfrm>
            <a:off x="8521706" y="6387272"/>
            <a:ext cx="830659" cy="756000"/>
          </a:xfrm>
          <a:prstGeom prst="rect">
            <a:avLst/>
          </a:prstGeom>
          <a:noFill/>
          <a:ln>
            <a:noFill/>
          </a:ln>
        </p:spPr>
      </p:pic>
      <p:pic>
        <p:nvPicPr>
          <p:cNvPr id="15" name="Imagen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pic>
        <p:nvPicPr>
          <p:cNvPr id="19" name="Imagen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3441" y="6464037"/>
            <a:ext cx="690406" cy="680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3"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6|</a:t>
            </a:r>
            <a:r>
              <a:rPr lang="en-US" sz="1600" b="0" i="0" u="none" strike="noStrike" cap="none" dirty="0">
                <a:solidFill>
                  <a:srgbClr val="29754D"/>
                </a:solidFill>
                <a:latin typeface="Calibri"/>
                <a:ea typeface="Calibri"/>
                <a:cs typeface="Calibri"/>
                <a:sym typeface="Calibri"/>
              </a:rPr>
              <a:t>3</a:t>
            </a:r>
          </a:p>
        </p:txBody>
      </p:sp>
      <p:sp>
        <p:nvSpPr>
          <p:cNvPr id="13"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Automatización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sistemas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eléctricos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industriales</a:t>
            </a:r>
            <a:endParaRPr lang="en-US" sz="1400" b="0" i="0" u="none" strike="noStrike" cap="none" dirty="0">
              <a:solidFill>
                <a:srgbClr val="FFFFFF"/>
              </a:solidFill>
              <a:latin typeface="Calibri"/>
              <a:ea typeface="Calibri"/>
              <a:cs typeface="Calibri"/>
              <a:sym typeface="Calibri"/>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6|</a:t>
            </a:r>
            <a:r>
              <a:rPr lang="en-US" sz="1600" b="0" i="0" u="none" strike="noStrike" cap="none" dirty="0">
                <a:solidFill>
                  <a:srgbClr val="29754D"/>
                </a:solidFill>
                <a:latin typeface="Calibri"/>
                <a:ea typeface="Calibri"/>
                <a:cs typeface="Calibri"/>
                <a:sym typeface="Calibri"/>
              </a:rPr>
              <a:t>3</a:t>
            </a: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Automatización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sistemas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eléctricos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industriales</a:t>
            </a:r>
            <a:endParaRPr lang="en-US" sz="1400" b="0" i="0" u="none" strike="noStrike" cap="none" dirty="0">
              <a:solidFill>
                <a:srgbClr val="FFFFFF"/>
              </a:solidFill>
              <a:latin typeface="Calibri"/>
              <a:ea typeface="Calibri"/>
              <a:cs typeface="Calibri"/>
              <a:sym typeface="Calibri"/>
            </a:endParaRPr>
          </a:p>
        </p:txBody>
      </p:sp>
      <p:sp>
        <p:nvSpPr>
          <p:cNvPr id="11"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2"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0"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6|</a:t>
            </a:r>
            <a:r>
              <a:rPr lang="en-US" sz="1600" b="0" i="0" u="none" strike="noStrike" cap="none" dirty="0">
                <a:solidFill>
                  <a:srgbClr val="29754D"/>
                </a:solidFill>
                <a:latin typeface="Calibri"/>
                <a:ea typeface="Calibri"/>
                <a:cs typeface="Calibri"/>
                <a:sym typeface="Calibri"/>
              </a:rPr>
              <a:t>3</a:t>
            </a:r>
          </a:p>
        </p:txBody>
      </p:sp>
      <p:sp>
        <p:nvSpPr>
          <p:cNvPr id="12"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Automatización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sistemas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eléctricos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industriales</a:t>
            </a:r>
            <a:endParaRPr lang="en-US" sz="1400" b="0" i="0" u="none" strike="noStrike" cap="none" dirty="0">
              <a:solidFill>
                <a:srgbClr val="FFFFFF"/>
              </a:solidFill>
              <a:latin typeface="Calibri"/>
              <a:ea typeface="Calibri"/>
              <a:cs typeface="Calibri"/>
              <a:sym typeface="Calibri"/>
            </a:endParaRPr>
          </a:p>
        </p:txBody>
      </p:sp>
      <p:sp>
        <p:nvSpPr>
          <p:cNvPr id="13"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extLst>
      <p:ext uri="{BB962C8B-B14F-4D97-AF65-F5344CB8AC3E}">
        <p14:creationId xmlns:p14="http://schemas.microsoft.com/office/powerpoint/2010/main" val="3303323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youtube.com/watch?v=CmXVEBX78Rs" TargetMode="External"/><Relationship Id="rId1" Type="http://schemas.openxmlformats.org/officeDocument/2006/relationships/slideLayout" Target="../slideLayouts/slideLayout4.xml"/><Relationship Id="rId4" Type="http://schemas.openxmlformats.org/officeDocument/2006/relationships/image" Target="file://localhost/Users/ivangonzalez/Desktop/IVAN%20G%202020/2020/DUOC/ARTES/motor-paso-a-paso-unipolar-bipolar-nema-17-200-pasos-D_NQ_NP_909374-MEC41354299360_042020-F.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file://localhost/Users/ivangonzalez/Desktop/IVAN%20G%202020/2020/DUOC/ARTES/servomotor-mg996-tower-pro-con-engranajes-metalicos-compatible-arduino-0.jpg" TargetMode="External"/><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fch.cl/iniciativa/tp-digita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tp-digital.territorio.la/" TargetMode="External"/><Relationship Id="rId4" Type="http://schemas.openxmlformats.org/officeDocument/2006/relationships/hyperlink" Target="https://forms.office.com/Pages/DesignPage.aspx?origin=OfficeDotCom&amp;route=OfficeHome&amp;lang=es-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file://localhost/Users/ivangonzalez/Desktop/IVAN%20G%202020/2020/DUOC/ARTES/OVNI-01.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file://localhost/Users/ivangonzalez/Desktop/IVAN%20G%202020/2020/DUOC/ARTES/Motor-Paso-A-Paso-Nema-23-178.5-oz.in-200-Pasos-Electronilab-1.jpg"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29754D"/>
                </a:solidFill>
                <a:latin typeface="Calibri"/>
                <a:ea typeface="Calibri"/>
                <a:cs typeface="Calibri"/>
                <a:sym typeface="Calibri"/>
              </a:rPr>
              <a:t>SECTOR ELECTRICIDAD </a:t>
            </a:r>
            <a:r>
              <a:rPr lang="en-US" sz="1200" b="0" i="0" u="none" strike="noStrike" cap="none" dirty="0">
                <a:solidFill>
                  <a:srgbClr val="29754D"/>
                </a:solidFill>
                <a:latin typeface="Calibri"/>
                <a:ea typeface="Calibri"/>
                <a:cs typeface="Calibri"/>
                <a:sym typeface="Calibri"/>
              </a:rPr>
              <a:t>| NIVEL 4° MEDIO</a:t>
            </a:r>
            <a:endParaRPr sz="1200" b="0" i="0" u="none" strike="noStrike" cap="none" dirty="0">
              <a:solidFill>
                <a:srgbClr val="29754D"/>
              </a:solidFill>
              <a:latin typeface="Calibri"/>
              <a:ea typeface="Calibri"/>
              <a:cs typeface="Calibri"/>
              <a:sym typeface="Calibri"/>
            </a:endParaRPr>
          </a:p>
        </p:txBody>
      </p:sp>
      <p:sp>
        <p:nvSpPr>
          <p:cNvPr id="7"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8</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11" name="Google Shape;61;p13"/>
          <p:cNvSpPr txBox="1">
            <a:spLocks/>
          </p:cNvSpPr>
          <p:nvPr/>
        </p:nvSpPr>
        <p:spPr>
          <a:xfrm>
            <a:off x="365425" y="2451145"/>
            <a:ext cx="3948668" cy="2785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AUTOMATIZACIÓN</a:t>
            </a:r>
          </a:p>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DE SISTEMAS</a:t>
            </a:r>
          </a:p>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ELÉCTRICOS</a:t>
            </a:r>
          </a:p>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INDUSTRIALES		</a:t>
            </a:r>
            <a:endParaRPr lang="x-none" sz="3600" b="1" dirty="0">
              <a:solidFill>
                <a:srgbClr val="29754D"/>
              </a:solidFill>
              <a:latin typeface="Calibri" panose="020F0502020204030204" pitchFamily="34" charset="0"/>
              <a:ea typeface="Roboto"/>
              <a:cs typeface="Calibri" panose="020F0502020204030204" pitchFamily="34" charset="0"/>
              <a:sym typeface="Roboto"/>
            </a:endParaRPr>
          </a:p>
        </p:txBody>
      </p:sp>
      <p:pic>
        <p:nvPicPr>
          <p:cNvPr id="4" name="Imagen 3">
            <a:extLst>
              <a:ext uri="{FF2B5EF4-FFF2-40B4-BE49-F238E27FC236}">
                <a16:creationId xmlns:a16="http://schemas.microsoft.com/office/drawing/2014/main" xmlns="" id="{5835254F-3D86-0647-BE1C-75E4A430A560}"/>
              </a:ext>
            </a:extLst>
          </p:cNvPr>
          <p:cNvPicPr>
            <a:picLocks noChangeAspect="1"/>
          </p:cNvPicPr>
          <p:nvPr/>
        </p:nvPicPr>
        <p:blipFill>
          <a:blip r:embed="rId3"/>
          <a:stretch>
            <a:fillRect/>
          </a:stretch>
        </p:blipFill>
        <p:spPr>
          <a:xfrm>
            <a:off x="3647770" y="2687071"/>
            <a:ext cx="5707068" cy="37252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4;p4">
            <a:extLst>
              <a:ext uri="{FF2B5EF4-FFF2-40B4-BE49-F238E27FC236}">
                <a16:creationId xmlns:a16="http://schemas.microsoft.com/office/drawing/2014/main" xmlns="" id="{10FD32A3-447C-EA42-ADEF-668F8FEE379D}"/>
              </a:ext>
            </a:extLst>
          </p:cNvPr>
          <p:cNvSpPr txBox="1"/>
          <p:nvPr/>
        </p:nvSpPr>
        <p:spPr>
          <a:xfrm>
            <a:off x="375974" y="1178092"/>
            <a:ext cx="5023339" cy="479503"/>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MOTORES DE PASOS</a:t>
            </a:r>
          </a:p>
        </p:txBody>
      </p:sp>
      <p:sp>
        <p:nvSpPr>
          <p:cNvPr id="19" name="Google Shape;132;p4">
            <a:extLst>
              <a:ext uri="{FF2B5EF4-FFF2-40B4-BE49-F238E27FC236}">
                <a16:creationId xmlns:a16="http://schemas.microsoft.com/office/drawing/2014/main" xmlns="" id="{A2E51919-A97D-F746-9DED-BAC286698C6A}"/>
              </a:ext>
            </a:extLst>
          </p:cNvPr>
          <p:cNvSpPr/>
          <p:nvPr/>
        </p:nvSpPr>
        <p:spPr>
          <a:xfrm>
            <a:off x="844060" y="1998199"/>
            <a:ext cx="7971693" cy="4707402"/>
          </a:xfrm>
          <a:prstGeom prst="roundRect">
            <a:avLst>
              <a:gd name="adj" fmla="val 652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A375300A-7763-BA42-B502-F80F29A8A62A}"/>
              </a:ext>
            </a:extLst>
          </p:cNvPr>
          <p:cNvSpPr txBox="1"/>
          <p:nvPr/>
        </p:nvSpPr>
        <p:spPr>
          <a:xfrm>
            <a:off x="1324708" y="2343322"/>
            <a:ext cx="1723292" cy="713454"/>
          </a:xfrm>
          <a:prstGeom prst="rect">
            <a:avLst/>
          </a:prstGeom>
          <a:noFill/>
          <a:ln>
            <a:noFill/>
          </a:ln>
        </p:spPr>
        <p:txBody>
          <a:bodyPr spcFirstLastPara="1" wrap="square" lIns="91425" tIns="91425" rIns="91425" bIns="91425" anchor="ctr" anchorCtr="0">
            <a:noAutofit/>
          </a:bodyPr>
          <a:lstStyle/>
          <a:p>
            <a:pPr marL="285750" lvl="0" indent="-285750">
              <a:lnSpc>
                <a:spcPct val="150000"/>
              </a:lnSpc>
              <a:buSzPts val="1800"/>
              <a:buFont typeface="Wingdings" pitchFamily="2" charset="2"/>
              <a:buChar char="q"/>
            </a:pPr>
            <a:r>
              <a:rPr lang="es-CL" sz="2000" b="1" dirty="0">
                <a:solidFill>
                  <a:srgbClr val="29754D"/>
                </a:solidFill>
                <a:latin typeface="Calibri"/>
                <a:ea typeface="Calibri"/>
                <a:cs typeface="Calibri"/>
                <a:sym typeface="Calibri"/>
              </a:rPr>
              <a:t>Unipolares</a:t>
            </a:r>
          </a:p>
        </p:txBody>
      </p:sp>
      <p:sp>
        <p:nvSpPr>
          <p:cNvPr id="2" name="Rectángulo 1">
            <a:extLst>
              <a:ext uri="{FF2B5EF4-FFF2-40B4-BE49-F238E27FC236}">
                <a16:creationId xmlns:a16="http://schemas.microsoft.com/office/drawing/2014/main" xmlns="" id="{B8D0E56A-E691-AA42-B7FC-D97D161AD85D}"/>
              </a:ext>
            </a:extLst>
          </p:cNvPr>
          <p:cNvSpPr/>
          <p:nvPr/>
        </p:nvSpPr>
        <p:spPr>
          <a:xfrm>
            <a:off x="5884985" y="2812006"/>
            <a:ext cx="1981198" cy="338554"/>
          </a:xfrm>
          <a:prstGeom prst="rect">
            <a:avLst/>
          </a:prstGeom>
        </p:spPr>
        <p:txBody>
          <a:bodyPr wrap="square">
            <a:spAutoFit/>
          </a:bodyPr>
          <a:lstStyle/>
          <a:p>
            <a:pPr lvl="0" algn="ctr">
              <a:buClr>
                <a:schemeClr val="dk1"/>
              </a:buClr>
              <a:buSzPts val="2800"/>
            </a:pPr>
            <a:r>
              <a:rPr lang="es-CL" sz="1600" b="1" dirty="0">
                <a:solidFill>
                  <a:srgbClr val="29754D"/>
                </a:solidFill>
                <a:latin typeface="Calibri" panose="020F0502020204030204" pitchFamily="34" charset="0"/>
                <a:cs typeface="Calibri" panose="020F0502020204030204" pitchFamily="34" charset="0"/>
              </a:rPr>
              <a:t>MOTOR DE PASOS</a:t>
            </a:r>
          </a:p>
        </p:txBody>
      </p:sp>
      <p:pic>
        <p:nvPicPr>
          <p:cNvPr id="11" name="Google Shape;221;p13">
            <a:extLst>
              <a:ext uri="{FF2B5EF4-FFF2-40B4-BE49-F238E27FC236}">
                <a16:creationId xmlns:a16="http://schemas.microsoft.com/office/drawing/2014/main" xmlns="" id="{26E93524-9EE0-BD41-AF5E-D101E3EE99D4}"/>
              </a:ext>
            </a:extLst>
          </p:cNvPr>
          <p:cNvPicPr preferRelativeResize="0"/>
          <p:nvPr/>
        </p:nvPicPr>
        <p:blipFill rotWithShape="1">
          <a:blip r:embed="rId2">
            <a:alphaModFix/>
          </a:blip>
          <a:srcRect/>
          <a:stretch/>
        </p:blipFill>
        <p:spPr>
          <a:xfrm>
            <a:off x="5385556" y="3377465"/>
            <a:ext cx="2705879" cy="2859212"/>
          </a:xfrm>
          <a:prstGeom prst="rect">
            <a:avLst/>
          </a:prstGeom>
          <a:noFill/>
          <a:ln>
            <a:noFill/>
          </a:ln>
        </p:spPr>
      </p:pic>
      <p:sp>
        <p:nvSpPr>
          <p:cNvPr id="12" name="Google Shape;131;p4">
            <a:extLst>
              <a:ext uri="{FF2B5EF4-FFF2-40B4-BE49-F238E27FC236}">
                <a16:creationId xmlns:a16="http://schemas.microsoft.com/office/drawing/2014/main" xmlns="" id="{CA0195E4-F14D-1047-A3D5-D572636A102C}"/>
              </a:ext>
            </a:extLst>
          </p:cNvPr>
          <p:cNvSpPr txBox="1"/>
          <p:nvPr/>
        </p:nvSpPr>
        <p:spPr>
          <a:xfrm>
            <a:off x="1324708" y="3228103"/>
            <a:ext cx="2919045" cy="3007828"/>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CL" sz="1700" dirty="0">
                <a:latin typeface="Calibri"/>
                <a:ea typeface="Calibri"/>
                <a:cs typeface="Calibri"/>
                <a:sym typeface="Calibri"/>
              </a:rPr>
              <a:t>Estos motores suelen tener 5 o 6 cables de salida dependiendo de su conexionado interno, suelen ser 4 cables por los cuales se reciben los pulsos que indican la secuencia y duración de los pasos  y los restantes sirven como alimentación del motor.</a:t>
            </a:r>
          </a:p>
          <a:p>
            <a:pPr lvl="0">
              <a:lnSpc>
                <a:spcPct val="115000"/>
              </a:lnSpc>
              <a:buSzPts val="1800"/>
            </a:pPr>
            <a:endParaRPr lang="es-CL" sz="1700" dirty="0">
              <a:latin typeface="Calibri"/>
              <a:ea typeface="Calibri"/>
              <a:cs typeface="Calibri"/>
              <a:sym typeface="Calibri"/>
            </a:endParaRPr>
          </a:p>
        </p:txBody>
      </p:sp>
    </p:spTree>
    <p:extLst>
      <p:ext uri="{BB962C8B-B14F-4D97-AF65-F5344CB8AC3E}">
        <p14:creationId xmlns:p14="http://schemas.microsoft.com/office/powerpoint/2010/main" val="356719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4;p4">
            <a:extLst>
              <a:ext uri="{FF2B5EF4-FFF2-40B4-BE49-F238E27FC236}">
                <a16:creationId xmlns:a16="http://schemas.microsoft.com/office/drawing/2014/main" xmlns="" id="{10FD32A3-447C-EA42-ADEF-668F8FEE379D}"/>
              </a:ext>
            </a:extLst>
          </p:cNvPr>
          <p:cNvSpPr txBox="1"/>
          <p:nvPr/>
        </p:nvSpPr>
        <p:spPr>
          <a:xfrm>
            <a:off x="375974" y="1178092"/>
            <a:ext cx="5023339" cy="479503"/>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MOTORES DE PASOS</a:t>
            </a:r>
          </a:p>
        </p:txBody>
      </p:sp>
      <p:sp>
        <p:nvSpPr>
          <p:cNvPr id="19" name="Google Shape;132;p4">
            <a:extLst>
              <a:ext uri="{FF2B5EF4-FFF2-40B4-BE49-F238E27FC236}">
                <a16:creationId xmlns:a16="http://schemas.microsoft.com/office/drawing/2014/main" xmlns="" id="{A2E51919-A97D-F746-9DED-BAC286698C6A}"/>
              </a:ext>
            </a:extLst>
          </p:cNvPr>
          <p:cNvSpPr/>
          <p:nvPr/>
        </p:nvSpPr>
        <p:spPr>
          <a:xfrm>
            <a:off x="844060" y="1998199"/>
            <a:ext cx="7971693" cy="4707402"/>
          </a:xfrm>
          <a:prstGeom prst="roundRect">
            <a:avLst>
              <a:gd name="adj" fmla="val 652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A375300A-7763-BA42-B502-F80F29A8A62A}"/>
              </a:ext>
            </a:extLst>
          </p:cNvPr>
          <p:cNvSpPr txBox="1"/>
          <p:nvPr/>
        </p:nvSpPr>
        <p:spPr>
          <a:xfrm>
            <a:off x="1324708" y="2343322"/>
            <a:ext cx="1723292" cy="713454"/>
          </a:xfrm>
          <a:prstGeom prst="rect">
            <a:avLst/>
          </a:prstGeom>
          <a:noFill/>
          <a:ln>
            <a:noFill/>
          </a:ln>
        </p:spPr>
        <p:txBody>
          <a:bodyPr spcFirstLastPara="1" wrap="square" lIns="91425" tIns="91425" rIns="91425" bIns="91425" anchor="ctr" anchorCtr="0">
            <a:noAutofit/>
          </a:bodyPr>
          <a:lstStyle/>
          <a:p>
            <a:pPr marL="285750" lvl="0" indent="-285750">
              <a:lnSpc>
                <a:spcPct val="150000"/>
              </a:lnSpc>
              <a:buSzPts val="1800"/>
              <a:buFont typeface="Wingdings" pitchFamily="2" charset="2"/>
              <a:buChar char="q"/>
            </a:pPr>
            <a:r>
              <a:rPr lang="es-CL" sz="2000" b="1" dirty="0">
                <a:solidFill>
                  <a:srgbClr val="29754D"/>
                </a:solidFill>
                <a:latin typeface="Calibri"/>
                <a:ea typeface="Calibri"/>
                <a:cs typeface="Calibri"/>
                <a:sym typeface="Calibri"/>
              </a:rPr>
              <a:t>Bipolares</a:t>
            </a:r>
          </a:p>
        </p:txBody>
      </p:sp>
      <p:sp>
        <p:nvSpPr>
          <p:cNvPr id="2" name="Rectángulo 1">
            <a:extLst>
              <a:ext uri="{FF2B5EF4-FFF2-40B4-BE49-F238E27FC236}">
                <a16:creationId xmlns:a16="http://schemas.microsoft.com/office/drawing/2014/main" xmlns="" id="{B8D0E56A-E691-AA42-B7FC-D97D161AD85D}"/>
              </a:ext>
            </a:extLst>
          </p:cNvPr>
          <p:cNvSpPr/>
          <p:nvPr/>
        </p:nvSpPr>
        <p:spPr>
          <a:xfrm>
            <a:off x="5884985" y="2812006"/>
            <a:ext cx="1981198" cy="338554"/>
          </a:xfrm>
          <a:prstGeom prst="rect">
            <a:avLst/>
          </a:prstGeom>
        </p:spPr>
        <p:txBody>
          <a:bodyPr wrap="square">
            <a:spAutoFit/>
          </a:bodyPr>
          <a:lstStyle/>
          <a:p>
            <a:pPr lvl="0" algn="ctr">
              <a:buClr>
                <a:schemeClr val="dk1"/>
              </a:buClr>
              <a:buSzPts val="2800"/>
            </a:pPr>
            <a:r>
              <a:rPr lang="es-CL" sz="1600" b="1" dirty="0">
                <a:solidFill>
                  <a:srgbClr val="29754D"/>
                </a:solidFill>
                <a:latin typeface="Calibri" panose="020F0502020204030204" pitchFamily="34" charset="0"/>
                <a:cs typeface="Calibri" panose="020F0502020204030204" pitchFamily="34" charset="0"/>
              </a:rPr>
              <a:t>MOTOR DE PASOS</a:t>
            </a:r>
          </a:p>
        </p:txBody>
      </p:sp>
      <p:sp>
        <p:nvSpPr>
          <p:cNvPr id="12" name="Google Shape;131;p4">
            <a:extLst>
              <a:ext uri="{FF2B5EF4-FFF2-40B4-BE49-F238E27FC236}">
                <a16:creationId xmlns:a16="http://schemas.microsoft.com/office/drawing/2014/main" xmlns="" id="{CA0195E4-F14D-1047-A3D5-D572636A102C}"/>
              </a:ext>
            </a:extLst>
          </p:cNvPr>
          <p:cNvSpPr txBox="1"/>
          <p:nvPr/>
        </p:nvSpPr>
        <p:spPr>
          <a:xfrm>
            <a:off x="1324708" y="3228103"/>
            <a:ext cx="2919045" cy="3007828"/>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CL" sz="1700" dirty="0">
                <a:latin typeface="Calibri"/>
                <a:ea typeface="Calibri"/>
                <a:cs typeface="Calibri"/>
                <a:sym typeface="Calibri"/>
              </a:rPr>
              <a:t>Este tipo de motores por lo general tienen 4 cables de salida, necesitan ciertas manipulaciones para poder ser controlados, debido a que requieren del cambio de dirección de flujo de corriente a través de las bobinas en la secuencia apropiada para realizar un movimiento.</a:t>
            </a:r>
          </a:p>
        </p:txBody>
      </p:sp>
      <p:pic>
        <p:nvPicPr>
          <p:cNvPr id="10" name="Google Shape;229;p14">
            <a:extLst>
              <a:ext uri="{FF2B5EF4-FFF2-40B4-BE49-F238E27FC236}">
                <a16:creationId xmlns:a16="http://schemas.microsoft.com/office/drawing/2014/main" xmlns="" id="{16B00323-2E8A-2F41-94E5-CF1103235D8D}"/>
              </a:ext>
            </a:extLst>
          </p:cNvPr>
          <p:cNvPicPr preferRelativeResize="0"/>
          <p:nvPr/>
        </p:nvPicPr>
        <p:blipFill rotWithShape="1">
          <a:blip r:embed="rId2">
            <a:alphaModFix/>
          </a:blip>
          <a:srcRect/>
          <a:stretch/>
        </p:blipFill>
        <p:spPr>
          <a:xfrm>
            <a:off x="5399313" y="3365980"/>
            <a:ext cx="3171825" cy="3124200"/>
          </a:xfrm>
          <a:prstGeom prst="rect">
            <a:avLst/>
          </a:prstGeom>
          <a:noFill/>
          <a:ln>
            <a:noFill/>
          </a:ln>
        </p:spPr>
      </p:pic>
    </p:spTree>
    <p:extLst>
      <p:ext uri="{BB962C8B-B14F-4D97-AF65-F5344CB8AC3E}">
        <p14:creationId xmlns:p14="http://schemas.microsoft.com/office/powerpoint/2010/main" val="380125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4;p4">
            <a:extLst>
              <a:ext uri="{FF2B5EF4-FFF2-40B4-BE49-F238E27FC236}">
                <a16:creationId xmlns:a16="http://schemas.microsoft.com/office/drawing/2014/main" xmlns="" id="{10FD32A3-447C-EA42-ADEF-668F8FEE379D}"/>
              </a:ext>
            </a:extLst>
          </p:cNvPr>
          <p:cNvSpPr txBox="1"/>
          <p:nvPr/>
        </p:nvSpPr>
        <p:spPr>
          <a:xfrm>
            <a:off x="375974" y="1178092"/>
            <a:ext cx="5023339" cy="479503"/>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MOTORES DE PASOS</a:t>
            </a:r>
          </a:p>
        </p:txBody>
      </p:sp>
      <p:sp>
        <p:nvSpPr>
          <p:cNvPr id="19" name="Google Shape;132;p4">
            <a:extLst>
              <a:ext uri="{FF2B5EF4-FFF2-40B4-BE49-F238E27FC236}">
                <a16:creationId xmlns:a16="http://schemas.microsoft.com/office/drawing/2014/main" xmlns="" id="{A2E51919-A97D-F746-9DED-BAC286698C6A}"/>
              </a:ext>
            </a:extLst>
          </p:cNvPr>
          <p:cNvSpPr/>
          <p:nvPr/>
        </p:nvSpPr>
        <p:spPr>
          <a:xfrm>
            <a:off x="844060" y="1998199"/>
            <a:ext cx="7971693" cy="4707402"/>
          </a:xfrm>
          <a:prstGeom prst="roundRect">
            <a:avLst>
              <a:gd name="adj" fmla="val 652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A375300A-7763-BA42-B502-F80F29A8A62A}"/>
              </a:ext>
            </a:extLst>
          </p:cNvPr>
          <p:cNvSpPr txBox="1"/>
          <p:nvPr/>
        </p:nvSpPr>
        <p:spPr>
          <a:xfrm>
            <a:off x="1324708" y="2343322"/>
            <a:ext cx="1723292" cy="713454"/>
          </a:xfrm>
          <a:prstGeom prst="rect">
            <a:avLst/>
          </a:prstGeom>
          <a:noFill/>
          <a:ln>
            <a:noFill/>
          </a:ln>
        </p:spPr>
        <p:txBody>
          <a:bodyPr spcFirstLastPara="1" wrap="square" lIns="91425" tIns="91425" rIns="91425" bIns="91425" anchor="ctr" anchorCtr="0">
            <a:noAutofit/>
          </a:bodyPr>
          <a:lstStyle/>
          <a:p>
            <a:pPr marL="285750" lvl="0" indent="-285750">
              <a:lnSpc>
                <a:spcPct val="150000"/>
              </a:lnSpc>
              <a:buSzPts val="1800"/>
              <a:buFont typeface="Wingdings" pitchFamily="2" charset="2"/>
              <a:buChar char="q"/>
            </a:pPr>
            <a:r>
              <a:rPr lang="es-CL" sz="2000" b="1" dirty="0">
                <a:solidFill>
                  <a:srgbClr val="29754D"/>
                </a:solidFill>
                <a:latin typeface="Calibri"/>
                <a:ea typeface="Calibri"/>
                <a:cs typeface="Calibri"/>
                <a:sym typeface="Calibri"/>
              </a:rPr>
              <a:t>Bipolares</a:t>
            </a:r>
          </a:p>
        </p:txBody>
      </p:sp>
      <p:sp>
        <p:nvSpPr>
          <p:cNvPr id="2" name="Rectángulo 1">
            <a:extLst>
              <a:ext uri="{FF2B5EF4-FFF2-40B4-BE49-F238E27FC236}">
                <a16:creationId xmlns:a16="http://schemas.microsoft.com/office/drawing/2014/main" xmlns="" id="{B8D0E56A-E691-AA42-B7FC-D97D161AD85D}"/>
              </a:ext>
            </a:extLst>
          </p:cNvPr>
          <p:cNvSpPr/>
          <p:nvPr/>
        </p:nvSpPr>
        <p:spPr>
          <a:xfrm>
            <a:off x="5884985" y="2812006"/>
            <a:ext cx="1981198" cy="338554"/>
          </a:xfrm>
          <a:prstGeom prst="rect">
            <a:avLst/>
          </a:prstGeom>
        </p:spPr>
        <p:txBody>
          <a:bodyPr wrap="square">
            <a:spAutoFit/>
          </a:bodyPr>
          <a:lstStyle/>
          <a:p>
            <a:pPr lvl="0" algn="ctr">
              <a:buClr>
                <a:schemeClr val="dk1"/>
              </a:buClr>
              <a:buSzPts val="2800"/>
            </a:pPr>
            <a:r>
              <a:rPr lang="es-CL" sz="1600" b="1" dirty="0">
                <a:solidFill>
                  <a:srgbClr val="29754D"/>
                </a:solidFill>
                <a:latin typeface="Calibri" panose="020F0502020204030204" pitchFamily="34" charset="0"/>
                <a:cs typeface="Calibri" panose="020F0502020204030204" pitchFamily="34" charset="0"/>
              </a:rPr>
              <a:t>MOTOR DE PASOS</a:t>
            </a:r>
          </a:p>
        </p:txBody>
      </p:sp>
      <p:sp>
        <p:nvSpPr>
          <p:cNvPr id="12" name="Google Shape;131;p4">
            <a:extLst>
              <a:ext uri="{FF2B5EF4-FFF2-40B4-BE49-F238E27FC236}">
                <a16:creationId xmlns:a16="http://schemas.microsoft.com/office/drawing/2014/main" xmlns="" id="{CA0195E4-F14D-1047-A3D5-D572636A102C}"/>
              </a:ext>
            </a:extLst>
          </p:cNvPr>
          <p:cNvSpPr txBox="1"/>
          <p:nvPr/>
        </p:nvSpPr>
        <p:spPr>
          <a:xfrm>
            <a:off x="1324708" y="3228103"/>
            <a:ext cx="2919045" cy="1039097"/>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CL" sz="1700" dirty="0">
                <a:latin typeface="Calibri"/>
                <a:ea typeface="Calibri"/>
                <a:cs typeface="Calibri"/>
                <a:sym typeface="Calibri"/>
              </a:rPr>
              <a:t>Su uso no es tan común como en el caso de los de tipo unipolar.</a:t>
            </a:r>
          </a:p>
        </p:txBody>
      </p:sp>
      <p:pic>
        <p:nvPicPr>
          <p:cNvPr id="10" name="Google Shape;229;p14">
            <a:extLst>
              <a:ext uri="{FF2B5EF4-FFF2-40B4-BE49-F238E27FC236}">
                <a16:creationId xmlns:a16="http://schemas.microsoft.com/office/drawing/2014/main" xmlns="" id="{16B00323-2E8A-2F41-94E5-CF1103235D8D}"/>
              </a:ext>
            </a:extLst>
          </p:cNvPr>
          <p:cNvPicPr preferRelativeResize="0"/>
          <p:nvPr/>
        </p:nvPicPr>
        <p:blipFill rotWithShape="1">
          <a:blip r:embed="rId2">
            <a:alphaModFix/>
          </a:blip>
          <a:srcRect/>
          <a:stretch/>
        </p:blipFill>
        <p:spPr>
          <a:xfrm>
            <a:off x="5399313" y="3365980"/>
            <a:ext cx="3171825" cy="3124200"/>
          </a:xfrm>
          <a:prstGeom prst="rect">
            <a:avLst/>
          </a:prstGeom>
          <a:noFill/>
          <a:ln>
            <a:noFill/>
          </a:ln>
        </p:spPr>
      </p:pic>
    </p:spTree>
    <p:extLst>
      <p:ext uri="{BB962C8B-B14F-4D97-AF65-F5344CB8AC3E}">
        <p14:creationId xmlns:p14="http://schemas.microsoft.com/office/powerpoint/2010/main" val="209696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4;p4">
            <a:extLst>
              <a:ext uri="{FF2B5EF4-FFF2-40B4-BE49-F238E27FC236}">
                <a16:creationId xmlns:a16="http://schemas.microsoft.com/office/drawing/2014/main" xmlns="" id="{10FD32A3-447C-EA42-ADEF-668F8FEE379D}"/>
              </a:ext>
            </a:extLst>
          </p:cNvPr>
          <p:cNvSpPr txBox="1"/>
          <p:nvPr/>
        </p:nvSpPr>
        <p:spPr>
          <a:xfrm>
            <a:off x="375974" y="1178092"/>
            <a:ext cx="5023339" cy="479503"/>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MOTORES DE PASOS</a:t>
            </a:r>
          </a:p>
        </p:txBody>
      </p:sp>
      <p:sp>
        <p:nvSpPr>
          <p:cNvPr id="19" name="Google Shape;132;p4">
            <a:extLst>
              <a:ext uri="{FF2B5EF4-FFF2-40B4-BE49-F238E27FC236}">
                <a16:creationId xmlns:a16="http://schemas.microsoft.com/office/drawing/2014/main" xmlns="" id="{A2E51919-A97D-F746-9DED-BAC286698C6A}"/>
              </a:ext>
            </a:extLst>
          </p:cNvPr>
          <p:cNvSpPr/>
          <p:nvPr/>
        </p:nvSpPr>
        <p:spPr>
          <a:xfrm>
            <a:off x="844060" y="1998199"/>
            <a:ext cx="7971693" cy="4707402"/>
          </a:xfrm>
          <a:prstGeom prst="roundRect">
            <a:avLst>
              <a:gd name="adj" fmla="val 652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A375300A-7763-BA42-B502-F80F29A8A62A}"/>
              </a:ext>
            </a:extLst>
          </p:cNvPr>
          <p:cNvSpPr txBox="1"/>
          <p:nvPr/>
        </p:nvSpPr>
        <p:spPr>
          <a:xfrm>
            <a:off x="1324707" y="2343322"/>
            <a:ext cx="2696307" cy="713454"/>
          </a:xfrm>
          <a:prstGeom prst="rect">
            <a:avLst/>
          </a:prstGeom>
          <a:noFill/>
          <a:ln>
            <a:noFill/>
          </a:ln>
        </p:spPr>
        <p:txBody>
          <a:bodyPr spcFirstLastPara="1" wrap="square" lIns="91425" tIns="91425" rIns="91425" bIns="91425" anchor="ctr" anchorCtr="0">
            <a:noAutofit/>
          </a:bodyPr>
          <a:lstStyle/>
          <a:p>
            <a:pPr marL="285750" lvl="0" indent="-285750">
              <a:lnSpc>
                <a:spcPct val="150000"/>
              </a:lnSpc>
              <a:buSzPts val="1800"/>
              <a:buFont typeface="Wingdings" pitchFamily="2" charset="2"/>
              <a:buChar char="q"/>
            </a:pPr>
            <a:r>
              <a:rPr lang="es-CL" sz="2000" b="1" dirty="0">
                <a:solidFill>
                  <a:srgbClr val="29754D"/>
                </a:solidFill>
                <a:latin typeface="Calibri"/>
                <a:ea typeface="Calibri"/>
                <a:cs typeface="Calibri"/>
                <a:sym typeface="Calibri"/>
              </a:rPr>
              <a:t>Motores más usados</a:t>
            </a:r>
          </a:p>
        </p:txBody>
      </p:sp>
      <p:sp>
        <p:nvSpPr>
          <p:cNvPr id="12" name="Google Shape;131;p4">
            <a:extLst>
              <a:ext uri="{FF2B5EF4-FFF2-40B4-BE49-F238E27FC236}">
                <a16:creationId xmlns:a16="http://schemas.microsoft.com/office/drawing/2014/main" xmlns="" id="{CA0195E4-F14D-1047-A3D5-D572636A102C}"/>
              </a:ext>
            </a:extLst>
          </p:cNvPr>
          <p:cNvSpPr txBox="1"/>
          <p:nvPr/>
        </p:nvSpPr>
        <p:spPr>
          <a:xfrm>
            <a:off x="1324707" y="2927691"/>
            <a:ext cx="2996242" cy="1953497"/>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CL" sz="1700" dirty="0">
                <a:latin typeface="Calibri"/>
                <a:ea typeface="Calibri"/>
                <a:cs typeface="Calibri"/>
                <a:sym typeface="Calibri"/>
              </a:rPr>
              <a:t>Ver video de funcionamiento.</a:t>
            </a:r>
          </a:p>
          <a:p>
            <a:pPr lvl="0">
              <a:lnSpc>
                <a:spcPct val="115000"/>
              </a:lnSpc>
              <a:buSzPts val="1800"/>
            </a:pPr>
            <a:endParaRPr lang="es-CL" sz="1700" dirty="0">
              <a:latin typeface="Calibri"/>
              <a:ea typeface="Calibri"/>
              <a:cs typeface="Calibri"/>
              <a:sym typeface="Calibri"/>
            </a:endParaRPr>
          </a:p>
          <a:p>
            <a:pPr>
              <a:lnSpc>
                <a:spcPct val="115000"/>
              </a:lnSpc>
              <a:buSzPts val="1800"/>
            </a:pPr>
            <a:r>
              <a:rPr lang="es-CL" sz="1700" u="sng" dirty="0">
                <a:solidFill>
                  <a:srgbClr val="29754D"/>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https://www.youtube.com/watch?v=CmXVEBX78Rs</a:t>
            </a:r>
            <a:endParaRPr lang="es-CL" sz="1700" dirty="0">
              <a:solidFill>
                <a:srgbClr val="29754D"/>
              </a:solidFill>
              <a:latin typeface="Calibri" panose="020F0502020204030204" pitchFamily="34" charset="0"/>
              <a:cs typeface="Calibri" panose="020F0502020204030204" pitchFamily="34" charset="0"/>
            </a:endParaRPr>
          </a:p>
          <a:p>
            <a:pPr lvl="0">
              <a:lnSpc>
                <a:spcPct val="115000"/>
              </a:lnSpc>
              <a:buSzPts val="1800"/>
            </a:pPr>
            <a:endParaRPr lang="es-CL" sz="1700" dirty="0">
              <a:latin typeface="Calibri"/>
              <a:ea typeface="Calibri"/>
              <a:cs typeface="Calibri"/>
              <a:sym typeface="Calibri"/>
            </a:endParaRPr>
          </a:p>
        </p:txBody>
      </p:sp>
      <p:sp>
        <p:nvSpPr>
          <p:cNvPr id="2" name="Rectángulo 1">
            <a:extLst>
              <a:ext uri="{FF2B5EF4-FFF2-40B4-BE49-F238E27FC236}">
                <a16:creationId xmlns:a16="http://schemas.microsoft.com/office/drawing/2014/main" xmlns="" id="{B8D0E56A-E691-AA42-B7FC-D97D161AD85D}"/>
              </a:ext>
            </a:extLst>
          </p:cNvPr>
          <p:cNvSpPr/>
          <p:nvPr/>
        </p:nvSpPr>
        <p:spPr>
          <a:xfrm>
            <a:off x="5699250" y="3023120"/>
            <a:ext cx="1981198" cy="338554"/>
          </a:xfrm>
          <a:prstGeom prst="rect">
            <a:avLst/>
          </a:prstGeom>
        </p:spPr>
        <p:txBody>
          <a:bodyPr wrap="square">
            <a:spAutoFit/>
          </a:bodyPr>
          <a:lstStyle/>
          <a:p>
            <a:pPr lvl="0" algn="ctr">
              <a:buClr>
                <a:schemeClr val="dk1"/>
              </a:buClr>
              <a:buSzPts val="2800"/>
            </a:pPr>
            <a:r>
              <a:rPr lang="es-CL" sz="1600" b="1" dirty="0">
                <a:solidFill>
                  <a:srgbClr val="29754D"/>
                </a:solidFill>
                <a:latin typeface="Calibri" panose="020F0502020204030204" pitchFamily="34" charset="0"/>
                <a:cs typeface="Calibri" panose="020F0502020204030204" pitchFamily="34" charset="0"/>
              </a:rPr>
              <a:t>MOTOR DE PASOS</a:t>
            </a:r>
          </a:p>
        </p:txBody>
      </p:sp>
      <p:pic>
        <p:nvPicPr>
          <p:cNvPr id="4" name="motor-paso-a-paso-unipolar-bipolar-nema-17-200-pasos-D_NQ_NP_909374-MEC41354299360_042020-F.jpg" descr="/Users/ivangonzalez/Desktop/IVAN G 2020/2020/DUOC/ARTES/motor-paso-a-paso-unipolar-bipolar-nema-17-200-pasos-D_NQ_NP_909374-MEC41354299360_042020-F.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5500830" y="3812470"/>
            <a:ext cx="3030607" cy="2632280"/>
          </a:xfrm>
          <a:prstGeom prst="rect">
            <a:avLst/>
          </a:prstGeom>
        </p:spPr>
      </p:pic>
    </p:spTree>
    <p:extLst>
      <p:ext uri="{BB962C8B-B14F-4D97-AF65-F5344CB8AC3E}">
        <p14:creationId xmlns:p14="http://schemas.microsoft.com/office/powerpoint/2010/main" val="231174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4;p4">
            <a:extLst>
              <a:ext uri="{FF2B5EF4-FFF2-40B4-BE49-F238E27FC236}">
                <a16:creationId xmlns:a16="http://schemas.microsoft.com/office/drawing/2014/main" xmlns="" id="{10FD32A3-447C-EA42-ADEF-668F8FEE379D}"/>
              </a:ext>
            </a:extLst>
          </p:cNvPr>
          <p:cNvSpPr txBox="1"/>
          <p:nvPr/>
        </p:nvSpPr>
        <p:spPr>
          <a:xfrm>
            <a:off x="375974" y="1178092"/>
            <a:ext cx="5023339" cy="479503"/>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SERVOMOTOR</a:t>
            </a:r>
          </a:p>
        </p:txBody>
      </p:sp>
      <p:sp>
        <p:nvSpPr>
          <p:cNvPr id="9" name="Google Shape;173;p6">
            <a:extLst>
              <a:ext uri="{FF2B5EF4-FFF2-40B4-BE49-F238E27FC236}">
                <a16:creationId xmlns:a16="http://schemas.microsoft.com/office/drawing/2014/main" xmlns="" id="{0AE8FCF9-4E1F-434F-B934-8D230967D2E3}"/>
              </a:ext>
            </a:extLst>
          </p:cNvPr>
          <p:cNvSpPr/>
          <p:nvPr/>
        </p:nvSpPr>
        <p:spPr>
          <a:xfrm>
            <a:off x="844061" y="1761892"/>
            <a:ext cx="3763108" cy="769143"/>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 name="Google Shape;131;p4">
            <a:extLst>
              <a:ext uri="{FF2B5EF4-FFF2-40B4-BE49-F238E27FC236}">
                <a16:creationId xmlns:a16="http://schemas.microsoft.com/office/drawing/2014/main" xmlns="" id="{DA30700A-7990-9F43-AD47-4928E60CC8DD}"/>
              </a:ext>
            </a:extLst>
          </p:cNvPr>
          <p:cNvSpPr txBox="1"/>
          <p:nvPr/>
        </p:nvSpPr>
        <p:spPr>
          <a:xfrm>
            <a:off x="1082289" y="1789736"/>
            <a:ext cx="3376247" cy="713453"/>
          </a:xfrm>
          <a:prstGeom prst="rect">
            <a:avLst/>
          </a:prstGeom>
          <a:noFill/>
          <a:ln>
            <a:noFill/>
          </a:ln>
        </p:spPr>
        <p:txBody>
          <a:bodyPr spcFirstLastPara="1" wrap="square" lIns="91425" tIns="91425" rIns="91425" bIns="91425" anchor="ctr" anchorCtr="0">
            <a:noAutofit/>
          </a:bodyPr>
          <a:lstStyle/>
          <a:p>
            <a:pPr marL="285750" lvl="0" indent="-285750">
              <a:lnSpc>
                <a:spcPct val="115000"/>
              </a:lnSpc>
              <a:buSzPts val="1800"/>
              <a:buFont typeface="Arial" panose="020B0604020202020204" pitchFamily="34" charset="0"/>
              <a:buChar char="•"/>
            </a:pPr>
            <a:r>
              <a:rPr lang="en-US" sz="1800" b="1" dirty="0">
                <a:solidFill>
                  <a:srgbClr val="29754D"/>
                </a:solidFill>
                <a:latin typeface="Calibri"/>
                <a:ea typeface="Calibri"/>
                <a:cs typeface="Calibri"/>
                <a:sym typeface="Calibri"/>
              </a:rPr>
              <a:t>¿</a:t>
            </a:r>
            <a:r>
              <a:rPr lang="en-US" sz="1800" b="1" dirty="0" err="1">
                <a:solidFill>
                  <a:srgbClr val="29754D"/>
                </a:solidFill>
                <a:latin typeface="Calibri"/>
                <a:ea typeface="Calibri"/>
                <a:cs typeface="Calibri"/>
                <a:sym typeface="Calibri"/>
              </a:rPr>
              <a:t>Qué</a:t>
            </a:r>
            <a:r>
              <a:rPr lang="en-US" sz="1800" b="1" dirty="0">
                <a:solidFill>
                  <a:srgbClr val="29754D"/>
                </a:solidFill>
                <a:latin typeface="Calibri"/>
                <a:ea typeface="Calibri"/>
                <a:cs typeface="Calibri"/>
                <a:sym typeface="Calibri"/>
              </a:rPr>
              <a:t> es un servomotor?</a:t>
            </a:r>
          </a:p>
        </p:txBody>
      </p:sp>
      <p:sp>
        <p:nvSpPr>
          <p:cNvPr id="19" name="Google Shape;132;p4">
            <a:extLst>
              <a:ext uri="{FF2B5EF4-FFF2-40B4-BE49-F238E27FC236}">
                <a16:creationId xmlns:a16="http://schemas.microsoft.com/office/drawing/2014/main" xmlns="" id="{A2E51919-A97D-F746-9DED-BAC286698C6A}"/>
              </a:ext>
            </a:extLst>
          </p:cNvPr>
          <p:cNvSpPr/>
          <p:nvPr/>
        </p:nvSpPr>
        <p:spPr>
          <a:xfrm>
            <a:off x="844060" y="2754923"/>
            <a:ext cx="7971693" cy="3950677"/>
          </a:xfrm>
          <a:prstGeom prst="roundRect">
            <a:avLst>
              <a:gd name="adj" fmla="val 652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A375300A-7763-BA42-B502-F80F29A8A62A}"/>
              </a:ext>
            </a:extLst>
          </p:cNvPr>
          <p:cNvSpPr txBox="1"/>
          <p:nvPr/>
        </p:nvSpPr>
        <p:spPr>
          <a:xfrm>
            <a:off x="1188842" y="3177724"/>
            <a:ext cx="2937681" cy="2760722"/>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CL" sz="1700" dirty="0">
                <a:latin typeface="Calibri"/>
                <a:ea typeface="Calibri"/>
                <a:cs typeface="Calibri"/>
                <a:sym typeface="Calibri"/>
              </a:rPr>
              <a:t>Es un tipo especial de motor que permite controlar la posición del eje en un momento dado. Está diseñado para moverse determinar cantidad de grados y luego mantenerse fijo en una posición.</a:t>
            </a:r>
          </a:p>
        </p:txBody>
      </p:sp>
      <p:sp>
        <p:nvSpPr>
          <p:cNvPr id="2" name="Rectángulo 1">
            <a:extLst>
              <a:ext uri="{FF2B5EF4-FFF2-40B4-BE49-F238E27FC236}">
                <a16:creationId xmlns:a16="http://schemas.microsoft.com/office/drawing/2014/main" xmlns="" id="{B8D0E56A-E691-AA42-B7FC-D97D161AD85D}"/>
              </a:ext>
            </a:extLst>
          </p:cNvPr>
          <p:cNvSpPr/>
          <p:nvPr/>
        </p:nvSpPr>
        <p:spPr>
          <a:xfrm>
            <a:off x="5754435" y="2969045"/>
            <a:ext cx="1433406" cy="338554"/>
          </a:xfrm>
          <a:prstGeom prst="rect">
            <a:avLst/>
          </a:prstGeom>
        </p:spPr>
        <p:txBody>
          <a:bodyPr wrap="none">
            <a:spAutoFit/>
          </a:bodyPr>
          <a:lstStyle/>
          <a:p>
            <a:pPr lvl="0" algn="ctr">
              <a:buClr>
                <a:schemeClr val="dk1"/>
              </a:buClr>
              <a:buSzPts val="2800"/>
            </a:pPr>
            <a:r>
              <a:rPr lang="es-CL" sz="1600" b="1" dirty="0">
                <a:solidFill>
                  <a:srgbClr val="29754D"/>
                </a:solidFill>
                <a:latin typeface="Calibri" panose="020F0502020204030204" pitchFamily="34" charset="0"/>
                <a:cs typeface="Calibri" panose="020F0502020204030204" pitchFamily="34" charset="0"/>
              </a:rPr>
              <a:t>SERVOMOTOR</a:t>
            </a:r>
          </a:p>
        </p:txBody>
      </p:sp>
      <p:pic>
        <p:nvPicPr>
          <p:cNvPr id="10" name="Google Shape;254;p17">
            <a:extLst>
              <a:ext uri="{FF2B5EF4-FFF2-40B4-BE49-F238E27FC236}">
                <a16:creationId xmlns:a16="http://schemas.microsoft.com/office/drawing/2014/main" xmlns="" id="{C404840C-8B4F-164F-9FD2-041F3DB08428}"/>
              </a:ext>
            </a:extLst>
          </p:cNvPr>
          <p:cNvPicPr preferRelativeResize="0"/>
          <p:nvPr/>
        </p:nvPicPr>
        <p:blipFill rotWithShape="1">
          <a:blip r:embed="rId2">
            <a:alphaModFix/>
          </a:blip>
          <a:srcRect/>
          <a:stretch/>
        </p:blipFill>
        <p:spPr>
          <a:xfrm>
            <a:off x="5042387" y="3496735"/>
            <a:ext cx="2974567" cy="2974567"/>
          </a:xfrm>
          <a:prstGeom prst="rect">
            <a:avLst/>
          </a:prstGeom>
          <a:noFill/>
          <a:ln>
            <a:noFill/>
          </a:ln>
        </p:spPr>
      </p:pic>
    </p:spTree>
    <p:extLst>
      <p:ext uri="{BB962C8B-B14F-4D97-AF65-F5344CB8AC3E}">
        <p14:creationId xmlns:p14="http://schemas.microsoft.com/office/powerpoint/2010/main" val="376938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4;p4">
            <a:extLst>
              <a:ext uri="{FF2B5EF4-FFF2-40B4-BE49-F238E27FC236}">
                <a16:creationId xmlns:a16="http://schemas.microsoft.com/office/drawing/2014/main" xmlns="" id="{10FD32A3-447C-EA42-ADEF-668F8FEE379D}"/>
              </a:ext>
            </a:extLst>
          </p:cNvPr>
          <p:cNvSpPr txBox="1"/>
          <p:nvPr/>
        </p:nvSpPr>
        <p:spPr>
          <a:xfrm>
            <a:off x="375974" y="1178092"/>
            <a:ext cx="5023339" cy="479503"/>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SERVOMOTOR</a:t>
            </a:r>
          </a:p>
        </p:txBody>
      </p:sp>
      <p:sp>
        <p:nvSpPr>
          <p:cNvPr id="9" name="Google Shape;173;p6">
            <a:extLst>
              <a:ext uri="{FF2B5EF4-FFF2-40B4-BE49-F238E27FC236}">
                <a16:creationId xmlns:a16="http://schemas.microsoft.com/office/drawing/2014/main" xmlns="" id="{0AE8FCF9-4E1F-434F-B934-8D230967D2E3}"/>
              </a:ext>
            </a:extLst>
          </p:cNvPr>
          <p:cNvSpPr/>
          <p:nvPr/>
        </p:nvSpPr>
        <p:spPr>
          <a:xfrm>
            <a:off x="844061" y="1761892"/>
            <a:ext cx="3763108" cy="769143"/>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 name="Google Shape;131;p4">
            <a:extLst>
              <a:ext uri="{FF2B5EF4-FFF2-40B4-BE49-F238E27FC236}">
                <a16:creationId xmlns:a16="http://schemas.microsoft.com/office/drawing/2014/main" xmlns="" id="{DA30700A-7990-9F43-AD47-4928E60CC8DD}"/>
              </a:ext>
            </a:extLst>
          </p:cNvPr>
          <p:cNvSpPr txBox="1"/>
          <p:nvPr/>
        </p:nvSpPr>
        <p:spPr>
          <a:xfrm>
            <a:off x="1082289" y="1789736"/>
            <a:ext cx="3376247" cy="713453"/>
          </a:xfrm>
          <a:prstGeom prst="rect">
            <a:avLst/>
          </a:prstGeom>
          <a:noFill/>
          <a:ln>
            <a:noFill/>
          </a:ln>
        </p:spPr>
        <p:txBody>
          <a:bodyPr spcFirstLastPara="1" wrap="square" lIns="91425" tIns="91425" rIns="91425" bIns="91425" anchor="ctr" anchorCtr="0">
            <a:noAutofit/>
          </a:bodyPr>
          <a:lstStyle/>
          <a:p>
            <a:pPr marL="285750" lvl="0" indent="-285750">
              <a:lnSpc>
                <a:spcPct val="115000"/>
              </a:lnSpc>
              <a:buSzPts val="1800"/>
              <a:buFont typeface="Arial" panose="020B0604020202020204" pitchFamily="34" charset="0"/>
              <a:buChar char="•"/>
            </a:pPr>
            <a:r>
              <a:rPr lang="en-US" sz="1800" b="1" dirty="0">
                <a:solidFill>
                  <a:srgbClr val="29754D"/>
                </a:solidFill>
                <a:latin typeface="Calibri"/>
                <a:ea typeface="Calibri"/>
                <a:cs typeface="Calibri"/>
                <a:sym typeface="Calibri"/>
              </a:rPr>
              <a:t>¿</a:t>
            </a:r>
            <a:r>
              <a:rPr lang="en-US" sz="1800" b="1" dirty="0" err="1">
                <a:solidFill>
                  <a:srgbClr val="29754D"/>
                </a:solidFill>
                <a:latin typeface="Calibri"/>
                <a:ea typeface="Calibri"/>
                <a:cs typeface="Calibri"/>
                <a:sym typeface="Calibri"/>
              </a:rPr>
              <a:t>Qué</a:t>
            </a:r>
            <a:r>
              <a:rPr lang="en-US" sz="1800" b="1" dirty="0">
                <a:solidFill>
                  <a:srgbClr val="29754D"/>
                </a:solidFill>
                <a:latin typeface="Calibri"/>
                <a:ea typeface="Calibri"/>
                <a:cs typeface="Calibri"/>
                <a:sym typeface="Calibri"/>
              </a:rPr>
              <a:t> es un servomotor?</a:t>
            </a:r>
          </a:p>
        </p:txBody>
      </p:sp>
      <p:sp>
        <p:nvSpPr>
          <p:cNvPr id="19" name="Google Shape;132;p4">
            <a:extLst>
              <a:ext uri="{FF2B5EF4-FFF2-40B4-BE49-F238E27FC236}">
                <a16:creationId xmlns:a16="http://schemas.microsoft.com/office/drawing/2014/main" xmlns="" id="{A2E51919-A97D-F746-9DED-BAC286698C6A}"/>
              </a:ext>
            </a:extLst>
          </p:cNvPr>
          <p:cNvSpPr/>
          <p:nvPr/>
        </p:nvSpPr>
        <p:spPr>
          <a:xfrm>
            <a:off x="844060" y="2754923"/>
            <a:ext cx="7971693" cy="3950677"/>
          </a:xfrm>
          <a:prstGeom prst="roundRect">
            <a:avLst>
              <a:gd name="adj" fmla="val 652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A375300A-7763-BA42-B502-F80F29A8A62A}"/>
              </a:ext>
            </a:extLst>
          </p:cNvPr>
          <p:cNvSpPr txBox="1"/>
          <p:nvPr/>
        </p:nvSpPr>
        <p:spPr>
          <a:xfrm>
            <a:off x="1188842" y="3177723"/>
            <a:ext cx="3418327" cy="3203859"/>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CL" sz="1700" dirty="0">
                <a:latin typeface="Calibri"/>
                <a:ea typeface="Calibri"/>
                <a:cs typeface="Calibri"/>
                <a:sym typeface="Calibri"/>
              </a:rPr>
              <a:t>El motor en el interior de un servomotor es un motor DC común y corriente. El eje del motor se acopla a una caja de engranajes similar a una transmisión. Esto se hace para potenciar el torque del motor y permitir mantener una posición fija cuando se requiera. El circuito electrónico es el encargado de manejar el movimiento y la posición del motor.</a:t>
            </a:r>
          </a:p>
        </p:txBody>
      </p:sp>
      <p:sp>
        <p:nvSpPr>
          <p:cNvPr id="2" name="Rectángulo 1">
            <a:extLst>
              <a:ext uri="{FF2B5EF4-FFF2-40B4-BE49-F238E27FC236}">
                <a16:creationId xmlns:a16="http://schemas.microsoft.com/office/drawing/2014/main" xmlns="" id="{B8D0E56A-E691-AA42-B7FC-D97D161AD85D}"/>
              </a:ext>
            </a:extLst>
          </p:cNvPr>
          <p:cNvSpPr/>
          <p:nvPr/>
        </p:nvSpPr>
        <p:spPr>
          <a:xfrm>
            <a:off x="5994758" y="3078136"/>
            <a:ext cx="1433406" cy="338554"/>
          </a:xfrm>
          <a:prstGeom prst="rect">
            <a:avLst/>
          </a:prstGeom>
        </p:spPr>
        <p:txBody>
          <a:bodyPr wrap="none">
            <a:spAutoFit/>
          </a:bodyPr>
          <a:lstStyle/>
          <a:p>
            <a:pPr lvl="0" algn="ctr">
              <a:buClr>
                <a:schemeClr val="dk1"/>
              </a:buClr>
              <a:buSzPts val="2800"/>
            </a:pPr>
            <a:r>
              <a:rPr lang="es-CL" sz="1600" b="1" dirty="0">
                <a:solidFill>
                  <a:srgbClr val="29754D"/>
                </a:solidFill>
                <a:latin typeface="Calibri" panose="020F0502020204030204" pitchFamily="34" charset="0"/>
                <a:cs typeface="Calibri" panose="020F0502020204030204" pitchFamily="34" charset="0"/>
              </a:rPr>
              <a:t>SERVOMOTOR</a:t>
            </a:r>
          </a:p>
        </p:txBody>
      </p:sp>
      <p:pic>
        <p:nvPicPr>
          <p:cNvPr id="11" name="Google Shape;262;p18">
            <a:extLst>
              <a:ext uri="{FF2B5EF4-FFF2-40B4-BE49-F238E27FC236}">
                <a16:creationId xmlns:a16="http://schemas.microsoft.com/office/drawing/2014/main" xmlns="" id="{3705E9FD-091F-954D-BBB2-40211DAB438F}"/>
              </a:ext>
            </a:extLst>
          </p:cNvPr>
          <p:cNvPicPr preferRelativeResize="0"/>
          <p:nvPr/>
        </p:nvPicPr>
        <p:blipFill rotWithShape="1">
          <a:blip r:embed="rId2">
            <a:alphaModFix/>
          </a:blip>
          <a:srcRect/>
          <a:stretch/>
        </p:blipFill>
        <p:spPr>
          <a:xfrm>
            <a:off x="4826300" y="3648728"/>
            <a:ext cx="3705121" cy="2655557"/>
          </a:xfrm>
          <a:prstGeom prst="rect">
            <a:avLst/>
          </a:prstGeom>
          <a:noFill/>
          <a:ln>
            <a:noFill/>
          </a:ln>
        </p:spPr>
      </p:pic>
    </p:spTree>
    <p:extLst>
      <p:ext uri="{BB962C8B-B14F-4D97-AF65-F5344CB8AC3E}">
        <p14:creationId xmlns:p14="http://schemas.microsoft.com/office/powerpoint/2010/main" val="3526180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4;p4">
            <a:extLst>
              <a:ext uri="{FF2B5EF4-FFF2-40B4-BE49-F238E27FC236}">
                <a16:creationId xmlns:a16="http://schemas.microsoft.com/office/drawing/2014/main" xmlns="" id="{10FD32A3-447C-EA42-ADEF-668F8FEE379D}"/>
              </a:ext>
            </a:extLst>
          </p:cNvPr>
          <p:cNvSpPr txBox="1"/>
          <p:nvPr/>
        </p:nvSpPr>
        <p:spPr>
          <a:xfrm>
            <a:off x="375974" y="1178092"/>
            <a:ext cx="5023339" cy="479503"/>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SERVOMOTOR</a:t>
            </a:r>
          </a:p>
        </p:txBody>
      </p:sp>
      <p:sp>
        <p:nvSpPr>
          <p:cNvPr id="9" name="Google Shape;173;p6">
            <a:extLst>
              <a:ext uri="{FF2B5EF4-FFF2-40B4-BE49-F238E27FC236}">
                <a16:creationId xmlns:a16="http://schemas.microsoft.com/office/drawing/2014/main" xmlns="" id="{0AE8FCF9-4E1F-434F-B934-8D230967D2E3}"/>
              </a:ext>
            </a:extLst>
          </p:cNvPr>
          <p:cNvSpPr/>
          <p:nvPr/>
        </p:nvSpPr>
        <p:spPr>
          <a:xfrm>
            <a:off x="844061" y="1761892"/>
            <a:ext cx="3763108" cy="769143"/>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 name="Google Shape;131;p4">
            <a:extLst>
              <a:ext uri="{FF2B5EF4-FFF2-40B4-BE49-F238E27FC236}">
                <a16:creationId xmlns:a16="http://schemas.microsoft.com/office/drawing/2014/main" xmlns="" id="{DA30700A-7990-9F43-AD47-4928E60CC8DD}"/>
              </a:ext>
            </a:extLst>
          </p:cNvPr>
          <p:cNvSpPr txBox="1"/>
          <p:nvPr/>
        </p:nvSpPr>
        <p:spPr>
          <a:xfrm>
            <a:off x="1082289" y="1789736"/>
            <a:ext cx="3376247" cy="713453"/>
          </a:xfrm>
          <a:prstGeom prst="rect">
            <a:avLst/>
          </a:prstGeom>
          <a:noFill/>
          <a:ln>
            <a:noFill/>
          </a:ln>
        </p:spPr>
        <p:txBody>
          <a:bodyPr spcFirstLastPara="1" wrap="square" lIns="91425" tIns="91425" rIns="91425" bIns="91425" anchor="ctr" anchorCtr="0">
            <a:noAutofit/>
          </a:bodyPr>
          <a:lstStyle/>
          <a:p>
            <a:pPr marL="285750" lvl="0" indent="-285750">
              <a:lnSpc>
                <a:spcPct val="115000"/>
              </a:lnSpc>
              <a:buSzPts val="1800"/>
              <a:buFont typeface="Arial" panose="020B0604020202020204" pitchFamily="34" charset="0"/>
              <a:buChar char="•"/>
            </a:pPr>
            <a:r>
              <a:rPr lang="en-US" sz="1800" b="1" dirty="0">
                <a:solidFill>
                  <a:srgbClr val="29754D"/>
                </a:solidFill>
                <a:latin typeface="Calibri"/>
                <a:ea typeface="Calibri"/>
                <a:cs typeface="Calibri"/>
                <a:sym typeface="Calibri"/>
              </a:rPr>
              <a:t>¿Control por Ancho de </a:t>
            </a:r>
            <a:r>
              <a:rPr lang="en-US" sz="1800" b="1" dirty="0" err="1">
                <a:solidFill>
                  <a:srgbClr val="29754D"/>
                </a:solidFill>
                <a:latin typeface="Calibri"/>
                <a:ea typeface="Calibri"/>
                <a:cs typeface="Calibri"/>
                <a:sym typeface="Calibri"/>
              </a:rPr>
              <a:t>Pulso</a:t>
            </a:r>
            <a:r>
              <a:rPr lang="en-US" sz="1800" b="1" dirty="0">
                <a:solidFill>
                  <a:srgbClr val="29754D"/>
                </a:solidFill>
                <a:latin typeface="Calibri"/>
                <a:ea typeface="Calibri"/>
                <a:cs typeface="Calibri"/>
                <a:sym typeface="Calibri"/>
              </a:rPr>
              <a:t>?</a:t>
            </a:r>
          </a:p>
        </p:txBody>
      </p:sp>
      <p:sp>
        <p:nvSpPr>
          <p:cNvPr id="19" name="Google Shape;132;p4">
            <a:extLst>
              <a:ext uri="{FF2B5EF4-FFF2-40B4-BE49-F238E27FC236}">
                <a16:creationId xmlns:a16="http://schemas.microsoft.com/office/drawing/2014/main" xmlns="" id="{A2E51919-A97D-F746-9DED-BAC286698C6A}"/>
              </a:ext>
            </a:extLst>
          </p:cNvPr>
          <p:cNvSpPr/>
          <p:nvPr/>
        </p:nvSpPr>
        <p:spPr>
          <a:xfrm>
            <a:off x="844060" y="2754923"/>
            <a:ext cx="7971693" cy="3950677"/>
          </a:xfrm>
          <a:prstGeom prst="roundRect">
            <a:avLst>
              <a:gd name="adj" fmla="val 652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a:extLst>
              <a:ext uri="{FF2B5EF4-FFF2-40B4-BE49-F238E27FC236}">
                <a16:creationId xmlns:a16="http://schemas.microsoft.com/office/drawing/2014/main" xmlns="" id="{B8D0E56A-E691-AA42-B7FC-D97D161AD85D}"/>
              </a:ext>
            </a:extLst>
          </p:cNvPr>
          <p:cNvSpPr/>
          <p:nvPr/>
        </p:nvSpPr>
        <p:spPr>
          <a:xfrm>
            <a:off x="6928639" y="4560984"/>
            <a:ext cx="1433406" cy="338554"/>
          </a:xfrm>
          <a:prstGeom prst="rect">
            <a:avLst/>
          </a:prstGeom>
        </p:spPr>
        <p:txBody>
          <a:bodyPr wrap="none">
            <a:spAutoFit/>
          </a:bodyPr>
          <a:lstStyle/>
          <a:p>
            <a:pPr lvl="0" algn="ctr">
              <a:buClr>
                <a:schemeClr val="dk1"/>
              </a:buClr>
              <a:buSzPts val="2800"/>
            </a:pPr>
            <a:r>
              <a:rPr lang="es-CL" sz="1600" b="1" dirty="0">
                <a:solidFill>
                  <a:srgbClr val="29754D"/>
                </a:solidFill>
                <a:latin typeface="Calibri" panose="020F0502020204030204" pitchFamily="34" charset="0"/>
                <a:cs typeface="Calibri" panose="020F0502020204030204" pitchFamily="34" charset="0"/>
              </a:rPr>
              <a:t>SERVOMOTOR</a:t>
            </a:r>
          </a:p>
        </p:txBody>
      </p:sp>
      <p:pic>
        <p:nvPicPr>
          <p:cNvPr id="10" name="Google Shape;270;p19">
            <a:extLst>
              <a:ext uri="{FF2B5EF4-FFF2-40B4-BE49-F238E27FC236}">
                <a16:creationId xmlns:a16="http://schemas.microsoft.com/office/drawing/2014/main" xmlns="" id="{054DF9FF-87B4-0E40-B084-2F510F84B38E}"/>
              </a:ext>
            </a:extLst>
          </p:cNvPr>
          <p:cNvPicPr preferRelativeResize="0"/>
          <p:nvPr/>
        </p:nvPicPr>
        <p:blipFill rotWithShape="1">
          <a:blip r:embed="rId2">
            <a:alphaModFix/>
          </a:blip>
          <a:srcRect/>
          <a:stretch/>
        </p:blipFill>
        <p:spPr>
          <a:xfrm>
            <a:off x="1978228" y="3516931"/>
            <a:ext cx="3605985" cy="2552137"/>
          </a:xfrm>
          <a:prstGeom prst="rect">
            <a:avLst/>
          </a:prstGeom>
          <a:noFill/>
          <a:ln>
            <a:noFill/>
          </a:ln>
        </p:spPr>
      </p:pic>
    </p:spTree>
    <p:extLst>
      <p:ext uri="{BB962C8B-B14F-4D97-AF65-F5344CB8AC3E}">
        <p14:creationId xmlns:p14="http://schemas.microsoft.com/office/powerpoint/2010/main" val="1955241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4;p4">
            <a:extLst>
              <a:ext uri="{FF2B5EF4-FFF2-40B4-BE49-F238E27FC236}">
                <a16:creationId xmlns:a16="http://schemas.microsoft.com/office/drawing/2014/main" xmlns="" id="{10FD32A3-447C-EA42-ADEF-668F8FEE379D}"/>
              </a:ext>
            </a:extLst>
          </p:cNvPr>
          <p:cNvSpPr txBox="1"/>
          <p:nvPr/>
        </p:nvSpPr>
        <p:spPr>
          <a:xfrm>
            <a:off x="375974" y="1178092"/>
            <a:ext cx="5023339" cy="479503"/>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SERVOMOTOR</a:t>
            </a:r>
          </a:p>
        </p:txBody>
      </p:sp>
      <p:sp>
        <p:nvSpPr>
          <p:cNvPr id="9" name="Google Shape;173;p6">
            <a:extLst>
              <a:ext uri="{FF2B5EF4-FFF2-40B4-BE49-F238E27FC236}">
                <a16:creationId xmlns:a16="http://schemas.microsoft.com/office/drawing/2014/main" xmlns="" id="{0AE8FCF9-4E1F-434F-B934-8D230967D2E3}"/>
              </a:ext>
            </a:extLst>
          </p:cNvPr>
          <p:cNvSpPr/>
          <p:nvPr/>
        </p:nvSpPr>
        <p:spPr>
          <a:xfrm>
            <a:off x="844061" y="1761892"/>
            <a:ext cx="3763108" cy="769143"/>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 name="Google Shape;131;p4">
            <a:extLst>
              <a:ext uri="{FF2B5EF4-FFF2-40B4-BE49-F238E27FC236}">
                <a16:creationId xmlns:a16="http://schemas.microsoft.com/office/drawing/2014/main" xmlns="" id="{DA30700A-7990-9F43-AD47-4928E60CC8DD}"/>
              </a:ext>
            </a:extLst>
          </p:cNvPr>
          <p:cNvSpPr txBox="1"/>
          <p:nvPr/>
        </p:nvSpPr>
        <p:spPr>
          <a:xfrm>
            <a:off x="1082289" y="1789736"/>
            <a:ext cx="3376247" cy="713453"/>
          </a:xfrm>
          <a:prstGeom prst="rect">
            <a:avLst/>
          </a:prstGeom>
          <a:noFill/>
          <a:ln>
            <a:noFill/>
          </a:ln>
        </p:spPr>
        <p:txBody>
          <a:bodyPr spcFirstLastPara="1" wrap="square" lIns="91425" tIns="91425" rIns="91425" bIns="91425" anchor="ctr" anchorCtr="0">
            <a:noAutofit/>
          </a:bodyPr>
          <a:lstStyle/>
          <a:p>
            <a:pPr marL="285750" lvl="0" indent="-285750">
              <a:lnSpc>
                <a:spcPct val="115000"/>
              </a:lnSpc>
              <a:buSzPts val="1800"/>
              <a:buFont typeface="Arial" panose="020B0604020202020204" pitchFamily="34" charset="0"/>
              <a:buChar char="•"/>
            </a:pPr>
            <a:r>
              <a:rPr lang="en-US" sz="1800" b="1" dirty="0">
                <a:solidFill>
                  <a:srgbClr val="29754D"/>
                </a:solidFill>
                <a:latin typeface="Calibri"/>
                <a:ea typeface="Calibri"/>
                <a:cs typeface="Calibri"/>
                <a:sym typeface="Calibri"/>
              </a:rPr>
              <a:t>¿</a:t>
            </a:r>
            <a:r>
              <a:rPr lang="en-US" sz="1800" b="1" dirty="0" err="1">
                <a:solidFill>
                  <a:srgbClr val="29754D"/>
                </a:solidFill>
                <a:latin typeface="Calibri"/>
                <a:ea typeface="Calibri"/>
                <a:cs typeface="Calibri"/>
                <a:sym typeface="Calibri"/>
              </a:rPr>
              <a:t>Qué</a:t>
            </a:r>
            <a:r>
              <a:rPr lang="en-US" sz="1800" b="1" dirty="0">
                <a:solidFill>
                  <a:srgbClr val="29754D"/>
                </a:solidFill>
                <a:latin typeface="Calibri"/>
                <a:ea typeface="Calibri"/>
                <a:cs typeface="Calibri"/>
                <a:sym typeface="Calibri"/>
              </a:rPr>
              <a:t> es un servomotor?</a:t>
            </a:r>
          </a:p>
        </p:txBody>
      </p:sp>
      <p:sp>
        <p:nvSpPr>
          <p:cNvPr id="14" name="Google Shape;131;p4">
            <a:extLst>
              <a:ext uri="{FF2B5EF4-FFF2-40B4-BE49-F238E27FC236}">
                <a16:creationId xmlns:a16="http://schemas.microsoft.com/office/drawing/2014/main" xmlns="" id="{A375300A-7763-BA42-B502-F80F29A8A62A}"/>
              </a:ext>
            </a:extLst>
          </p:cNvPr>
          <p:cNvSpPr txBox="1"/>
          <p:nvPr/>
        </p:nvSpPr>
        <p:spPr>
          <a:xfrm>
            <a:off x="1188842" y="3389941"/>
            <a:ext cx="2937681" cy="1251772"/>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CL" sz="1700" dirty="0">
                <a:latin typeface="Calibri"/>
                <a:ea typeface="Calibri"/>
                <a:cs typeface="Calibri"/>
                <a:sym typeface="Calibri"/>
              </a:rPr>
              <a:t>Ver </a:t>
            </a:r>
            <a:r>
              <a:rPr lang="es-CL" sz="1700" b="1" u="sng" dirty="0">
                <a:solidFill>
                  <a:srgbClr val="29754D"/>
                </a:solidFill>
                <a:latin typeface="Calibri"/>
                <a:ea typeface="Calibri"/>
                <a:cs typeface="Calibri"/>
                <a:sym typeface="Calibri"/>
              </a:rPr>
              <a:t>video</a:t>
            </a:r>
            <a:r>
              <a:rPr lang="es-CL" sz="1700" dirty="0">
                <a:latin typeface="Calibri"/>
                <a:ea typeface="Calibri"/>
                <a:cs typeface="Calibri"/>
                <a:sym typeface="Calibri"/>
              </a:rPr>
              <a:t> del funcionamiento de un servomotor para prototipos.</a:t>
            </a:r>
          </a:p>
        </p:txBody>
      </p:sp>
      <p:pic>
        <p:nvPicPr>
          <p:cNvPr id="10" name="servomotor-mg996-tower-pro-con-engranajes-metalicos-compatible-arduino-0.jpg" descr="/Users/ivangonzalez/Desktop/IVAN G 2020/2020/DUOC/ARTES/servomotor-mg996-tower-pro-con-engranajes-metalicos-compatible-arduino-0.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4139686" y="2869718"/>
            <a:ext cx="4169785" cy="4169785"/>
          </a:xfrm>
          <a:prstGeom prst="rect">
            <a:avLst/>
          </a:prstGeom>
        </p:spPr>
      </p:pic>
      <p:sp>
        <p:nvSpPr>
          <p:cNvPr id="12" name="Rectángulo 11">
            <a:extLst>
              <a:ext uri="{FF2B5EF4-FFF2-40B4-BE49-F238E27FC236}">
                <a16:creationId xmlns:a16="http://schemas.microsoft.com/office/drawing/2014/main" xmlns="" id="{B8D0E56A-E691-AA42-B7FC-D97D161AD85D}"/>
              </a:ext>
            </a:extLst>
          </p:cNvPr>
          <p:cNvSpPr/>
          <p:nvPr/>
        </p:nvSpPr>
        <p:spPr>
          <a:xfrm>
            <a:off x="5808255" y="3051387"/>
            <a:ext cx="1433406" cy="338554"/>
          </a:xfrm>
          <a:prstGeom prst="rect">
            <a:avLst/>
          </a:prstGeom>
        </p:spPr>
        <p:txBody>
          <a:bodyPr wrap="none">
            <a:spAutoFit/>
          </a:bodyPr>
          <a:lstStyle/>
          <a:p>
            <a:pPr lvl="0" algn="ctr">
              <a:buClr>
                <a:schemeClr val="dk1"/>
              </a:buClr>
              <a:buSzPts val="2800"/>
            </a:pPr>
            <a:r>
              <a:rPr lang="es-CL" sz="1600" b="1" dirty="0">
                <a:solidFill>
                  <a:srgbClr val="29754D"/>
                </a:solidFill>
                <a:latin typeface="Calibri" panose="020F0502020204030204" pitchFamily="34" charset="0"/>
                <a:cs typeface="Calibri" panose="020F0502020204030204" pitchFamily="34" charset="0"/>
              </a:rPr>
              <a:t>SERVOMOTOR</a:t>
            </a:r>
          </a:p>
        </p:txBody>
      </p:sp>
      <p:sp>
        <p:nvSpPr>
          <p:cNvPr id="13" name="Google Shape;132;p4">
            <a:extLst>
              <a:ext uri="{FF2B5EF4-FFF2-40B4-BE49-F238E27FC236}">
                <a16:creationId xmlns:a16="http://schemas.microsoft.com/office/drawing/2014/main" xmlns="" id="{A2E51919-A97D-F746-9DED-BAC286698C6A}"/>
              </a:ext>
            </a:extLst>
          </p:cNvPr>
          <p:cNvSpPr/>
          <p:nvPr/>
        </p:nvSpPr>
        <p:spPr>
          <a:xfrm>
            <a:off x="844060" y="2754923"/>
            <a:ext cx="7971693" cy="3950677"/>
          </a:xfrm>
          <a:prstGeom prst="roundRect">
            <a:avLst>
              <a:gd name="adj" fmla="val 652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7386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34;p41">
            <a:extLst>
              <a:ext uri="{FF2B5EF4-FFF2-40B4-BE49-F238E27FC236}">
                <a16:creationId xmlns:a16="http://schemas.microsoft.com/office/drawing/2014/main" xmlns="" id="{D46CBE4E-CAB4-2E44-A01C-EB8F976A3A3C}"/>
              </a:ext>
            </a:extLst>
          </p:cNvPr>
          <p:cNvPicPr preferRelativeResize="0"/>
          <p:nvPr/>
        </p:nvPicPr>
        <p:blipFill rotWithShape="1">
          <a:blip r:embed="rId2">
            <a:alphaModFix/>
          </a:blip>
          <a:srcRect/>
          <a:stretch/>
        </p:blipFill>
        <p:spPr>
          <a:xfrm flipH="1">
            <a:off x="728412" y="2141832"/>
            <a:ext cx="4699772" cy="4452681"/>
          </a:xfrm>
          <a:prstGeom prst="rect">
            <a:avLst/>
          </a:prstGeom>
          <a:noFill/>
          <a:ln>
            <a:noFill/>
          </a:ln>
        </p:spPr>
      </p:pic>
      <p:grpSp>
        <p:nvGrpSpPr>
          <p:cNvPr id="3" name="Google Shape;235;p41">
            <a:extLst>
              <a:ext uri="{FF2B5EF4-FFF2-40B4-BE49-F238E27FC236}">
                <a16:creationId xmlns:a16="http://schemas.microsoft.com/office/drawing/2014/main" xmlns="" id="{921BB2A7-4AE3-8445-9EB0-F1D9D4FB947D}"/>
              </a:ext>
            </a:extLst>
          </p:cNvPr>
          <p:cNvGrpSpPr/>
          <p:nvPr/>
        </p:nvGrpSpPr>
        <p:grpSpPr>
          <a:xfrm>
            <a:off x="3999668" y="1531848"/>
            <a:ext cx="5042776" cy="2360124"/>
            <a:chOff x="-1340034" y="2035275"/>
            <a:chExt cx="5042776" cy="2360124"/>
          </a:xfrm>
        </p:grpSpPr>
        <p:grpSp>
          <p:nvGrpSpPr>
            <p:cNvPr id="4" name="Google Shape;236;p41">
              <a:extLst>
                <a:ext uri="{FF2B5EF4-FFF2-40B4-BE49-F238E27FC236}">
                  <a16:creationId xmlns:a16="http://schemas.microsoft.com/office/drawing/2014/main" xmlns="" id="{D87DEE33-3FD9-9244-B9A6-A630EF1A84BA}"/>
                </a:ext>
              </a:extLst>
            </p:cNvPr>
            <p:cNvGrpSpPr/>
            <p:nvPr/>
          </p:nvGrpSpPr>
          <p:grpSpPr>
            <a:xfrm flipH="1">
              <a:off x="-1340034" y="2035275"/>
              <a:ext cx="5042776" cy="2360124"/>
              <a:chOff x="5369949" y="3385389"/>
              <a:chExt cx="6541683" cy="3061644"/>
            </a:xfrm>
          </p:grpSpPr>
          <p:sp>
            <p:nvSpPr>
              <p:cNvPr id="6" name="Google Shape;237;p41">
                <a:extLst>
                  <a:ext uri="{FF2B5EF4-FFF2-40B4-BE49-F238E27FC236}">
                    <a16:creationId xmlns:a16="http://schemas.microsoft.com/office/drawing/2014/main" xmlns="" id="{79E04267-700A-4B4A-B0B1-B4750F2B98D6}"/>
                  </a:ext>
                </a:extLst>
              </p:cNvPr>
              <p:cNvSpPr/>
              <p:nvPr/>
            </p:nvSpPr>
            <p:spPr>
              <a:xfrm>
                <a:off x="5369949" y="3385389"/>
                <a:ext cx="5663127" cy="3061644"/>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238;p41">
                <a:extLst>
                  <a:ext uri="{FF2B5EF4-FFF2-40B4-BE49-F238E27FC236}">
                    <a16:creationId xmlns:a16="http://schemas.microsoft.com/office/drawing/2014/main" xmlns="" id="{43F7057F-11BB-3847-AD53-7F515F5FB78E}"/>
                  </a:ext>
                </a:extLst>
              </p:cNvPr>
              <p:cNvSpPr/>
              <p:nvPr/>
            </p:nvSpPr>
            <p:spPr>
              <a:xfrm rot="6773518">
                <a:off x="11184045" y="4509331"/>
                <a:ext cx="432619" cy="102255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 name="Google Shape;239;p41">
              <a:extLst>
                <a:ext uri="{FF2B5EF4-FFF2-40B4-BE49-F238E27FC236}">
                  <a16:creationId xmlns:a16="http://schemas.microsoft.com/office/drawing/2014/main" xmlns="" id="{F38A654A-68DB-2C49-8D61-AD8DB0BEB75F}"/>
                </a:ext>
              </a:extLst>
            </p:cNvPr>
            <p:cNvSpPr txBox="1"/>
            <p:nvPr/>
          </p:nvSpPr>
          <p:spPr>
            <a:xfrm>
              <a:off x="-300452" y="2370054"/>
              <a:ext cx="3809662" cy="1540627"/>
            </a:xfrm>
            <a:prstGeom prst="rect">
              <a:avLst/>
            </a:prstGeom>
            <a:noFill/>
            <a:ln>
              <a:noFill/>
            </a:ln>
          </p:spPr>
          <p:txBody>
            <a:bodyPr spcFirstLastPara="1" wrap="square" lIns="91425" tIns="91425" rIns="91425" bIns="91425" anchor="t" anchorCtr="0">
              <a:noAutofit/>
            </a:bodyPr>
            <a:lstStyle/>
            <a:p>
              <a:pPr lvl="0">
                <a:lnSpc>
                  <a:spcPct val="115000"/>
                </a:lnSpc>
              </a:pPr>
              <a:r>
                <a:rPr lang="en-US" sz="1600" dirty="0">
                  <a:latin typeface="Calibri"/>
                  <a:ea typeface="Calibri"/>
                  <a:cs typeface="Calibri"/>
                  <a:sym typeface="Calibri"/>
                </a:rPr>
                <a:t>Antes de </a:t>
              </a:r>
              <a:r>
                <a:rPr lang="en-US" sz="1600" dirty="0" err="1">
                  <a:latin typeface="Calibri"/>
                  <a:ea typeface="Calibri"/>
                  <a:cs typeface="Calibri"/>
                  <a:sym typeface="Calibri"/>
                </a:rPr>
                <a:t>realizar</a:t>
              </a:r>
              <a:r>
                <a:rPr lang="en-US" sz="1600" dirty="0">
                  <a:latin typeface="Calibri"/>
                  <a:ea typeface="Calibri"/>
                  <a:cs typeface="Calibri"/>
                  <a:sym typeface="Calibri"/>
                </a:rPr>
                <a:t> la </a:t>
              </a:r>
              <a:r>
                <a:rPr lang="en-US" sz="1600" dirty="0" err="1">
                  <a:latin typeface="Calibri"/>
                  <a:ea typeface="Calibri"/>
                  <a:cs typeface="Calibri"/>
                  <a:sym typeface="Calibri"/>
                </a:rPr>
                <a:t>actividad</a:t>
              </a:r>
              <a:r>
                <a:rPr lang="en-US" sz="1600" dirty="0">
                  <a:latin typeface="Calibri"/>
                  <a:ea typeface="Calibri"/>
                  <a:cs typeface="Calibri"/>
                  <a:sym typeface="Calibri"/>
                </a:rPr>
                <a:t> </a:t>
              </a:r>
              <a:r>
                <a:rPr lang="en-US" sz="1600" dirty="0" err="1">
                  <a:latin typeface="Calibri"/>
                  <a:ea typeface="Calibri"/>
                  <a:cs typeface="Calibri"/>
                  <a:sym typeface="Calibri"/>
                </a:rPr>
                <a:t>práctica</a:t>
              </a:r>
              <a:r>
                <a:rPr lang="en-US" sz="1600" dirty="0">
                  <a:latin typeface="Calibri"/>
                  <a:ea typeface="Calibri"/>
                  <a:cs typeface="Calibri"/>
                  <a:sym typeface="Calibri"/>
                </a:rPr>
                <a:t> </a:t>
              </a:r>
              <a:r>
                <a:rPr lang="en-US" sz="1600" dirty="0" err="1">
                  <a:latin typeface="Calibri"/>
                  <a:ea typeface="Calibri"/>
                  <a:cs typeface="Calibri"/>
                  <a:sym typeface="Calibri"/>
                </a:rPr>
                <a:t>te</a:t>
              </a:r>
              <a:r>
                <a:rPr lang="en-US" sz="1600" dirty="0">
                  <a:latin typeface="Calibri"/>
                  <a:ea typeface="Calibri"/>
                  <a:cs typeface="Calibri"/>
                  <a:sym typeface="Calibri"/>
                </a:rPr>
                <a:t> </a:t>
              </a:r>
              <a:r>
                <a:rPr lang="en-US" sz="1600" dirty="0" err="1">
                  <a:latin typeface="Calibri"/>
                  <a:ea typeface="Calibri"/>
                  <a:cs typeface="Calibri"/>
                  <a:sym typeface="Calibri"/>
                </a:rPr>
                <a:t>invitamos</a:t>
              </a:r>
              <a:r>
                <a:rPr lang="en-US" sz="1600" dirty="0">
                  <a:latin typeface="Calibri"/>
                  <a:ea typeface="Calibri"/>
                  <a:cs typeface="Calibri"/>
                  <a:sym typeface="Calibri"/>
                </a:rPr>
                <a:t> a que revises la </a:t>
              </a:r>
              <a:r>
                <a:rPr lang="en-US" sz="1600" dirty="0" err="1">
                  <a:latin typeface="Calibri"/>
                  <a:ea typeface="Calibri"/>
                  <a:cs typeface="Calibri"/>
                  <a:sym typeface="Calibri"/>
                </a:rPr>
                <a:t>cápsula</a:t>
              </a:r>
              <a:r>
                <a:rPr lang="en-US" sz="1600" dirty="0">
                  <a:latin typeface="Calibri"/>
                  <a:ea typeface="Calibri"/>
                  <a:cs typeface="Calibri"/>
                  <a:sym typeface="Calibri"/>
                </a:rPr>
                <a:t> </a:t>
              </a:r>
              <a:r>
                <a:rPr lang="en-US" sz="1600" dirty="0" err="1">
                  <a:latin typeface="Calibri"/>
                  <a:ea typeface="Calibri"/>
                  <a:cs typeface="Calibri"/>
                  <a:sym typeface="Calibri"/>
                </a:rPr>
                <a:t>animada</a:t>
              </a:r>
              <a:r>
                <a:rPr lang="en-US" sz="1600" dirty="0">
                  <a:latin typeface="Calibri"/>
                  <a:ea typeface="Calibri"/>
                  <a:cs typeface="Calibri"/>
                  <a:sym typeface="Calibri"/>
                </a:rPr>
                <a:t>: </a:t>
              </a:r>
            </a:p>
            <a:p>
              <a:pPr lvl="0">
                <a:lnSpc>
                  <a:spcPct val="115000"/>
                </a:lnSpc>
              </a:pPr>
              <a:endParaRPr sz="1600" b="0" i="0" u="none" strike="noStrike" cap="none" dirty="0" smtClean="0">
                <a:solidFill>
                  <a:srgbClr val="000000"/>
                </a:solidFill>
                <a:latin typeface="Calibri"/>
                <a:ea typeface="Calibri"/>
                <a:cs typeface="Calibri"/>
                <a:sym typeface="Calibri"/>
              </a:endParaRPr>
            </a:p>
            <a:p>
              <a:pPr lvl="0"/>
              <a:r>
                <a:rPr lang="es-ES" sz="2100" b="1" dirty="0" smtClean="0">
                  <a:solidFill>
                    <a:srgbClr val="C73E32"/>
                  </a:solidFill>
                  <a:latin typeface="Calibri"/>
                  <a:ea typeface="Calibri"/>
                  <a:cs typeface="Calibri"/>
                  <a:sym typeface="Calibri"/>
                </a:rPr>
                <a:t>“Uso de </a:t>
              </a:r>
              <a:r>
                <a:rPr lang="es-ES" sz="2100" b="1" dirty="0" err="1" smtClean="0">
                  <a:solidFill>
                    <a:srgbClr val="C73E32"/>
                  </a:solidFill>
                  <a:latin typeface="Calibri"/>
                  <a:ea typeface="Calibri"/>
                  <a:cs typeface="Calibri"/>
                  <a:sym typeface="Calibri"/>
                </a:rPr>
                <a:t>multitester</a:t>
              </a:r>
              <a:r>
                <a:rPr lang="es-ES" sz="2100" b="1" dirty="0" smtClean="0">
                  <a:solidFill>
                    <a:srgbClr val="C73E32"/>
                  </a:solidFill>
                  <a:latin typeface="Calibri"/>
                  <a:ea typeface="Calibri"/>
                  <a:cs typeface="Calibri"/>
                  <a:sym typeface="Calibri"/>
                </a:rPr>
                <a:t> o multímetro”</a:t>
              </a:r>
              <a:endParaRPr sz="2100" b="1" i="0" u="none" strike="noStrike" cap="none" dirty="0">
                <a:solidFill>
                  <a:srgbClr val="C73E32"/>
                </a:solidFill>
                <a:latin typeface="Calibri"/>
                <a:ea typeface="Calibri"/>
                <a:cs typeface="Calibri"/>
                <a:sym typeface="Calibri"/>
              </a:endParaRPr>
            </a:p>
          </p:txBody>
        </p:sp>
      </p:grpSp>
      <p:sp>
        <p:nvSpPr>
          <p:cNvPr id="8" name="Google Shape;240;p41">
            <a:extLst>
              <a:ext uri="{FF2B5EF4-FFF2-40B4-BE49-F238E27FC236}">
                <a16:creationId xmlns:a16="http://schemas.microsoft.com/office/drawing/2014/main" xmlns="" id="{EBB30903-819B-1A43-A024-228384DF0B90}"/>
              </a:ext>
            </a:extLst>
          </p:cNvPr>
          <p:cNvSpPr txBox="1"/>
          <p:nvPr/>
        </p:nvSpPr>
        <p:spPr>
          <a:xfrm>
            <a:off x="375975" y="1373700"/>
            <a:ext cx="352743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COMPLEMENTARIO</a:t>
            </a:r>
            <a:endParaRPr sz="3100" b="1" i="0" u="none" strike="noStrike" cap="none" dirty="0">
              <a:solidFill>
                <a:srgbClr val="29754D"/>
              </a:solidFill>
              <a:latin typeface="Calibri"/>
              <a:ea typeface="Calibri"/>
              <a:cs typeface="Calibri"/>
              <a:sym typeface="Calibri"/>
            </a:endParaRPr>
          </a:p>
        </p:txBody>
      </p:sp>
      <p:sp>
        <p:nvSpPr>
          <p:cNvPr id="9" name="Google Shape;241;p41">
            <a:extLst>
              <a:ext uri="{FF2B5EF4-FFF2-40B4-BE49-F238E27FC236}">
                <a16:creationId xmlns:a16="http://schemas.microsoft.com/office/drawing/2014/main" xmlns="" id="{92F9E328-0A87-0342-934F-235B324E404A}"/>
              </a:ext>
            </a:extLst>
          </p:cNvPr>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MATERIAL</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1493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pSp>
        <p:nvGrpSpPr>
          <p:cNvPr id="246" name="Google Shape;246;p42"/>
          <p:cNvGrpSpPr/>
          <p:nvPr/>
        </p:nvGrpSpPr>
        <p:grpSpPr>
          <a:xfrm>
            <a:off x="491612" y="2165423"/>
            <a:ext cx="6999671" cy="2696553"/>
            <a:chOff x="4461133" y="3098700"/>
            <a:chExt cx="4657800" cy="1525000"/>
          </a:xfrm>
        </p:grpSpPr>
        <p:sp>
          <p:nvSpPr>
            <p:cNvPr id="247" name="Google Shape;247;p42"/>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48" name="Google Shape;248;p42"/>
            <p:cNvSpPr txBox="1"/>
            <p:nvPr/>
          </p:nvSpPr>
          <p:spPr>
            <a:xfrm>
              <a:off x="4869752" y="3324610"/>
              <a:ext cx="3840561" cy="1079536"/>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Si </a:t>
              </a:r>
              <a:r>
                <a:rPr lang="en-US" sz="1600" b="0" i="0" u="none" strike="noStrike" cap="none" dirty="0" err="1">
                  <a:solidFill>
                    <a:srgbClr val="000000"/>
                  </a:solidFill>
                  <a:latin typeface="Calibri"/>
                  <a:ea typeface="Calibri"/>
                  <a:cs typeface="Calibri"/>
                  <a:sym typeface="Calibri"/>
                </a:rPr>
                <a:t>quieres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profundizar</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te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invitamos</a:t>
              </a:r>
              <a:r>
                <a:rPr lang="en-US" sz="1600" b="0" i="0" u="none" strike="noStrike" cap="none" dirty="0">
                  <a:solidFill>
                    <a:srgbClr val="000000"/>
                  </a:solidFill>
                  <a:latin typeface="Calibri"/>
                  <a:ea typeface="Calibri"/>
                  <a:cs typeface="Calibri"/>
                  <a:sym typeface="Calibri"/>
                </a:rPr>
                <a:t> a </a:t>
              </a:r>
              <a:r>
                <a:rPr lang="en-US" sz="1600" b="0" i="0" u="none" strike="noStrike" cap="none" dirty="0" err="1">
                  <a:solidFill>
                    <a:srgbClr val="000000"/>
                  </a:solidFill>
                  <a:latin typeface="Calibri"/>
                  <a:ea typeface="Calibri"/>
                  <a:cs typeface="Calibri"/>
                  <a:sym typeface="Calibri"/>
                </a:rPr>
                <a:t>visitar</a:t>
              </a:r>
              <a:r>
                <a:rPr lang="en-US" sz="1600" b="0" i="0" u="none" strike="noStrike" cap="none" dirty="0">
                  <a:solidFill>
                    <a:srgbClr val="000000"/>
                  </a:solidFill>
                  <a:latin typeface="Calibri"/>
                  <a:ea typeface="Calibri"/>
                  <a:cs typeface="Calibri"/>
                  <a:sym typeface="Calibri"/>
                </a:rPr>
                <a:t> el sitio de </a:t>
              </a:r>
              <a:r>
                <a:rPr lang="en-US" sz="1600" b="1" i="0" u="sng" strike="noStrike" cap="none" dirty="0">
                  <a:solidFill>
                    <a:srgbClr val="29754D"/>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TP DIGITAL</a:t>
              </a:r>
              <a:endParaRPr sz="1600" b="1" i="0" u="none" strike="noStrike" cap="none" dirty="0">
                <a:solidFill>
                  <a:srgbClr val="29754D"/>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80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Para </a:t>
              </a:r>
              <a:r>
                <a:rPr lang="en-US" sz="1600" b="0" i="0" u="none" strike="noStrike" cap="none" dirty="0" err="1">
                  <a:solidFill>
                    <a:srgbClr val="000000"/>
                  </a:solidFill>
                  <a:latin typeface="Calibri"/>
                  <a:ea typeface="Calibri"/>
                  <a:cs typeface="Calibri"/>
                  <a:sym typeface="Calibri"/>
                </a:rPr>
                <a:t>esta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actividad</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te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sugerimos</a:t>
              </a:r>
              <a:r>
                <a:rPr lang="en-US" sz="1600" b="0" i="0" u="none" strike="noStrike" cap="none" dirty="0">
                  <a:solidFill>
                    <a:srgbClr val="000000"/>
                  </a:solidFill>
                  <a:latin typeface="Calibri"/>
                  <a:ea typeface="Calibri"/>
                  <a:cs typeface="Calibri"/>
                  <a:sym typeface="Calibri"/>
                </a:rPr>
                <a:t>:</a:t>
              </a:r>
              <a:endParaRPr sz="1600" b="0" i="0" u="none" strike="noStrike" cap="none" dirty="0">
                <a:solidFill>
                  <a:srgbClr val="000000"/>
                </a:solidFill>
                <a:latin typeface="Calibri"/>
                <a:ea typeface="Calibri"/>
                <a:cs typeface="Calibri"/>
                <a:sym typeface="Calibri"/>
              </a:endParaRPr>
            </a:p>
            <a:p>
              <a:pPr marL="354013" lvl="1" indent="-354013">
                <a:lnSpc>
                  <a:spcPct val="90000"/>
                </a:lnSpc>
                <a:spcBef>
                  <a:spcPts val="500"/>
                </a:spcBef>
                <a:buSzPts val="2400"/>
                <a:buFont typeface="Noto Sans Symbols"/>
                <a:buChar char="✔"/>
              </a:pPr>
              <a:r>
                <a:rPr lang="es-ES" sz="1600" b="1" dirty="0">
                  <a:solidFill>
                    <a:srgbClr val="29754D"/>
                  </a:solidFill>
                  <a:latin typeface="Calibri"/>
                  <a:ea typeface="Calibri"/>
                  <a:cs typeface="Calibri"/>
                  <a:sym typeface="Calibri"/>
                </a:rPr>
                <a:t>Simulador CNC Fresadora</a:t>
              </a:r>
            </a:p>
            <a:p>
              <a:pPr marL="354013" lvl="1" indent="-354013">
                <a:lnSpc>
                  <a:spcPct val="90000"/>
                </a:lnSpc>
                <a:spcBef>
                  <a:spcPts val="500"/>
                </a:spcBef>
                <a:buSzPts val="2400"/>
                <a:buFont typeface="Noto Sans Symbols"/>
                <a:buChar char="✔"/>
              </a:pPr>
              <a:r>
                <a:rPr lang="es-ES" sz="1600" b="1" dirty="0">
                  <a:solidFill>
                    <a:srgbClr val="29754D"/>
                  </a:solidFill>
                  <a:latin typeface="Calibri"/>
                  <a:ea typeface="Calibri"/>
                  <a:cs typeface="Calibri"/>
                  <a:sym typeface="Calibri"/>
                </a:rPr>
                <a:t>Simulador de Programación </a:t>
              </a:r>
              <a:r>
                <a:rPr lang="es-ES" sz="1600" b="1" dirty="0" smtClean="0">
                  <a:solidFill>
                    <a:srgbClr val="29754D"/>
                  </a:solidFill>
                  <a:latin typeface="Calibri"/>
                  <a:ea typeface="Calibri"/>
                  <a:cs typeface="Calibri"/>
                  <a:sym typeface="Calibri"/>
                </a:rPr>
                <a:t>en</a:t>
              </a:r>
            </a:p>
            <a:p>
              <a:pPr lvl="1">
                <a:lnSpc>
                  <a:spcPct val="90000"/>
                </a:lnSpc>
                <a:spcBef>
                  <a:spcPts val="500"/>
                </a:spcBef>
                <a:buSzPts val="2400"/>
              </a:pPr>
              <a:r>
                <a:rPr lang="es-ES" sz="1600" b="1" dirty="0">
                  <a:solidFill>
                    <a:srgbClr val="29754D"/>
                  </a:solidFill>
                  <a:latin typeface="Calibri"/>
                  <a:ea typeface="Calibri"/>
                  <a:cs typeface="Calibri"/>
                  <a:sym typeface="Calibri"/>
                </a:rPr>
                <a:t> </a:t>
              </a:r>
              <a:r>
                <a:rPr lang="es-ES" sz="1600" b="1" dirty="0" smtClean="0">
                  <a:solidFill>
                    <a:srgbClr val="29754D"/>
                  </a:solidFill>
                  <a:latin typeface="Calibri"/>
                  <a:ea typeface="Calibri"/>
                  <a:cs typeface="Calibri"/>
                  <a:sym typeface="Calibri"/>
                </a:rPr>
                <a:t>       Escalera</a:t>
              </a:r>
              <a:r>
                <a:rPr lang="es-ES" sz="1600" b="1" dirty="0">
                  <a:solidFill>
                    <a:srgbClr val="29754D"/>
                  </a:solidFill>
                  <a:latin typeface="Calibri"/>
                  <a:ea typeface="Calibri"/>
                  <a:cs typeface="Calibri"/>
                  <a:sym typeface="Calibri"/>
                </a:rPr>
                <a:t>/</a:t>
              </a:r>
              <a:r>
                <a:rPr lang="es-ES" sz="1600" b="1" dirty="0" err="1">
                  <a:solidFill>
                    <a:srgbClr val="29754D"/>
                  </a:solidFill>
                  <a:latin typeface="Calibri"/>
                  <a:ea typeface="Calibri"/>
                  <a:cs typeface="Calibri"/>
                  <a:sym typeface="Calibri"/>
                </a:rPr>
                <a:t>Ladder</a:t>
              </a:r>
              <a:r>
                <a:rPr lang="es-ES" sz="1600" b="1" dirty="0">
                  <a:solidFill>
                    <a:srgbClr val="29754D"/>
                  </a:solidFill>
                  <a:latin typeface="Calibri"/>
                  <a:ea typeface="Calibri"/>
                  <a:cs typeface="Calibri"/>
                  <a:sym typeface="Calibri"/>
                </a:rPr>
                <a:t> de PLC</a:t>
              </a:r>
              <a:endParaRPr sz="1600" b="1" i="0" u="none" strike="noStrike" cap="none" dirty="0">
                <a:solidFill>
                  <a:srgbClr val="29754D"/>
                </a:solidFill>
                <a:latin typeface="Calibri"/>
                <a:ea typeface="Calibri"/>
                <a:cs typeface="Calibri"/>
                <a:sym typeface="Calibri"/>
              </a:endParaRPr>
            </a:p>
          </p:txBody>
        </p:sp>
      </p:grpSp>
      <p:sp>
        <p:nvSpPr>
          <p:cNvPr id="249" name="Google Shape;249;p42"/>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29754D"/>
                </a:solidFill>
                <a:latin typeface="Calibri"/>
                <a:ea typeface="Calibri"/>
                <a:cs typeface="Calibri"/>
                <a:sym typeface="Calibri"/>
              </a:rPr>
              <a:t>COMPLEMENTARIO</a:t>
            </a:r>
            <a:endParaRPr sz="3100" b="1" i="0" u="none" strike="noStrike" cap="none">
              <a:solidFill>
                <a:srgbClr val="29754D"/>
              </a:solidFill>
              <a:latin typeface="Calibri"/>
              <a:ea typeface="Calibri"/>
              <a:cs typeface="Calibri"/>
              <a:sym typeface="Calibri"/>
            </a:endParaRPr>
          </a:p>
        </p:txBody>
      </p:sp>
      <p:sp>
        <p:nvSpPr>
          <p:cNvPr id="250" name="Google Shape;250;p42"/>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MATERIAL</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grpSp>
        <p:nvGrpSpPr>
          <p:cNvPr id="251" name="Google Shape;251;p42"/>
          <p:cNvGrpSpPr/>
          <p:nvPr/>
        </p:nvGrpSpPr>
        <p:grpSpPr>
          <a:xfrm>
            <a:off x="5066850" y="3464537"/>
            <a:ext cx="4439843" cy="4206419"/>
            <a:chOff x="5066850" y="3464537"/>
            <a:chExt cx="4439843" cy="4206419"/>
          </a:xfrm>
        </p:grpSpPr>
        <p:pic>
          <p:nvPicPr>
            <p:cNvPr id="252" name="Google Shape;252;p42"/>
            <p:cNvPicPr preferRelativeResize="0"/>
            <p:nvPr/>
          </p:nvPicPr>
          <p:blipFill rotWithShape="1">
            <a:blip r:embed="rId4">
              <a:alphaModFix/>
            </a:blip>
            <a:srcRect/>
            <a:stretch/>
          </p:blipFill>
          <p:spPr>
            <a:xfrm>
              <a:off x="5066850" y="3464537"/>
              <a:ext cx="4439843" cy="4206419"/>
            </a:xfrm>
            <a:prstGeom prst="rect">
              <a:avLst/>
            </a:prstGeom>
            <a:noFill/>
            <a:ln>
              <a:noFill/>
            </a:ln>
          </p:spPr>
        </p:pic>
        <p:pic>
          <p:nvPicPr>
            <p:cNvPr id="253" name="Google Shape;253;p42"/>
            <p:cNvPicPr preferRelativeResize="0"/>
            <p:nvPr/>
          </p:nvPicPr>
          <p:blipFill rotWithShape="1">
            <a:blip r:embed="rId5">
              <a:alphaModFix/>
            </a:blip>
            <a:srcRect/>
            <a:stretch/>
          </p:blipFill>
          <p:spPr>
            <a:xfrm>
              <a:off x="6528621" y="3826448"/>
              <a:ext cx="1498066" cy="630869"/>
            </a:xfrm>
            <a:prstGeom prst="rect">
              <a:avLst/>
            </a:prstGeom>
            <a:noFill/>
            <a:ln>
              <a:noFill/>
            </a:ln>
          </p:spPr>
        </p:pic>
      </p:grpSp>
    </p:spTree>
    <p:extLst>
      <p:ext uri="{BB962C8B-B14F-4D97-AF65-F5344CB8AC3E}">
        <p14:creationId xmlns:p14="http://schemas.microsoft.com/office/powerpoint/2010/main" val="145615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p23"/>
          <p:cNvSpPr txBox="1"/>
          <p:nvPr/>
        </p:nvSpPr>
        <p:spPr>
          <a:xfrm>
            <a:off x="1139100" y="834799"/>
            <a:ext cx="4809524" cy="340857"/>
          </a:xfrm>
          <a:prstGeom prst="rect">
            <a:avLst/>
          </a:prstGeom>
          <a:noFill/>
          <a:ln>
            <a:noFill/>
          </a:ln>
        </p:spPr>
        <p:txBody>
          <a:bodyPr spcFirstLastPara="1" wrap="square" lIns="91425" tIns="91425" rIns="91425" bIns="91425" anchor="t" anchorCtr="0">
            <a:noAutofit/>
          </a:bodyPr>
          <a:lstStyle/>
          <a:p>
            <a:pPr lvl="0">
              <a:buSzPts val="1200"/>
            </a:pPr>
            <a:r>
              <a:rPr lang="en-US" sz="1200" b="1" i="0" u="none" strike="noStrike" cap="none" dirty="0">
                <a:solidFill>
                  <a:srgbClr val="29754D"/>
                </a:solidFill>
                <a:latin typeface="Calibri"/>
                <a:ea typeface="Calibri"/>
                <a:cs typeface="Calibri"/>
                <a:sym typeface="Calibri"/>
              </a:rPr>
              <a:t>MÓDULO 8 </a:t>
            </a:r>
            <a:r>
              <a:rPr lang="en-US" sz="1200" dirty="0">
                <a:solidFill>
                  <a:srgbClr val="29754D"/>
                </a:solidFill>
                <a:latin typeface="Calibri"/>
                <a:ea typeface="Calibri"/>
                <a:cs typeface="Calibri"/>
                <a:sym typeface="Calibri"/>
              </a:rPr>
              <a:t>| AUTOMATIZACIÓN DE SISTEMAS ELÉCTRICOS INDUSTRIALES</a:t>
            </a:r>
            <a:endParaRPr sz="1200" b="0" i="0" u="none" strike="noStrike" cap="none" dirty="0">
              <a:solidFill>
                <a:srgbClr val="29754D"/>
              </a:solidFill>
              <a:latin typeface="Calibri"/>
              <a:ea typeface="Calibri"/>
              <a:cs typeface="Calibri"/>
              <a:sym typeface="Calibri"/>
            </a:endParaRPr>
          </a:p>
        </p:txBody>
      </p:sp>
      <p:sp>
        <p:nvSpPr>
          <p:cNvPr id="3"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6</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pic>
        <p:nvPicPr>
          <p:cNvPr id="9" name="Imagen 8">
            <a:extLst>
              <a:ext uri="{FF2B5EF4-FFF2-40B4-BE49-F238E27FC236}">
                <a16:creationId xmlns:a16="http://schemas.microsoft.com/office/drawing/2014/main" xmlns="" id="{6DBF23D8-5507-AB4E-90CC-F75F25E6C0AF}"/>
              </a:ext>
            </a:extLst>
          </p:cNvPr>
          <p:cNvPicPr>
            <a:picLocks noChangeAspect="1"/>
          </p:cNvPicPr>
          <p:nvPr/>
        </p:nvPicPr>
        <p:blipFill rotWithShape="1">
          <a:blip r:embed="rId2"/>
          <a:srcRect t="30947"/>
          <a:stretch/>
        </p:blipFill>
        <p:spPr>
          <a:xfrm>
            <a:off x="1809750" y="2416814"/>
            <a:ext cx="7302500" cy="4875995"/>
          </a:xfrm>
          <a:prstGeom prst="rect">
            <a:avLst/>
          </a:prstGeom>
        </p:spPr>
      </p:pic>
      <p:sp>
        <p:nvSpPr>
          <p:cNvPr id="4" name="Google Shape;61;p13"/>
          <p:cNvSpPr txBox="1">
            <a:spLocks/>
          </p:cNvSpPr>
          <p:nvPr/>
        </p:nvSpPr>
        <p:spPr>
          <a:xfrm>
            <a:off x="365425" y="2144650"/>
            <a:ext cx="4218298" cy="16351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MOTORES DE PASOS Y SERVOMOTORES</a:t>
            </a:r>
          </a:p>
        </p:txBody>
      </p:sp>
    </p:spTree>
    <p:extLst>
      <p:ext uri="{BB962C8B-B14F-4D97-AF65-F5344CB8AC3E}">
        <p14:creationId xmlns:p14="http://schemas.microsoft.com/office/powerpoint/2010/main" val="2105109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3"/>
          <p:cNvSpPr/>
          <p:nvPr/>
        </p:nvSpPr>
        <p:spPr>
          <a:xfrm>
            <a:off x="562334" y="4456999"/>
            <a:ext cx="8478429" cy="2199439"/>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59" name="Google Shape;259;p43"/>
          <p:cNvPicPr preferRelativeResize="0"/>
          <p:nvPr/>
        </p:nvPicPr>
        <p:blipFill rotWithShape="1">
          <a:blip r:embed="rId3">
            <a:alphaModFix/>
          </a:blip>
          <a:srcRect/>
          <a:stretch/>
        </p:blipFill>
        <p:spPr>
          <a:xfrm>
            <a:off x="8620621" y="4231877"/>
            <a:ext cx="483278" cy="460800"/>
          </a:xfrm>
          <a:prstGeom prst="rect">
            <a:avLst/>
          </a:prstGeom>
          <a:noFill/>
          <a:ln>
            <a:noFill/>
          </a:ln>
        </p:spPr>
      </p:pic>
      <p:sp>
        <p:nvSpPr>
          <p:cNvPr id="260" name="Google Shape;260;p43"/>
          <p:cNvSpPr/>
          <p:nvPr/>
        </p:nvSpPr>
        <p:spPr>
          <a:xfrm>
            <a:off x="562334" y="2320415"/>
            <a:ext cx="8478429" cy="1911462"/>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261" name="Google Shape;261;p43"/>
          <p:cNvPicPr preferRelativeResize="0"/>
          <p:nvPr/>
        </p:nvPicPr>
        <p:blipFill rotWithShape="1">
          <a:blip r:embed="rId3">
            <a:alphaModFix/>
          </a:blip>
          <a:srcRect/>
          <a:stretch/>
        </p:blipFill>
        <p:spPr>
          <a:xfrm>
            <a:off x="8620621" y="2095292"/>
            <a:ext cx="483278" cy="460800"/>
          </a:xfrm>
          <a:prstGeom prst="rect">
            <a:avLst/>
          </a:prstGeom>
          <a:noFill/>
          <a:ln>
            <a:noFill/>
          </a:ln>
        </p:spPr>
      </p:pic>
      <p:sp>
        <p:nvSpPr>
          <p:cNvPr id="262" name="Google Shape;262;p43"/>
          <p:cNvSpPr/>
          <p:nvPr/>
        </p:nvSpPr>
        <p:spPr>
          <a:xfrm>
            <a:off x="915161" y="2649150"/>
            <a:ext cx="7772775"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000000"/>
                </a:solidFill>
                <a:latin typeface="Calibri"/>
                <a:ea typeface="Calibri"/>
                <a:cs typeface="Calibri"/>
                <a:sym typeface="Calibri"/>
              </a:rPr>
              <a:t>TP Digital </a:t>
            </a:r>
            <a:r>
              <a:rPr lang="en-US" sz="1600" b="0" i="0" u="none" strike="noStrike" cap="none" dirty="0">
                <a:solidFill>
                  <a:srgbClr val="000000"/>
                </a:solidFill>
                <a:latin typeface="Calibri"/>
                <a:ea typeface="Calibri"/>
                <a:cs typeface="Calibri"/>
                <a:sym typeface="Calibri"/>
              </a:rPr>
              <a:t>es un </a:t>
            </a:r>
            <a:r>
              <a:rPr lang="en-US" sz="1600" b="0" i="0" u="none" strike="noStrike" cap="none" dirty="0" err="1">
                <a:solidFill>
                  <a:srgbClr val="000000"/>
                </a:solidFill>
                <a:latin typeface="Calibri"/>
                <a:ea typeface="Calibri"/>
                <a:cs typeface="Calibri"/>
                <a:sym typeface="Calibri"/>
              </a:rPr>
              <a:t>proyecto</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desarrollado</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en</a:t>
            </a:r>
            <a:r>
              <a:rPr lang="en-US" sz="1600" b="0" i="0" u="none" strike="noStrike" cap="none" dirty="0">
                <a:solidFill>
                  <a:srgbClr val="000000"/>
                </a:solidFill>
                <a:latin typeface="Calibri"/>
                <a:ea typeface="Calibri"/>
                <a:cs typeface="Calibri"/>
                <a:sym typeface="Calibri"/>
              </a:rPr>
              <a:t> conjunto por </a:t>
            </a:r>
            <a:r>
              <a:rPr lang="en-US" sz="1600" b="1" i="0" u="none" strike="noStrike" cap="none" dirty="0">
                <a:solidFill>
                  <a:srgbClr val="29754D"/>
                </a:solidFill>
                <a:latin typeface="Calibri"/>
                <a:ea typeface="Calibri"/>
                <a:cs typeface="Calibri"/>
                <a:sym typeface="Calibri"/>
              </a:rPr>
              <a:t>Fundación Chile </a:t>
            </a:r>
            <a:r>
              <a:rPr lang="en-US" sz="1600" b="0" i="0" u="none" strike="noStrike" cap="none" dirty="0">
                <a:solidFill>
                  <a:srgbClr val="000000"/>
                </a:solidFill>
                <a:latin typeface="Calibri"/>
                <a:ea typeface="Calibri"/>
                <a:cs typeface="Calibri"/>
                <a:sym typeface="Calibri"/>
              </a:rPr>
              <a:t>y </a:t>
            </a:r>
            <a:r>
              <a:rPr lang="en-US" sz="1600" b="1" i="0" u="none" strike="noStrike" cap="none" dirty="0">
                <a:solidFill>
                  <a:srgbClr val="29754D"/>
                </a:solidFill>
                <a:latin typeface="Calibri"/>
                <a:ea typeface="Calibri"/>
                <a:cs typeface="Calibri"/>
                <a:sym typeface="Calibri"/>
              </a:rPr>
              <a:t>Microsoft</a:t>
            </a:r>
            <a:r>
              <a:rPr lang="en-US" sz="1600" b="0" i="0" u="none" strike="noStrike" cap="none" dirty="0">
                <a:solidFill>
                  <a:srgbClr val="000000"/>
                </a:solidFill>
                <a:latin typeface="Calibri"/>
                <a:ea typeface="Calibri"/>
                <a:cs typeface="Calibri"/>
                <a:sym typeface="Calibri"/>
              </a:rPr>
              <a:t>, con el </a:t>
            </a:r>
            <a:r>
              <a:rPr lang="en-US" sz="1600" b="0" i="0" u="none" strike="noStrike" cap="none" dirty="0" err="1">
                <a:solidFill>
                  <a:srgbClr val="000000"/>
                </a:solidFill>
                <a:latin typeface="Calibri"/>
                <a:ea typeface="Calibri"/>
                <a:cs typeface="Calibri"/>
                <a:sym typeface="Calibri"/>
              </a:rPr>
              <a:t>patrocinio</a:t>
            </a:r>
            <a:r>
              <a:rPr lang="en-US" sz="1600" b="0" i="0" u="none" strike="noStrike" cap="none" dirty="0">
                <a:solidFill>
                  <a:srgbClr val="000000"/>
                </a:solidFill>
                <a:latin typeface="Calibri"/>
                <a:ea typeface="Calibri"/>
                <a:cs typeface="Calibri"/>
                <a:sym typeface="Calibri"/>
              </a:rPr>
              <a:t> de </a:t>
            </a:r>
            <a:r>
              <a:rPr lang="en-US" sz="1600" b="1" i="0" u="none" strike="noStrike" cap="none" dirty="0">
                <a:solidFill>
                  <a:srgbClr val="29754D"/>
                </a:solidFill>
                <a:latin typeface="Calibri"/>
                <a:ea typeface="Calibri"/>
                <a:cs typeface="Calibri"/>
                <a:sym typeface="Calibri"/>
              </a:rPr>
              <a:t>MINEDUC</a:t>
            </a:r>
            <a:r>
              <a:rPr lang="en-US" sz="1600" b="0" i="0" u="none" strike="noStrike" cap="none" dirty="0">
                <a:solidFill>
                  <a:srgbClr val="29754D"/>
                </a:solidFill>
                <a:latin typeface="Calibri"/>
                <a:ea typeface="Calibri"/>
                <a:cs typeface="Calibri"/>
                <a:sym typeface="Calibri"/>
              </a:rPr>
              <a:t> </a:t>
            </a:r>
            <a:r>
              <a:rPr lang="en-US" sz="1600" b="0" i="0" u="none" strike="noStrike" cap="none" dirty="0">
                <a:solidFill>
                  <a:srgbClr val="000000"/>
                </a:solidFill>
                <a:latin typeface="Calibri"/>
                <a:ea typeface="Calibri"/>
                <a:cs typeface="Calibri"/>
                <a:sym typeface="Calibri"/>
              </a:rPr>
              <a:t>y la </a:t>
            </a:r>
            <a:r>
              <a:rPr lang="en-US" sz="1600" b="0" i="0" u="none" strike="noStrike" cap="none" dirty="0" err="1">
                <a:solidFill>
                  <a:srgbClr val="000000"/>
                </a:solidFill>
                <a:latin typeface="Calibri"/>
                <a:ea typeface="Calibri"/>
                <a:cs typeface="Calibri"/>
                <a:sym typeface="Calibri"/>
              </a:rPr>
              <a:t>colaboración</a:t>
            </a:r>
            <a:r>
              <a:rPr lang="en-US" sz="1600" b="0" i="0" u="none" strike="noStrike" cap="none" dirty="0">
                <a:solidFill>
                  <a:srgbClr val="000000"/>
                </a:solidFill>
                <a:latin typeface="Calibri"/>
                <a:ea typeface="Calibri"/>
                <a:cs typeface="Calibri"/>
                <a:sym typeface="Calibri"/>
              </a:rPr>
              <a:t> de</a:t>
            </a:r>
            <a:r>
              <a:rPr lang="en-US" sz="1600" b="1" i="0" u="none" strike="noStrike" cap="none" dirty="0">
                <a:solidFill>
                  <a:srgbClr val="000000"/>
                </a:solidFill>
                <a:latin typeface="Calibri"/>
                <a:ea typeface="Calibri"/>
                <a:cs typeface="Calibri"/>
                <a:sym typeface="Calibri"/>
              </a:rPr>
              <a:t> </a:t>
            </a:r>
            <a:r>
              <a:rPr lang="en-US" sz="1600" b="1" i="0" u="none" strike="noStrike" cap="none" dirty="0">
                <a:solidFill>
                  <a:srgbClr val="29754D"/>
                </a:solidFill>
                <a:latin typeface="Calibri"/>
                <a:ea typeface="Calibri"/>
                <a:cs typeface="Calibri"/>
                <a:sym typeface="Calibri"/>
              </a:rPr>
              <a:t>INACAP</a:t>
            </a:r>
            <a:r>
              <a:rPr lang="en-US" sz="1600" b="1" i="0" u="none" strike="noStrike" cap="none" dirty="0">
                <a:solidFill>
                  <a:srgbClr val="000000"/>
                </a:solidFill>
                <a:latin typeface="Calibri"/>
                <a:ea typeface="Calibri"/>
                <a:cs typeface="Calibri"/>
                <a:sym typeface="Calibri"/>
              </a:rPr>
              <a:t> </a:t>
            </a:r>
            <a:r>
              <a:rPr lang="en-US" sz="1600" b="0" i="0" u="none" strike="noStrike" cap="none" dirty="0">
                <a:solidFill>
                  <a:srgbClr val="000000"/>
                </a:solidFill>
                <a:latin typeface="Calibri"/>
                <a:ea typeface="Calibri"/>
                <a:cs typeface="Calibri"/>
                <a:sym typeface="Calibri"/>
              </a:rPr>
              <a:t>e </a:t>
            </a:r>
            <a:r>
              <a:rPr lang="en-US" sz="1600" b="1" i="0" u="none" strike="noStrike" cap="none" dirty="0" err="1">
                <a:solidFill>
                  <a:srgbClr val="29754D"/>
                </a:solidFill>
                <a:latin typeface="Calibri"/>
                <a:ea typeface="Calibri"/>
                <a:cs typeface="Calibri"/>
                <a:sym typeface="Calibri"/>
              </a:rPr>
              <a:t>Intelitek</a:t>
            </a:r>
            <a:r>
              <a:rPr lang="en-US" sz="1600" dirty="0">
                <a:latin typeface="Calibri"/>
                <a:ea typeface="Calibri"/>
                <a:cs typeface="Calibri"/>
                <a:sym typeface="Calibri"/>
              </a:rPr>
              <a:t>, </a:t>
            </a:r>
            <a:r>
              <a:rPr lang="en-US" sz="1600" dirty="0" err="1">
                <a:latin typeface="Calibri"/>
                <a:ea typeface="Calibri"/>
                <a:cs typeface="Calibri"/>
                <a:sym typeface="Calibri"/>
              </a:rPr>
              <a:t>dirigido</a:t>
            </a:r>
            <a:r>
              <a:rPr lang="en-US" sz="1600" dirty="0">
                <a:latin typeface="Calibri"/>
                <a:ea typeface="Calibri"/>
                <a:cs typeface="Calibri"/>
                <a:sym typeface="Calibri"/>
              </a:rPr>
              <a:t> a </a:t>
            </a:r>
            <a:r>
              <a:rPr lang="en-US" sz="1600" dirty="0" err="1">
                <a:latin typeface="Calibri"/>
                <a:ea typeface="Calibri"/>
                <a:cs typeface="Calibri"/>
                <a:sym typeface="Calibri"/>
              </a:rPr>
              <a:t>apoyar</a:t>
            </a:r>
            <a:r>
              <a:rPr lang="en-US" sz="1600" dirty="0">
                <a:latin typeface="Calibri"/>
                <a:ea typeface="Calibri"/>
                <a:cs typeface="Calibri"/>
                <a:sym typeface="Calibri"/>
              </a:rPr>
              <a:t> a los </a:t>
            </a:r>
            <a:r>
              <a:rPr lang="en-US" sz="1600" dirty="0" err="1">
                <a:latin typeface="Calibri"/>
                <a:ea typeface="Calibri"/>
                <a:cs typeface="Calibri"/>
                <a:sym typeface="Calibri"/>
              </a:rPr>
              <a:t>centros</a:t>
            </a:r>
            <a:r>
              <a:rPr lang="en-US" sz="1600" dirty="0">
                <a:latin typeface="Calibri"/>
                <a:ea typeface="Calibri"/>
                <a:cs typeface="Calibri"/>
                <a:sym typeface="Calibri"/>
              </a:rPr>
              <a:t> </a:t>
            </a:r>
            <a:r>
              <a:rPr lang="en-US" sz="1600" dirty="0" err="1">
                <a:latin typeface="Calibri"/>
                <a:ea typeface="Calibri"/>
                <a:cs typeface="Calibri"/>
                <a:sym typeface="Calibri"/>
              </a:rPr>
              <a:t>educativos</a:t>
            </a:r>
            <a:r>
              <a:rPr lang="en-US" sz="1600" dirty="0">
                <a:latin typeface="Calibri"/>
                <a:ea typeface="Calibri"/>
                <a:cs typeface="Calibri"/>
                <a:sym typeface="Calibri"/>
              </a:rPr>
              <a:t> y </a:t>
            </a:r>
            <a:r>
              <a:rPr lang="en-US" sz="1600" dirty="0" err="1">
                <a:latin typeface="Calibri"/>
                <a:ea typeface="Calibri"/>
                <a:cs typeface="Calibri"/>
                <a:sym typeface="Calibri"/>
              </a:rPr>
              <a:t>docentes</a:t>
            </a:r>
            <a:r>
              <a:rPr lang="en-US" sz="1600" dirty="0">
                <a:latin typeface="Calibri"/>
                <a:ea typeface="Calibri"/>
                <a:cs typeface="Calibri"/>
                <a:sym typeface="Calibri"/>
              </a:rPr>
              <a:t> de </a:t>
            </a:r>
            <a:r>
              <a:rPr lang="en-US" sz="1600" dirty="0" err="1">
                <a:latin typeface="Calibri"/>
                <a:ea typeface="Calibri"/>
                <a:cs typeface="Calibri"/>
                <a:sym typeface="Calibri"/>
              </a:rPr>
              <a:t>formación</a:t>
            </a:r>
            <a:r>
              <a:rPr lang="en-US" sz="1600" dirty="0">
                <a:latin typeface="Calibri"/>
                <a:ea typeface="Calibri"/>
                <a:cs typeface="Calibri"/>
                <a:sym typeface="Calibri"/>
              </a:rPr>
              <a:t> </a:t>
            </a:r>
            <a:r>
              <a:rPr lang="en-US" sz="1600" dirty="0" err="1">
                <a:latin typeface="Calibri"/>
                <a:ea typeface="Calibri"/>
                <a:cs typeface="Calibri"/>
                <a:sym typeface="Calibri"/>
              </a:rPr>
              <a:t>técnico</a:t>
            </a:r>
            <a:r>
              <a:rPr lang="en-US" sz="1600" dirty="0">
                <a:latin typeface="Calibri"/>
                <a:ea typeface="Calibri"/>
                <a:cs typeface="Calibri"/>
                <a:sym typeface="Calibri"/>
              </a:rPr>
              <a:t> </a:t>
            </a:r>
            <a:r>
              <a:rPr lang="en-US" sz="1600" dirty="0" err="1">
                <a:latin typeface="Calibri"/>
                <a:ea typeface="Calibri"/>
                <a:cs typeface="Calibri"/>
                <a:sym typeface="Calibri"/>
              </a:rPr>
              <a:t>profesional</a:t>
            </a:r>
            <a:r>
              <a:rPr lang="en-US" sz="1600" dirty="0">
                <a:latin typeface="Calibri"/>
                <a:ea typeface="Calibri"/>
                <a:cs typeface="Calibri"/>
                <a:sym typeface="Calibri"/>
              </a:rPr>
              <a:t> a </a:t>
            </a:r>
            <a:r>
              <a:rPr lang="en-US" sz="1600" dirty="0" err="1">
                <a:latin typeface="Calibri"/>
                <a:ea typeface="Calibri"/>
                <a:cs typeface="Calibri"/>
                <a:sym typeface="Calibri"/>
              </a:rPr>
              <a:t>nivel</a:t>
            </a:r>
            <a:r>
              <a:rPr lang="en-US" sz="1600" dirty="0">
                <a:latin typeface="Calibri"/>
                <a:ea typeface="Calibri"/>
                <a:cs typeface="Calibri"/>
                <a:sym typeface="Calibri"/>
              </a:rPr>
              <a:t> </a:t>
            </a:r>
            <a:r>
              <a:rPr lang="en-US" sz="1600" dirty="0" err="1">
                <a:latin typeface="Calibri"/>
                <a:ea typeface="Calibri"/>
                <a:cs typeface="Calibri"/>
                <a:sym typeface="Calibri"/>
              </a:rPr>
              <a:t>nacional</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el </a:t>
            </a:r>
            <a:r>
              <a:rPr lang="en-US" sz="1600" dirty="0" err="1">
                <a:latin typeface="Calibri"/>
                <a:ea typeface="Calibri"/>
                <a:cs typeface="Calibri"/>
                <a:sym typeface="Calibri"/>
              </a:rPr>
              <a:t>desarrollo</a:t>
            </a:r>
            <a:r>
              <a:rPr lang="en-US" sz="1600" dirty="0">
                <a:latin typeface="Calibri"/>
                <a:ea typeface="Calibri"/>
                <a:cs typeface="Calibri"/>
                <a:sym typeface="Calibri"/>
              </a:rPr>
              <a:t> virtual de </a:t>
            </a:r>
            <a:r>
              <a:rPr lang="en-US" sz="1600" dirty="0" err="1">
                <a:latin typeface="Calibri"/>
                <a:ea typeface="Calibri"/>
                <a:cs typeface="Calibri"/>
                <a:sym typeface="Calibri"/>
              </a:rPr>
              <a:t>procesos</a:t>
            </a:r>
            <a:r>
              <a:rPr lang="en-US" sz="1600" dirty="0">
                <a:latin typeface="Calibri"/>
                <a:ea typeface="Calibri"/>
                <a:cs typeface="Calibri"/>
                <a:sym typeface="Calibri"/>
              </a:rPr>
              <a:t> de </a:t>
            </a:r>
            <a:r>
              <a:rPr lang="en-US" sz="1600" dirty="0" err="1">
                <a:latin typeface="Calibri"/>
                <a:ea typeface="Calibri"/>
                <a:cs typeface="Calibri"/>
                <a:sym typeface="Calibri"/>
              </a:rPr>
              <a:t>enseñanza</a:t>
            </a:r>
            <a:r>
              <a:rPr lang="en-US" sz="1600" dirty="0">
                <a:latin typeface="Calibri"/>
                <a:ea typeface="Calibri"/>
                <a:cs typeface="Calibri"/>
                <a:sym typeface="Calibri"/>
              </a:rPr>
              <a:t> </a:t>
            </a:r>
            <a:r>
              <a:rPr lang="en-US" sz="1600" dirty="0" err="1">
                <a:latin typeface="Calibri"/>
                <a:ea typeface="Calibri"/>
                <a:cs typeface="Calibri"/>
                <a:sym typeface="Calibri"/>
              </a:rPr>
              <a:t>aprendizaje</a:t>
            </a:r>
            <a:r>
              <a:rPr lang="en-US" sz="1600" dirty="0">
                <a:latin typeface="Calibri"/>
                <a:ea typeface="Calibri"/>
                <a:cs typeface="Calibri"/>
                <a:sym typeface="Calibri"/>
              </a:rPr>
              <a:t>.</a:t>
            </a:r>
          </a:p>
        </p:txBody>
      </p:sp>
      <p:sp>
        <p:nvSpPr>
          <p:cNvPr id="263" name="Google Shape;263;p43"/>
          <p:cNvSpPr/>
          <p:nvPr/>
        </p:nvSpPr>
        <p:spPr>
          <a:xfrm>
            <a:off x="915161" y="4771334"/>
            <a:ext cx="7705460" cy="1569620"/>
          </a:xfrm>
          <a:prstGeom prst="rect">
            <a:avLst/>
          </a:prstGeom>
          <a:noFill/>
          <a:ln>
            <a:noFill/>
          </a:ln>
        </p:spPr>
        <p:txBody>
          <a:bodyPr spcFirstLastPara="1" wrap="square" lIns="91425" tIns="45700" rIns="91425" bIns="45700" anchor="t" anchorCtr="0">
            <a:spAutoFit/>
          </a:bodyPr>
          <a:lstStyle/>
          <a:p>
            <a:pPr indent="-342900"/>
            <a:r>
              <a:rPr lang="es-CL" sz="1600" dirty="0">
                <a:latin typeface="Calibri" panose="020F0502020204030204" pitchFamily="34" charset="0"/>
                <a:cs typeface="Calibri" panose="020F0502020204030204" pitchFamily="34" charset="0"/>
              </a:rPr>
              <a:t>Los usuarios que no estén registrados, deben completar los datos en el siguiente formulario: </a:t>
            </a:r>
            <a:r>
              <a:rPr lang="es-CL" sz="1600" u="sng" dirty="0">
                <a:solidFill>
                  <a:srgbClr val="1155CC"/>
                </a:solidFill>
                <a:latin typeface="Calibri" panose="020F0502020204030204" pitchFamily="34" charset="0"/>
                <a:cs typeface="Calibri" panose="020F0502020204030204" pitchFamily="34" charset="0"/>
                <a:hlinkClick r:id="rId4"/>
              </a:rPr>
              <a:t>FORMULARIO DE INSCRIPCIÓN</a:t>
            </a:r>
            <a:endParaRPr lang="es-CL" sz="1600" u="sng" dirty="0">
              <a:solidFill>
                <a:srgbClr val="1155CC"/>
              </a:solidFill>
              <a:latin typeface="Calibri" panose="020F0502020204030204" pitchFamily="34" charset="0"/>
              <a:cs typeface="Calibri" panose="020F0502020204030204" pitchFamily="34" charset="0"/>
            </a:endParaRPr>
          </a:p>
          <a:p>
            <a:pPr indent="-342900"/>
            <a:endParaRPr lang="es-CL" sz="1600" dirty="0">
              <a:latin typeface="Calibri" panose="020F0502020204030204" pitchFamily="34" charset="0"/>
              <a:cs typeface="Calibri" panose="020F0502020204030204" pitchFamily="34" charset="0"/>
            </a:endParaRPr>
          </a:p>
          <a:p>
            <a:pPr indent="-342900"/>
            <a:r>
              <a:rPr lang="es-CL" sz="1600" dirty="0">
                <a:latin typeface="Calibri" panose="020F0502020204030204" pitchFamily="34" charset="0"/>
                <a:cs typeface="Calibri" panose="020F0502020204030204" pitchFamily="34" charset="0"/>
              </a:rPr>
              <a:t>Una vez que lo hagan, reciben un correo electrónico con los datos de acceso a la plataforma, que está en el siguiente link:</a:t>
            </a:r>
          </a:p>
          <a:p>
            <a:pPr indent="-342900"/>
            <a:r>
              <a:rPr lang="es-CL" sz="1600" u="sng" dirty="0">
                <a:solidFill>
                  <a:srgbClr val="1155CC"/>
                </a:solidFill>
                <a:latin typeface="Calibri" panose="020F0502020204030204" pitchFamily="34" charset="0"/>
                <a:cs typeface="Calibri" panose="020F0502020204030204" pitchFamily="34" charset="0"/>
                <a:hlinkClick r:id="rId5"/>
              </a:rPr>
              <a:t>https://tp-digital.territorio.la/</a:t>
            </a:r>
            <a:endParaRPr lang="es-CL" sz="1600" dirty="0">
              <a:latin typeface="Calibri" panose="020F0502020204030204" pitchFamily="34" charset="0"/>
              <a:cs typeface="Calibri" panose="020F0502020204030204" pitchFamily="34" charset="0"/>
            </a:endParaRPr>
          </a:p>
        </p:txBody>
      </p:sp>
      <p:pic>
        <p:nvPicPr>
          <p:cNvPr id="264" name="Google Shape;264;p43"/>
          <p:cNvPicPr preferRelativeResize="0"/>
          <p:nvPr/>
        </p:nvPicPr>
        <p:blipFill rotWithShape="1">
          <a:blip r:embed="rId6">
            <a:alphaModFix/>
          </a:blip>
          <a:srcRect/>
          <a:stretch/>
        </p:blipFill>
        <p:spPr>
          <a:xfrm>
            <a:off x="562334" y="1119823"/>
            <a:ext cx="2422635" cy="1020629"/>
          </a:xfrm>
          <a:prstGeom prst="rect">
            <a:avLst/>
          </a:prstGeom>
          <a:noFill/>
          <a:ln>
            <a:noFill/>
          </a:ln>
        </p:spPr>
      </p:pic>
    </p:spTree>
    <p:extLst>
      <p:ext uri="{BB962C8B-B14F-4D97-AF65-F5344CB8AC3E}">
        <p14:creationId xmlns:p14="http://schemas.microsoft.com/office/powerpoint/2010/main" val="3093558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¿CUÁNTO APRENDIMOS?</a:t>
            </a:r>
            <a:endParaRPr sz="3100" b="1" i="0" u="none" strike="noStrike" cap="none" dirty="0">
              <a:solidFill>
                <a:srgbClr val="29754D"/>
              </a:solidFill>
              <a:latin typeface="Calibri"/>
              <a:ea typeface="Calibri"/>
              <a:cs typeface="Calibri"/>
              <a:sym typeface="Calibri"/>
            </a:endParaRPr>
          </a:p>
        </p:txBody>
      </p:sp>
      <p:grpSp>
        <p:nvGrpSpPr>
          <p:cNvPr id="389" name="Google Shape;389;p18"/>
          <p:cNvGrpSpPr/>
          <p:nvPr/>
        </p:nvGrpSpPr>
        <p:grpSpPr>
          <a:xfrm>
            <a:off x="2035277" y="2911885"/>
            <a:ext cx="6999671" cy="2696553"/>
            <a:chOff x="4461133" y="3098700"/>
            <a:chExt cx="4657800" cy="1525000"/>
          </a:xfrm>
        </p:grpSpPr>
        <p:sp>
          <p:nvSpPr>
            <p:cNvPr id="390" name="Google Shape;390;p18"/>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MOTORES DE PASOS Y SERVOMOTORES</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n-US" sz="1600" dirty="0">
                  <a:latin typeface="Calibri"/>
                  <a:ea typeface="Calibri"/>
                  <a:cs typeface="Calibri"/>
                  <a:sym typeface="Calibri"/>
                </a:rPr>
                <a:t>¡</a:t>
              </a:r>
              <a:r>
                <a:rPr lang="en-US" sz="1600" dirty="0" err="1">
                  <a:latin typeface="Calibri"/>
                  <a:ea typeface="Calibri"/>
                  <a:cs typeface="Calibri"/>
                  <a:sym typeface="Calibri"/>
                </a:rPr>
                <a:t>Ahora</a:t>
              </a:r>
              <a:r>
                <a:rPr lang="en-US" sz="1600" dirty="0">
                  <a:latin typeface="Calibri"/>
                  <a:ea typeface="Calibri"/>
                  <a:cs typeface="Calibri"/>
                  <a:sym typeface="Calibri"/>
                </a:rPr>
                <a:t> </a:t>
              </a:r>
              <a:r>
                <a:rPr lang="en-US" sz="1600" dirty="0" err="1">
                  <a:latin typeface="Calibri"/>
                  <a:ea typeface="Calibri"/>
                  <a:cs typeface="Calibri"/>
                  <a:sym typeface="Calibri"/>
                </a:rPr>
                <a:t>realizaremos</a:t>
              </a:r>
              <a:r>
                <a:rPr lang="en-US" sz="1600" dirty="0">
                  <a:latin typeface="Calibri"/>
                  <a:ea typeface="Calibri"/>
                  <a:cs typeface="Calibri"/>
                  <a:sym typeface="Calibri"/>
                </a:rPr>
                <a:t> una </a:t>
              </a:r>
              <a:r>
                <a:rPr lang="en-US" sz="1600" dirty="0" err="1">
                  <a:latin typeface="Calibri"/>
                  <a:ea typeface="Calibri"/>
                  <a:cs typeface="Calibri"/>
                  <a:sym typeface="Calibri"/>
                </a:rPr>
                <a:t>actividad</a:t>
              </a:r>
              <a:r>
                <a:rPr lang="en-US" sz="1600" dirty="0">
                  <a:latin typeface="Calibri"/>
                  <a:ea typeface="Calibri"/>
                  <a:cs typeface="Calibri"/>
                  <a:sym typeface="Calibri"/>
                </a:rPr>
                <a:t> que resume </a:t>
              </a:r>
              <a:r>
                <a:rPr lang="en-US" sz="1600" dirty="0" err="1">
                  <a:latin typeface="Calibri"/>
                  <a:ea typeface="Calibri"/>
                  <a:cs typeface="Calibri"/>
                  <a:sym typeface="Calibri"/>
                </a:rPr>
                <a:t>todo</a:t>
              </a:r>
              <a:r>
                <a:rPr lang="en-US" sz="1600" dirty="0">
                  <a:latin typeface="Calibri"/>
                  <a:ea typeface="Calibri"/>
                  <a:cs typeface="Calibri"/>
                  <a:sym typeface="Calibri"/>
                </a:rPr>
                <a:t> lo que </a:t>
              </a:r>
              <a:r>
                <a:rPr lang="en-US" sz="1600" dirty="0" err="1">
                  <a:latin typeface="Calibri"/>
                  <a:ea typeface="Calibri"/>
                  <a:cs typeface="Calibri"/>
                  <a:sym typeface="Calibri"/>
                </a:rPr>
                <a:t>hemos</a:t>
              </a:r>
              <a:r>
                <a:rPr lang="en-US" sz="1600" dirty="0">
                  <a:latin typeface="Calibri"/>
                  <a:ea typeface="Calibri"/>
                  <a:cs typeface="Calibri"/>
                  <a:sym typeface="Calibri"/>
                </a:rPr>
                <a:t> visto! </a:t>
              </a:r>
            </a:p>
            <a:p>
              <a:pPr lvl="0">
                <a:lnSpc>
                  <a:spcPct val="115000"/>
                </a:lnSpc>
              </a:pPr>
              <a:r>
                <a:rPr lang="en-US" sz="1600" b="1" dirty="0">
                  <a:solidFill>
                    <a:srgbClr val="29754D"/>
                  </a:solidFill>
                  <a:latin typeface="Calibri"/>
                  <a:ea typeface="Calibri"/>
                  <a:cs typeface="Calibri"/>
                  <a:sym typeface="Calibri"/>
                </a:rPr>
                <a:t>¡</a:t>
              </a:r>
              <a:r>
                <a:rPr lang="en-US" sz="1600" b="1" dirty="0" err="1">
                  <a:solidFill>
                    <a:srgbClr val="29754D"/>
                  </a:solidFill>
                  <a:latin typeface="Calibri"/>
                  <a:ea typeface="Calibri"/>
                  <a:cs typeface="Calibri"/>
                  <a:sym typeface="Calibri"/>
                </a:rPr>
                <a:t>Atentos</a:t>
              </a:r>
              <a:r>
                <a:rPr lang="en-US" sz="1600" b="1" dirty="0">
                  <a:solidFill>
                    <a:srgbClr val="29754D"/>
                  </a:solidFill>
                  <a:latin typeface="Calibri"/>
                  <a:ea typeface="Calibri"/>
                  <a:cs typeface="Calibri"/>
                  <a:sym typeface="Calibri"/>
                </a:rPr>
                <a:t>, </a:t>
              </a:r>
              <a:r>
                <a:rPr lang="en-US" sz="1600" b="1" dirty="0" err="1">
                  <a:solidFill>
                    <a:srgbClr val="29754D"/>
                  </a:solidFill>
                  <a:latin typeface="Calibri"/>
                  <a:ea typeface="Calibri"/>
                  <a:cs typeface="Calibri"/>
                  <a:sym typeface="Calibri"/>
                </a:rPr>
                <a:t>atentas</a:t>
              </a:r>
              <a:r>
                <a:rPr lang="en-US" sz="1600" b="1" dirty="0">
                  <a:solidFill>
                    <a:srgbClr val="29754D"/>
                  </a:solidFill>
                  <a:latin typeface="Calibri"/>
                  <a:ea typeface="Calibri"/>
                  <a:cs typeface="Calibri"/>
                  <a:sym typeface="Calibri"/>
                </a:rPr>
                <a:t>!</a:t>
              </a:r>
            </a:p>
          </p:txBody>
        </p:sp>
      </p:grpSp>
      <p:sp>
        <p:nvSpPr>
          <p:cNvPr id="392"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3" name="Google Shape;168;p5"/>
          <p:cNvSpPr txBox="1"/>
          <p:nvPr/>
        </p:nvSpPr>
        <p:spPr>
          <a:xfrm>
            <a:off x="41251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6</a:t>
            </a:r>
            <a:endParaRPr sz="5000" b="0" i="0" u="none" strike="noStrike" cap="none" dirty="0">
              <a:solidFill>
                <a:srgbClr val="8EB99F"/>
              </a:solidFill>
              <a:latin typeface="Calibri"/>
              <a:ea typeface="Calibri"/>
              <a:cs typeface="Calibri"/>
              <a:sym typeface="Calibri"/>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92" y="2531975"/>
            <a:ext cx="3856770" cy="3654000"/>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317" y="5056194"/>
            <a:ext cx="1806825" cy="134821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0;p21">
            <a:extLst>
              <a:ext uri="{FF2B5EF4-FFF2-40B4-BE49-F238E27FC236}">
                <a16:creationId xmlns:a16="http://schemas.microsoft.com/office/drawing/2014/main" xmlns="" id="{9EC9FF1E-E4E7-C546-9939-57D622DDAC9D}"/>
              </a:ext>
            </a:extLst>
          </p:cNvPr>
          <p:cNvSpPr/>
          <p:nvPr/>
        </p:nvSpPr>
        <p:spPr>
          <a:xfrm>
            <a:off x="383456"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 name="Google Shape;455;p21">
            <a:extLst>
              <a:ext uri="{FF2B5EF4-FFF2-40B4-BE49-F238E27FC236}">
                <a16:creationId xmlns:a16="http://schemas.microsoft.com/office/drawing/2014/main" xmlns="" id="{9901C864-8A3C-DA4C-8E17-ECC5ACBFC231}"/>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TICKET DE SALIDA</a:t>
            </a:r>
            <a:endParaRPr sz="3100" b="1" i="0" u="none" strike="noStrike" cap="none" dirty="0">
              <a:solidFill>
                <a:srgbClr val="29754D"/>
              </a:solidFill>
              <a:latin typeface="Calibri"/>
              <a:ea typeface="Calibri"/>
              <a:cs typeface="Calibri"/>
              <a:sym typeface="Calibri"/>
            </a:endParaRPr>
          </a:p>
        </p:txBody>
      </p:sp>
      <p:sp>
        <p:nvSpPr>
          <p:cNvPr id="4" name="Google Shape;456;p21">
            <a:extLst>
              <a:ext uri="{FF2B5EF4-FFF2-40B4-BE49-F238E27FC236}">
                <a16:creationId xmlns:a16="http://schemas.microsoft.com/office/drawing/2014/main" xmlns="" id="{4A2FED31-4E41-8D45-927B-BE5136F22835}"/>
              </a:ext>
            </a:extLst>
          </p:cNvPr>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5" name="Google Shape;445;p20">
            <a:extLst>
              <a:ext uri="{FF2B5EF4-FFF2-40B4-BE49-F238E27FC236}">
                <a16:creationId xmlns:a16="http://schemas.microsoft.com/office/drawing/2014/main" xmlns="" id="{DBF17464-F6CA-9D44-8B8C-4B518559DCEB}"/>
              </a:ext>
            </a:extLst>
          </p:cNvPr>
          <p:cNvSpPr txBox="1"/>
          <p:nvPr/>
        </p:nvSpPr>
        <p:spPr>
          <a:xfrm>
            <a:off x="958647" y="3788886"/>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n-US" sz="2000" b="1" dirty="0">
                <a:solidFill>
                  <a:srgbClr val="29754D"/>
                </a:solidFill>
                <a:latin typeface="Calibri"/>
                <a:ea typeface="Calibri"/>
                <a:cs typeface="Calibri"/>
                <a:sym typeface="Calibri"/>
              </a:rPr>
              <a:t>MOTORES DE PASOS Y SERVOMOTORES</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y entregar el Ticket de Salida!</a:t>
            </a:r>
          </a:p>
          <a:p>
            <a:pPr lvl="0">
              <a:lnSpc>
                <a:spcPct val="115000"/>
              </a:lnSpc>
            </a:pPr>
            <a:endParaRPr lang="es-CL" sz="1600" dirty="0"/>
          </a:p>
          <a:p>
            <a:pPr lvl="0">
              <a:lnSpc>
                <a:spcPct val="115000"/>
              </a:lnSpc>
            </a:pPr>
            <a:r>
              <a:rPr lang="es-CL" sz="2100" b="1" dirty="0">
                <a:solidFill>
                  <a:srgbClr val="29754D"/>
                </a:solidFill>
                <a:latin typeface="Calibri"/>
                <a:ea typeface="Calibri"/>
                <a:cs typeface="Calibri"/>
                <a:sym typeface="Calibri"/>
              </a:rPr>
              <a:t>¡Hasta la próxima! </a:t>
            </a:r>
            <a:endParaRPr lang="es-CL" sz="2100" b="1" dirty="0">
              <a:solidFill>
                <a:srgbClr val="29754D"/>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6" name="Imagen 5">
            <a:extLst>
              <a:ext uri="{FF2B5EF4-FFF2-40B4-BE49-F238E27FC236}">
                <a16:creationId xmlns:a16="http://schemas.microsoft.com/office/drawing/2014/main" xmlns="" id="{06212F3D-2933-7D48-8EFB-A30E58796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7318" y="3028336"/>
            <a:ext cx="2663305" cy="4168876"/>
          </a:xfrm>
          <a:prstGeom prst="rect">
            <a:avLst/>
          </a:prstGeom>
        </p:spPr>
      </p:pic>
      <p:pic>
        <p:nvPicPr>
          <p:cNvPr id="7" name="Imagen 6">
            <a:extLst>
              <a:ext uri="{FF2B5EF4-FFF2-40B4-BE49-F238E27FC236}">
                <a16:creationId xmlns:a16="http://schemas.microsoft.com/office/drawing/2014/main" xmlns="" id="{A86EC17F-9E95-F645-AEEF-E69372C72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755" y="4261017"/>
            <a:ext cx="674379" cy="604800"/>
          </a:xfrm>
          <a:prstGeom prst="rect">
            <a:avLst/>
          </a:prstGeom>
        </p:spPr>
      </p:pic>
    </p:spTree>
    <p:extLst>
      <p:ext uri="{BB962C8B-B14F-4D97-AF65-F5344CB8AC3E}">
        <p14:creationId xmlns:p14="http://schemas.microsoft.com/office/powerpoint/2010/main" val="284474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3" name="Google Shape;83;p38">
            <a:extLst>
              <a:ext uri="{FF2B5EF4-FFF2-40B4-BE49-F238E27FC236}">
                <a16:creationId xmlns:a16="http://schemas.microsoft.com/office/drawing/2014/main" xmlns="" id="{B7FC1C0C-8E0C-1D42-8644-B2787151EA1B}"/>
              </a:ext>
            </a:extLst>
          </p:cNvPr>
          <p:cNvSpPr/>
          <p:nvPr/>
        </p:nvSpPr>
        <p:spPr>
          <a:xfrm>
            <a:off x="4766523"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84;p38">
            <a:extLst>
              <a:ext uri="{FF2B5EF4-FFF2-40B4-BE49-F238E27FC236}">
                <a16:creationId xmlns:a16="http://schemas.microsoft.com/office/drawing/2014/main" xmlns="" id="{1AC2B93D-FC71-BE4D-A731-C19F0E05ADAF}"/>
              </a:ext>
            </a:extLst>
          </p:cNvPr>
          <p:cNvSpPr/>
          <p:nvPr/>
        </p:nvSpPr>
        <p:spPr>
          <a:xfrm>
            <a:off x="1649549"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5" name="Google Shape;85;p38">
            <a:extLst>
              <a:ext uri="{FF2B5EF4-FFF2-40B4-BE49-F238E27FC236}">
                <a16:creationId xmlns:a16="http://schemas.microsoft.com/office/drawing/2014/main" xmlns="" id="{A4985D22-8D63-8843-8954-66BDBEAF9A56}"/>
              </a:ext>
            </a:extLst>
          </p:cNvPr>
          <p:cNvPicPr preferRelativeResize="0"/>
          <p:nvPr/>
        </p:nvPicPr>
        <p:blipFill rotWithShape="1">
          <a:blip r:embed="rId3">
            <a:alphaModFix/>
          </a:blip>
          <a:srcRect/>
          <a:stretch/>
        </p:blipFill>
        <p:spPr>
          <a:xfrm>
            <a:off x="2757285" y="1980974"/>
            <a:ext cx="765041" cy="729458"/>
          </a:xfrm>
          <a:prstGeom prst="rect">
            <a:avLst/>
          </a:prstGeom>
          <a:noFill/>
          <a:ln>
            <a:noFill/>
          </a:ln>
        </p:spPr>
      </p:pic>
      <p:pic>
        <p:nvPicPr>
          <p:cNvPr id="16" name="Google Shape;86;p38">
            <a:extLst>
              <a:ext uri="{FF2B5EF4-FFF2-40B4-BE49-F238E27FC236}">
                <a16:creationId xmlns:a16="http://schemas.microsoft.com/office/drawing/2014/main" xmlns="" id="{E08CFFFC-05D6-2440-BA2F-E8119092F878}"/>
              </a:ext>
            </a:extLst>
          </p:cNvPr>
          <p:cNvPicPr preferRelativeResize="0"/>
          <p:nvPr/>
        </p:nvPicPr>
        <p:blipFill rotWithShape="1">
          <a:blip r:embed="rId4">
            <a:alphaModFix/>
          </a:blip>
          <a:srcRect/>
          <a:stretch/>
        </p:blipFill>
        <p:spPr>
          <a:xfrm>
            <a:off x="5644105" y="2258130"/>
            <a:ext cx="3223256" cy="3035128"/>
          </a:xfrm>
          <a:prstGeom prst="rect">
            <a:avLst/>
          </a:prstGeom>
          <a:noFill/>
          <a:ln>
            <a:noFill/>
          </a:ln>
        </p:spPr>
      </p:pic>
      <p:sp>
        <p:nvSpPr>
          <p:cNvPr id="17" name="Google Shape;87;p38">
            <a:extLst>
              <a:ext uri="{FF2B5EF4-FFF2-40B4-BE49-F238E27FC236}">
                <a16:creationId xmlns:a16="http://schemas.microsoft.com/office/drawing/2014/main" xmlns="" id="{FA2762C1-4CA8-5E48-B770-BD989F10542B}"/>
              </a:ext>
            </a:extLst>
          </p:cNvPr>
          <p:cNvSpPr txBox="1"/>
          <p:nvPr/>
        </p:nvSpPr>
        <p:spPr>
          <a:xfrm>
            <a:off x="4914212" y="3507536"/>
            <a:ext cx="2740958" cy="1341070"/>
          </a:xfrm>
          <a:prstGeom prst="rect">
            <a:avLst/>
          </a:prstGeom>
          <a:noFill/>
          <a:ln>
            <a:noFill/>
          </a:ln>
        </p:spPr>
        <p:txBody>
          <a:bodyPr spcFirstLastPara="1" wrap="square" lIns="91425" tIns="91425" rIns="91425" bIns="91425" anchor="t" anchorCtr="0">
            <a:noAutofit/>
          </a:bodyPr>
          <a:lstStyle/>
          <a:p>
            <a:r>
              <a:rPr lang="es-CL" sz="1600" dirty="0">
                <a:latin typeface="Calibri" panose="020F0502020204030204" pitchFamily="34" charset="0"/>
                <a:cs typeface="Calibri" panose="020F0502020204030204" pitchFamily="34" charset="0"/>
              </a:rPr>
              <a:t>Programa dispositivos de automatización de procesos industriales, de acuerdo a los requerimientos y a las especificaciones técnicas.  </a:t>
            </a:r>
          </a:p>
          <a:p>
            <a:endParaRPr lang="es-CL" sz="1600" dirty="0">
              <a:latin typeface="Calibri" panose="020F0502020204030204" pitchFamily="34" charset="0"/>
              <a:cs typeface="Calibri" panose="020F0502020204030204" pitchFamily="34" charset="0"/>
            </a:endParaRPr>
          </a:p>
        </p:txBody>
      </p:sp>
      <p:sp>
        <p:nvSpPr>
          <p:cNvPr id="18" name="Google Shape;88;p38">
            <a:extLst>
              <a:ext uri="{FF2B5EF4-FFF2-40B4-BE49-F238E27FC236}">
                <a16:creationId xmlns:a16="http://schemas.microsoft.com/office/drawing/2014/main" xmlns="" id="{5F858F91-E5EB-6C47-B780-86D8253104EC}"/>
              </a:ext>
            </a:extLst>
          </p:cNvPr>
          <p:cNvSpPr txBox="1"/>
          <p:nvPr/>
        </p:nvSpPr>
        <p:spPr>
          <a:xfrm>
            <a:off x="5057556" y="2934381"/>
            <a:ext cx="2396712"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APRENDIZAJE ESPERADO</a:t>
            </a:r>
            <a:endParaRPr sz="1800" b="0" i="0" u="none" strike="noStrike" cap="none">
              <a:solidFill>
                <a:srgbClr val="29754D"/>
              </a:solidFill>
              <a:latin typeface="Calibri"/>
              <a:ea typeface="Calibri"/>
              <a:cs typeface="Calibri"/>
              <a:sym typeface="Calibri"/>
            </a:endParaRPr>
          </a:p>
        </p:txBody>
      </p:sp>
      <p:pic>
        <p:nvPicPr>
          <p:cNvPr id="19" name="Google Shape;89;p38">
            <a:extLst>
              <a:ext uri="{FF2B5EF4-FFF2-40B4-BE49-F238E27FC236}">
                <a16:creationId xmlns:a16="http://schemas.microsoft.com/office/drawing/2014/main" xmlns="" id="{F23B5171-639B-7F43-85FB-5D71B490E5A1}"/>
              </a:ext>
            </a:extLst>
          </p:cNvPr>
          <p:cNvPicPr preferRelativeResize="0"/>
          <p:nvPr/>
        </p:nvPicPr>
        <p:blipFill rotWithShape="1">
          <a:blip r:embed="rId5">
            <a:alphaModFix/>
          </a:blip>
          <a:srcRect/>
          <a:stretch/>
        </p:blipFill>
        <p:spPr>
          <a:xfrm flipH="1">
            <a:off x="-340870" y="2668912"/>
            <a:ext cx="3054031" cy="4190933"/>
          </a:xfrm>
          <a:prstGeom prst="rect">
            <a:avLst/>
          </a:prstGeom>
          <a:noFill/>
          <a:ln>
            <a:noFill/>
          </a:ln>
        </p:spPr>
      </p:pic>
      <p:sp>
        <p:nvSpPr>
          <p:cNvPr id="20" name="Google Shape;90;p38">
            <a:extLst>
              <a:ext uri="{FF2B5EF4-FFF2-40B4-BE49-F238E27FC236}">
                <a16:creationId xmlns:a16="http://schemas.microsoft.com/office/drawing/2014/main" xmlns="" id="{5AA19FAB-C6AF-2140-8C3F-CE2D33485D7F}"/>
              </a:ext>
            </a:extLst>
          </p:cNvPr>
          <p:cNvSpPr txBox="1"/>
          <p:nvPr/>
        </p:nvSpPr>
        <p:spPr>
          <a:xfrm>
            <a:off x="1755646" y="2934381"/>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METODOLOGÍA SELECCIONADA</a:t>
            </a:r>
            <a:endParaRPr sz="1800" b="0" i="0" u="none" strike="noStrike" cap="none">
              <a:solidFill>
                <a:srgbClr val="29754D"/>
              </a:solidFill>
              <a:latin typeface="Calibri"/>
              <a:ea typeface="Calibri"/>
              <a:cs typeface="Calibri"/>
              <a:sym typeface="Calibri"/>
            </a:endParaRPr>
          </a:p>
        </p:txBody>
      </p:sp>
      <p:sp>
        <p:nvSpPr>
          <p:cNvPr id="21" name="Google Shape;91;p38">
            <a:extLst>
              <a:ext uri="{FF2B5EF4-FFF2-40B4-BE49-F238E27FC236}">
                <a16:creationId xmlns:a16="http://schemas.microsoft.com/office/drawing/2014/main" xmlns="" id="{DC575ABD-506B-0848-9655-6104CC44F097}"/>
              </a:ext>
            </a:extLst>
          </p:cNvPr>
          <p:cNvSpPr txBox="1"/>
          <p:nvPr/>
        </p:nvSpPr>
        <p:spPr>
          <a:xfrm>
            <a:off x="1814810" y="3507536"/>
            <a:ext cx="2714922" cy="1991491"/>
          </a:xfrm>
          <a:prstGeom prst="rect">
            <a:avLst/>
          </a:prstGeom>
          <a:noFill/>
          <a:ln>
            <a:noFill/>
          </a:ln>
        </p:spPr>
        <p:txBody>
          <a:bodyPr spcFirstLastPara="1" wrap="square" lIns="91425" tIns="91425" rIns="91425" bIns="91425" anchor="t" anchorCtr="0">
            <a:noAutofit/>
          </a:bodyPr>
          <a:lstStyle/>
          <a:p>
            <a:pPr algn="ctr"/>
            <a:r>
              <a:rPr lang="es-CL" sz="1600" dirty="0">
                <a:latin typeface="Calibri" panose="020F0502020204030204" pitchFamily="34" charset="0"/>
                <a:cs typeface="Calibri" panose="020F0502020204030204" pitchFamily="34" charset="0"/>
              </a:rPr>
              <a:t>Texto Guía</a:t>
            </a:r>
          </a:p>
        </p:txBody>
      </p:sp>
      <p:pic>
        <p:nvPicPr>
          <p:cNvPr id="22" name="Google Shape;92;p38">
            <a:extLst>
              <a:ext uri="{FF2B5EF4-FFF2-40B4-BE49-F238E27FC236}">
                <a16:creationId xmlns:a16="http://schemas.microsoft.com/office/drawing/2014/main" xmlns="" id="{B9123C72-77A6-6B49-BD9A-507198B024DC}"/>
              </a:ext>
            </a:extLst>
          </p:cNvPr>
          <p:cNvPicPr preferRelativeResize="0"/>
          <p:nvPr/>
        </p:nvPicPr>
        <p:blipFill rotWithShape="1">
          <a:blip r:embed="rId6">
            <a:alphaModFix/>
          </a:blip>
          <a:srcRect/>
          <a:stretch/>
        </p:blipFill>
        <p:spPr>
          <a:xfrm>
            <a:off x="5873555" y="1980974"/>
            <a:ext cx="766449" cy="730800"/>
          </a:xfrm>
          <a:prstGeom prst="rect">
            <a:avLst/>
          </a:prstGeom>
          <a:noFill/>
          <a:ln>
            <a:noFill/>
          </a:ln>
        </p:spPr>
      </p:pic>
    </p:spTree>
    <p:extLst>
      <p:ext uri="{BB962C8B-B14F-4D97-AF65-F5344CB8AC3E}">
        <p14:creationId xmlns:p14="http://schemas.microsoft.com/office/powerpoint/2010/main" val="38672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3" name="Google Shape;153;p5"/>
          <p:cNvSpPr/>
          <p:nvPr/>
        </p:nvSpPr>
        <p:spPr>
          <a:xfrm>
            <a:off x="4139384" y="2602523"/>
            <a:ext cx="4892151" cy="3153508"/>
          </a:xfrm>
          <a:prstGeom prst="roundRect">
            <a:avLst>
              <a:gd name="adj" fmla="val 74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54" name="Google Shape;154;p5"/>
          <p:cNvSpPr txBox="1"/>
          <p:nvPr/>
        </p:nvSpPr>
        <p:spPr>
          <a:xfrm>
            <a:off x="4413638" y="2854310"/>
            <a:ext cx="4566385" cy="2548529"/>
          </a:xfrm>
          <a:prstGeom prst="rect">
            <a:avLst/>
          </a:prstGeom>
          <a:noFill/>
          <a:ln>
            <a:noFill/>
          </a:ln>
        </p:spPr>
        <p:txBody>
          <a:bodyPr spcFirstLastPara="1" wrap="square" lIns="91425" tIns="45700" rIns="91425" bIns="45700" anchor="ctr" anchorCtr="0">
            <a:noAutofit/>
          </a:bodyPr>
          <a:lstStyle/>
          <a:p>
            <a:pPr fontAlgn="t">
              <a:lnSpc>
                <a:spcPct val="200000"/>
              </a:lnSpc>
              <a:spcBef>
                <a:spcPts val="400"/>
              </a:spcBef>
            </a:pPr>
            <a:r>
              <a:rPr lang="es-CL" sz="1600" dirty="0">
                <a:latin typeface="Calibri" panose="020F0502020204030204" pitchFamily="34" charset="0"/>
                <a:cs typeface="Calibri" panose="020F0502020204030204" pitchFamily="34" charset="0"/>
              </a:rPr>
              <a:t>Actividad de conocimientos previos</a:t>
            </a:r>
          </a:p>
          <a:p>
            <a:pPr fontAlgn="t">
              <a:lnSpc>
                <a:spcPct val="200000"/>
              </a:lnSpc>
              <a:spcBef>
                <a:spcPts val="400"/>
              </a:spcBef>
            </a:pPr>
            <a:r>
              <a:rPr lang="es-CL" sz="1600" dirty="0">
                <a:latin typeface="Calibri"/>
                <a:ea typeface="Calibri"/>
                <a:cs typeface="Calibri"/>
                <a:sym typeface="Calibri"/>
              </a:rPr>
              <a:t>Motor de pasos</a:t>
            </a:r>
          </a:p>
          <a:p>
            <a:pPr fontAlgn="t">
              <a:lnSpc>
                <a:spcPct val="200000"/>
              </a:lnSpc>
              <a:spcBef>
                <a:spcPts val="400"/>
              </a:spcBef>
            </a:pPr>
            <a:r>
              <a:rPr lang="es-CL" sz="1600" dirty="0">
                <a:latin typeface="Calibri"/>
                <a:ea typeface="Calibri"/>
                <a:cs typeface="Calibri"/>
                <a:sym typeface="Calibri"/>
              </a:rPr>
              <a:t>Servomotor</a:t>
            </a:r>
          </a:p>
          <a:p>
            <a:pPr fontAlgn="t">
              <a:lnSpc>
                <a:spcPct val="200000"/>
              </a:lnSpc>
              <a:spcBef>
                <a:spcPts val="400"/>
              </a:spcBef>
            </a:pPr>
            <a:r>
              <a:rPr lang="es-CL" sz="1600" dirty="0">
                <a:latin typeface="Calibri" panose="020F0502020204030204" pitchFamily="34" charset="0"/>
                <a:cs typeface="Calibri" panose="020F0502020204030204" pitchFamily="34" charset="0"/>
              </a:rPr>
              <a:t>Actividad Cuánto Aprendimos</a:t>
            </a:r>
          </a:p>
          <a:p>
            <a:pPr fontAlgn="t">
              <a:lnSpc>
                <a:spcPct val="200000"/>
              </a:lnSpc>
              <a:spcBef>
                <a:spcPts val="400"/>
              </a:spcBef>
            </a:pPr>
            <a:r>
              <a:rPr lang="es-CL" sz="1600" dirty="0">
                <a:latin typeface="Calibri" panose="020F0502020204030204" pitchFamily="34" charset="0"/>
                <a:cs typeface="Calibri" panose="020F0502020204030204" pitchFamily="34" charset="0"/>
              </a:rPr>
              <a:t>Ticket de Salida</a:t>
            </a:r>
          </a:p>
        </p:txBody>
      </p:sp>
      <p:grpSp>
        <p:nvGrpSpPr>
          <p:cNvPr id="6" name="Grupo 5"/>
          <p:cNvGrpSpPr/>
          <p:nvPr/>
        </p:nvGrpSpPr>
        <p:grpSpPr>
          <a:xfrm>
            <a:off x="3993524" y="2928497"/>
            <a:ext cx="286654" cy="300747"/>
            <a:chOff x="4059878" y="2133326"/>
            <a:chExt cx="286654" cy="300747"/>
          </a:xfrm>
        </p:grpSpPr>
        <p:sp>
          <p:nvSpPr>
            <p:cNvPr id="160" name="Google Shape;160;p5"/>
            <p:cNvSpPr/>
            <p:nvPr/>
          </p:nvSpPr>
          <p:spPr>
            <a:xfrm>
              <a:off x="4081630" y="216241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9754D"/>
                </a:solidFill>
                <a:latin typeface="Arial"/>
                <a:ea typeface="Arial"/>
                <a:cs typeface="Arial"/>
                <a:sym typeface="Arial"/>
              </a:endParaRPr>
            </a:p>
          </p:txBody>
        </p:sp>
        <p:sp>
          <p:nvSpPr>
            <p:cNvPr id="161" name="Google Shape;161;p5"/>
            <p:cNvSpPr txBox="1"/>
            <p:nvPr/>
          </p:nvSpPr>
          <p:spPr>
            <a:xfrm>
              <a:off x="4059878" y="2133326"/>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1</a:t>
              </a:r>
              <a:endParaRPr sz="1800" b="1" i="0" u="none" strike="noStrike" cap="none" dirty="0">
                <a:solidFill>
                  <a:srgbClr val="FFFFFF"/>
                </a:solidFill>
                <a:latin typeface="Calibri"/>
                <a:ea typeface="Calibri"/>
                <a:cs typeface="Calibri"/>
                <a:sym typeface="Calibri"/>
              </a:endParaRPr>
            </a:p>
          </p:txBody>
        </p:sp>
      </p:grpSp>
      <p:grpSp>
        <p:nvGrpSpPr>
          <p:cNvPr id="7" name="Grupo 6"/>
          <p:cNvGrpSpPr/>
          <p:nvPr/>
        </p:nvGrpSpPr>
        <p:grpSpPr>
          <a:xfrm>
            <a:off x="3993524" y="3479090"/>
            <a:ext cx="286654" cy="300747"/>
            <a:chOff x="4055115" y="2797383"/>
            <a:chExt cx="286654" cy="300747"/>
          </a:xfrm>
        </p:grpSpPr>
        <p:sp>
          <p:nvSpPr>
            <p:cNvPr id="162" name="Google Shape;162;p5"/>
            <p:cNvSpPr/>
            <p:nvPr/>
          </p:nvSpPr>
          <p:spPr>
            <a:xfrm>
              <a:off x="4076867" y="282646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4055115" y="2797383"/>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2</a:t>
              </a:r>
              <a:endParaRPr sz="1800" b="1" i="0" u="none" strike="noStrike" cap="none" dirty="0">
                <a:solidFill>
                  <a:srgbClr val="FFFFFF"/>
                </a:solidFill>
                <a:latin typeface="Calibri"/>
                <a:ea typeface="Calibri"/>
                <a:cs typeface="Calibri"/>
                <a:sym typeface="Calibri"/>
              </a:endParaRPr>
            </a:p>
          </p:txBody>
        </p:sp>
      </p:grpSp>
      <p:grpSp>
        <p:nvGrpSpPr>
          <p:cNvPr id="8" name="Grupo 7"/>
          <p:cNvGrpSpPr/>
          <p:nvPr/>
        </p:nvGrpSpPr>
        <p:grpSpPr>
          <a:xfrm>
            <a:off x="3993524" y="3979989"/>
            <a:ext cx="286654" cy="300747"/>
            <a:chOff x="4055115" y="3494301"/>
            <a:chExt cx="286654" cy="300747"/>
          </a:xfrm>
        </p:grpSpPr>
        <p:sp>
          <p:nvSpPr>
            <p:cNvPr id="164" name="Google Shape;164;p5"/>
            <p:cNvSpPr/>
            <p:nvPr/>
          </p:nvSpPr>
          <p:spPr>
            <a:xfrm>
              <a:off x="4076867" y="3523386"/>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4055115" y="3494301"/>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3</a:t>
              </a:r>
              <a:endParaRPr sz="1800" b="1" i="0" u="none" strike="noStrike" cap="none" dirty="0">
                <a:solidFill>
                  <a:srgbClr val="FFFFFF"/>
                </a:solidFill>
                <a:latin typeface="Calibri"/>
                <a:ea typeface="Calibri"/>
                <a:cs typeface="Calibri"/>
                <a:sym typeface="Calibri"/>
              </a:endParaRPr>
            </a:p>
          </p:txBody>
        </p:sp>
      </p:grpSp>
      <p:sp>
        <p:nvSpPr>
          <p:cNvPr id="27" name="Google Shape;167;p5"/>
          <p:cNvSpPr txBox="1"/>
          <p:nvPr/>
        </p:nvSpPr>
        <p:spPr>
          <a:xfrm>
            <a:off x="4076866" y="1309036"/>
            <a:ext cx="4563041" cy="424718"/>
          </a:xfrm>
          <a:prstGeom prst="rect">
            <a:avLst/>
          </a:prstGeom>
          <a:noFill/>
          <a:ln>
            <a:noFill/>
          </a:ln>
        </p:spPr>
        <p:txBody>
          <a:bodyPr spcFirstLastPara="1" wrap="square" lIns="91425" tIns="91425" rIns="91425" bIns="91425" anchor="ctr" anchorCtr="0">
            <a:noAutofit/>
          </a:bodyPr>
          <a:lstStyle/>
          <a:p>
            <a:pPr lvl="0">
              <a:lnSpc>
                <a:spcPct val="90000"/>
              </a:lnSpc>
              <a:buSzPts val="2000"/>
            </a:pPr>
            <a:r>
              <a:rPr lang="en-US" sz="2000" dirty="0">
                <a:solidFill>
                  <a:srgbClr val="29754D"/>
                </a:solidFill>
                <a:latin typeface="Calibri"/>
                <a:ea typeface="Calibri"/>
                <a:cs typeface="Calibri"/>
                <a:sym typeface="Calibri"/>
              </a:rPr>
              <a:t>MOTORES DE PASOS Y SERVOMOTORES</a:t>
            </a:r>
          </a:p>
        </p:txBody>
      </p:sp>
      <p:sp>
        <p:nvSpPr>
          <p:cNvPr id="29"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MENÚ DE LA ACTIVIDAD</a:t>
            </a:r>
            <a:endParaRPr lang="en-US" sz="3100" b="1" dirty="0">
              <a:solidFill>
                <a:srgbClr val="29754D"/>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97" y="2347898"/>
            <a:ext cx="3019065" cy="4406861"/>
          </a:xfrm>
          <a:prstGeom prst="rect">
            <a:avLst/>
          </a:prstGeom>
        </p:spPr>
      </p:pic>
      <p:grpSp>
        <p:nvGrpSpPr>
          <p:cNvPr id="19" name="Grupo 18">
            <a:extLst>
              <a:ext uri="{FF2B5EF4-FFF2-40B4-BE49-F238E27FC236}">
                <a16:creationId xmlns:a16="http://schemas.microsoft.com/office/drawing/2014/main" xmlns="" id="{10CCBD86-0DCD-D040-889E-1A32529D22C1}"/>
              </a:ext>
            </a:extLst>
          </p:cNvPr>
          <p:cNvGrpSpPr/>
          <p:nvPr/>
        </p:nvGrpSpPr>
        <p:grpSpPr>
          <a:xfrm>
            <a:off x="3993524" y="4523156"/>
            <a:ext cx="286654" cy="300747"/>
            <a:chOff x="4055115" y="3494301"/>
            <a:chExt cx="286654" cy="300747"/>
          </a:xfrm>
        </p:grpSpPr>
        <p:sp>
          <p:nvSpPr>
            <p:cNvPr id="20" name="Google Shape;164;p5">
              <a:extLst>
                <a:ext uri="{FF2B5EF4-FFF2-40B4-BE49-F238E27FC236}">
                  <a16:creationId xmlns:a16="http://schemas.microsoft.com/office/drawing/2014/main" xmlns="" id="{C561B5E6-862E-4B41-AC6F-D2E6E8E6DEDF}"/>
                </a:ext>
              </a:extLst>
            </p:cNvPr>
            <p:cNvSpPr/>
            <p:nvPr/>
          </p:nvSpPr>
          <p:spPr>
            <a:xfrm>
              <a:off x="4076867" y="3523386"/>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165;p5">
              <a:extLst>
                <a:ext uri="{FF2B5EF4-FFF2-40B4-BE49-F238E27FC236}">
                  <a16:creationId xmlns:a16="http://schemas.microsoft.com/office/drawing/2014/main" xmlns="" id="{532E2267-487D-134E-9EF2-B468F5CBFB29}"/>
                </a:ext>
              </a:extLst>
            </p:cNvPr>
            <p:cNvSpPr txBox="1"/>
            <p:nvPr/>
          </p:nvSpPr>
          <p:spPr>
            <a:xfrm>
              <a:off x="4055115" y="3494301"/>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4</a:t>
              </a:r>
              <a:endParaRPr sz="1800" b="1" i="0" u="none" strike="noStrike" cap="none" dirty="0">
                <a:solidFill>
                  <a:srgbClr val="FFFFFF"/>
                </a:solidFill>
                <a:latin typeface="Calibri"/>
                <a:ea typeface="Calibri"/>
                <a:cs typeface="Calibri"/>
                <a:sym typeface="Calibri"/>
              </a:endParaRPr>
            </a:p>
          </p:txBody>
        </p:sp>
      </p:grpSp>
      <p:grpSp>
        <p:nvGrpSpPr>
          <p:cNvPr id="25" name="Grupo 24">
            <a:extLst>
              <a:ext uri="{FF2B5EF4-FFF2-40B4-BE49-F238E27FC236}">
                <a16:creationId xmlns:a16="http://schemas.microsoft.com/office/drawing/2014/main" xmlns="" id="{3E2A1D4D-5D29-9B43-873C-D6F9FE0E437D}"/>
              </a:ext>
            </a:extLst>
          </p:cNvPr>
          <p:cNvGrpSpPr/>
          <p:nvPr/>
        </p:nvGrpSpPr>
        <p:grpSpPr>
          <a:xfrm>
            <a:off x="3993524" y="5074140"/>
            <a:ext cx="286654" cy="300747"/>
            <a:chOff x="4055115" y="3494301"/>
            <a:chExt cx="286654" cy="300747"/>
          </a:xfrm>
        </p:grpSpPr>
        <p:sp>
          <p:nvSpPr>
            <p:cNvPr id="26" name="Google Shape;164;p5">
              <a:extLst>
                <a:ext uri="{FF2B5EF4-FFF2-40B4-BE49-F238E27FC236}">
                  <a16:creationId xmlns:a16="http://schemas.microsoft.com/office/drawing/2014/main" xmlns="" id="{48E0380C-93AA-F749-AD6A-DC8B4145CA59}"/>
                </a:ext>
              </a:extLst>
            </p:cNvPr>
            <p:cNvSpPr/>
            <p:nvPr/>
          </p:nvSpPr>
          <p:spPr>
            <a:xfrm>
              <a:off x="4076867" y="3523386"/>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165;p5">
              <a:extLst>
                <a:ext uri="{FF2B5EF4-FFF2-40B4-BE49-F238E27FC236}">
                  <a16:creationId xmlns:a16="http://schemas.microsoft.com/office/drawing/2014/main" xmlns="" id="{50E2C2C3-D043-B54E-8A31-780CE530DB00}"/>
                </a:ext>
              </a:extLst>
            </p:cNvPr>
            <p:cNvSpPr txBox="1"/>
            <p:nvPr/>
          </p:nvSpPr>
          <p:spPr>
            <a:xfrm>
              <a:off x="4055115" y="3494301"/>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5</a:t>
              </a:r>
              <a:endParaRPr sz="1800" b="1" i="0"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29" name="Google Shape;319;p12"/>
          <p:cNvSpPr/>
          <p:nvPr/>
        </p:nvSpPr>
        <p:spPr>
          <a:xfrm>
            <a:off x="464463" y="2555714"/>
            <a:ext cx="5146719" cy="2812708"/>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CONOCIMIENTOS PREVIOS</a:t>
            </a:r>
            <a:endParaRPr sz="3100" b="1" i="0" u="none" strike="noStrike" cap="none" dirty="0">
              <a:solidFill>
                <a:srgbClr val="29754D"/>
              </a:solidFill>
              <a:latin typeface="Calibri"/>
              <a:ea typeface="Calibri"/>
              <a:cs typeface="Calibri"/>
              <a:sym typeface="Calibri"/>
            </a:endParaRPr>
          </a:p>
        </p:txBody>
      </p:sp>
      <p:sp>
        <p:nvSpPr>
          <p:cNvPr id="27" name="Google Shape;391;p18"/>
          <p:cNvSpPr txBox="1"/>
          <p:nvPr/>
        </p:nvSpPr>
        <p:spPr>
          <a:xfrm>
            <a:off x="816853" y="3218280"/>
            <a:ext cx="4491127" cy="1520988"/>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MOTORES DE PASOS Y </a:t>
            </a:r>
          </a:p>
          <a:p>
            <a:pPr lvl="0">
              <a:lnSpc>
                <a:spcPct val="115000"/>
              </a:lnSpc>
            </a:pPr>
            <a:r>
              <a:rPr lang="es-CL" sz="2000" b="1" dirty="0">
                <a:solidFill>
                  <a:srgbClr val="29754D"/>
                </a:solidFill>
                <a:latin typeface="Calibri"/>
                <a:ea typeface="Calibri"/>
                <a:cs typeface="Calibri"/>
                <a:sym typeface="Calibri"/>
              </a:rPr>
              <a:t>SERVOMOTORES</a:t>
            </a:r>
          </a:p>
          <a:p>
            <a:pPr lvl="0">
              <a:lnSpc>
                <a:spcPct val="115000"/>
              </a:lnSpc>
            </a:pPr>
            <a:endParaRPr lang="es-CL" sz="2000" b="1" dirty="0">
              <a:solidFill>
                <a:srgbClr val="29754D"/>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Ahora veamos cómo lo que ya has aprendido refuerza y mejora lo que estás a punto de aprender.</a:t>
            </a:r>
          </a:p>
        </p:txBody>
      </p:sp>
      <p:sp>
        <p:nvSpPr>
          <p:cNvPr id="30" name="Google Shape;129;p4"/>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dirty="0">
                <a:solidFill>
                  <a:srgbClr val="000000"/>
                </a:solidFill>
                <a:latin typeface="Calibri"/>
                <a:ea typeface="Calibri"/>
                <a:cs typeface="Calibri"/>
                <a:sym typeface="Calibri"/>
              </a:rPr>
              <a:t>ACTIVIDAD</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32" name="Google Shape;168;p5"/>
          <p:cNvSpPr txBox="1"/>
          <p:nvPr/>
        </p:nvSpPr>
        <p:spPr>
          <a:xfrm>
            <a:off x="4321821"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6</a:t>
            </a:r>
            <a:endParaRPr sz="5000" b="0" i="0" u="none" strike="noStrike" cap="none" dirty="0">
              <a:solidFill>
                <a:srgbClr val="8EB99F"/>
              </a:solidFill>
              <a:latin typeface="Calibri"/>
              <a:ea typeface="Calibri"/>
              <a:cs typeface="Calibri"/>
              <a:sym typeface="Calibri"/>
            </a:endParaRPr>
          </a:p>
        </p:txBody>
      </p:sp>
      <p:pic>
        <p:nvPicPr>
          <p:cNvPr id="9" name="OVNI-01.png" descr="/Users/ivangonzalez/Desktop/IVAN G 2020/2020/DUOC/ARTES/OVNI-01.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4810679" y="2233935"/>
            <a:ext cx="4400488" cy="45351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4;p4">
            <a:extLst>
              <a:ext uri="{FF2B5EF4-FFF2-40B4-BE49-F238E27FC236}">
                <a16:creationId xmlns:a16="http://schemas.microsoft.com/office/drawing/2014/main" xmlns="" id="{10FD32A3-447C-EA42-ADEF-668F8FEE379D}"/>
              </a:ext>
            </a:extLst>
          </p:cNvPr>
          <p:cNvSpPr txBox="1"/>
          <p:nvPr/>
        </p:nvSpPr>
        <p:spPr>
          <a:xfrm>
            <a:off x="375974" y="1178092"/>
            <a:ext cx="5023339" cy="479503"/>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MOTORES DE PASOS</a:t>
            </a:r>
          </a:p>
        </p:txBody>
      </p:sp>
      <p:sp>
        <p:nvSpPr>
          <p:cNvPr id="9" name="Google Shape;173;p6">
            <a:extLst>
              <a:ext uri="{FF2B5EF4-FFF2-40B4-BE49-F238E27FC236}">
                <a16:creationId xmlns:a16="http://schemas.microsoft.com/office/drawing/2014/main" xmlns="" id="{0AE8FCF9-4E1F-434F-B934-8D230967D2E3}"/>
              </a:ext>
            </a:extLst>
          </p:cNvPr>
          <p:cNvSpPr/>
          <p:nvPr/>
        </p:nvSpPr>
        <p:spPr>
          <a:xfrm>
            <a:off x="844061" y="1761892"/>
            <a:ext cx="3763108" cy="769143"/>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 name="Google Shape;131;p4">
            <a:extLst>
              <a:ext uri="{FF2B5EF4-FFF2-40B4-BE49-F238E27FC236}">
                <a16:creationId xmlns:a16="http://schemas.microsoft.com/office/drawing/2014/main" xmlns="" id="{DA30700A-7990-9F43-AD47-4928E60CC8DD}"/>
              </a:ext>
            </a:extLst>
          </p:cNvPr>
          <p:cNvSpPr txBox="1"/>
          <p:nvPr/>
        </p:nvSpPr>
        <p:spPr>
          <a:xfrm>
            <a:off x="1082289" y="1789736"/>
            <a:ext cx="3376247" cy="713453"/>
          </a:xfrm>
          <a:prstGeom prst="rect">
            <a:avLst/>
          </a:prstGeom>
          <a:noFill/>
          <a:ln>
            <a:noFill/>
          </a:ln>
        </p:spPr>
        <p:txBody>
          <a:bodyPr spcFirstLastPara="1" wrap="square" lIns="91425" tIns="91425" rIns="91425" bIns="91425" anchor="ctr" anchorCtr="0">
            <a:noAutofit/>
          </a:bodyPr>
          <a:lstStyle/>
          <a:p>
            <a:pPr marL="285750" lvl="0" indent="-285750">
              <a:lnSpc>
                <a:spcPct val="115000"/>
              </a:lnSpc>
              <a:buSzPts val="1800"/>
              <a:buFont typeface="Arial" panose="020B0604020202020204" pitchFamily="34" charset="0"/>
              <a:buChar char="•"/>
            </a:pPr>
            <a:r>
              <a:rPr lang="en-US" sz="1800" b="1" dirty="0">
                <a:solidFill>
                  <a:srgbClr val="29754D"/>
                </a:solidFill>
                <a:latin typeface="Calibri"/>
                <a:ea typeface="Calibri"/>
                <a:cs typeface="Calibri"/>
                <a:sym typeface="Calibri"/>
              </a:rPr>
              <a:t>¿</a:t>
            </a:r>
            <a:r>
              <a:rPr lang="en-US" sz="1800" b="1" dirty="0" err="1">
                <a:solidFill>
                  <a:srgbClr val="29754D"/>
                </a:solidFill>
                <a:latin typeface="Calibri"/>
                <a:ea typeface="Calibri"/>
                <a:cs typeface="Calibri"/>
                <a:sym typeface="Calibri"/>
              </a:rPr>
              <a:t>Qué</a:t>
            </a:r>
            <a:r>
              <a:rPr lang="en-US" sz="1800" b="1" dirty="0">
                <a:solidFill>
                  <a:srgbClr val="29754D"/>
                </a:solidFill>
                <a:latin typeface="Calibri"/>
                <a:ea typeface="Calibri"/>
                <a:cs typeface="Calibri"/>
                <a:sym typeface="Calibri"/>
              </a:rPr>
              <a:t> es un Motor de Pasos?</a:t>
            </a:r>
          </a:p>
        </p:txBody>
      </p:sp>
      <p:sp>
        <p:nvSpPr>
          <p:cNvPr id="19" name="Google Shape;132;p4">
            <a:extLst>
              <a:ext uri="{FF2B5EF4-FFF2-40B4-BE49-F238E27FC236}">
                <a16:creationId xmlns:a16="http://schemas.microsoft.com/office/drawing/2014/main" xmlns="" id="{A2E51919-A97D-F746-9DED-BAC286698C6A}"/>
              </a:ext>
            </a:extLst>
          </p:cNvPr>
          <p:cNvSpPr/>
          <p:nvPr/>
        </p:nvSpPr>
        <p:spPr>
          <a:xfrm>
            <a:off x="844060" y="2754923"/>
            <a:ext cx="7971693" cy="3950677"/>
          </a:xfrm>
          <a:prstGeom prst="roundRect">
            <a:avLst>
              <a:gd name="adj" fmla="val 652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A375300A-7763-BA42-B502-F80F29A8A62A}"/>
              </a:ext>
            </a:extLst>
          </p:cNvPr>
          <p:cNvSpPr txBox="1"/>
          <p:nvPr/>
        </p:nvSpPr>
        <p:spPr>
          <a:xfrm>
            <a:off x="1460297" y="3206809"/>
            <a:ext cx="2937681" cy="2760722"/>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CL" sz="1700" dirty="0">
                <a:latin typeface="Calibri"/>
                <a:ea typeface="Calibri"/>
                <a:cs typeface="Calibri"/>
                <a:sym typeface="Calibri"/>
              </a:rPr>
              <a:t>Es un dispositivo electromecánico que convierte una serie de impulsos eléctricos en desplazamientos angulares discretos, lo que significa que es capaz de girar una cantidad de grados (pasos) dependiendo de sus entradas de control.</a:t>
            </a:r>
          </a:p>
        </p:txBody>
      </p:sp>
      <p:sp>
        <p:nvSpPr>
          <p:cNvPr id="2" name="Rectángulo 1">
            <a:extLst>
              <a:ext uri="{FF2B5EF4-FFF2-40B4-BE49-F238E27FC236}">
                <a16:creationId xmlns:a16="http://schemas.microsoft.com/office/drawing/2014/main" xmlns="" id="{B8D0E56A-E691-AA42-B7FC-D97D161AD85D}"/>
              </a:ext>
            </a:extLst>
          </p:cNvPr>
          <p:cNvSpPr/>
          <p:nvPr/>
        </p:nvSpPr>
        <p:spPr>
          <a:xfrm>
            <a:off x="6326712" y="3041841"/>
            <a:ext cx="1750800" cy="338554"/>
          </a:xfrm>
          <a:prstGeom prst="rect">
            <a:avLst/>
          </a:prstGeom>
        </p:spPr>
        <p:txBody>
          <a:bodyPr wrap="none">
            <a:spAutoFit/>
          </a:bodyPr>
          <a:lstStyle/>
          <a:p>
            <a:pPr lvl="0">
              <a:buClr>
                <a:schemeClr val="dk1"/>
              </a:buClr>
              <a:buSzPts val="2800"/>
            </a:pPr>
            <a:r>
              <a:rPr lang="es-CL" sz="1600" b="1" dirty="0">
                <a:solidFill>
                  <a:srgbClr val="29754D"/>
                </a:solidFill>
                <a:latin typeface="Calibri" panose="020F0502020204030204" pitchFamily="34" charset="0"/>
                <a:cs typeface="Calibri" panose="020F0502020204030204" pitchFamily="34" charset="0"/>
              </a:rPr>
              <a:t>MOTOR DE PASOS</a:t>
            </a:r>
          </a:p>
        </p:txBody>
      </p:sp>
      <p:pic>
        <p:nvPicPr>
          <p:cNvPr id="4" name="Motor-Paso-A-Paso-Nema-23-178.5-oz.in-200-Pasos-Electronilab-1.jpg" descr="/Users/ivangonzalez/Desktop/IVAN G 2020/2020/DUOC/ARTES/Motor-Paso-A-Paso-Nema-23-178.5-oz.in-200-Pasos-Electronilab-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5643354" y="3606540"/>
            <a:ext cx="3160570" cy="2966669"/>
          </a:xfrm>
          <a:prstGeom prst="rect">
            <a:avLst/>
          </a:prstGeom>
        </p:spPr>
      </p:pic>
    </p:spTree>
    <p:extLst>
      <p:ext uri="{BB962C8B-B14F-4D97-AF65-F5344CB8AC3E}">
        <p14:creationId xmlns:p14="http://schemas.microsoft.com/office/powerpoint/2010/main" val="8550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4;p4">
            <a:extLst>
              <a:ext uri="{FF2B5EF4-FFF2-40B4-BE49-F238E27FC236}">
                <a16:creationId xmlns:a16="http://schemas.microsoft.com/office/drawing/2014/main" xmlns="" id="{10FD32A3-447C-EA42-ADEF-668F8FEE379D}"/>
              </a:ext>
            </a:extLst>
          </p:cNvPr>
          <p:cNvSpPr txBox="1"/>
          <p:nvPr/>
        </p:nvSpPr>
        <p:spPr>
          <a:xfrm>
            <a:off x="375974" y="1178092"/>
            <a:ext cx="5023339" cy="479503"/>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MOTORES DE PASOS</a:t>
            </a:r>
          </a:p>
        </p:txBody>
      </p:sp>
      <p:sp>
        <p:nvSpPr>
          <p:cNvPr id="9" name="Google Shape;173;p6">
            <a:extLst>
              <a:ext uri="{FF2B5EF4-FFF2-40B4-BE49-F238E27FC236}">
                <a16:creationId xmlns:a16="http://schemas.microsoft.com/office/drawing/2014/main" xmlns="" id="{0AE8FCF9-4E1F-434F-B934-8D230967D2E3}"/>
              </a:ext>
            </a:extLst>
          </p:cNvPr>
          <p:cNvSpPr/>
          <p:nvPr/>
        </p:nvSpPr>
        <p:spPr>
          <a:xfrm>
            <a:off x="844061" y="1761892"/>
            <a:ext cx="2719754" cy="769143"/>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 name="Google Shape;131;p4">
            <a:extLst>
              <a:ext uri="{FF2B5EF4-FFF2-40B4-BE49-F238E27FC236}">
                <a16:creationId xmlns:a16="http://schemas.microsoft.com/office/drawing/2014/main" xmlns="" id="{DA30700A-7990-9F43-AD47-4928E60CC8DD}"/>
              </a:ext>
            </a:extLst>
          </p:cNvPr>
          <p:cNvSpPr txBox="1"/>
          <p:nvPr/>
        </p:nvSpPr>
        <p:spPr>
          <a:xfrm>
            <a:off x="1082290" y="1789736"/>
            <a:ext cx="2235341" cy="713453"/>
          </a:xfrm>
          <a:prstGeom prst="rect">
            <a:avLst/>
          </a:prstGeom>
          <a:noFill/>
          <a:ln>
            <a:noFill/>
          </a:ln>
        </p:spPr>
        <p:txBody>
          <a:bodyPr spcFirstLastPara="1" wrap="square" lIns="91425" tIns="91425" rIns="91425" bIns="91425" anchor="ctr" anchorCtr="0">
            <a:noAutofit/>
          </a:bodyPr>
          <a:lstStyle/>
          <a:p>
            <a:pPr marL="285750" lvl="0" indent="-285750">
              <a:lnSpc>
                <a:spcPct val="115000"/>
              </a:lnSpc>
              <a:buSzPts val="1800"/>
              <a:buFont typeface="Arial" panose="020B0604020202020204" pitchFamily="34" charset="0"/>
              <a:buChar char="•"/>
            </a:pPr>
            <a:r>
              <a:rPr lang="en-US" sz="1800" b="1" dirty="0">
                <a:solidFill>
                  <a:srgbClr val="29754D"/>
                </a:solidFill>
                <a:latin typeface="Calibri"/>
                <a:ea typeface="Calibri"/>
                <a:cs typeface="Calibri"/>
                <a:sym typeface="Calibri"/>
              </a:rPr>
              <a:t>¿</a:t>
            </a:r>
            <a:r>
              <a:rPr lang="en-US" sz="1800" b="1" dirty="0" err="1">
                <a:solidFill>
                  <a:srgbClr val="29754D"/>
                </a:solidFill>
                <a:latin typeface="Calibri"/>
                <a:ea typeface="Calibri"/>
                <a:cs typeface="Calibri"/>
                <a:sym typeface="Calibri"/>
              </a:rPr>
              <a:t>Cómo</a:t>
            </a:r>
            <a:r>
              <a:rPr lang="en-US" sz="1800" b="1" dirty="0">
                <a:solidFill>
                  <a:srgbClr val="29754D"/>
                </a:solidFill>
                <a:latin typeface="Calibri"/>
                <a:ea typeface="Calibri"/>
                <a:cs typeface="Calibri"/>
                <a:sym typeface="Calibri"/>
              </a:rPr>
              <a:t> </a:t>
            </a:r>
            <a:r>
              <a:rPr lang="en-US" sz="1800" b="1" dirty="0" err="1">
                <a:solidFill>
                  <a:srgbClr val="29754D"/>
                </a:solidFill>
                <a:latin typeface="Calibri"/>
                <a:ea typeface="Calibri"/>
                <a:cs typeface="Calibri"/>
                <a:sym typeface="Calibri"/>
              </a:rPr>
              <a:t>funciona</a:t>
            </a:r>
            <a:r>
              <a:rPr lang="en-US" sz="1800" b="1" dirty="0">
                <a:solidFill>
                  <a:srgbClr val="29754D"/>
                </a:solidFill>
                <a:latin typeface="Calibri"/>
                <a:ea typeface="Calibri"/>
                <a:cs typeface="Calibri"/>
                <a:sym typeface="Calibri"/>
              </a:rPr>
              <a:t>?</a:t>
            </a:r>
          </a:p>
        </p:txBody>
      </p:sp>
      <p:sp>
        <p:nvSpPr>
          <p:cNvPr id="19" name="Google Shape;132;p4">
            <a:extLst>
              <a:ext uri="{FF2B5EF4-FFF2-40B4-BE49-F238E27FC236}">
                <a16:creationId xmlns:a16="http://schemas.microsoft.com/office/drawing/2014/main" xmlns="" id="{A2E51919-A97D-F746-9DED-BAC286698C6A}"/>
              </a:ext>
            </a:extLst>
          </p:cNvPr>
          <p:cNvSpPr/>
          <p:nvPr/>
        </p:nvSpPr>
        <p:spPr>
          <a:xfrm>
            <a:off x="844060" y="2754923"/>
            <a:ext cx="7971693" cy="3950677"/>
          </a:xfrm>
          <a:prstGeom prst="roundRect">
            <a:avLst>
              <a:gd name="adj" fmla="val 652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A375300A-7763-BA42-B502-F80F29A8A62A}"/>
              </a:ext>
            </a:extLst>
          </p:cNvPr>
          <p:cNvSpPr txBox="1"/>
          <p:nvPr/>
        </p:nvSpPr>
        <p:spPr>
          <a:xfrm>
            <a:off x="1280219" y="2988235"/>
            <a:ext cx="7099373" cy="945784"/>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CL" sz="1700" dirty="0">
                <a:latin typeface="Calibri"/>
                <a:ea typeface="Calibri"/>
                <a:cs typeface="Calibri"/>
                <a:sym typeface="Calibri"/>
              </a:rPr>
              <a:t>El principio de funcionamiento está basado en un estator construido por varios bobinados en un material ferromagnético y un rotor que puede girar libremente en el estator.</a:t>
            </a:r>
          </a:p>
        </p:txBody>
      </p:sp>
      <p:sp>
        <p:nvSpPr>
          <p:cNvPr id="2" name="Rectángulo 1">
            <a:extLst>
              <a:ext uri="{FF2B5EF4-FFF2-40B4-BE49-F238E27FC236}">
                <a16:creationId xmlns:a16="http://schemas.microsoft.com/office/drawing/2014/main" xmlns="" id="{B8D0E56A-E691-AA42-B7FC-D97D161AD85D}"/>
              </a:ext>
            </a:extLst>
          </p:cNvPr>
          <p:cNvSpPr/>
          <p:nvPr/>
        </p:nvSpPr>
        <p:spPr>
          <a:xfrm>
            <a:off x="7406953" y="4900944"/>
            <a:ext cx="975045" cy="843713"/>
          </a:xfrm>
          <a:prstGeom prst="rect">
            <a:avLst/>
          </a:prstGeom>
        </p:spPr>
        <p:txBody>
          <a:bodyPr wrap="square">
            <a:spAutoFit/>
          </a:bodyPr>
          <a:lstStyle/>
          <a:p>
            <a:pPr lvl="0" algn="ctr">
              <a:buClr>
                <a:schemeClr val="dk1"/>
              </a:buClr>
              <a:buSzPts val="2800"/>
            </a:pPr>
            <a:r>
              <a:rPr lang="es-CL" sz="1600" b="1" dirty="0">
                <a:solidFill>
                  <a:srgbClr val="29754D"/>
                </a:solidFill>
                <a:latin typeface="Calibri" panose="020F0502020204030204" pitchFamily="34" charset="0"/>
                <a:cs typeface="Calibri" panose="020F0502020204030204" pitchFamily="34" charset="0"/>
              </a:rPr>
              <a:t>MOTOR DE PASOS</a:t>
            </a:r>
          </a:p>
        </p:txBody>
      </p:sp>
      <p:pic>
        <p:nvPicPr>
          <p:cNvPr id="10" name="Google Shape;197;p10">
            <a:extLst>
              <a:ext uri="{FF2B5EF4-FFF2-40B4-BE49-F238E27FC236}">
                <a16:creationId xmlns:a16="http://schemas.microsoft.com/office/drawing/2014/main" xmlns="" id="{D5D8B85D-9059-4144-B6C8-87F9A5D5D35B}"/>
              </a:ext>
            </a:extLst>
          </p:cNvPr>
          <p:cNvPicPr preferRelativeResize="0"/>
          <p:nvPr/>
        </p:nvPicPr>
        <p:blipFill rotWithShape="1">
          <a:blip r:embed="rId2">
            <a:alphaModFix/>
          </a:blip>
          <a:srcRect/>
          <a:stretch/>
        </p:blipFill>
        <p:spPr>
          <a:xfrm>
            <a:off x="1793631" y="4284561"/>
            <a:ext cx="5378860" cy="2104443"/>
          </a:xfrm>
          <a:prstGeom prst="rect">
            <a:avLst/>
          </a:prstGeom>
          <a:noFill/>
          <a:ln>
            <a:noFill/>
          </a:ln>
        </p:spPr>
      </p:pic>
    </p:spTree>
    <p:extLst>
      <p:ext uri="{BB962C8B-B14F-4D97-AF65-F5344CB8AC3E}">
        <p14:creationId xmlns:p14="http://schemas.microsoft.com/office/powerpoint/2010/main" val="95267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4;p4">
            <a:extLst>
              <a:ext uri="{FF2B5EF4-FFF2-40B4-BE49-F238E27FC236}">
                <a16:creationId xmlns:a16="http://schemas.microsoft.com/office/drawing/2014/main" xmlns="" id="{10FD32A3-447C-EA42-ADEF-668F8FEE379D}"/>
              </a:ext>
            </a:extLst>
          </p:cNvPr>
          <p:cNvSpPr txBox="1"/>
          <p:nvPr/>
        </p:nvSpPr>
        <p:spPr>
          <a:xfrm>
            <a:off x="375974" y="1178092"/>
            <a:ext cx="5023339" cy="479503"/>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MOTORES DE PASOS</a:t>
            </a:r>
          </a:p>
        </p:txBody>
      </p:sp>
      <p:sp>
        <p:nvSpPr>
          <p:cNvPr id="9" name="Google Shape;173;p6">
            <a:extLst>
              <a:ext uri="{FF2B5EF4-FFF2-40B4-BE49-F238E27FC236}">
                <a16:creationId xmlns:a16="http://schemas.microsoft.com/office/drawing/2014/main" xmlns="" id="{0AE8FCF9-4E1F-434F-B934-8D230967D2E3}"/>
              </a:ext>
            </a:extLst>
          </p:cNvPr>
          <p:cNvSpPr/>
          <p:nvPr/>
        </p:nvSpPr>
        <p:spPr>
          <a:xfrm>
            <a:off x="844061" y="1761892"/>
            <a:ext cx="2719754" cy="769143"/>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 name="Google Shape;131;p4">
            <a:extLst>
              <a:ext uri="{FF2B5EF4-FFF2-40B4-BE49-F238E27FC236}">
                <a16:creationId xmlns:a16="http://schemas.microsoft.com/office/drawing/2014/main" xmlns="" id="{DA30700A-7990-9F43-AD47-4928E60CC8DD}"/>
              </a:ext>
            </a:extLst>
          </p:cNvPr>
          <p:cNvSpPr txBox="1"/>
          <p:nvPr/>
        </p:nvSpPr>
        <p:spPr>
          <a:xfrm>
            <a:off x="1082290" y="1789736"/>
            <a:ext cx="2235341" cy="713453"/>
          </a:xfrm>
          <a:prstGeom prst="rect">
            <a:avLst/>
          </a:prstGeom>
          <a:noFill/>
          <a:ln>
            <a:noFill/>
          </a:ln>
        </p:spPr>
        <p:txBody>
          <a:bodyPr spcFirstLastPara="1" wrap="square" lIns="91425" tIns="91425" rIns="91425" bIns="91425" anchor="ctr" anchorCtr="0">
            <a:noAutofit/>
          </a:bodyPr>
          <a:lstStyle/>
          <a:p>
            <a:pPr marL="285750" lvl="0" indent="-285750">
              <a:lnSpc>
                <a:spcPct val="115000"/>
              </a:lnSpc>
              <a:buSzPts val="1800"/>
              <a:buFont typeface="Arial" panose="020B0604020202020204" pitchFamily="34" charset="0"/>
              <a:buChar char="•"/>
            </a:pPr>
            <a:r>
              <a:rPr lang="en-US" sz="1800" b="1" dirty="0">
                <a:solidFill>
                  <a:srgbClr val="29754D"/>
                </a:solidFill>
                <a:latin typeface="Calibri"/>
                <a:ea typeface="Calibri"/>
                <a:cs typeface="Calibri"/>
                <a:sym typeface="Calibri"/>
              </a:rPr>
              <a:t>¿</a:t>
            </a:r>
            <a:r>
              <a:rPr lang="en-US" sz="1800" b="1" dirty="0" err="1">
                <a:solidFill>
                  <a:srgbClr val="29754D"/>
                </a:solidFill>
                <a:latin typeface="Calibri"/>
                <a:ea typeface="Calibri"/>
                <a:cs typeface="Calibri"/>
                <a:sym typeface="Calibri"/>
              </a:rPr>
              <a:t>Cómo</a:t>
            </a:r>
            <a:r>
              <a:rPr lang="en-US" sz="1800" b="1" dirty="0">
                <a:solidFill>
                  <a:srgbClr val="29754D"/>
                </a:solidFill>
                <a:latin typeface="Calibri"/>
                <a:ea typeface="Calibri"/>
                <a:cs typeface="Calibri"/>
                <a:sym typeface="Calibri"/>
              </a:rPr>
              <a:t> </a:t>
            </a:r>
            <a:r>
              <a:rPr lang="en-US" sz="1800" b="1" dirty="0" err="1">
                <a:solidFill>
                  <a:srgbClr val="29754D"/>
                </a:solidFill>
                <a:latin typeface="Calibri"/>
                <a:ea typeface="Calibri"/>
                <a:cs typeface="Calibri"/>
                <a:sym typeface="Calibri"/>
              </a:rPr>
              <a:t>funciona</a:t>
            </a:r>
            <a:r>
              <a:rPr lang="en-US" sz="1800" b="1" dirty="0">
                <a:solidFill>
                  <a:srgbClr val="29754D"/>
                </a:solidFill>
                <a:latin typeface="Calibri"/>
                <a:ea typeface="Calibri"/>
                <a:cs typeface="Calibri"/>
                <a:sym typeface="Calibri"/>
              </a:rPr>
              <a:t>?</a:t>
            </a:r>
          </a:p>
        </p:txBody>
      </p:sp>
      <p:sp>
        <p:nvSpPr>
          <p:cNvPr id="19" name="Google Shape;132;p4">
            <a:extLst>
              <a:ext uri="{FF2B5EF4-FFF2-40B4-BE49-F238E27FC236}">
                <a16:creationId xmlns:a16="http://schemas.microsoft.com/office/drawing/2014/main" xmlns="" id="{A2E51919-A97D-F746-9DED-BAC286698C6A}"/>
              </a:ext>
            </a:extLst>
          </p:cNvPr>
          <p:cNvSpPr/>
          <p:nvPr/>
        </p:nvSpPr>
        <p:spPr>
          <a:xfrm>
            <a:off x="844060" y="2754923"/>
            <a:ext cx="7971693" cy="3950677"/>
          </a:xfrm>
          <a:prstGeom prst="roundRect">
            <a:avLst>
              <a:gd name="adj" fmla="val 652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A375300A-7763-BA42-B502-F80F29A8A62A}"/>
              </a:ext>
            </a:extLst>
          </p:cNvPr>
          <p:cNvSpPr txBox="1"/>
          <p:nvPr/>
        </p:nvSpPr>
        <p:spPr>
          <a:xfrm>
            <a:off x="1280219" y="2988235"/>
            <a:ext cx="7099373" cy="945784"/>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CL" sz="1700" dirty="0">
                <a:latin typeface="Calibri"/>
                <a:ea typeface="Calibri"/>
                <a:cs typeface="Calibri"/>
                <a:sym typeface="Calibri"/>
              </a:rPr>
              <a:t>Estos diferentes bobinados son alimentados uno a continuación del otro y causan un determinado desplazamiento angular que se denomina “paso angular” y  es la principal característica del motor.</a:t>
            </a:r>
          </a:p>
        </p:txBody>
      </p:sp>
      <p:sp>
        <p:nvSpPr>
          <p:cNvPr id="2" name="Rectángulo 1">
            <a:extLst>
              <a:ext uri="{FF2B5EF4-FFF2-40B4-BE49-F238E27FC236}">
                <a16:creationId xmlns:a16="http://schemas.microsoft.com/office/drawing/2014/main" xmlns="" id="{B8D0E56A-E691-AA42-B7FC-D97D161AD85D}"/>
              </a:ext>
            </a:extLst>
          </p:cNvPr>
          <p:cNvSpPr/>
          <p:nvPr/>
        </p:nvSpPr>
        <p:spPr>
          <a:xfrm>
            <a:off x="7406953" y="4900944"/>
            <a:ext cx="975045" cy="843713"/>
          </a:xfrm>
          <a:prstGeom prst="rect">
            <a:avLst/>
          </a:prstGeom>
        </p:spPr>
        <p:txBody>
          <a:bodyPr wrap="square">
            <a:spAutoFit/>
          </a:bodyPr>
          <a:lstStyle/>
          <a:p>
            <a:pPr lvl="0" algn="ctr">
              <a:buClr>
                <a:schemeClr val="dk1"/>
              </a:buClr>
              <a:buSzPts val="2800"/>
            </a:pPr>
            <a:r>
              <a:rPr lang="es-CL" sz="1600" b="1" dirty="0">
                <a:solidFill>
                  <a:srgbClr val="29754D"/>
                </a:solidFill>
                <a:latin typeface="Calibri" panose="020F0502020204030204" pitchFamily="34" charset="0"/>
                <a:cs typeface="Calibri" panose="020F0502020204030204" pitchFamily="34" charset="0"/>
              </a:rPr>
              <a:t>MOTOR DE PASOS</a:t>
            </a:r>
          </a:p>
        </p:txBody>
      </p:sp>
      <p:pic>
        <p:nvPicPr>
          <p:cNvPr id="10" name="Google Shape;197;p10">
            <a:extLst>
              <a:ext uri="{FF2B5EF4-FFF2-40B4-BE49-F238E27FC236}">
                <a16:creationId xmlns:a16="http://schemas.microsoft.com/office/drawing/2014/main" xmlns="" id="{D5D8B85D-9059-4144-B6C8-87F9A5D5D35B}"/>
              </a:ext>
            </a:extLst>
          </p:cNvPr>
          <p:cNvPicPr preferRelativeResize="0"/>
          <p:nvPr/>
        </p:nvPicPr>
        <p:blipFill rotWithShape="1">
          <a:blip r:embed="rId2">
            <a:alphaModFix/>
          </a:blip>
          <a:srcRect/>
          <a:stretch/>
        </p:blipFill>
        <p:spPr>
          <a:xfrm>
            <a:off x="1793631" y="4284561"/>
            <a:ext cx="5378860" cy="2104443"/>
          </a:xfrm>
          <a:prstGeom prst="rect">
            <a:avLst/>
          </a:prstGeom>
          <a:noFill/>
          <a:ln>
            <a:noFill/>
          </a:ln>
        </p:spPr>
      </p:pic>
    </p:spTree>
    <p:extLst>
      <p:ext uri="{BB962C8B-B14F-4D97-AF65-F5344CB8AC3E}">
        <p14:creationId xmlns:p14="http://schemas.microsoft.com/office/powerpoint/2010/main" val="3527481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4;p4">
            <a:extLst>
              <a:ext uri="{FF2B5EF4-FFF2-40B4-BE49-F238E27FC236}">
                <a16:creationId xmlns:a16="http://schemas.microsoft.com/office/drawing/2014/main" xmlns="" id="{10FD32A3-447C-EA42-ADEF-668F8FEE379D}"/>
              </a:ext>
            </a:extLst>
          </p:cNvPr>
          <p:cNvSpPr txBox="1"/>
          <p:nvPr/>
        </p:nvSpPr>
        <p:spPr>
          <a:xfrm>
            <a:off x="375974" y="1178092"/>
            <a:ext cx="5023339" cy="479503"/>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MOTORES DE PASOS</a:t>
            </a:r>
          </a:p>
        </p:txBody>
      </p:sp>
      <p:sp>
        <p:nvSpPr>
          <p:cNvPr id="9" name="Google Shape;173;p6">
            <a:extLst>
              <a:ext uri="{FF2B5EF4-FFF2-40B4-BE49-F238E27FC236}">
                <a16:creationId xmlns:a16="http://schemas.microsoft.com/office/drawing/2014/main" xmlns="" id="{0AE8FCF9-4E1F-434F-B934-8D230967D2E3}"/>
              </a:ext>
            </a:extLst>
          </p:cNvPr>
          <p:cNvSpPr/>
          <p:nvPr/>
        </p:nvSpPr>
        <p:spPr>
          <a:xfrm>
            <a:off x="844061" y="1761892"/>
            <a:ext cx="4243754" cy="1766754"/>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 name="Google Shape;131;p4">
            <a:extLst>
              <a:ext uri="{FF2B5EF4-FFF2-40B4-BE49-F238E27FC236}">
                <a16:creationId xmlns:a16="http://schemas.microsoft.com/office/drawing/2014/main" xmlns="" id="{DA30700A-7990-9F43-AD47-4928E60CC8DD}"/>
              </a:ext>
            </a:extLst>
          </p:cNvPr>
          <p:cNvSpPr txBox="1"/>
          <p:nvPr/>
        </p:nvSpPr>
        <p:spPr>
          <a:xfrm>
            <a:off x="1082290" y="1789736"/>
            <a:ext cx="3466264" cy="713453"/>
          </a:xfrm>
          <a:prstGeom prst="rect">
            <a:avLst/>
          </a:prstGeom>
          <a:noFill/>
          <a:ln>
            <a:noFill/>
          </a:ln>
        </p:spPr>
        <p:txBody>
          <a:bodyPr spcFirstLastPara="1" wrap="square" lIns="91425" tIns="91425" rIns="91425" bIns="91425" anchor="ctr" anchorCtr="0">
            <a:noAutofit/>
          </a:bodyPr>
          <a:lstStyle/>
          <a:p>
            <a:pPr marL="285750" lvl="0" indent="-285750">
              <a:lnSpc>
                <a:spcPct val="115000"/>
              </a:lnSpc>
              <a:buSzPts val="1800"/>
              <a:buFont typeface="Arial" panose="020B0604020202020204" pitchFamily="34" charset="0"/>
              <a:buChar char="•"/>
            </a:pPr>
            <a:r>
              <a:rPr lang="en-US" sz="1800" b="1" dirty="0">
                <a:solidFill>
                  <a:srgbClr val="29754D"/>
                </a:solidFill>
                <a:latin typeface="Calibri"/>
                <a:ea typeface="Calibri"/>
                <a:cs typeface="Calibri"/>
                <a:sym typeface="Calibri"/>
              </a:rPr>
              <a:t>¿</a:t>
            </a:r>
            <a:r>
              <a:rPr lang="en-US" sz="1800" b="1" dirty="0" err="1">
                <a:solidFill>
                  <a:srgbClr val="29754D"/>
                </a:solidFill>
                <a:latin typeface="Calibri"/>
                <a:ea typeface="Calibri"/>
                <a:cs typeface="Calibri"/>
                <a:sym typeface="Calibri"/>
              </a:rPr>
              <a:t>Cuáles</a:t>
            </a:r>
            <a:r>
              <a:rPr lang="en-US" sz="1800" b="1" dirty="0">
                <a:solidFill>
                  <a:srgbClr val="29754D"/>
                </a:solidFill>
                <a:latin typeface="Calibri"/>
                <a:ea typeface="Calibri"/>
                <a:cs typeface="Calibri"/>
                <a:sym typeface="Calibri"/>
              </a:rPr>
              <a:t> son los </a:t>
            </a:r>
            <a:r>
              <a:rPr lang="en-US" sz="1800" b="1" dirty="0" err="1">
                <a:solidFill>
                  <a:srgbClr val="29754D"/>
                </a:solidFill>
                <a:latin typeface="Calibri"/>
                <a:ea typeface="Calibri"/>
                <a:cs typeface="Calibri"/>
                <a:sym typeface="Calibri"/>
              </a:rPr>
              <a:t>más</a:t>
            </a:r>
            <a:r>
              <a:rPr lang="en-US" sz="1800" b="1" dirty="0">
                <a:solidFill>
                  <a:srgbClr val="29754D"/>
                </a:solidFill>
                <a:latin typeface="Calibri"/>
                <a:ea typeface="Calibri"/>
                <a:cs typeface="Calibri"/>
                <a:sym typeface="Calibri"/>
              </a:rPr>
              <a:t> </a:t>
            </a:r>
            <a:r>
              <a:rPr lang="en-US" sz="1800" b="1" dirty="0" err="1">
                <a:solidFill>
                  <a:srgbClr val="29754D"/>
                </a:solidFill>
                <a:latin typeface="Calibri"/>
                <a:ea typeface="Calibri"/>
                <a:cs typeface="Calibri"/>
                <a:sym typeface="Calibri"/>
              </a:rPr>
              <a:t>usados</a:t>
            </a:r>
            <a:r>
              <a:rPr lang="en-US" sz="1800" b="1" dirty="0">
                <a:solidFill>
                  <a:srgbClr val="29754D"/>
                </a:solidFill>
                <a:latin typeface="Calibri"/>
                <a:ea typeface="Calibri"/>
                <a:cs typeface="Calibri"/>
                <a:sym typeface="Calibri"/>
              </a:rPr>
              <a:t>?</a:t>
            </a:r>
          </a:p>
        </p:txBody>
      </p:sp>
      <p:sp>
        <p:nvSpPr>
          <p:cNvPr id="19" name="Google Shape;132;p4">
            <a:extLst>
              <a:ext uri="{FF2B5EF4-FFF2-40B4-BE49-F238E27FC236}">
                <a16:creationId xmlns:a16="http://schemas.microsoft.com/office/drawing/2014/main" xmlns="" id="{A2E51919-A97D-F746-9DED-BAC286698C6A}"/>
              </a:ext>
            </a:extLst>
          </p:cNvPr>
          <p:cNvSpPr/>
          <p:nvPr/>
        </p:nvSpPr>
        <p:spPr>
          <a:xfrm>
            <a:off x="844060" y="3779837"/>
            <a:ext cx="7971693" cy="2925763"/>
          </a:xfrm>
          <a:prstGeom prst="roundRect">
            <a:avLst>
              <a:gd name="adj" fmla="val 652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A375300A-7763-BA42-B502-F80F29A8A62A}"/>
              </a:ext>
            </a:extLst>
          </p:cNvPr>
          <p:cNvSpPr txBox="1"/>
          <p:nvPr/>
        </p:nvSpPr>
        <p:spPr>
          <a:xfrm>
            <a:off x="1641231" y="2338167"/>
            <a:ext cx="1486427" cy="1129355"/>
          </a:xfrm>
          <a:prstGeom prst="rect">
            <a:avLst/>
          </a:prstGeom>
          <a:noFill/>
          <a:ln>
            <a:noFill/>
          </a:ln>
        </p:spPr>
        <p:txBody>
          <a:bodyPr spcFirstLastPara="1" wrap="square" lIns="91425" tIns="91425" rIns="91425" bIns="91425" anchor="ctr" anchorCtr="0">
            <a:noAutofit/>
          </a:bodyPr>
          <a:lstStyle/>
          <a:p>
            <a:pPr marL="285750" lvl="0" indent="-285750">
              <a:lnSpc>
                <a:spcPct val="150000"/>
              </a:lnSpc>
              <a:buSzPts val="1800"/>
              <a:buFont typeface="Wingdings" pitchFamily="2" charset="2"/>
              <a:buChar char="q"/>
            </a:pPr>
            <a:r>
              <a:rPr lang="es-CL" sz="1800" dirty="0">
                <a:latin typeface="Calibri"/>
                <a:ea typeface="Calibri"/>
                <a:cs typeface="Calibri"/>
                <a:sym typeface="Calibri"/>
              </a:rPr>
              <a:t>Unipolares</a:t>
            </a:r>
          </a:p>
          <a:p>
            <a:pPr marL="285750" lvl="0" indent="-285750">
              <a:lnSpc>
                <a:spcPct val="150000"/>
              </a:lnSpc>
              <a:buSzPts val="1800"/>
              <a:buFont typeface="Wingdings" pitchFamily="2" charset="2"/>
              <a:buChar char="q"/>
            </a:pPr>
            <a:r>
              <a:rPr lang="es-CL" sz="1800" dirty="0">
                <a:latin typeface="Calibri"/>
                <a:ea typeface="Calibri"/>
                <a:cs typeface="Calibri"/>
                <a:sym typeface="Calibri"/>
              </a:rPr>
              <a:t>Bipolares</a:t>
            </a:r>
          </a:p>
        </p:txBody>
      </p:sp>
      <p:sp>
        <p:nvSpPr>
          <p:cNvPr id="2" name="Rectángulo 1">
            <a:extLst>
              <a:ext uri="{FF2B5EF4-FFF2-40B4-BE49-F238E27FC236}">
                <a16:creationId xmlns:a16="http://schemas.microsoft.com/office/drawing/2014/main" xmlns="" id="{B8D0E56A-E691-AA42-B7FC-D97D161AD85D}"/>
              </a:ext>
            </a:extLst>
          </p:cNvPr>
          <p:cNvSpPr/>
          <p:nvPr/>
        </p:nvSpPr>
        <p:spPr>
          <a:xfrm>
            <a:off x="7406953" y="4900944"/>
            <a:ext cx="975045" cy="843713"/>
          </a:xfrm>
          <a:prstGeom prst="rect">
            <a:avLst/>
          </a:prstGeom>
        </p:spPr>
        <p:txBody>
          <a:bodyPr wrap="square">
            <a:spAutoFit/>
          </a:bodyPr>
          <a:lstStyle/>
          <a:p>
            <a:pPr lvl="0" algn="ctr">
              <a:buClr>
                <a:schemeClr val="dk1"/>
              </a:buClr>
              <a:buSzPts val="2800"/>
            </a:pPr>
            <a:r>
              <a:rPr lang="es-CL" sz="1600" b="1" dirty="0">
                <a:solidFill>
                  <a:srgbClr val="29754D"/>
                </a:solidFill>
                <a:latin typeface="Calibri" panose="020F0502020204030204" pitchFamily="34" charset="0"/>
                <a:cs typeface="Calibri" panose="020F0502020204030204" pitchFamily="34" charset="0"/>
              </a:rPr>
              <a:t>MOTOR DE PASOS</a:t>
            </a:r>
          </a:p>
        </p:txBody>
      </p:sp>
      <p:pic>
        <p:nvPicPr>
          <p:cNvPr id="10" name="Google Shape;197;p10">
            <a:extLst>
              <a:ext uri="{FF2B5EF4-FFF2-40B4-BE49-F238E27FC236}">
                <a16:creationId xmlns:a16="http://schemas.microsoft.com/office/drawing/2014/main" xmlns="" id="{D5D8B85D-9059-4144-B6C8-87F9A5D5D35B}"/>
              </a:ext>
            </a:extLst>
          </p:cNvPr>
          <p:cNvPicPr preferRelativeResize="0"/>
          <p:nvPr/>
        </p:nvPicPr>
        <p:blipFill rotWithShape="1">
          <a:blip r:embed="rId2">
            <a:alphaModFix/>
          </a:blip>
          <a:srcRect/>
          <a:stretch/>
        </p:blipFill>
        <p:spPr>
          <a:xfrm>
            <a:off x="1793631" y="4284561"/>
            <a:ext cx="5378860" cy="2075358"/>
          </a:xfrm>
          <a:prstGeom prst="rect">
            <a:avLst/>
          </a:prstGeom>
          <a:noFill/>
          <a:ln>
            <a:noFill/>
          </a:ln>
        </p:spPr>
      </p:pic>
    </p:spTree>
    <p:extLst>
      <p:ext uri="{BB962C8B-B14F-4D97-AF65-F5344CB8AC3E}">
        <p14:creationId xmlns:p14="http://schemas.microsoft.com/office/powerpoint/2010/main" val="421143569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2439</TotalTime>
  <Words>719</Words>
  <Application>Microsoft Office PowerPoint</Application>
  <PresentationFormat>Personalizado</PresentationFormat>
  <Paragraphs>146</Paragraphs>
  <Slides>22</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Noto Sans Symbols</vt:lpstr>
      <vt:lpstr>Roboto</vt:lpstr>
      <vt:lpstr>Wingdings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homy</cp:lastModifiedBy>
  <cp:revision>197</cp:revision>
  <dcterms:modified xsi:type="dcterms:W3CDTF">2021-02-11T00:13:04Z</dcterms:modified>
</cp:coreProperties>
</file>