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8" r:id="rId13"/>
    <p:sldId id="269" r:id="rId14"/>
    <p:sldId id="270" r:id="rId15"/>
    <p:sldId id="272" r:id="rId16"/>
    <p:sldId id="265" r:id="rId17"/>
    <p:sldId id="273" r:id="rId18"/>
    <p:sldId id="274" r:id="rId19"/>
    <p:sldId id="275" r:id="rId20"/>
  </p:sldIdLst>
  <p:sldSz cx="9715500" cy="75565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41B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E2CD"/>
          </a:solidFill>
        </a:fill>
      </a:tcStyle>
    </a:wholeTbl>
    <a:band2H>
      <a:tcTxStyle/>
      <a:tcStyle>
        <a:tcBdr/>
        <a:fill>
          <a:solidFill>
            <a:srgbClr val="FFF1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5DBDE"/>
          </a:solidFill>
        </a:fill>
      </a:tcStyle>
    </a:wholeTbl>
    <a:band2H>
      <a:tcTxStyle/>
      <a:tcStyle>
        <a:tcBdr/>
        <a:fill>
          <a:solidFill>
            <a:srgbClr val="EBEEE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8FFCD"/>
          </a:solidFill>
        </a:fill>
      </a:tcStyle>
    </a:wholeTbl>
    <a:band2H>
      <a:tcTxStyle/>
      <a:tcStyle>
        <a:tcBdr/>
        <a:fill>
          <a:solidFill>
            <a:srgbClr val="FCFF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546" autoAdjust="0"/>
    <p:restoredTop sz="94660"/>
  </p:normalViewPr>
  <p:slideViewPr>
    <p:cSldViewPr snapToGrid="0">
      <p:cViewPr varScale="1">
        <p:scale>
          <a:sx n="97" d="100"/>
          <a:sy n="97" d="100"/>
        </p:scale>
        <p:origin x="198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5" name="Shape 145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99393068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 sz="1400">
        <a:latin typeface="+mj-lt"/>
        <a:ea typeface="+mj-ea"/>
        <a:cs typeface="+mj-cs"/>
        <a:sym typeface="Arial"/>
      </a:defRPr>
    </a:lvl1pPr>
    <a:lvl2pPr indent="228600" latinLnBrk="0">
      <a:defRPr sz="1400">
        <a:latin typeface="+mj-lt"/>
        <a:ea typeface="+mj-ea"/>
        <a:cs typeface="+mj-cs"/>
        <a:sym typeface="Arial"/>
      </a:defRPr>
    </a:lvl2pPr>
    <a:lvl3pPr indent="457200" latinLnBrk="0">
      <a:defRPr sz="1400">
        <a:latin typeface="+mj-lt"/>
        <a:ea typeface="+mj-ea"/>
        <a:cs typeface="+mj-cs"/>
        <a:sym typeface="Arial"/>
      </a:defRPr>
    </a:lvl3pPr>
    <a:lvl4pPr indent="685800" latinLnBrk="0">
      <a:defRPr sz="1400">
        <a:latin typeface="+mj-lt"/>
        <a:ea typeface="+mj-ea"/>
        <a:cs typeface="+mj-cs"/>
        <a:sym typeface="Arial"/>
      </a:defRPr>
    </a:lvl4pPr>
    <a:lvl5pPr indent="914400" latinLnBrk="0">
      <a:defRPr sz="1400">
        <a:latin typeface="+mj-lt"/>
        <a:ea typeface="+mj-ea"/>
        <a:cs typeface="+mj-cs"/>
        <a:sym typeface="Arial"/>
      </a:defRPr>
    </a:lvl5pPr>
    <a:lvl6pPr indent="1143000" latinLnBrk="0">
      <a:defRPr sz="1400">
        <a:latin typeface="+mj-lt"/>
        <a:ea typeface="+mj-ea"/>
        <a:cs typeface="+mj-cs"/>
        <a:sym typeface="Arial"/>
      </a:defRPr>
    </a:lvl6pPr>
    <a:lvl7pPr indent="1371600" latinLnBrk="0">
      <a:defRPr sz="1400">
        <a:latin typeface="+mj-lt"/>
        <a:ea typeface="+mj-ea"/>
        <a:cs typeface="+mj-cs"/>
        <a:sym typeface="Arial"/>
      </a:defRPr>
    </a:lvl7pPr>
    <a:lvl8pPr indent="1600200" latinLnBrk="0">
      <a:defRPr sz="1400">
        <a:latin typeface="+mj-lt"/>
        <a:ea typeface="+mj-ea"/>
        <a:cs typeface="+mj-cs"/>
        <a:sym typeface="Arial"/>
      </a:defRPr>
    </a:lvl8pPr>
    <a:lvl9pPr indent="1828800" latinLnBrk="0">
      <a:defRPr sz="1400">
        <a:latin typeface="+mj-lt"/>
        <a:ea typeface="+mj-ea"/>
        <a:cs typeface="+mj-cs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One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oogle Shape;7;p23"/>
          <p:cNvGrpSpPr/>
          <p:nvPr/>
        </p:nvGrpSpPr>
        <p:grpSpPr>
          <a:xfrm>
            <a:off x="242854" y="1756548"/>
            <a:ext cx="9346505" cy="5675927"/>
            <a:chOff x="0" y="0"/>
            <a:chExt cx="9346503" cy="5675926"/>
          </a:xfrm>
        </p:grpSpPr>
        <p:sp>
          <p:nvSpPr>
            <p:cNvPr id="22" name="Figura"/>
            <p:cNvSpPr/>
            <p:nvPr/>
          </p:nvSpPr>
          <p:spPr>
            <a:xfrm>
              <a:off x="-1" y="-1"/>
              <a:ext cx="9346505" cy="56759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19587" y="0"/>
                  </a:lnTo>
                  <a:cubicBezTo>
                    <a:pt x="20699" y="0"/>
                    <a:pt x="21600" y="1484"/>
                    <a:pt x="21600" y="3316"/>
                  </a:cubicBez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E9E1E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latin typeface="+mj-lt"/>
                  <a:ea typeface="+mj-ea"/>
                  <a:cs typeface="+mj-cs"/>
                  <a:sym typeface="Arial"/>
                </a:defRPr>
              </a:pPr>
              <a:endParaRPr/>
            </a:p>
          </p:txBody>
        </p:sp>
        <p:sp>
          <p:nvSpPr>
            <p:cNvPr id="23" name="Texto"/>
            <p:cNvSpPr txBox="1"/>
            <p:nvPr/>
          </p:nvSpPr>
          <p:spPr>
            <a:xfrm>
              <a:off x="-1" y="2647845"/>
              <a:ext cx="9091322" cy="38023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91423" tIns="91423" rIns="91423" bIns="91423" numCol="1" anchor="ctr">
              <a:spAutoFit/>
            </a:bodyPr>
            <a:lstStyle>
              <a:lvl1pPr>
                <a:defRPr>
                  <a:latin typeface="+mj-lt"/>
                  <a:ea typeface="+mj-ea"/>
                  <a:cs typeface="+mj-cs"/>
                  <a:sym typeface="Arial"/>
                </a:defRPr>
              </a:lvl1pPr>
            </a:lstStyle>
            <a:p>
              <a:r>
                <a:t> </a:t>
              </a:r>
            </a:p>
          </p:txBody>
        </p:sp>
      </p:grpSp>
      <p:pic>
        <p:nvPicPr>
          <p:cNvPr id="25" name="Google Shape;8;p23" descr="Google Shape;8;p2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36350" y="419800"/>
            <a:ext cx="3659450" cy="680475"/>
          </a:xfrm>
          <a:prstGeom prst="rect">
            <a:avLst/>
          </a:prstGeom>
          <a:ln w="12700">
            <a:miter lim="400000"/>
          </a:ln>
        </p:spPr>
      </p:pic>
      <p:sp>
        <p:nvSpPr>
          <p:cNvPr id="26" name="Google Shape;9;p23"/>
          <p:cNvSpPr/>
          <p:nvPr/>
        </p:nvSpPr>
        <p:spPr>
          <a:xfrm>
            <a:off x="436350" y="6464001"/>
            <a:ext cx="7891862" cy="680476"/>
          </a:xfrm>
          <a:prstGeom prst="roundRect">
            <a:avLst>
              <a:gd name="adj" fmla="val 19335"/>
            </a:avLst>
          </a:prstGeom>
          <a:solidFill>
            <a:srgbClr val="BB9BA5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Arial"/>
              </a:defRPr>
            </a:pPr>
            <a:endParaRPr/>
          </a:p>
        </p:txBody>
      </p:sp>
      <p:pic>
        <p:nvPicPr>
          <p:cNvPr id="27" name="Google Shape;10;p23" descr="Google Shape;10;p23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33440" y="6464000"/>
            <a:ext cx="690484" cy="680477"/>
          </a:xfrm>
          <a:prstGeom prst="rect">
            <a:avLst/>
          </a:prstGeom>
          <a:ln w="12700">
            <a:miter lim="400000"/>
          </a:ln>
        </p:spPr>
      </p:pic>
      <p:pic>
        <p:nvPicPr>
          <p:cNvPr id="28" name="Google Shape;11;p23" descr="Google Shape;11;p23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272364" y="1222172"/>
            <a:ext cx="1080002" cy="241875"/>
          </a:xfrm>
          <a:prstGeom prst="rect">
            <a:avLst/>
          </a:prstGeom>
          <a:ln w="12700">
            <a:miter lim="400000"/>
          </a:ln>
        </p:spPr>
      </p:pic>
      <p:pic>
        <p:nvPicPr>
          <p:cNvPr id="29" name="Google Shape;12;p23" descr="Google Shape;12;p23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8272364" y="418596"/>
            <a:ext cx="1080002" cy="664778"/>
          </a:xfrm>
          <a:prstGeom prst="rect">
            <a:avLst/>
          </a:prstGeom>
          <a:ln w="12700">
            <a:miter lim="400000"/>
          </a:ln>
        </p:spPr>
      </p:pic>
      <p:pic>
        <p:nvPicPr>
          <p:cNvPr id="30" name="Google Shape;13;p23" descr="Google Shape;13;p23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8521706" y="6387272"/>
            <a:ext cx="830661" cy="756002"/>
          </a:xfrm>
          <a:prstGeom prst="rect">
            <a:avLst/>
          </a:prstGeom>
          <a:ln w="12700">
            <a:miter lim="400000"/>
          </a:ln>
        </p:spPr>
      </p:pic>
      <p:sp>
        <p:nvSpPr>
          <p:cNvPr id="31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6689121" y="6871630"/>
            <a:ext cx="273654" cy="264254"/>
          </a:xfrm>
          <a:prstGeom prst="rect">
            <a:avLst/>
          </a:prstGeom>
        </p:spPr>
        <p:txBody>
          <a:bodyPr lIns="45718" tIns="45718" rIns="45718" bIns="45718" anchor="ctr"/>
          <a:lstStyle>
            <a:lvl1pPr>
              <a:defRPr sz="1200">
                <a:latin typeface="+mj-lt"/>
                <a:ea typeface="+mj-ea"/>
                <a:cs typeface="+mj-cs"/>
                <a:sym typeface="Arial"/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oogle Shape;15;p24"/>
          <p:cNvGrpSpPr/>
          <p:nvPr/>
        </p:nvGrpSpPr>
        <p:grpSpPr>
          <a:xfrm>
            <a:off x="242854" y="1756548"/>
            <a:ext cx="9346505" cy="5675927"/>
            <a:chOff x="0" y="0"/>
            <a:chExt cx="9346503" cy="5675926"/>
          </a:xfrm>
        </p:grpSpPr>
        <p:sp>
          <p:nvSpPr>
            <p:cNvPr id="38" name="Figura"/>
            <p:cNvSpPr/>
            <p:nvPr/>
          </p:nvSpPr>
          <p:spPr>
            <a:xfrm>
              <a:off x="-1" y="-1"/>
              <a:ext cx="9346505" cy="56759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19587" y="0"/>
                  </a:lnTo>
                  <a:cubicBezTo>
                    <a:pt x="20699" y="0"/>
                    <a:pt x="21600" y="1484"/>
                    <a:pt x="21600" y="3316"/>
                  </a:cubicBez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EEEEE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latin typeface="+mj-lt"/>
                  <a:ea typeface="+mj-ea"/>
                  <a:cs typeface="+mj-cs"/>
                  <a:sym typeface="Arial"/>
                </a:defRPr>
              </a:pPr>
              <a:endParaRPr/>
            </a:p>
          </p:txBody>
        </p:sp>
        <p:sp>
          <p:nvSpPr>
            <p:cNvPr id="39" name="Texto"/>
            <p:cNvSpPr txBox="1"/>
            <p:nvPr/>
          </p:nvSpPr>
          <p:spPr>
            <a:xfrm>
              <a:off x="-1" y="2647845"/>
              <a:ext cx="9091322" cy="38023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91423" tIns="91423" rIns="91423" bIns="91423" numCol="1" anchor="ctr">
              <a:spAutoFit/>
            </a:bodyPr>
            <a:lstStyle>
              <a:lvl1pPr>
                <a:defRPr>
                  <a:latin typeface="+mj-lt"/>
                  <a:ea typeface="+mj-ea"/>
                  <a:cs typeface="+mj-cs"/>
                  <a:sym typeface="Arial"/>
                </a:defRPr>
              </a:lvl1pPr>
            </a:lstStyle>
            <a:p>
              <a:r>
                <a:t> </a:t>
              </a:r>
            </a:p>
          </p:txBody>
        </p:sp>
      </p:grpSp>
      <p:pic>
        <p:nvPicPr>
          <p:cNvPr id="41" name="Google Shape;16;p24" descr="Google Shape;16;p2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272364" y="1222172"/>
            <a:ext cx="1080002" cy="241875"/>
          </a:xfrm>
          <a:prstGeom prst="rect">
            <a:avLst/>
          </a:prstGeom>
          <a:ln w="12700">
            <a:miter lim="400000"/>
          </a:ln>
        </p:spPr>
      </p:pic>
      <p:pic>
        <p:nvPicPr>
          <p:cNvPr id="42" name="Google Shape;17;p24" descr="Google Shape;17;p24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272364" y="418596"/>
            <a:ext cx="1080002" cy="664778"/>
          </a:xfrm>
          <a:prstGeom prst="rect">
            <a:avLst/>
          </a:prstGeom>
          <a:ln w="12700">
            <a:miter lim="400000"/>
          </a:ln>
        </p:spPr>
      </p:pic>
      <p:pic>
        <p:nvPicPr>
          <p:cNvPr id="43" name="Google Shape;18;p24" descr="Google Shape;18;p24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36350" y="419800"/>
            <a:ext cx="3659450" cy="680475"/>
          </a:xfrm>
          <a:prstGeom prst="rect">
            <a:avLst/>
          </a:prstGeom>
          <a:ln w="12700">
            <a:miter lim="400000"/>
          </a:ln>
        </p:spPr>
      </p:pic>
      <p:sp>
        <p:nvSpPr>
          <p:cNvPr id="44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6689121" y="6871630"/>
            <a:ext cx="273654" cy="264254"/>
          </a:xfrm>
          <a:prstGeom prst="rect">
            <a:avLst/>
          </a:prstGeom>
        </p:spPr>
        <p:txBody>
          <a:bodyPr lIns="45718" tIns="45718" rIns="45718" bIns="45718" anchor="ctr"/>
          <a:lstStyle>
            <a:lvl1pPr>
              <a:defRPr sz="1200">
                <a:latin typeface="+mj-lt"/>
                <a:ea typeface="+mj-ea"/>
                <a:cs typeface="+mj-cs"/>
                <a:sym typeface="Arial"/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TION_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20;p27"/>
          <p:cNvSpPr/>
          <p:nvPr/>
        </p:nvSpPr>
        <p:spPr>
          <a:xfrm>
            <a:off x="180898" y="180900"/>
            <a:ext cx="7911003" cy="651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96" y="0"/>
                </a:moveTo>
                <a:lnTo>
                  <a:pt x="21304" y="0"/>
                </a:lnTo>
                <a:cubicBezTo>
                  <a:pt x="21467" y="0"/>
                  <a:pt x="21600" y="1612"/>
                  <a:pt x="21600" y="3600"/>
                </a:cubicBezTo>
                <a:lnTo>
                  <a:pt x="21600" y="21600"/>
                </a:lnTo>
                <a:lnTo>
                  <a:pt x="0" y="21600"/>
                </a:lnTo>
                <a:lnTo>
                  <a:pt x="0" y="3600"/>
                </a:lnTo>
                <a:cubicBezTo>
                  <a:pt x="0" y="1612"/>
                  <a:pt x="133" y="0"/>
                  <a:pt x="296" y="0"/>
                </a:cubicBezTo>
                <a:close/>
              </a:path>
            </a:pathLst>
          </a:custGeom>
          <a:solidFill>
            <a:srgbClr val="741B47"/>
          </a:solidFill>
          <a:ln w="12700">
            <a:miter lim="400000"/>
          </a:ln>
        </p:spPr>
        <p:txBody>
          <a:bodyPr lIns="0" tIns="0" rIns="0" bIns="0" anchor="b"/>
          <a:lstStyle/>
          <a:p>
            <a:pPr>
              <a:defRPr>
                <a:latin typeface="+mj-lt"/>
                <a:ea typeface="+mj-ea"/>
                <a:cs typeface="+mj-cs"/>
                <a:sym typeface="Arial"/>
              </a:defRPr>
            </a:pPr>
            <a:endParaRPr/>
          </a:p>
        </p:txBody>
      </p:sp>
      <p:grpSp>
        <p:nvGrpSpPr>
          <p:cNvPr id="54" name="Google Shape;21;p27"/>
          <p:cNvGrpSpPr/>
          <p:nvPr/>
        </p:nvGrpSpPr>
        <p:grpSpPr>
          <a:xfrm>
            <a:off x="8091899" y="451664"/>
            <a:ext cx="662103" cy="380238"/>
            <a:chOff x="0" y="-1"/>
            <a:chExt cx="662102" cy="380236"/>
          </a:xfrm>
        </p:grpSpPr>
        <p:sp>
          <p:nvSpPr>
            <p:cNvPr id="52" name="Rectángulo"/>
            <p:cNvSpPr/>
            <p:nvPr/>
          </p:nvSpPr>
          <p:spPr>
            <a:xfrm>
              <a:off x="-1" y="327734"/>
              <a:ext cx="662104" cy="52502"/>
            </a:xfrm>
            <a:prstGeom prst="rect">
              <a:avLst/>
            </a:prstGeom>
            <a:solidFill>
              <a:srgbClr val="0F69B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b">
              <a:noAutofit/>
            </a:bodyPr>
            <a:lstStyle/>
            <a:p>
              <a:pPr>
                <a:defRPr>
                  <a:latin typeface="+mj-lt"/>
                  <a:ea typeface="+mj-ea"/>
                  <a:cs typeface="+mj-cs"/>
                  <a:sym typeface="Arial"/>
                </a:defRPr>
              </a:pPr>
              <a:endParaRPr/>
            </a:p>
          </p:txBody>
        </p:sp>
        <p:sp>
          <p:nvSpPr>
            <p:cNvPr id="53" name="Texto"/>
            <p:cNvSpPr txBox="1"/>
            <p:nvPr/>
          </p:nvSpPr>
          <p:spPr>
            <a:xfrm>
              <a:off x="-1" y="-2"/>
              <a:ext cx="662104" cy="38023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91423" tIns="91423" rIns="91423" bIns="91423" numCol="1" anchor="b">
              <a:spAutoFit/>
            </a:bodyPr>
            <a:lstStyle>
              <a:lvl1pPr>
                <a:defRPr>
                  <a:latin typeface="+mj-lt"/>
                  <a:ea typeface="+mj-ea"/>
                  <a:cs typeface="+mj-cs"/>
                  <a:sym typeface="Arial"/>
                </a:defRPr>
              </a:lvl1pPr>
            </a:lstStyle>
            <a:p>
              <a:r>
                <a:t> </a:t>
              </a:r>
            </a:p>
          </p:txBody>
        </p:sp>
      </p:grpSp>
      <p:grpSp>
        <p:nvGrpSpPr>
          <p:cNvPr id="57" name="Google Shape;22;p27"/>
          <p:cNvGrpSpPr/>
          <p:nvPr/>
        </p:nvGrpSpPr>
        <p:grpSpPr>
          <a:xfrm>
            <a:off x="8753998" y="451664"/>
            <a:ext cx="785403" cy="380238"/>
            <a:chOff x="0" y="-1"/>
            <a:chExt cx="785402" cy="380236"/>
          </a:xfrm>
        </p:grpSpPr>
        <p:sp>
          <p:nvSpPr>
            <p:cNvPr id="55" name="Rectángulo"/>
            <p:cNvSpPr/>
            <p:nvPr/>
          </p:nvSpPr>
          <p:spPr>
            <a:xfrm>
              <a:off x="-1" y="327734"/>
              <a:ext cx="785403" cy="52502"/>
            </a:xfrm>
            <a:prstGeom prst="rect">
              <a:avLst/>
            </a:prstGeom>
            <a:solidFill>
              <a:srgbClr val="EB3C4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b">
              <a:noAutofit/>
            </a:bodyPr>
            <a:lstStyle/>
            <a:p>
              <a:pPr>
                <a:defRPr>
                  <a:latin typeface="+mj-lt"/>
                  <a:ea typeface="+mj-ea"/>
                  <a:cs typeface="+mj-cs"/>
                  <a:sym typeface="Arial"/>
                </a:defRPr>
              </a:pPr>
              <a:endParaRPr/>
            </a:p>
          </p:txBody>
        </p:sp>
        <p:sp>
          <p:nvSpPr>
            <p:cNvPr id="56" name="Texto"/>
            <p:cNvSpPr txBox="1"/>
            <p:nvPr/>
          </p:nvSpPr>
          <p:spPr>
            <a:xfrm>
              <a:off x="-1" y="-2"/>
              <a:ext cx="785403" cy="38023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91423" tIns="91423" rIns="91423" bIns="91423" numCol="1" anchor="b">
              <a:spAutoFit/>
            </a:bodyPr>
            <a:lstStyle>
              <a:lvl1pPr>
                <a:defRPr>
                  <a:latin typeface="+mj-lt"/>
                  <a:ea typeface="+mj-ea"/>
                  <a:cs typeface="+mj-cs"/>
                  <a:sym typeface="Arial"/>
                </a:defRPr>
              </a:lvl1pPr>
            </a:lstStyle>
            <a:p>
              <a:r>
                <a:t> </a:t>
              </a:r>
            </a:p>
          </p:txBody>
        </p:sp>
      </p:grpSp>
      <p:sp>
        <p:nvSpPr>
          <p:cNvPr id="58" name="Google Shape;23;p27"/>
          <p:cNvSpPr txBox="1"/>
          <p:nvPr/>
        </p:nvSpPr>
        <p:spPr>
          <a:xfrm>
            <a:off x="8443617" y="271142"/>
            <a:ext cx="1166702" cy="3920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23" tIns="91423" rIns="91423" bIns="91423">
            <a:spAutoFit/>
          </a:bodyPr>
          <a:lstStyle/>
          <a:p>
            <a:pPr algn="r">
              <a:defRPr sz="1200">
                <a:latin typeface="Calibri"/>
                <a:ea typeface="Calibri"/>
                <a:cs typeface="Calibri"/>
                <a:sym typeface="Calibri"/>
              </a:defRPr>
            </a:pPr>
            <a:r>
              <a:t>Actividad 5|</a:t>
            </a:r>
            <a:r>
              <a:rPr sz="1600">
                <a:solidFill>
                  <a:srgbClr val="741B47"/>
                </a:solidFill>
              </a:rPr>
              <a:t>2</a:t>
            </a:r>
          </a:p>
        </p:txBody>
      </p:sp>
      <p:sp>
        <p:nvSpPr>
          <p:cNvPr id="59" name="Google Shape;26;p27"/>
          <p:cNvSpPr txBox="1"/>
          <p:nvPr/>
        </p:nvSpPr>
        <p:spPr>
          <a:xfrm>
            <a:off x="375975" y="6881800"/>
            <a:ext cx="6786599" cy="3171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23" tIns="91423" rIns="91423" bIns="91423">
            <a:spAutoFit/>
          </a:bodyPr>
          <a:lstStyle/>
          <a:p>
            <a:pPr>
              <a:defRPr sz="1100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        MECÁNICA AUTOMOTRIZ</a:t>
            </a:r>
            <a:r>
              <a:rPr>
                <a:solidFill>
                  <a:srgbClr val="000000"/>
                </a:solidFill>
              </a:rPr>
              <a:t> | 3° Medio | Presentación</a:t>
            </a:r>
          </a:p>
        </p:txBody>
      </p:sp>
      <p:sp>
        <p:nvSpPr>
          <p:cNvPr id="60" name="Google Shape;33;p25"/>
          <p:cNvSpPr txBox="1"/>
          <p:nvPr/>
        </p:nvSpPr>
        <p:spPr>
          <a:xfrm>
            <a:off x="442650" y="350325"/>
            <a:ext cx="7441801" cy="3722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23" tIns="91423" rIns="91423" bIns="91423">
            <a:spAutoFit/>
          </a:bodyPr>
          <a:lstStyle/>
          <a:p>
            <a:pPr>
              <a:defRPr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MÓDULO</a:t>
            </a:r>
            <a:r>
              <a:rPr b="0"/>
              <a:t>  Manejo de residuos y desechos automotrices</a:t>
            </a:r>
          </a:p>
        </p:txBody>
      </p:sp>
      <p:sp>
        <p:nvSpPr>
          <p:cNvPr id="61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371688" y="6881800"/>
            <a:ext cx="337158" cy="317116"/>
          </a:xfrm>
          <a:prstGeom prst="rect">
            <a:avLst/>
          </a:prstGeom>
        </p:spPr>
        <p:txBody>
          <a:bodyPr lIns="91423" tIns="91423" rIns="91423" bIns="91423"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_AND_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28;p25"/>
          <p:cNvSpPr/>
          <p:nvPr/>
        </p:nvSpPr>
        <p:spPr>
          <a:xfrm rot="10800000" flipH="1">
            <a:off x="180974" y="832249"/>
            <a:ext cx="9358202" cy="12369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0173" y="0"/>
                </a:lnTo>
                <a:cubicBezTo>
                  <a:pt x="20961" y="0"/>
                  <a:pt x="21600" y="4835"/>
                  <a:pt x="21600" y="10800"/>
                </a:cubicBez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EEEEEE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>
                <a:latin typeface="+mj-lt"/>
                <a:ea typeface="+mj-ea"/>
                <a:cs typeface="+mj-cs"/>
                <a:sym typeface="Arial"/>
              </a:defRPr>
            </a:pPr>
            <a:endParaRPr/>
          </a:p>
        </p:txBody>
      </p:sp>
      <p:sp>
        <p:nvSpPr>
          <p:cNvPr id="69" name="Google Shape;29;p25"/>
          <p:cNvSpPr/>
          <p:nvPr/>
        </p:nvSpPr>
        <p:spPr>
          <a:xfrm>
            <a:off x="180898" y="180900"/>
            <a:ext cx="7911003" cy="651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96" y="0"/>
                </a:moveTo>
                <a:lnTo>
                  <a:pt x="21304" y="0"/>
                </a:lnTo>
                <a:cubicBezTo>
                  <a:pt x="21467" y="0"/>
                  <a:pt x="21600" y="1612"/>
                  <a:pt x="21600" y="3600"/>
                </a:cubicBezTo>
                <a:lnTo>
                  <a:pt x="21600" y="21600"/>
                </a:lnTo>
                <a:lnTo>
                  <a:pt x="0" y="21600"/>
                </a:lnTo>
                <a:lnTo>
                  <a:pt x="0" y="3600"/>
                </a:lnTo>
                <a:cubicBezTo>
                  <a:pt x="0" y="1612"/>
                  <a:pt x="133" y="0"/>
                  <a:pt x="296" y="0"/>
                </a:cubicBezTo>
                <a:close/>
              </a:path>
            </a:pathLst>
          </a:custGeom>
          <a:solidFill>
            <a:srgbClr val="741B47"/>
          </a:solidFill>
          <a:ln w="12700">
            <a:miter lim="400000"/>
          </a:ln>
        </p:spPr>
        <p:txBody>
          <a:bodyPr lIns="0" tIns="0" rIns="0" bIns="0" anchor="b"/>
          <a:lstStyle/>
          <a:p>
            <a:pPr>
              <a:defRPr>
                <a:latin typeface="+mj-lt"/>
                <a:ea typeface="+mj-ea"/>
                <a:cs typeface="+mj-cs"/>
                <a:sym typeface="Arial"/>
              </a:defRPr>
            </a:pPr>
            <a:endParaRPr/>
          </a:p>
        </p:txBody>
      </p:sp>
      <p:grpSp>
        <p:nvGrpSpPr>
          <p:cNvPr id="72" name="Google Shape;30;p25"/>
          <p:cNvGrpSpPr/>
          <p:nvPr/>
        </p:nvGrpSpPr>
        <p:grpSpPr>
          <a:xfrm>
            <a:off x="8091899" y="451664"/>
            <a:ext cx="662103" cy="380238"/>
            <a:chOff x="0" y="-1"/>
            <a:chExt cx="662102" cy="380236"/>
          </a:xfrm>
        </p:grpSpPr>
        <p:sp>
          <p:nvSpPr>
            <p:cNvPr id="70" name="Rectángulo"/>
            <p:cNvSpPr/>
            <p:nvPr/>
          </p:nvSpPr>
          <p:spPr>
            <a:xfrm>
              <a:off x="-1" y="327734"/>
              <a:ext cx="662104" cy="52502"/>
            </a:xfrm>
            <a:prstGeom prst="rect">
              <a:avLst/>
            </a:prstGeom>
            <a:solidFill>
              <a:srgbClr val="0F69B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b">
              <a:noAutofit/>
            </a:bodyPr>
            <a:lstStyle/>
            <a:p>
              <a:pPr>
                <a:defRPr>
                  <a:latin typeface="+mj-lt"/>
                  <a:ea typeface="+mj-ea"/>
                  <a:cs typeface="+mj-cs"/>
                  <a:sym typeface="Arial"/>
                </a:defRPr>
              </a:pPr>
              <a:endParaRPr/>
            </a:p>
          </p:txBody>
        </p:sp>
        <p:sp>
          <p:nvSpPr>
            <p:cNvPr id="71" name="Texto"/>
            <p:cNvSpPr txBox="1"/>
            <p:nvPr/>
          </p:nvSpPr>
          <p:spPr>
            <a:xfrm>
              <a:off x="-1" y="-2"/>
              <a:ext cx="662104" cy="38023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91423" tIns="91423" rIns="91423" bIns="91423" numCol="1" anchor="b">
              <a:spAutoFit/>
            </a:bodyPr>
            <a:lstStyle>
              <a:lvl1pPr>
                <a:defRPr>
                  <a:latin typeface="+mj-lt"/>
                  <a:ea typeface="+mj-ea"/>
                  <a:cs typeface="+mj-cs"/>
                  <a:sym typeface="Arial"/>
                </a:defRPr>
              </a:lvl1pPr>
            </a:lstStyle>
            <a:p>
              <a:r>
                <a:t> </a:t>
              </a:r>
            </a:p>
          </p:txBody>
        </p:sp>
      </p:grpSp>
      <p:grpSp>
        <p:nvGrpSpPr>
          <p:cNvPr id="75" name="Google Shape;31;p25"/>
          <p:cNvGrpSpPr/>
          <p:nvPr/>
        </p:nvGrpSpPr>
        <p:grpSpPr>
          <a:xfrm>
            <a:off x="8753998" y="451664"/>
            <a:ext cx="785403" cy="380238"/>
            <a:chOff x="0" y="-1"/>
            <a:chExt cx="785402" cy="380236"/>
          </a:xfrm>
        </p:grpSpPr>
        <p:sp>
          <p:nvSpPr>
            <p:cNvPr id="73" name="Rectángulo"/>
            <p:cNvSpPr/>
            <p:nvPr/>
          </p:nvSpPr>
          <p:spPr>
            <a:xfrm>
              <a:off x="-1" y="327734"/>
              <a:ext cx="785403" cy="52502"/>
            </a:xfrm>
            <a:prstGeom prst="rect">
              <a:avLst/>
            </a:prstGeom>
            <a:solidFill>
              <a:srgbClr val="EB3C4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b">
              <a:noAutofit/>
            </a:bodyPr>
            <a:lstStyle/>
            <a:p>
              <a:pPr>
                <a:defRPr>
                  <a:latin typeface="+mj-lt"/>
                  <a:ea typeface="+mj-ea"/>
                  <a:cs typeface="+mj-cs"/>
                  <a:sym typeface="Arial"/>
                </a:defRPr>
              </a:pPr>
              <a:endParaRPr/>
            </a:p>
          </p:txBody>
        </p:sp>
        <p:sp>
          <p:nvSpPr>
            <p:cNvPr id="74" name="Texto"/>
            <p:cNvSpPr txBox="1"/>
            <p:nvPr/>
          </p:nvSpPr>
          <p:spPr>
            <a:xfrm>
              <a:off x="-1" y="-2"/>
              <a:ext cx="785403" cy="38023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91423" tIns="91423" rIns="91423" bIns="91423" numCol="1" anchor="b">
              <a:spAutoFit/>
            </a:bodyPr>
            <a:lstStyle>
              <a:lvl1pPr>
                <a:defRPr>
                  <a:latin typeface="+mj-lt"/>
                  <a:ea typeface="+mj-ea"/>
                  <a:cs typeface="+mj-cs"/>
                  <a:sym typeface="Arial"/>
                </a:defRPr>
              </a:lvl1pPr>
            </a:lstStyle>
            <a:p>
              <a:r>
                <a:t> </a:t>
              </a:r>
            </a:p>
          </p:txBody>
        </p:sp>
      </p:grpSp>
      <p:sp>
        <p:nvSpPr>
          <p:cNvPr id="76" name="Google Shape;35;p25"/>
          <p:cNvSpPr txBox="1"/>
          <p:nvPr/>
        </p:nvSpPr>
        <p:spPr>
          <a:xfrm>
            <a:off x="375975" y="6881800"/>
            <a:ext cx="6786599" cy="3171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23" tIns="91423" rIns="91423" bIns="91423">
            <a:spAutoFit/>
          </a:bodyPr>
          <a:lstStyle/>
          <a:p>
            <a:pPr>
              <a:defRPr sz="1100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        MECÁNICA AUTOMOTRIZ</a:t>
            </a:r>
            <a:r>
              <a:rPr>
                <a:solidFill>
                  <a:srgbClr val="000000"/>
                </a:solidFill>
              </a:rPr>
              <a:t> | 3° Medio | Presentación</a:t>
            </a:r>
          </a:p>
        </p:txBody>
      </p:sp>
      <p:sp>
        <p:nvSpPr>
          <p:cNvPr id="77" name="Google Shape;33;p25"/>
          <p:cNvSpPr txBox="1"/>
          <p:nvPr/>
        </p:nvSpPr>
        <p:spPr>
          <a:xfrm>
            <a:off x="442650" y="350325"/>
            <a:ext cx="7441801" cy="3722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23" tIns="91423" rIns="91423" bIns="91423">
            <a:spAutoFit/>
          </a:bodyPr>
          <a:lstStyle/>
          <a:p>
            <a:pPr>
              <a:defRPr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MÓDULO</a:t>
            </a:r>
            <a:r>
              <a:rPr b="0"/>
              <a:t>  Manejo de residuos y desechos automotrices</a:t>
            </a:r>
          </a:p>
        </p:txBody>
      </p:sp>
      <p:sp>
        <p:nvSpPr>
          <p:cNvPr id="78" name="Google Shape;23;p27"/>
          <p:cNvSpPr txBox="1"/>
          <p:nvPr/>
        </p:nvSpPr>
        <p:spPr>
          <a:xfrm>
            <a:off x="8443617" y="271142"/>
            <a:ext cx="1166702" cy="3920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23" tIns="91423" rIns="91423" bIns="91423">
            <a:spAutoFit/>
          </a:bodyPr>
          <a:lstStyle/>
          <a:p>
            <a:pPr algn="r">
              <a:defRPr sz="1200">
                <a:latin typeface="Calibri"/>
                <a:ea typeface="Calibri"/>
                <a:cs typeface="Calibri"/>
                <a:sym typeface="Calibri"/>
              </a:defRPr>
            </a:pPr>
            <a:r>
              <a:t>Actividad 5|</a:t>
            </a:r>
            <a:r>
              <a:rPr sz="1600">
                <a:solidFill>
                  <a:srgbClr val="741B47"/>
                </a:solidFill>
              </a:rPr>
              <a:t>2</a:t>
            </a:r>
          </a:p>
        </p:txBody>
      </p:sp>
      <p:sp>
        <p:nvSpPr>
          <p:cNvPr id="79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371688" y="6881800"/>
            <a:ext cx="337158" cy="317116"/>
          </a:xfrm>
          <a:prstGeom prst="rect">
            <a:avLst/>
          </a:prstGeom>
        </p:spPr>
        <p:txBody>
          <a:bodyPr lIns="91423" tIns="91423" rIns="91423" bIns="91423"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37;p26"/>
          <p:cNvSpPr/>
          <p:nvPr/>
        </p:nvSpPr>
        <p:spPr>
          <a:xfrm rot="10800000" flipH="1">
            <a:off x="181648" y="822023"/>
            <a:ext cx="9356703" cy="65313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19286" y="0"/>
                </a:lnTo>
                <a:cubicBezTo>
                  <a:pt x="20564" y="0"/>
                  <a:pt x="21600" y="1484"/>
                  <a:pt x="21600" y="3316"/>
                </a:cubicBez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EFEFEF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>
                <a:latin typeface="+mj-lt"/>
                <a:ea typeface="+mj-ea"/>
                <a:cs typeface="+mj-cs"/>
                <a:sym typeface="Arial"/>
              </a:defRPr>
            </a:pPr>
            <a:endParaRPr/>
          </a:p>
        </p:txBody>
      </p:sp>
      <p:sp>
        <p:nvSpPr>
          <p:cNvPr id="87" name="Google Shape;38;p26"/>
          <p:cNvSpPr/>
          <p:nvPr/>
        </p:nvSpPr>
        <p:spPr>
          <a:xfrm>
            <a:off x="180898" y="180900"/>
            <a:ext cx="7911003" cy="651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96" y="0"/>
                </a:moveTo>
                <a:lnTo>
                  <a:pt x="21304" y="0"/>
                </a:lnTo>
                <a:cubicBezTo>
                  <a:pt x="21467" y="0"/>
                  <a:pt x="21600" y="1612"/>
                  <a:pt x="21600" y="3600"/>
                </a:cubicBezTo>
                <a:lnTo>
                  <a:pt x="21600" y="21600"/>
                </a:lnTo>
                <a:lnTo>
                  <a:pt x="0" y="21600"/>
                </a:lnTo>
                <a:lnTo>
                  <a:pt x="0" y="3600"/>
                </a:lnTo>
                <a:cubicBezTo>
                  <a:pt x="0" y="1612"/>
                  <a:pt x="133" y="0"/>
                  <a:pt x="296" y="0"/>
                </a:cubicBezTo>
                <a:close/>
              </a:path>
            </a:pathLst>
          </a:custGeom>
          <a:solidFill>
            <a:srgbClr val="741B47"/>
          </a:solidFill>
          <a:ln w="12700">
            <a:miter lim="400000"/>
          </a:ln>
        </p:spPr>
        <p:txBody>
          <a:bodyPr lIns="0" tIns="0" rIns="0" bIns="0" anchor="b"/>
          <a:lstStyle/>
          <a:p>
            <a:pPr>
              <a:defRPr>
                <a:latin typeface="+mj-lt"/>
                <a:ea typeface="+mj-ea"/>
                <a:cs typeface="+mj-cs"/>
                <a:sym typeface="Arial"/>
              </a:defRPr>
            </a:pPr>
            <a:endParaRPr/>
          </a:p>
        </p:txBody>
      </p:sp>
      <p:grpSp>
        <p:nvGrpSpPr>
          <p:cNvPr id="90" name="Google Shape;39;p26"/>
          <p:cNvGrpSpPr/>
          <p:nvPr/>
        </p:nvGrpSpPr>
        <p:grpSpPr>
          <a:xfrm>
            <a:off x="8091899" y="451664"/>
            <a:ext cx="662103" cy="380238"/>
            <a:chOff x="0" y="-1"/>
            <a:chExt cx="662102" cy="380236"/>
          </a:xfrm>
        </p:grpSpPr>
        <p:sp>
          <p:nvSpPr>
            <p:cNvPr id="88" name="Rectángulo"/>
            <p:cNvSpPr/>
            <p:nvPr/>
          </p:nvSpPr>
          <p:spPr>
            <a:xfrm>
              <a:off x="-1" y="327734"/>
              <a:ext cx="662104" cy="52502"/>
            </a:xfrm>
            <a:prstGeom prst="rect">
              <a:avLst/>
            </a:prstGeom>
            <a:solidFill>
              <a:srgbClr val="0F69B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b">
              <a:noAutofit/>
            </a:bodyPr>
            <a:lstStyle/>
            <a:p>
              <a:pPr>
                <a:defRPr>
                  <a:latin typeface="+mj-lt"/>
                  <a:ea typeface="+mj-ea"/>
                  <a:cs typeface="+mj-cs"/>
                  <a:sym typeface="Arial"/>
                </a:defRPr>
              </a:pPr>
              <a:endParaRPr/>
            </a:p>
          </p:txBody>
        </p:sp>
        <p:sp>
          <p:nvSpPr>
            <p:cNvPr id="89" name="Texto"/>
            <p:cNvSpPr txBox="1"/>
            <p:nvPr/>
          </p:nvSpPr>
          <p:spPr>
            <a:xfrm>
              <a:off x="-1" y="-2"/>
              <a:ext cx="662104" cy="38023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91423" tIns="91423" rIns="91423" bIns="91423" numCol="1" anchor="b">
              <a:spAutoFit/>
            </a:bodyPr>
            <a:lstStyle>
              <a:lvl1pPr>
                <a:defRPr>
                  <a:latin typeface="+mj-lt"/>
                  <a:ea typeface="+mj-ea"/>
                  <a:cs typeface="+mj-cs"/>
                  <a:sym typeface="Arial"/>
                </a:defRPr>
              </a:lvl1pPr>
            </a:lstStyle>
            <a:p>
              <a:r>
                <a:t> </a:t>
              </a:r>
            </a:p>
          </p:txBody>
        </p:sp>
      </p:grpSp>
      <p:grpSp>
        <p:nvGrpSpPr>
          <p:cNvPr id="93" name="Google Shape;40;p26"/>
          <p:cNvGrpSpPr/>
          <p:nvPr/>
        </p:nvGrpSpPr>
        <p:grpSpPr>
          <a:xfrm>
            <a:off x="8753998" y="451664"/>
            <a:ext cx="785403" cy="380238"/>
            <a:chOff x="0" y="-1"/>
            <a:chExt cx="785402" cy="380236"/>
          </a:xfrm>
        </p:grpSpPr>
        <p:sp>
          <p:nvSpPr>
            <p:cNvPr id="91" name="Rectángulo"/>
            <p:cNvSpPr/>
            <p:nvPr/>
          </p:nvSpPr>
          <p:spPr>
            <a:xfrm>
              <a:off x="-1" y="327734"/>
              <a:ext cx="785403" cy="52502"/>
            </a:xfrm>
            <a:prstGeom prst="rect">
              <a:avLst/>
            </a:prstGeom>
            <a:solidFill>
              <a:srgbClr val="EB3C4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b">
              <a:noAutofit/>
            </a:bodyPr>
            <a:lstStyle/>
            <a:p>
              <a:pPr>
                <a:defRPr>
                  <a:latin typeface="+mj-lt"/>
                  <a:ea typeface="+mj-ea"/>
                  <a:cs typeface="+mj-cs"/>
                  <a:sym typeface="Arial"/>
                </a:defRPr>
              </a:pPr>
              <a:endParaRPr/>
            </a:p>
          </p:txBody>
        </p:sp>
        <p:sp>
          <p:nvSpPr>
            <p:cNvPr id="92" name="Texto"/>
            <p:cNvSpPr txBox="1"/>
            <p:nvPr/>
          </p:nvSpPr>
          <p:spPr>
            <a:xfrm>
              <a:off x="-1" y="-2"/>
              <a:ext cx="785403" cy="38023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91423" tIns="91423" rIns="91423" bIns="91423" numCol="1" anchor="b">
              <a:spAutoFit/>
            </a:bodyPr>
            <a:lstStyle>
              <a:lvl1pPr>
                <a:defRPr>
                  <a:latin typeface="+mj-lt"/>
                  <a:ea typeface="+mj-ea"/>
                  <a:cs typeface="+mj-cs"/>
                  <a:sym typeface="Arial"/>
                </a:defRPr>
              </a:lvl1pPr>
            </a:lstStyle>
            <a:p>
              <a:r>
                <a:t> </a:t>
              </a:r>
            </a:p>
          </p:txBody>
        </p:sp>
      </p:grpSp>
      <p:sp>
        <p:nvSpPr>
          <p:cNvPr id="94" name="Google Shape;44;p26"/>
          <p:cNvSpPr txBox="1"/>
          <p:nvPr/>
        </p:nvSpPr>
        <p:spPr>
          <a:xfrm>
            <a:off x="375975" y="6881800"/>
            <a:ext cx="6786599" cy="3171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23" tIns="91423" rIns="91423" bIns="91423">
            <a:spAutoFit/>
          </a:bodyPr>
          <a:lstStyle/>
          <a:p>
            <a:pPr>
              <a:defRPr sz="1100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        MECÁNICA AUTOMOTRIZ</a:t>
            </a:r>
            <a:r>
              <a:rPr>
                <a:solidFill>
                  <a:srgbClr val="000000"/>
                </a:solidFill>
              </a:rPr>
              <a:t> | 3° Medio | Presentación</a:t>
            </a:r>
          </a:p>
        </p:txBody>
      </p:sp>
      <p:sp>
        <p:nvSpPr>
          <p:cNvPr id="95" name="Google Shape;33;p25"/>
          <p:cNvSpPr txBox="1"/>
          <p:nvPr/>
        </p:nvSpPr>
        <p:spPr>
          <a:xfrm>
            <a:off x="442650" y="350325"/>
            <a:ext cx="7441801" cy="3722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23" tIns="91423" rIns="91423" bIns="91423">
            <a:spAutoFit/>
          </a:bodyPr>
          <a:lstStyle/>
          <a:p>
            <a:pPr>
              <a:defRPr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MÓDULO</a:t>
            </a:r>
            <a:r>
              <a:rPr b="0"/>
              <a:t>  Manejo de residuos y desechos automotrices</a:t>
            </a:r>
          </a:p>
        </p:txBody>
      </p:sp>
      <p:sp>
        <p:nvSpPr>
          <p:cNvPr id="96" name="Google Shape;23;p27"/>
          <p:cNvSpPr txBox="1"/>
          <p:nvPr/>
        </p:nvSpPr>
        <p:spPr>
          <a:xfrm>
            <a:off x="8443617" y="271142"/>
            <a:ext cx="1166702" cy="3920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23" tIns="91423" rIns="91423" bIns="91423">
            <a:spAutoFit/>
          </a:bodyPr>
          <a:lstStyle/>
          <a:p>
            <a:pPr algn="r">
              <a:defRPr sz="1200">
                <a:latin typeface="Calibri"/>
                <a:ea typeface="Calibri"/>
                <a:cs typeface="Calibri"/>
                <a:sym typeface="Calibri"/>
              </a:defRPr>
            </a:pPr>
            <a:r>
              <a:t>Actividad 5|</a:t>
            </a:r>
            <a:r>
              <a:rPr sz="1600">
                <a:solidFill>
                  <a:srgbClr val="741B47"/>
                </a:solidFill>
              </a:rPr>
              <a:t>2</a:t>
            </a:r>
          </a:p>
        </p:txBody>
      </p:sp>
      <p:sp>
        <p:nvSpPr>
          <p:cNvPr id="97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371688" y="6881800"/>
            <a:ext cx="337158" cy="317116"/>
          </a:xfrm>
          <a:prstGeom prst="rect">
            <a:avLst/>
          </a:prstGeom>
        </p:spPr>
        <p:txBody>
          <a:bodyPr lIns="91423" tIns="91423" rIns="91423" bIns="91423"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_AND_TWO_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46;p28"/>
          <p:cNvSpPr/>
          <p:nvPr/>
        </p:nvSpPr>
        <p:spPr>
          <a:xfrm rot="10800000" flipH="1">
            <a:off x="181648" y="822023"/>
            <a:ext cx="9356703" cy="65313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19286" y="0"/>
                </a:lnTo>
                <a:cubicBezTo>
                  <a:pt x="20564" y="0"/>
                  <a:pt x="21600" y="1484"/>
                  <a:pt x="21600" y="3316"/>
                </a:cubicBez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BA9BA5">
              <a:alpha val="25490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>
                <a:latin typeface="+mj-lt"/>
                <a:ea typeface="+mj-ea"/>
                <a:cs typeface="+mj-cs"/>
                <a:sym typeface="Arial"/>
              </a:defRPr>
            </a:pPr>
            <a:endParaRPr/>
          </a:p>
        </p:txBody>
      </p:sp>
      <p:sp>
        <p:nvSpPr>
          <p:cNvPr id="105" name="Google Shape;47;p28"/>
          <p:cNvSpPr/>
          <p:nvPr/>
        </p:nvSpPr>
        <p:spPr>
          <a:xfrm>
            <a:off x="180898" y="180900"/>
            <a:ext cx="7911003" cy="651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96" y="0"/>
                </a:moveTo>
                <a:lnTo>
                  <a:pt x="21304" y="0"/>
                </a:lnTo>
                <a:cubicBezTo>
                  <a:pt x="21467" y="0"/>
                  <a:pt x="21600" y="1612"/>
                  <a:pt x="21600" y="3600"/>
                </a:cubicBezTo>
                <a:lnTo>
                  <a:pt x="21600" y="21600"/>
                </a:lnTo>
                <a:lnTo>
                  <a:pt x="0" y="21600"/>
                </a:lnTo>
                <a:lnTo>
                  <a:pt x="0" y="3600"/>
                </a:lnTo>
                <a:cubicBezTo>
                  <a:pt x="0" y="1612"/>
                  <a:pt x="133" y="0"/>
                  <a:pt x="296" y="0"/>
                </a:cubicBezTo>
                <a:close/>
              </a:path>
            </a:pathLst>
          </a:custGeom>
          <a:solidFill>
            <a:srgbClr val="741B47"/>
          </a:solidFill>
          <a:ln w="12700">
            <a:miter lim="400000"/>
          </a:ln>
        </p:spPr>
        <p:txBody>
          <a:bodyPr lIns="0" tIns="0" rIns="0" bIns="0" anchor="b"/>
          <a:lstStyle/>
          <a:p>
            <a:pPr>
              <a:defRPr>
                <a:latin typeface="+mj-lt"/>
                <a:ea typeface="+mj-ea"/>
                <a:cs typeface="+mj-cs"/>
                <a:sym typeface="Arial"/>
              </a:defRPr>
            </a:pPr>
            <a:endParaRPr/>
          </a:p>
        </p:txBody>
      </p:sp>
      <p:grpSp>
        <p:nvGrpSpPr>
          <p:cNvPr id="108" name="Google Shape;48;p28"/>
          <p:cNvGrpSpPr/>
          <p:nvPr/>
        </p:nvGrpSpPr>
        <p:grpSpPr>
          <a:xfrm>
            <a:off x="8091899" y="451664"/>
            <a:ext cx="662103" cy="380238"/>
            <a:chOff x="0" y="-1"/>
            <a:chExt cx="662102" cy="380236"/>
          </a:xfrm>
        </p:grpSpPr>
        <p:sp>
          <p:nvSpPr>
            <p:cNvPr id="106" name="Rectángulo"/>
            <p:cNvSpPr/>
            <p:nvPr/>
          </p:nvSpPr>
          <p:spPr>
            <a:xfrm>
              <a:off x="-1" y="327734"/>
              <a:ext cx="662104" cy="52502"/>
            </a:xfrm>
            <a:prstGeom prst="rect">
              <a:avLst/>
            </a:prstGeom>
            <a:solidFill>
              <a:srgbClr val="0F69B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b">
              <a:noAutofit/>
            </a:bodyPr>
            <a:lstStyle/>
            <a:p>
              <a:pPr>
                <a:defRPr>
                  <a:latin typeface="+mj-lt"/>
                  <a:ea typeface="+mj-ea"/>
                  <a:cs typeface="+mj-cs"/>
                  <a:sym typeface="Arial"/>
                </a:defRPr>
              </a:pPr>
              <a:endParaRPr/>
            </a:p>
          </p:txBody>
        </p:sp>
        <p:sp>
          <p:nvSpPr>
            <p:cNvPr id="107" name="Texto"/>
            <p:cNvSpPr txBox="1"/>
            <p:nvPr/>
          </p:nvSpPr>
          <p:spPr>
            <a:xfrm>
              <a:off x="-1" y="-2"/>
              <a:ext cx="662104" cy="38023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91423" tIns="91423" rIns="91423" bIns="91423" numCol="1" anchor="b">
              <a:spAutoFit/>
            </a:bodyPr>
            <a:lstStyle>
              <a:lvl1pPr>
                <a:defRPr>
                  <a:latin typeface="+mj-lt"/>
                  <a:ea typeface="+mj-ea"/>
                  <a:cs typeface="+mj-cs"/>
                  <a:sym typeface="Arial"/>
                </a:defRPr>
              </a:lvl1pPr>
            </a:lstStyle>
            <a:p>
              <a:r>
                <a:t> </a:t>
              </a:r>
            </a:p>
          </p:txBody>
        </p:sp>
      </p:grpSp>
      <p:grpSp>
        <p:nvGrpSpPr>
          <p:cNvPr id="111" name="Google Shape;49;p28"/>
          <p:cNvGrpSpPr/>
          <p:nvPr/>
        </p:nvGrpSpPr>
        <p:grpSpPr>
          <a:xfrm>
            <a:off x="8753998" y="451664"/>
            <a:ext cx="785403" cy="380238"/>
            <a:chOff x="0" y="-1"/>
            <a:chExt cx="785402" cy="380236"/>
          </a:xfrm>
        </p:grpSpPr>
        <p:sp>
          <p:nvSpPr>
            <p:cNvPr id="109" name="Rectángulo"/>
            <p:cNvSpPr/>
            <p:nvPr/>
          </p:nvSpPr>
          <p:spPr>
            <a:xfrm>
              <a:off x="-1" y="327734"/>
              <a:ext cx="785403" cy="52502"/>
            </a:xfrm>
            <a:prstGeom prst="rect">
              <a:avLst/>
            </a:prstGeom>
            <a:solidFill>
              <a:srgbClr val="EB3C4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b">
              <a:noAutofit/>
            </a:bodyPr>
            <a:lstStyle/>
            <a:p>
              <a:pPr>
                <a:defRPr>
                  <a:latin typeface="+mj-lt"/>
                  <a:ea typeface="+mj-ea"/>
                  <a:cs typeface="+mj-cs"/>
                  <a:sym typeface="Arial"/>
                </a:defRPr>
              </a:pPr>
              <a:endParaRPr/>
            </a:p>
          </p:txBody>
        </p:sp>
        <p:sp>
          <p:nvSpPr>
            <p:cNvPr id="110" name="Texto"/>
            <p:cNvSpPr txBox="1"/>
            <p:nvPr/>
          </p:nvSpPr>
          <p:spPr>
            <a:xfrm>
              <a:off x="-1" y="-2"/>
              <a:ext cx="785403" cy="38023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91423" tIns="91423" rIns="91423" bIns="91423" numCol="1" anchor="b">
              <a:spAutoFit/>
            </a:bodyPr>
            <a:lstStyle>
              <a:lvl1pPr>
                <a:defRPr>
                  <a:latin typeface="+mj-lt"/>
                  <a:ea typeface="+mj-ea"/>
                  <a:cs typeface="+mj-cs"/>
                  <a:sym typeface="Arial"/>
                </a:defRPr>
              </a:lvl1pPr>
            </a:lstStyle>
            <a:p>
              <a:r>
                <a:t> </a:t>
              </a:r>
            </a:p>
          </p:txBody>
        </p:sp>
      </p:grpSp>
      <p:sp>
        <p:nvSpPr>
          <p:cNvPr id="112" name="Google Shape;53;p28"/>
          <p:cNvSpPr txBox="1"/>
          <p:nvPr/>
        </p:nvSpPr>
        <p:spPr>
          <a:xfrm>
            <a:off x="375975" y="6881800"/>
            <a:ext cx="6786599" cy="3171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23" tIns="91423" rIns="91423" bIns="91423">
            <a:spAutoFit/>
          </a:bodyPr>
          <a:lstStyle/>
          <a:p>
            <a:pPr>
              <a:defRPr sz="1100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        MECÁNICA AUTOMOTRIZ</a:t>
            </a:r>
            <a:r>
              <a:rPr>
                <a:solidFill>
                  <a:srgbClr val="000000"/>
                </a:solidFill>
              </a:rPr>
              <a:t> | 3° Medio | Presentación</a:t>
            </a:r>
          </a:p>
        </p:txBody>
      </p:sp>
      <p:sp>
        <p:nvSpPr>
          <p:cNvPr id="113" name="Google Shape;33;p25"/>
          <p:cNvSpPr txBox="1"/>
          <p:nvPr/>
        </p:nvSpPr>
        <p:spPr>
          <a:xfrm>
            <a:off x="442650" y="350325"/>
            <a:ext cx="7441801" cy="3722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23" tIns="91423" rIns="91423" bIns="91423">
            <a:spAutoFit/>
          </a:bodyPr>
          <a:lstStyle/>
          <a:p>
            <a:pPr>
              <a:defRPr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MÓDULO</a:t>
            </a:r>
            <a:r>
              <a:rPr b="0"/>
              <a:t>  Manejo de residuos y desechos automotrices</a:t>
            </a:r>
          </a:p>
        </p:txBody>
      </p:sp>
      <p:sp>
        <p:nvSpPr>
          <p:cNvPr id="114" name="Google Shape;23;p27"/>
          <p:cNvSpPr txBox="1"/>
          <p:nvPr/>
        </p:nvSpPr>
        <p:spPr>
          <a:xfrm>
            <a:off x="8443617" y="271142"/>
            <a:ext cx="1166702" cy="3920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23" tIns="91423" rIns="91423" bIns="91423">
            <a:spAutoFit/>
          </a:bodyPr>
          <a:lstStyle/>
          <a:p>
            <a:pPr algn="r">
              <a:defRPr sz="1200">
                <a:latin typeface="Calibri"/>
                <a:ea typeface="Calibri"/>
                <a:cs typeface="Calibri"/>
                <a:sym typeface="Calibri"/>
              </a:defRPr>
            </a:pPr>
            <a:r>
              <a:t>Actividad 5|</a:t>
            </a:r>
            <a:r>
              <a:rPr sz="1600">
                <a:solidFill>
                  <a:srgbClr val="741B47"/>
                </a:solidFill>
              </a:rPr>
              <a:t>2</a:t>
            </a:r>
          </a:p>
        </p:txBody>
      </p:sp>
      <p:sp>
        <p:nvSpPr>
          <p:cNvPr id="115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371688" y="6881800"/>
            <a:ext cx="337158" cy="317116"/>
          </a:xfrm>
          <a:prstGeom prst="rect">
            <a:avLst/>
          </a:prstGeom>
        </p:spPr>
        <p:txBody>
          <a:bodyPr lIns="91423" tIns="91423" rIns="91423" bIns="91423"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One column tex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80;p29"/>
          <p:cNvSpPr/>
          <p:nvPr/>
        </p:nvSpPr>
        <p:spPr>
          <a:xfrm rot="10800000" flipH="1">
            <a:off x="181648" y="822023"/>
            <a:ext cx="9356703" cy="65313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19286" y="0"/>
                </a:lnTo>
                <a:cubicBezTo>
                  <a:pt x="20564" y="0"/>
                  <a:pt x="21600" y="1484"/>
                  <a:pt x="21600" y="3316"/>
                </a:cubicBez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EFEFEF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>
                <a:latin typeface="+mj-lt"/>
                <a:ea typeface="+mj-ea"/>
                <a:cs typeface="+mj-cs"/>
                <a:sym typeface="Arial"/>
              </a:defRPr>
            </a:pPr>
            <a:endParaRPr/>
          </a:p>
        </p:txBody>
      </p:sp>
      <p:grpSp>
        <p:nvGrpSpPr>
          <p:cNvPr id="125" name="Google Shape;81;p29"/>
          <p:cNvGrpSpPr/>
          <p:nvPr/>
        </p:nvGrpSpPr>
        <p:grpSpPr>
          <a:xfrm>
            <a:off x="8091899" y="451665"/>
            <a:ext cx="662103" cy="380237"/>
            <a:chOff x="0" y="0"/>
            <a:chExt cx="662102" cy="380236"/>
          </a:xfrm>
        </p:grpSpPr>
        <p:sp>
          <p:nvSpPr>
            <p:cNvPr id="123" name="Google Shape;82;p29"/>
            <p:cNvSpPr/>
            <p:nvPr/>
          </p:nvSpPr>
          <p:spPr>
            <a:xfrm>
              <a:off x="-1" y="327735"/>
              <a:ext cx="662104" cy="52502"/>
            </a:xfrm>
            <a:prstGeom prst="rect">
              <a:avLst/>
            </a:prstGeom>
            <a:solidFill>
              <a:srgbClr val="0F69B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b">
              <a:noAutofit/>
            </a:bodyPr>
            <a:lstStyle/>
            <a:p>
              <a:pPr>
                <a:defRPr>
                  <a:latin typeface="+mj-lt"/>
                  <a:ea typeface="+mj-ea"/>
                  <a:cs typeface="+mj-cs"/>
                  <a:sym typeface="Arial"/>
                </a:defRPr>
              </a:pPr>
              <a:endParaRPr/>
            </a:p>
          </p:txBody>
        </p:sp>
        <p:sp>
          <p:nvSpPr>
            <p:cNvPr id="124" name="Google Shape;83;p29"/>
            <p:cNvSpPr txBox="1"/>
            <p:nvPr/>
          </p:nvSpPr>
          <p:spPr>
            <a:xfrm>
              <a:off x="-1" y="0"/>
              <a:ext cx="662104" cy="38018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91399" tIns="91399" rIns="91399" bIns="91399" numCol="1" anchor="b">
              <a:spAutoFit/>
            </a:bodyPr>
            <a:lstStyle>
              <a:lvl1pPr>
                <a:defRPr>
                  <a:latin typeface="+mj-lt"/>
                  <a:ea typeface="+mj-ea"/>
                  <a:cs typeface="+mj-cs"/>
                  <a:sym typeface="Arial"/>
                </a:defRPr>
              </a:lvl1pPr>
            </a:lstStyle>
            <a:p>
              <a:r>
                <a:t> </a:t>
              </a:r>
            </a:p>
          </p:txBody>
        </p:sp>
      </p:grpSp>
      <p:grpSp>
        <p:nvGrpSpPr>
          <p:cNvPr id="128" name="Google Shape;84;p29"/>
          <p:cNvGrpSpPr/>
          <p:nvPr/>
        </p:nvGrpSpPr>
        <p:grpSpPr>
          <a:xfrm>
            <a:off x="8753998" y="451665"/>
            <a:ext cx="785404" cy="380237"/>
            <a:chOff x="0" y="0"/>
            <a:chExt cx="785402" cy="380236"/>
          </a:xfrm>
        </p:grpSpPr>
        <p:sp>
          <p:nvSpPr>
            <p:cNvPr id="126" name="Google Shape;85;p29"/>
            <p:cNvSpPr/>
            <p:nvPr/>
          </p:nvSpPr>
          <p:spPr>
            <a:xfrm>
              <a:off x="-1" y="327735"/>
              <a:ext cx="785404" cy="52502"/>
            </a:xfrm>
            <a:prstGeom prst="rect">
              <a:avLst/>
            </a:prstGeom>
            <a:solidFill>
              <a:srgbClr val="EB3C4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b">
              <a:noAutofit/>
            </a:bodyPr>
            <a:lstStyle/>
            <a:p>
              <a:pPr>
                <a:defRPr>
                  <a:latin typeface="+mj-lt"/>
                  <a:ea typeface="+mj-ea"/>
                  <a:cs typeface="+mj-cs"/>
                  <a:sym typeface="Arial"/>
                </a:defRPr>
              </a:pPr>
              <a:endParaRPr/>
            </a:p>
          </p:txBody>
        </p:sp>
        <p:sp>
          <p:nvSpPr>
            <p:cNvPr id="127" name="Google Shape;86;p29"/>
            <p:cNvSpPr txBox="1"/>
            <p:nvPr/>
          </p:nvSpPr>
          <p:spPr>
            <a:xfrm>
              <a:off x="-1" y="0"/>
              <a:ext cx="785404" cy="38018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91399" tIns="91399" rIns="91399" bIns="91399" numCol="1" anchor="b">
              <a:spAutoFit/>
            </a:bodyPr>
            <a:lstStyle>
              <a:lvl1pPr>
                <a:defRPr>
                  <a:latin typeface="+mj-lt"/>
                  <a:ea typeface="+mj-ea"/>
                  <a:cs typeface="+mj-cs"/>
                  <a:sym typeface="Arial"/>
                </a:defRPr>
              </a:lvl1pPr>
            </a:lstStyle>
            <a:p>
              <a:r>
                <a:t> </a:t>
              </a:r>
            </a:p>
          </p:txBody>
        </p:sp>
      </p:grpSp>
      <p:sp>
        <p:nvSpPr>
          <p:cNvPr id="129" name="Google Shape;88;p29"/>
          <p:cNvSpPr txBox="1"/>
          <p:nvPr/>
        </p:nvSpPr>
        <p:spPr>
          <a:xfrm>
            <a:off x="8170650" y="288449"/>
            <a:ext cx="1166702" cy="3721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399" tIns="91399" rIns="91399" bIns="91399">
            <a:spAutoFit/>
          </a:bodyPr>
          <a:lstStyle>
            <a:lvl1pPr algn="r">
              <a:defRPr b="1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¡Atención!</a:t>
            </a:r>
          </a:p>
        </p:txBody>
      </p:sp>
      <p:sp>
        <p:nvSpPr>
          <p:cNvPr id="131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4695825" y="6800556"/>
            <a:ext cx="2266950" cy="406401"/>
          </a:xfrm>
          <a:prstGeom prst="rect">
            <a:avLst/>
          </a:prstGeom>
        </p:spPr>
        <p:txBody>
          <a:bodyPr lIns="45718" tIns="45718" rIns="45718" bIns="45718" anchor="ctr"/>
          <a:lstStyle>
            <a:lvl1pPr>
              <a:defRPr sz="1200">
                <a:latin typeface="+mj-lt"/>
                <a:ea typeface="+mj-ea"/>
                <a:cs typeface="+mj-cs"/>
                <a:sym typeface="Arial"/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  <p:sp>
        <p:nvSpPr>
          <p:cNvPr id="12" name="Google Shape;31;p6"/>
          <p:cNvSpPr/>
          <p:nvPr userDrawn="1"/>
        </p:nvSpPr>
        <p:spPr>
          <a:xfrm>
            <a:off x="181651" y="180900"/>
            <a:ext cx="7909200" cy="651000"/>
          </a:xfrm>
          <a:prstGeom prst="round2SameRect">
            <a:avLst>
              <a:gd name="adj1" fmla="val 16667"/>
              <a:gd name="adj2" fmla="val 0"/>
            </a:avLst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53;p27"/>
          <p:cNvSpPr/>
          <p:nvPr/>
        </p:nvSpPr>
        <p:spPr>
          <a:xfrm rot="10800000" flipH="1">
            <a:off x="181648" y="822023"/>
            <a:ext cx="9356703" cy="65313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19286" y="0"/>
                </a:lnTo>
                <a:cubicBezTo>
                  <a:pt x="20564" y="0"/>
                  <a:pt x="21600" y="1484"/>
                  <a:pt x="21600" y="3316"/>
                </a:cubicBez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EFEFEF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>
                <a:latin typeface="+mj-lt"/>
                <a:ea typeface="+mj-ea"/>
                <a:cs typeface="+mj-cs"/>
                <a:sym typeface="Arial"/>
              </a:defRPr>
            </a:pPr>
            <a:endParaRPr/>
          </a:p>
        </p:txBody>
      </p:sp>
      <p:sp>
        <p:nvSpPr>
          <p:cNvPr id="3" name="Google Shape;54;p27"/>
          <p:cNvSpPr/>
          <p:nvPr/>
        </p:nvSpPr>
        <p:spPr>
          <a:xfrm>
            <a:off x="180898" y="180900"/>
            <a:ext cx="7911003" cy="651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96" y="0"/>
                </a:moveTo>
                <a:lnTo>
                  <a:pt x="21304" y="0"/>
                </a:lnTo>
                <a:cubicBezTo>
                  <a:pt x="21467" y="0"/>
                  <a:pt x="21600" y="1612"/>
                  <a:pt x="21600" y="3600"/>
                </a:cubicBezTo>
                <a:lnTo>
                  <a:pt x="21600" y="21600"/>
                </a:lnTo>
                <a:lnTo>
                  <a:pt x="0" y="21600"/>
                </a:lnTo>
                <a:lnTo>
                  <a:pt x="0" y="3600"/>
                </a:lnTo>
                <a:cubicBezTo>
                  <a:pt x="0" y="1612"/>
                  <a:pt x="133" y="0"/>
                  <a:pt x="296" y="0"/>
                </a:cubicBezTo>
                <a:close/>
              </a:path>
            </a:pathLst>
          </a:custGeom>
          <a:solidFill>
            <a:srgbClr val="741B47"/>
          </a:solidFill>
          <a:ln w="12700">
            <a:miter lim="400000"/>
          </a:ln>
        </p:spPr>
        <p:txBody>
          <a:bodyPr lIns="0" tIns="0" rIns="0" bIns="0" anchor="b"/>
          <a:lstStyle/>
          <a:p>
            <a:pPr>
              <a:defRPr>
                <a:latin typeface="+mj-lt"/>
                <a:ea typeface="+mj-ea"/>
                <a:cs typeface="+mj-cs"/>
                <a:sym typeface="Arial"/>
              </a:defRPr>
            </a:pPr>
            <a:endParaRPr/>
          </a:p>
        </p:txBody>
      </p:sp>
      <p:grpSp>
        <p:nvGrpSpPr>
          <p:cNvPr id="6" name="Google Shape;55;p27"/>
          <p:cNvGrpSpPr/>
          <p:nvPr/>
        </p:nvGrpSpPr>
        <p:grpSpPr>
          <a:xfrm>
            <a:off x="8091899" y="451665"/>
            <a:ext cx="662103" cy="380237"/>
            <a:chOff x="0" y="0"/>
            <a:chExt cx="662102" cy="380236"/>
          </a:xfrm>
        </p:grpSpPr>
        <p:sp>
          <p:nvSpPr>
            <p:cNvPr id="4" name="Google Shape;56;p27"/>
            <p:cNvSpPr/>
            <p:nvPr/>
          </p:nvSpPr>
          <p:spPr>
            <a:xfrm>
              <a:off x="-1" y="327735"/>
              <a:ext cx="662104" cy="52502"/>
            </a:xfrm>
            <a:prstGeom prst="rect">
              <a:avLst/>
            </a:prstGeom>
            <a:solidFill>
              <a:srgbClr val="0F69B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b">
              <a:noAutofit/>
            </a:bodyPr>
            <a:lstStyle/>
            <a:p>
              <a:pPr>
                <a:defRPr>
                  <a:latin typeface="+mj-lt"/>
                  <a:ea typeface="+mj-ea"/>
                  <a:cs typeface="+mj-cs"/>
                  <a:sym typeface="Arial"/>
                </a:defRPr>
              </a:pPr>
              <a:endParaRPr/>
            </a:p>
          </p:txBody>
        </p:sp>
        <p:sp>
          <p:nvSpPr>
            <p:cNvPr id="5" name="Google Shape;57;p27"/>
            <p:cNvSpPr txBox="1"/>
            <p:nvPr/>
          </p:nvSpPr>
          <p:spPr>
            <a:xfrm>
              <a:off x="-1" y="0"/>
              <a:ext cx="662104" cy="38018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91399" tIns="91399" rIns="91399" bIns="91399" numCol="1" anchor="b">
              <a:spAutoFit/>
            </a:bodyPr>
            <a:lstStyle>
              <a:lvl1pPr>
                <a:defRPr>
                  <a:latin typeface="+mj-lt"/>
                  <a:ea typeface="+mj-ea"/>
                  <a:cs typeface="+mj-cs"/>
                  <a:sym typeface="Arial"/>
                </a:defRPr>
              </a:lvl1pPr>
            </a:lstStyle>
            <a:p>
              <a:r>
                <a:t> </a:t>
              </a:r>
            </a:p>
          </p:txBody>
        </p:sp>
      </p:grpSp>
      <p:grpSp>
        <p:nvGrpSpPr>
          <p:cNvPr id="9" name="Google Shape;58;p27"/>
          <p:cNvGrpSpPr/>
          <p:nvPr/>
        </p:nvGrpSpPr>
        <p:grpSpPr>
          <a:xfrm>
            <a:off x="8753998" y="451665"/>
            <a:ext cx="785404" cy="380237"/>
            <a:chOff x="0" y="0"/>
            <a:chExt cx="785402" cy="380236"/>
          </a:xfrm>
        </p:grpSpPr>
        <p:sp>
          <p:nvSpPr>
            <p:cNvPr id="7" name="Google Shape;59;p27"/>
            <p:cNvSpPr/>
            <p:nvPr/>
          </p:nvSpPr>
          <p:spPr>
            <a:xfrm>
              <a:off x="-1" y="327735"/>
              <a:ext cx="785404" cy="52502"/>
            </a:xfrm>
            <a:prstGeom prst="rect">
              <a:avLst/>
            </a:prstGeom>
            <a:solidFill>
              <a:srgbClr val="EB3C4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b">
              <a:noAutofit/>
            </a:bodyPr>
            <a:lstStyle/>
            <a:p>
              <a:pPr>
                <a:defRPr>
                  <a:latin typeface="+mj-lt"/>
                  <a:ea typeface="+mj-ea"/>
                  <a:cs typeface="+mj-cs"/>
                  <a:sym typeface="Arial"/>
                </a:defRPr>
              </a:pPr>
              <a:endParaRPr/>
            </a:p>
          </p:txBody>
        </p:sp>
        <p:sp>
          <p:nvSpPr>
            <p:cNvPr id="8" name="Google Shape;60;p27"/>
            <p:cNvSpPr txBox="1"/>
            <p:nvPr/>
          </p:nvSpPr>
          <p:spPr>
            <a:xfrm>
              <a:off x="-1" y="0"/>
              <a:ext cx="785404" cy="38018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91399" tIns="91399" rIns="91399" bIns="91399" numCol="1" anchor="b">
              <a:spAutoFit/>
            </a:bodyPr>
            <a:lstStyle>
              <a:lvl1pPr>
                <a:defRPr>
                  <a:latin typeface="+mj-lt"/>
                  <a:ea typeface="+mj-ea"/>
                  <a:cs typeface="+mj-cs"/>
                  <a:sym typeface="Arial"/>
                </a:defRPr>
              </a:lvl1pPr>
            </a:lstStyle>
            <a:p>
              <a:r>
                <a:t> </a:t>
              </a:r>
            </a:p>
          </p:txBody>
        </p:sp>
      </p:grpSp>
      <p:sp>
        <p:nvSpPr>
          <p:cNvPr id="10" name="Google Shape;62;p27"/>
          <p:cNvSpPr txBox="1"/>
          <p:nvPr/>
        </p:nvSpPr>
        <p:spPr>
          <a:xfrm>
            <a:off x="375975" y="6881800"/>
            <a:ext cx="6786599" cy="3170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399" tIns="91399" rIns="91399" bIns="91399">
            <a:spAutoFit/>
          </a:bodyPr>
          <a:lstStyle/>
          <a:p>
            <a:pPr>
              <a:defRPr sz="1100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        MECÁNICA AUTOMOTRIZ</a:t>
            </a:r>
            <a:r>
              <a:rPr>
                <a:solidFill>
                  <a:srgbClr val="000000"/>
                </a:solidFill>
              </a:rPr>
              <a:t> | 3° Medio | Presentación</a:t>
            </a:r>
          </a:p>
        </p:txBody>
      </p:sp>
      <p:sp>
        <p:nvSpPr>
          <p:cNvPr id="11" name="Google Shape;63;p27"/>
          <p:cNvSpPr txBox="1"/>
          <p:nvPr/>
        </p:nvSpPr>
        <p:spPr>
          <a:xfrm>
            <a:off x="442650" y="350325"/>
            <a:ext cx="7441801" cy="3721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399" tIns="91399" rIns="91399" bIns="91399">
            <a:spAutoFit/>
          </a:bodyPr>
          <a:lstStyle/>
          <a:p>
            <a:pPr>
              <a:defRPr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MÓDULO</a:t>
            </a:r>
            <a:r>
              <a:rPr b="0"/>
              <a:t>  Manejo de residuos y desechos automotrices</a:t>
            </a:r>
          </a:p>
        </p:txBody>
      </p:sp>
      <p:sp>
        <p:nvSpPr>
          <p:cNvPr id="12" name="Google Shape;64;p27"/>
          <p:cNvSpPr txBox="1"/>
          <p:nvPr/>
        </p:nvSpPr>
        <p:spPr>
          <a:xfrm>
            <a:off x="8443617" y="271142"/>
            <a:ext cx="1166702" cy="3919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399" tIns="91399" rIns="91399" bIns="91399">
            <a:spAutoFit/>
          </a:bodyPr>
          <a:lstStyle/>
          <a:p>
            <a:pPr algn="r">
              <a:defRPr sz="1200">
                <a:latin typeface="Calibri"/>
                <a:ea typeface="Calibri"/>
                <a:cs typeface="Calibri"/>
                <a:sym typeface="Calibri"/>
              </a:defRPr>
            </a:pPr>
            <a:r>
              <a:t>Actividad 1|</a:t>
            </a:r>
            <a:r>
              <a:rPr sz="1600">
                <a:solidFill>
                  <a:srgbClr val="741B47"/>
                </a:solidFill>
              </a:rPr>
              <a:t>2</a:t>
            </a:r>
          </a:p>
        </p:txBody>
      </p:sp>
      <p:sp>
        <p:nvSpPr>
          <p:cNvPr id="13" name="Texto del título"/>
          <p:cNvSpPr txBox="1">
            <a:spLocks noGrp="1"/>
          </p:cNvSpPr>
          <p:nvPr>
            <p:ph type="title"/>
          </p:nvPr>
        </p:nvSpPr>
        <p:spPr>
          <a:xfrm>
            <a:off x="485775" y="101453"/>
            <a:ext cx="8743950" cy="16617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699" tIns="45699" rIns="45699" bIns="45699" anchor="ctr"/>
          <a:lstStyle/>
          <a:p>
            <a:r>
              <a:t>Texto del título</a:t>
            </a:r>
          </a:p>
        </p:txBody>
      </p:sp>
      <p:sp>
        <p:nvSpPr>
          <p:cNvPr id="14" name="Nivel de texto 1…"/>
          <p:cNvSpPr txBox="1">
            <a:spLocks noGrp="1"/>
          </p:cNvSpPr>
          <p:nvPr>
            <p:ph type="body" idx="1"/>
          </p:nvPr>
        </p:nvSpPr>
        <p:spPr>
          <a:xfrm>
            <a:off x="485775" y="1763183"/>
            <a:ext cx="8743950" cy="57933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699" tIns="45699" rIns="45699" bIns="45699"/>
          <a:lstStyle/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15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371736" y="6881800"/>
            <a:ext cx="337110" cy="317068"/>
          </a:xfrm>
          <a:prstGeom prst="rect">
            <a:avLst/>
          </a:prstGeom>
          <a:ln w="12700">
            <a:miter lim="400000"/>
          </a:ln>
        </p:spPr>
        <p:txBody>
          <a:bodyPr wrap="none" lIns="91399" tIns="91399" rIns="91399" bIns="91399">
            <a:spAutoFit/>
          </a:bodyPr>
          <a:lstStyle>
            <a:lvl1pPr algn="r">
              <a:defRPr sz="11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transition spd="med"/>
  <p:txStyles>
    <p:titleStyle>
      <a:lvl1pPr marL="0" marR="0" indent="0" algn="l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1pPr>
      <a:lvl2pPr marL="0" marR="0" indent="0" algn="l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2pPr>
      <a:lvl3pPr marL="0" marR="0" indent="0" algn="l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3pPr>
      <a:lvl4pPr marL="0" marR="0" indent="0" algn="l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4pPr>
      <a:lvl5pPr marL="0" marR="0" indent="0" algn="l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5pPr>
      <a:lvl6pPr marL="0" marR="0" indent="0" algn="l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6pPr>
      <a:lvl7pPr marL="0" marR="0" indent="0" algn="l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7pPr>
      <a:lvl8pPr marL="0" marR="0" indent="0" algn="l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8pPr>
      <a:lvl9pPr marL="0" marR="0" indent="0" algn="l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9pPr>
    </p:titleStyle>
    <p:bodyStyle>
      <a:lvl1pPr marL="228600" marR="0" indent="0" algn="l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1pPr>
      <a:lvl2pPr marL="228600" marR="0" indent="457200" algn="l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2pPr>
      <a:lvl3pPr marL="228600" marR="0" indent="914400" algn="l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3pPr>
      <a:lvl4pPr marL="228600" marR="0" indent="1371600" algn="l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4pPr>
      <a:lvl5pPr marL="228600" marR="0" indent="1828800" algn="l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5pPr>
      <a:lvl6pPr marL="228600" marR="0" indent="2286000" algn="l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6pPr>
      <a:lvl7pPr marL="228600" marR="0" indent="2743200" algn="l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7pPr>
      <a:lvl8pPr marL="228600" marR="0" indent="3200400" algn="l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8pPr>
      <a:lvl9pPr marL="228600" marR="0" indent="3657600" algn="l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9pPr>
    </p:bodyStyle>
    <p:otherStyle>
      <a:lvl1pPr marL="0" marR="0" indent="0" algn="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youtube.com/watch?v=dOU0g4VFG8k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94;p1"/>
          <p:cNvSpPr txBox="1"/>
          <p:nvPr/>
        </p:nvSpPr>
        <p:spPr>
          <a:xfrm>
            <a:off x="1176618" y="6563125"/>
            <a:ext cx="7012135" cy="4821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399" tIns="91399" rIns="91399" bIns="91399" anchor="ctr">
            <a:spAutoFit/>
          </a:bodyPr>
          <a:lstStyle/>
          <a:p>
            <a:pPr lvl="1" algn="just">
              <a:defRPr sz="1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En estos documentos se utilizarán de manera inclusiva términos como: el estudiante, el docente, el compañero u otras palabras equivalentes y sus respectivos plurales, es decir, con ellas, se hace referencia tanto a hombres como a mujeres.</a:t>
            </a:r>
          </a:p>
        </p:txBody>
      </p:sp>
      <p:sp>
        <p:nvSpPr>
          <p:cNvPr id="148" name="Google Shape;97;p1"/>
          <p:cNvSpPr txBox="1"/>
          <p:nvPr/>
        </p:nvSpPr>
        <p:spPr>
          <a:xfrm>
            <a:off x="352724" y="2261822"/>
            <a:ext cx="6596634" cy="11537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399" tIns="91399" rIns="91399" bIns="91399" anchor="ctr">
            <a:spAutoFit/>
          </a:bodyPr>
          <a:lstStyle>
            <a:lvl1pPr>
              <a:lnSpc>
                <a:spcPct val="90000"/>
              </a:lnSpc>
              <a:defRPr sz="3600" b="1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MANEJO DE RESIDUOS Y DESECHOS AUTOMOTRICES</a:t>
            </a:r>
          </a:p>
        </p:txBody>
      </p:sp>
      <p:grpSp>
        <p:nvGrpSpPr>
          <p:cNvPr id="152" name="Google Shape;98;p1"/>
          <p:cNvGrpSpPr/>
          <p:nvPr/>
        </p:nvGrpSpPr>
        <p:grpSpPr>
          <a:xfrm>
            <a:off x="1582993" y="3226622"/>
            <a:ext cx="7284254" cy="3324662"/>
            <a:chOff x="0" y="0"/>
            <a:chExt cx="7284252" cy="3324661"/>
          </a:xfrm>
        </p:grpSpPr>
        <p:pic>
          <p:nvPicPr>
            <p:cNvPr id="149" name="Google Shape;99;p1" descr="Google Shape;99;p1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-1" y="614486"/>
              <a:ext cx="2042005" cy="124512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50" name="Google Shape;100;p1" descr="Google Shape;100;p1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3803146" y="0"/>
              <a:ext cx="3481107" cy="313771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51" name="Google Shape;101;p1" descr="Google Shape;101;p1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147257" y="467523"/>
              <a:ext cx="3798044" cy="285713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53" name="Google Shape;76;p1"/>
          <p:cNvSpPr txBox="1"/>
          <p:nvPr/>
        </p:nvSpPr>
        <p:spPr>
          <a:xfrm>
            <a:off x="374950" y="1923280"/>
            <a:ext cx="1444326" cy="6211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24" tIns="91424" rIns="91424" bIns="91424" anchor="ctr">
            <a:spAutoFit/>
          </a:bodyPr>
          <a:lstStyle>
            <a:lvl1pPr>
              <a:defRPr sz="1500" b="1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MÓDULO 3</a:t>
            </a:r>
            <a:endParaRPr>
              <a:latin typeface="+mj-lt"/>
              <a:ea typeface="+mj-ea"/>
              <a:cs typeface="+mj-cs"/>
              <a:sym typeface="Arial"/>
            </a:endParaRP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Rectángulo redondeado"/>
          <p:cNvSpPr/>
          <p:nvPr/>
        </p:nvSpPr>
        <p:spPr>
          <a:xfrm>
            <a:off x="1306341" y="3122483"/>
            <a:ext cx="6786600" cy="3428864"/>
          </a:xfrm>
          <a:prstGeom prst="roundRect">
            <a:avLst>
              <a:gd name="adj" fmla="val 4502"/>
            </a:avLst>
          </a:prstGeom>
          <a:solidFill>
            <a:srgbClr val="EEEEEE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>
                <a:latin typeface="+mj-lt"/>
                <a:ea typeface="+mj-ea"/>
                <a:cs typeface="+mj-cs"/>
                <a:sym typeface="Arial"/>
              </a:defRPr>
            </a:pPr>
            <a:endParaRPr/>
          </a:p>
        </p:txBody>
      </p:sp>
      <p:pic>
        <p:nvPicPr>
          <p:cNvPr id="272" name="_EQnuMyCCWt3_l6ZwnNENtOV7OCRj-n2W1RZqxn_XwgEjD90zpgRBhyj-s05dn-HmigJ9ReLJzQzPFj3xYOcDPC5e185-gmmGunxt3JcfQ8kAn6cleT6FDajfJigF_hC4QGDiU0.png" descr="_EQnuMyCCWt3_l6ZwnNENtOV7OCRj-n2W1RZqxn_XwgEjD90zpgRBhyj-s05dn-HmigJ9ReLJzQzPFj3xYOcDPC5e185-gmmGunxt3JcfQ8kAn6cleT6FDajfJigF_hC4QGDiU0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612741" y="2885457"/>
            <a:ext cx="1845890" cy="3515981"/>
          </a:xfrm>
          <a:prstGeom prst="rect">
            <a:avLst/>
          </a:prstGeom>
          <a:ln w="12700">
            <a:miter lim="400000"/>
          </a:ln>
        </p:spPr>
      </p:pic>
      <p:sp>
        <p:nvSpPr>
          <p:cNvPr id="273" name="Óvalo"/>
          <p:cNvSpPr/>
          <p:nvPr/>
        </p:nvSpPr>
        <p:spPr>
          <a:xfrm>
            <a:off x="2353617" y="2101662"/>
            <a:ext cx="1813927" cy="1906620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/>
          <a:lstStyle/>
          <a:p>
            <a:endParaRPr/>
          </a:p>
        </p:txBody>
      </p:sp>
      <p:sp>
        <p:nvSpPr>
          <p:cNvPr id="274" name="Óvalo"/>
          <p:cNvSpPr/>
          <p:nvPr/>
        </p:nvSpPr>
        <p:spPr>
          <a:xfrm>
            <a:off x="5405415" y="2101662"/>
            <a:ext cx="1813927" cy="1906620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/>
          <a:lstStyle/>
          <a:p>
            <a:endParaRPr/>
          </a:p>
        </p:txBody>
      </p:sp>
      <p:sp>
        <p:nvSpPr>
          <p:cNvPr id="275" name="Google Shape;25;p27"/>
          <p:cNvSpPr txBox="1">
            <a:spLocks noGrp="1"/>
          </p:cNvSpPr>
          <p:nvPr>
            <p:ph type="sldNum" sz="quarter" idx="4294967295"/>
          </p:nvPr>
        </p:nvSpPr>
        <p:spPr>
          <a:xfrm>
            <a:off x="371684" y="6881800"/>
            <a:ext cx="337159" cy="317116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23" tIns="91423" rIns="91423" bIns="91423"/>
          <a:lstStyle/>
          <a:p>
            <a:fld id="{86CB4B4D-7CA3-9044-876B-883B54F8677D}" type="slidenum">
              <a:t>10</a:t>
            </a:fld>
            <a:endParaRPr/>
          </a:p>
        </p:txBody>
      </p:sp>
      <p:sp>
        <p:nvSpPr>
          <p:cNvPr id="276" name="Reciclar los filtros de aceite usados, es primordial ya que pueden contener más del 45 % de aceite usado en peso cuando se los retira del vehículo.…"/>
          <p:cNvSpPr txBox="1"/>
          <p:nvPr/>
        </p:nvSpPr>
        <p:spPr>
          <a:xfrm>
            <a:off x="1358155" y="3976204"/>
            <a:ext cx="6520455" cy="24240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23" tIns="91423" rIns="91423" bIns="91423" anchor="ctr">
            <a:spAutoFit/>
          </a:bodyPr>
          <a:lstStyle/>
          <a:p>
            <a:pPr>
              <a:defRPr sz="1600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Reciclar los filtros de aceite usados, es primordial ya que pueden contener más del 45 % de aceite usado en peso cuando se los retira del vehículo. </a:t>
            </a:r>
          </a:p>
          <a:p>
            <a:pPr>
              <a:defRPr sz="1600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  <a:p>
            <a:pPr>
              <a:defRPr sz="1600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Reciclar todos los filtros vendidos anualmente en EE. UU. recuperaría 160.000 toneladas de acero y evitaría que millones de galones de aceite contaminen el medioambiente.</a:t>
            </a:r>
            <a:br/>
            <a:endParaRPr/>
          </a:p>
          <a:p>
            <a:pPr>
              <a:defRPr sz="1600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Reciclar los filtros de aceite usados evitaría la contaminación del agua, protegería la salud pública y preservaría los recursos naturales limitados.</a:t>
            </a:r>
          </a:p>
        </p:txBody>
      </p:sp>
      <p:sp>
        <p:nvSpPr>
          <p:cNvPr id="277" name="Google Shape;206;p7"/>
          <p:cNvSpPr txBox="1"/>
          <p:nvPr/>
        </p:nvSpPr>
        <p:spPr>
          <a:xfrm>
            <a:off x="382498" y="1261272"/>
            <a:ext cx="8950504" cy="5361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399" tIns="91399" rIns="91399" bIns="91399" anchor="ctr">
            <a:spAutoFit/>
          </a:bodyPr>
          <a:lstStyle/>
          <a:p>
            <a:pPr>
              <a:lnSpc>
                <a:spcPct val="80000"/>
              </a:lnSpc>
              <a:defRPr sz="2800" b="1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FILTROS DE ACEITE: </a:t>
            </a:r>
            <a:r>
              <a:rPr b="0">
                <a:solidFill>
                  <a:srgbClr val="FF0000"/>
                </a:solidFill>
              </a:rPr>
              <a:t>QUÉ PODEMOS HACER PARA RECICLAR</a:t>
            </a:r>
          </a:p>
        </p:txBody>
      </p:sp>
      <p:pic>
        <p:nvPicPr>
          <p:cNvPr id="278" name="Imagen" descr="Imagen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572955" y="2387331"/>
            <a:ext cx="2592372" cy="1454059"/>
          </a:xfrm>
          <a:prstGeom prst="rect">
            <a:avLst/>
          </a:prstGeom>
          <a:ln w="12700">
            <a:miter lim="400000"/>
          </a:ln>
        </p:spPr>
      </p:pic>
      <p:pic>
        <p:nvPicPr>
          <p:cNvPr id="279" name="Imagen" descr="Imagen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450296" y="2327943"/>
            <a:ext cx="2304492" cy="152096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Rectángulo redondeado"/>
          <p:cNvSpPr/>
          <p:nvPr/>
        </p:nvSpPr>
        <p:spPr>
          <a:xfrm>
            <a:off x="497841" y="3020650"/>
            <a:ext cx="7441802" cy="3180221"/>
          </a:xfrm>
          <a:prstGeom prst="roundRect">
            <a:avLst>
              <a:gd name="adj" fmla="val 4854"/>
            </a:avLst>
          </a:prstGeom>
          <a:solidFill>
            <a:srgbClr val="EEEEEE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>
                <a:latin typeface="+mj-lt"/>
                <a:ea typeface="+mj-ea"/>
                <a:cs typeface="+mj-cs"/>
                <a:sym typeface="Arial"/>
              </a:defRPr>
            </a:pPr>
            <a:endParaRPr/>
          </a:p>
        </p:txBody>
      </p:sp>
      <p:sp>
        <p:nvSpPr>
          <p:cNvPr id="282" name="Óvalo"/>
          <p:cNvSpPr/>
          <p:nvPr/>
        </p:nvSpPr>
        <p:spPr>
          <a:xfrm>
            <a:off x="5080496" y="5873750"/>
            <a:ext cx="4570661" cy="2333219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/>
          <a:lstStyle/>
          <a:p>
            <a:endParaRPr/>
          </a:p>
        </p:txBody>
      </p:sp>
      <p:pic>
        <p:nvPicPr>
          <p:cNvPr id="283" name="Imagen" descr="Imagen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 flipH="1">
            <a:off x="8591685" y="4959958"/>
            <a:ext cx="870565" cy="2016013"/>
          </a:xfrm>
          <a:prstGeom prst="rect">
            <a:avLst/>
          </a:prstGeom>
          <a:ln w="12700">
            <a:miter lim="400000"/>
          </a:ln>
        </p:spPr>
      </p:pic>
      <p:sp>
        <p:nvSpPr>
          <p:cNvPr id="284" name="Google Shape;25;p27"/>
          <p:cNvSpPr txBox="1">
            <a:spLocks noGrp="1"/>
          </p:cNvSpPr>
          <p:nvPr>
            <p:ph type="sldNum" sz="quarter" idx="4294967295"/>
          </p:nvPr>
        </p:nvSpPr>
        <p:spPr>
          <a:xfrm>
            <a:off x="371684" y="6881800"/>
            <a:ext cx="337159" cy="317116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23" tIns="91423" rIns="91423" bIns="91423"/>
          <a:lstStyle/>
          <a:p>
            <a:fld id="{86CB4B4D-7CA3-9044-876B-883B54F8677D}" type="slidenum">
              <a:t>11</a:t>
            </a:fld>
            <a:endParaRPr/>
          </a:p>
        </p:txBody>
      </p:sp>
      <p:sp>
        <p:nvSpPr>
          <p:cNvPr id="285" name="Google Shape;195;p7"/>
          <p:cNvSpPr txBox="1"/>
          <p:nvPr/>
        </p:nvSpPr>
        <p:spPr>
          <a:xfrm>
            <a:off x="610850" y="3144760"/>
            <a:ext cx="7086983" cy="29320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23" tIns="91423" rIns="91423" bIns="91423" anchor="ctr">
            <a:spAutoFit/>
          </a:bodyPr>
          <a:lstStyle/>
          <a:p>
            <a:pPr>
              <a:defRPr sz="1600" b="1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En caso de fuga o derrame se debe:</a:t>
            </a:r>
          </a:p>
          <a:p>
            <a:pPr marL="160420" indent="-160420">
              <a:buSzPct val="100000"/>
              <a:buChar char="•"/>
              <a:defRPr sz="1600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Evitar que el aceite siga fluyendo desde su origen.</a:t>
            </a:r>
          </a:p>
          <a:p>
            <a:pPr marL="160420" indent="-160420">
              <a:buSzPct val="100000"/>
              <a:buChar char="•"/>
              <a:defRPr sz="1600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Trasvasar el aceite usado a otro recipiente, si no se puede detener la fuga o el derrame del recipiente.</a:t>
            </a:r>
          </a:p>
          <a:p>
            <a:pPr marL="160420" indent="-160420">
              <a:buSzPct val="100000"/>
              <a:buChar char="•"/>
              <a:defRPr sz="1600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Contener el aceite que cae desde el filtro usando material absorbente.</a:t>
            </a:r>
          </a:p>
          <a:p>
            <a:pPr marL="160420" indent="-160420">
              <a:buSzPct val="100000"/>
              <a:buChar char="•"/>
              <a:defRPr sz="1600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Limpiar el aceite usado derramado y depositarlo en contenedores para aceites usados.</a:t>
            </a:r>
          </a:p>
          <a:p>
            <a:pPr marL="160420" indent="-160420">
              <a:buSzPct val="100000"/>
              <a:buChar char="•"/>
              <a:defRPr sz="1600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Depositar el material absorbente contaminado con aceite usado en contenedores exclusivos para ellos.</a:t>
            </a:r>
          </a:p>
          <a:p>
            <a:pPr marL="160420" indent="-160420">
              <a:buSzPct val="100000"/>
              <a:buChar char="•"/>
              <a:defRPr sz="1600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Una vez que el material absorbente esté contaminado con aceite usado, deberá ser manejado como residuo peligroso.</a:t>
            </a:r>
          </a:p>
        </p:txBody>
      </p:sp>
      <p:pic>
        <p:nvPicPr>
          <p:cNvPr id="286" name="Imagen" descr="Imagen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533705" y="5967986"/>
            <a:ext cx="3664243" cy="1523905"/>
          </a:xfrm>
          <a:prstGeom prst="rect">
            <a:avLst/>
          </a:prstGeom>
          <a:ln w="12700">
            <a:miter lim="400000"/>
          </a:ln>
        </p:spPr>
      </p:pic>
      <p:sp>
        <p:nvSpPr>
          <p:cNvPr id="287" name="Google Shape;206;p7"/>
          <p:cNvSpPr txBox="1"/>
          <p:nvPr/>
        </p:nvSpPr>
        <p:spPr>
          <a:xfrm>
            <a:off x="382498" y="1261297"/>
            <a:ext cx="8950504" cy="5361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399" tIns="91399" rIns="91399" bIns="91399" anchor="ctr">
            <a:spAutoFit/>
          </a:bodyPr>
          <a:lstStyle/>
          <a:p>
            <a:pPr>
              <a:lnSpc>
                <a:spcPct val="80000"/>
              </a:lnSpc>
              <a:defRPr sz="2800" b="1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FILTROS DE ACEITE: </a:t>
            </a:r>
            <a:r>
              <a:rPr sz="2200" b="0">
                <a:solidFill>
                  <a:srgbClr val="FF0000"/>
                </a:solidFill>
              </a:rPr>
              <a:t>¿QUÉ HACER EN CASO DE DEARRAME DE ACEITE?</a:t>
            </a:r>
          </a:p>
        </p:txBody>
      </p:sp>
      <p:sp>
        <p:nvSpPr>
          <p:cNvPr id="288" name="MEDIDAS EN CASO DE FUGAS O DERRAMES…"/>
          <p:cNvSpPr txBox="1"/>
          <p:nvPr/>
        </p:nvSpPr>
        <p:spPr>
          <a:xfrm>
            <a:off x="508501" y="2050456"/>
            <a:ext cx="7255797" cy="7171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>
              <a:defRPr sz="1600" b="1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MEDIDAS EN CASO DE FUGAS O DERRAMES</a:t>
            </a:r>
          </a:p>
          <a:p>
            <a:pPr>
              <a:defRPr sz="1600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Se deben tomar precauciones para evitar derrames de aceites desde el filtro usados cuando se descarta en un cambio de aceite.</a:t>
            </a:r>
          </a:p>
        </p:txBody>
      </p:sp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Triángulo isósceles 14"/>
          <p:cNvSpPr/>
          <p:nvPr/>
        </p:nvSpPr>
        <p:spPr>
          <a:xfrm rot="14419126">
            <a:off x="5603966" y="5319338"/>
            <a:ext cx="333493" cy="788256"/>
          </a:xfrm>
          <a:prstGeom prst="triangle">
            <a:avLst/>
          </a:prstGeom>
          <a:solidFill>
            <a:srgbClr val="DFD3D8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91" name="Google Shape;250;p10"/>
          <p:cNvSpPr/>
          <p:nvPr/>
        </p:nvSpPr>
        <p:spPr>
          <a:xfrm>
            <a:off x="5853242" y="5289943"/>
            <a:ext cx="2807362" cy="1625579"/>
          </a:xfrm>
          <a:prstGeom prst="roundRect">
            <a:avLst>
              <a:gd name="adj" fmla="val 18399"/>
            </a:avLst>
          </a:prstGeom>
          <a:solidFill>
            <a:srgbClr val="DFD3D8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92" name="Google Shape;25;p27"/>
          <p:cNvSpPr txBox="1">
            <a:spLocks noGrp="1"/>
          </p:cNvSpPr>
          <p:nvPr>
            <p:ph type="sldNum" sz="quarter" idx="4294967295"/>
          </p:nvPr>
        </p:nvSpPr>
        <p:spPr>
          <a:xfrm>
            <a:off x="371684" y="6881800"/>
            <a:ext cx="337159" cy="317116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23" tIns="91423" rIns="91423" bIns="91423"/>
          <a:lstStyle/>
          <a:p>
            <a:fld id="{86CB4B4D-7CA3-9044-876B-883B54F8677D}" type="slidenum">
              <a:t>12</a:t>
            </a:fld>
            <a:endParaRPr/>
          </a:p>
        </p:txBody>
      </p:sp>
      <p:sp>
        <p:nvSpPr>
          <p:cNvPr id="293" name="Rectángulo redondeado"/>
          <p:cNvSpPr/>
          <p:nvPr/>
        </p:nvSpPr>
        <p:spPr>
          <a:xfrm>
            <a:off x="517086" y="2101797"/>
            <a:ext cx="8132983" cy="2883766"/>
          </a:xfrm>
          <a:prstGeom prst="roundRect">
            <a:avLst>
              <a:gd name="adj" fmla="val 5160"/>
            </a:avLst>
          </a:prstGeom>
          <a:solidFill>
            <a:srgbClr val="EEEEEE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>
                <a:latin typeface="+mj-lt"/>
                <a:ea typeface="+mj-ea"/>
                <a:cs typeface="+mj-cs"/>
                <a:sym typeface="Arial"/>
              </a:defRPr>
            </a:pPr>
            <a:endParaRPr/>
          </a:p>
        </p:txBody>
      </p:sp>
      <p:sp>
        <p:nvSpPr>
          <p:cNvPr id="294" name="DEGRADACIÓN DE LOS SUELOS…"/>
          <p:cNvSpPr txBox="1"/>
          <p:nvPr/>
        </p:nvSpPr>
        <p:spPr>
          <a:xfrm>
            <a:off x="780089" y="2211167"/>
            <a:ext cx="5775170" cy="26780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23" tIns="91423" rIns="91423" bIns="91423" anchor="ctr">
            <a:spAutoFit/>
          </a:bodyPr>
          <a:lstStyle/>
          <a:p>
            <a:pPr>
              <a:defRPr sz="1600" b="1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DEGRADACIÓN DE LOS SUELOS</a:t>
            </a:r>
          </a:p>
          <a:p>
            <a:pPr>
              <a:defRPr sz="1600" b="1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  <a:p>
            <a:pPr>
              <a:defRPr sz="1600">
                <a:latin typeface="Calibri"/>
                <a:ea typeface="Calibri"/>
                <a:cs typeface="Calibri"/>
                <a:sym typeface="Calibri"/>
              </a:defRPr>
            </a:pPr>
            <a:r>
              <a:t>El suelo puede verse afectado por la acumulación de residuos de distinta naturaleza, los que combinados generan sustancias contaminantes que pueden alterar las propiedades físicas y químicas del suelo</a:t>
            </a:r>
          </a:p>
          <a:p>
            <a:pPr marL="160420" indent="-160420">
              <a:buSzPct val="100000"/>
              <a:buChar char="•"/>
              <a:defRPr sz="1600">
                <a:latin typeface="Calibri"/>
                <a:ea typeface="Calibri"/>
                <a:cs typeface="Calibri"/>
                <a:sym typeface="Calibri"/>
              </a:defRPr>
            </a:pPr>
            <a:r>
              <a:t>Reduciendo su fertilidad</a:t>
            </a:r>
          </a:p>
          <a:p>
            <a:pPr marL="160420" indent="-160420">
              <a:buSzPct val="100000"/>
              <a:buChar char="•"/>
              <a:defRPr sz="1600">
                <a:latin typeface="Calibri"/>
                <a:ea typeface="Calibri"/>
                <a:cs typeface="Calibri"/>
                <a:sym typeface="Calibri"/>
              </a:defRPr>
            </a:pPr>
            <a:r>
              <a:t>Su capacidad de aireación</a:t>
            </a:r>
          </a:p>
          <a:p>
            <a:pPr marL="160420" indent="-160420">
              <a:buSzPct val="100000"/>
              <a:buChar char="•"/>
              <a:defRPr sz="1600">
                <a:latin typeface="Calibri"/>
                <a:ea typeface="Calibri"/>
                <a:cs typeface="Calibri"/>
                <a:sym typeface="Calibri"/>
              </a:defRPr>
            </a:pPr>
            <a:r>
              <a:t>Su capacidad de retención de agua</a:t>
            </a:r>
          </a:p>
          <a:p>
            <a:pPr marL="160420" indent="-160420">
              <a:buSzPct val="100000"/>
              <a:buChar char="•"/>
              <a:defRPr sz="1600">
                <a:latin typeface="Calibri"/>
                <a:ea typeface="Calibri"/>
                <a:cs typeface="Calibri"/>
                <a:sym typeface="Calibri"/>
              </a:defRPr>
            </a:pPr>
            <a:r>
              <a:t>La porosidad del suelo</a:t>
            </a:r>
          </a:p>
        </p:txBody>
      </p:sp>
      <p:sp>
        <p:nvSpPr>
          <p:cNvPr id="295" name="Google Shape;206;p7"/>
          <p:cNvSpPr txBox="1"/>
          <p:nvPr/>
        </p:nvSpPr>
        <p:spPr>
          <a:xfrm>
            <a:off x="382498" y="1261297"/>
            <a:ext cx="8950504" cy="5361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399" tIns="91399" rIns="91399" bIns="91399" anchor="ctr">
            <a:spAutoFit/>
          </a:bodyPr>
          <a:lstStyle/>
          <a:p>
            <a:pPr>
              <a:lnSpc>
                <a:spcPct val="80000"/>
              </a:lnSpc>
              <a:defRPr sz="2800" b="1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FILTROS DE ACEITE: </a:t>
            </a:r>
            <a:r>
              <a:rPr sz="2200" b="0">
                <a:solidFill>
                  <a:srgbClr val="FF0000"/>
                </a:solidFill>
              </a:rPr>
              <a:t>¿QUÉ PASARÍA SI SE DESECHAN EN EL SUELO?</a:t>
            </a:r>
          </a:p>
        </p:txBody>
      </p:sp>
      <p:sp>
        <p:nvSpPr>
          <p:cNvPr id="296" name="Además, la acumulación de residuos de manera inapropiada en lugares no autorizados puede aumentar el riesgo de incendios."/>
          <p:cNvSpPr txBox="1"/>
          <p:nvPr/>
        </p:nvSpPr>
        <p:spPr>
          <a:xfrm>
            <a:off x="6074469" y="5490156"/>
            <a:ext cx="2627428" cy="12251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z="1600" b="1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Además, la acumulación de residuos de manera inapropiada en lugares no autorizados puede aumentar el riesgo de incendios.</a:t>
            </a:r>
          </a:p>
        </p:txBody>
      </p:sp>
      <p:pic>
        <p:nvPicPr>
          <p:cNvPr id="297" name="_a_n-x_zg5qUKySVCTk9cDiAuUpZes7aeW3_yzRWbvlYzwvNwdFGNUVM-caX2idur868-8nXGSez6X8_Qm6Gys9SayzcC6Ahee-QwPNNfgb5yAjaZ2wrE5s_T4pYGKmNeMrM5Y0.png" descr="_a_n-x_zg5qUKySVCTk9cDiAuUpZes7aeW3_yzRWbvlYzwvNwdFGNUVM-caX2idur868-8nXGSez6X8_Qm6Gys9SayzcC6Ahee-QwPNNfgb5yAjaZ2wrE5s_T4pYGKmNeMrM5Y0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884286" y="5306799"/>
            <a:ext cx="1946928" cy="2678002"/>
          </a:xfrm>
          <a:prstGeom prst="rect">
            <a:avLst/>
          </a:prstGeom>
          <a:ln w="12700">
            <a:miter lim="400000"/>
          </a:ln>
        </p:spPr>
      </p:pic>
      <p:sp>
        <p:nvSpPr>
          <p:cNvPr id="298" name="Círculo"/>
          <p:cNvSpPr/>
          <p:nvPr/>
        </p:nvSpPr>
        <p:spPr>
          <a:xfrm>
            <a:off x="6396315" y="1976892"/>
            <a:ext cx="3146551" cy="3146551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/>
          <a:lstStyle/>
          <a:p>
            <a:endParaRPr/>
          </a:p>
        </p:txBody>
      </p:sp>
      <p:pic>
        <p:nvPicPr>
          <p:cNvPr id="299" name="Imagen" descr="Imagen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626728" y="2098230"/>
            <a:ext cx="5395804" cy="294320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250;p10"/>
          <p:cNvSpPr/>
          <p:nvPr/>
        </p:nvSpPr>
        <p:spPr>
          <a:xfrm>
            <a:off x="415499" y="1964490"/>
            <a:ext cx="8884503" cy="1692238"/>
          </a:xfrm>
          <a:prstGeom prst="roundRect">
            <a:avLst>
              <a:gd name="adj" fmla="val 30745"/>
            </a:avLst>
          </a:prstGeom>
          <a:solidFill>
            <a:srgbClr val="DFD3D8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02" name="Google Shape;25;p27"/>
          <p:cNvSpPr txBox="1">
            <a:spLocks noGrp="1"/>
          </p:cNvSpPr>
          <p:nvPr>
            <p:ph type="sldNum" sz="quarter" idx="4294967295"/>
          </p:nvPr>
        </p:nvSpPr>
        <p:spPr>
          <a:xfrm>
            <a:off x="371684" y="6881800"/>
            <a:ext cx="337159" cy="317116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23" tIns="91423" rIns="91423" bIns="91423"/>
          <a:lstStyle/>
          <a:p>
            <a:fld id="{86CB4B4D-7CA3-9044-876B-883B54F8677D}" type="slidenum">
              <a:t>13</a:t>
            </a:fld>
            <a:endParaRPr/>
          </a:p>
        </p:txBody>
      </p:sp>
      <p:sp>
        <p:nvSpPr>
          <p:cNvPr id="303" name="Google Shape;195;p7"/>
          <p:cNvSpPr txBox="1"/>
          <p:nvPr/>
        </p:nvSpPr>
        <p:spPr>
          <a:xfrm>
            <a:off x="719618" y="2117328"/>
            <a:ext cx="8067972" cy="14080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23" tIns="91423" rIns="91423" bIns="91423" anchor="ctr">
            <a:spAutoFit/>
          </a:bodyPr>
          <a:lstStyle/>
          <a:p>
            <a:pPr>
              <a:defRPr sz="1600" b="1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CONTAMINACIÓN DEL AGUA</a:t>
            </a:r>
          </a:p>
          <a:p>
            <a:pPr>
              <a:defRPr sz="1600">
                <a:latin typeface="Calibri"/>
                <a:ea typeface="Calibri"/>
                <a:cs typeface="Calibri"/>
                <a:sym typeface="Calibri"/>
              </a:defRPr>
            </a:pPr>
            <a:r>
              <a:t>En los sitios de disposición final que no se cuentan con una capa impermeable que proteja el suelo y lo aísle de los líquidos percolados provenientes de la descomposición y compresión de los residuos, estos líquidos se filtran a través del suelo, contaminándolo, pudiendo llegar incluso a las napas de agua subterránea. </a:t>
            </a:r>
          </a:p>
        </p:txBody>
      </p:sp>
      <p:sp>
        <p:nvSpPr>
          <p:cNvPr id="304" name="Google Shape;195;p7"/>
          <p:cNvSpPr txBox="1"/>
          <p:nvPr/>
        </p:nvSpPr>
        <p:spPr>
          <a:xfrm>
            <a:off x="4271875" y="4250310"/>
            <a:ext cx="2292443" cy="16620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23" tIns="91423" rIns="91423" bIns="91423" anchor="ctr">
            <a:spAutoFit/>
          </a:bodyPr>
          <a:lstStyle>
            <a:lvl1pPr>
              <a:defRPr sz="16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dirty="0" err="1">
                <a:solidFill>
                  <a:srgbClr val="741B47"/>
                </a:solidFill>
              </a:rPr>
              <a:t>Asimismo</a:t>
            </a:r>
            <a:r>
              <a:rPr dirty="0">
                <a:solidFill>
                  <a:srgbClr val="741B47"/>
                </a:solidFill>
              </a:rPr>
              <a:t>, se </a:t>
            </a:r>
            <a:r>
              <a:rPr dirty="0" err="1">
                <a:solidFill>
                  <a:srgbClr val="741B47"/>
                </a:solidFill>
              </a:rPr>
              <a:t>contamina</a:t>
            </a:r>
            <a:r>
              <a:rPr dirty="0">
                <a:solidFill>
                  <a:srgbClr val="741B47"/>
                </a:solidFill>
              </a:rPr>
              <a:t> el </a:t>
            </a:r>
            <a:r>
              <a:rPr dirty="0" err="1">
                <a:solidFill>
                  <a:srgbClr val="741B47"/>
                </a:solidFill>
              </a:rPr>
              <a:t>agua</a:t>
            </a:r>
            <a:r>
              <a:rPr dirty="0">
                <a:solidFill>
                  <a:srgbClr val="741B47"/>
                </a:solidFill>
              </a:rPr>
              <a:t>, </a:t>
            </a:r>
            <a:r>
              <a:rPr dirty="0" err="1">
                <a:solidFill>
                  <a:srgbClr val="741B47"/>
                </a:solidFill>
              </a:rPr>
              <a:t>por</a:t>
            </a:r>
            <a:r>
              <a:rPr dirty="0">
                <a:solidFill>
                  <a:srgbClr val="741B47"/>
                </a:solidFill>
              </a:rPr>
              <a:t> el </a:t>
            </a:r>
            <a:r>
              <a:rPr dirty="0" err="1">
                <a:solidFill>
                  <a:srgbClr val="741B47"/>
                </a:solidFill>
              </a:rPr>
              <a:t>arrastre</a:t>
            </a:r>
            <a:r>
              <a:rPr dirty="0">
                <a:solidFill>
                  <a:srgbClr val="741B47"/>
                </a:solidFill>
              </a:rPr>
              <a:t> de </a:t>
            </a:r>
            <a:r>
              <a:rPr dirty="0" err="1">
                <a:solidFill>
                  <a:srgbClr val="741B47"/>
                </a:solidFill>
              </a:rPr>
              <a:t>desechos</a:t>
            </a:r>
            <a:r>
              <a:rPr dirty="0">
                <a:solidFill>
                  <a:srgbClr val="741B47"/>
                </a:solidFill>
              </a:rPr>
              <a:t> </a:t>
            </a:r>
            <a:r>
              <a:rPr dirty="0" err="1">
                <a:solidFill>
                  <a:srgbClr val="741B47"/>
                </a:solidFill>
              </a:rPr>
              <a:t>que</a:t>
            </a:r>
            <a:r>
              <a:rPr dirty="0">
                <a:solidFill>
                  <a:srgbClr val="741B47"/>
                </a:solidFill>
              </a:rPr>
              <a:t> </a:t>
            </a:r>
            <a:r>
              <a:rPr dirty="0" err="1">
                <a:solidFill>
                  <a:srgbClr val="741B47"/>
                </a:solidFill>
              </a:rPr>
              <a:t>traen</a:t>
            </a:r>
            <a:r>
              <a:rPr dirty="0">
                <a:solidFill>
                  <a:srgbClr val="741B47"/>
                </a:solidFill>
              </a:rPr>
              <a:t> los </a:t>
            </a:r>
            <a:r>
              <a:rPr dirty="0" err="1">
                <a:solidFill>
                  <a:srgbClr val="741B47"/>
                </a:solidFill>
              </a:rPr>
              <a:t>ríos</a:t>
            </a:r>
            <a:r>
              <a:rPr dirty="0">
                <a:solidFill>
                  <a:srgbClr val="741B47"/>
                </a:solidFill>
              </a:rPr>
              <a:t>, </a:t>
            </a:r>
            <a:r>
              <a:rPr dirty="0" err="1">
                <a:solidFill>
                  <a:srgbClr val="741B47"/>
                </a:solidFill>
              </a:rPr>
              <a:t>depositándolos</a:t>
            </a:r>
            <a:r>
              <a:rPr dirty="0">
                <a:solidFill>
                  <a:srgbClr val="741B47"/>
                </a:solidFill>
              </a:rPr>
              <a:t> en </a:t>
            </a:r>
            <a:r>
              <a:rPr dirty="0" err="1">
                <a:solidFill>
                  <a:srgbClr val="741B47"/>
                </a:solidFill>
              </a:rPr>
              <a:t>lagos</a:t>
            </a:r>
            <a:r>
              <a:rPr dirty="0">
                <a:solidFill>
                  <a:srgbClr val="741B47"/>
                </a:solidFill>
              </a:rPr>
              <a:t> y/o en los </a:t>
            </a:r>
            <a:r>
              <a:rPr dirty="0" err="1">
                <a:solidFill>
                  <a:srgbClr val="741B47"/>
                </a:solidFill>
              </a:rPr>
              <a:t>océanos</a:t>
            </a:r>
            <a:r>
              <a:rPr dirty="0">
                <a:solidFill>
                  <a:srgbClr val="741B47"/>
                </a:solidFill>
              </a:rPr>
              <a:t>.</a:t>
            </a:r>
          </a:p>
        </p:txBody>
      </p:sp>
      <p:sp>
        <p:nvSpPr>
          <p:cNvPr id="305" name="Google Shape;206;p7"/>
          <p:cNvSpPr txBox="1"/>
          <p:nvPr/>
        </p:nvSpPr>
        <p:spPr>
          <a:xfrm>
            <a:off x="382498" y="1261297"/>
            <a:ext cx="8950504" cy="5361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399" tIns="91399" rIns="91399" bIns="91399" anchor="ctr">
            <a:spAutoFit/>
          </a:bodyPr>
          <a:lstStyle/>
          <a:p>
            <a:pPr>
              <a:lnSpc>
                <a:spcPct val="80000"/>
              </a:lnSpc>
              <a:defRPr sz="2800" b="1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FILTROS DE ACEITE: </a:t>
            </a:r>
            <a:r>
              <a:rPr sz="2200" b="0">
                <a:solidFill>
                  <a:srgbClr val="FF0000"/>
                </a:solidFill>
              </a:rPr>
              <a:t>¿QUÉ PASARÍA SI SE DERRAMAN EN EL AGUA?</a:t>
            </a:r>
          </a:p>
        </p:txBody>
      </p:sp>
      <p:pic>
        <p:nvPicPr>
          <p:cNvPr id="306" name="Google Shape;192;p7" descr="Google Shape;192;p7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664289" y="3965632"/>
            <a:ext cx="3517322" cy="3692289"/>
          </a:xfrm>
          <a:prstGeom prst="rect">
            <a:avLst/>
          </a:prstGeom>
          <a:ln w="12700">
            <a:miter lim="400000"/>
          </a:ln>
        </p:spPr>
      </p:pic>
      <p:pic>
        <p:nvPicPr>
          <p:cNvPr id="307" name="Imagen" descr="Imagen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10394" y="3989858"/>
            <a:ext cx="3492714" cy="1964139"/>
          </a:xfrm>
          <a:prstGeom prst="rect">
            <a:avLst/>
          </a:prstGeom>
          <a:ln w="12700">
            <a:miter lim="400000"/>
          </a:ln>
        </p:spPr>
      </p:pic>
      <p:sp>
        <p:nvSpPr>
          <p:cNvPr id="308" name="Triángulo isósceles 14"/>
          <p:cNvSpPr/>
          <p:nvPr/>
        </p:nvSpPr>
        <p:spPr>
          <a:xfrm rot="8744204">
            <a:off x="7435369" y="3431061"/>
            <a:ext cx="333494" cy="788256"/>
          </a:xfrm>
          <a:prstGeom prst="triangle">
            <a:avLst/>
          </a:prstGeom>
          <a:solidFill>
            <a:srgbClr val="DFD3D8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25;p27"/>
          <p:cNvSpPr txBox="1">
            <a:spLocks noGrp="1"/>
          </p:cNvSpPr>
          <p:nvPr>
            <p:ph type="sldNum" sz="quarter" idx="4294967295"/>
          </p:nvPr>
        </p:nvSpPr>
        <p:spPr>
          <a:xfrm>
            <a:off x="371684" y="6881800"/>
            <a:ext cx="337159" cy="317116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23" tIns="91423" rIns="91423" bIns="91423"/>
          <a:lstStyle/>
          <a:p>
            <a:fld id="{86CB4B4D-7CA3-9044-876B-883B54F8677D}" type="slidenum">
              <a:t>14</a:t>
            </a:fld>
            <a:endParaRPr/>
          </a:p>
        </p:txBody>
      </p:sp>
      <p:sp>
        <p:nvSpPr>
          <p:cNvPr id="311" name="ANTES…"/>
          <p:cNvSpPr txBox="1"/>
          <p:nvPr/>
        </p:nvSpPr>
        <p:spPr>
          <a:xfrm>
            <a:off x="571769" y="5383217"/>
            <a:ext cx="3051494" cy="5907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80000"/>
              </a:lnSpc>
              <a:defRPr sz="2200" b="1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ANTES </a:t>
            </a:r>
          </a:p>
          <a:p>
            <a:pPr algn="ctr">
              <a:lnSpc>
                <a:spcPct val="80000"/>
              </a:lnSpc>
              <a:defRPr sz="2200" b="1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BASURA O DESECHO</a:t>
            </a:r>
          </a:p>
        </p:txBody>
      </p:sp>
      <p:sp>
        <p:nvSpPr>
          <p:cNvPr id="312" name="DESPUÉS…"/>
          <p:cNvSpPr txBox="1"/>
          <p:nvPr/>
        </p:nvSpPr>
        <p:spPr>
          <a:xfrm>
            <a:off x="6239079" y="5383217"/>
            <a:ext cx="2758551" cy="5907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80000"/>
              </a:lnSpc>
              <a:defRPr sz="2200" b="1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DESPUÉS</a:t>
            </a:r>
          </a:p>
          <a:p>
            <a:pPr algn="ctr">
              <a:lnSpc>
                <a:spcPct val="80000"/>
              </a:lnSpc>
              <a:defRPr sz="2200" b="1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RESIDUO O RECURSO</a:t>
            </a:r>
          </a:p>
        </p:txBody>
      </p:sp>
      <p:pic>
        <p:nvPicPr>
          <p:cNvPr id="315" name="Imagen" descr="Imagen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65122" y="3403219"/>
            <a:ext cx="1785257" cy="1704915"/>
          </a:xfrm>
          <a:prstGeom prst="rect">
            <a:avLst/>
          </a:prstGeom>
          <a:ln w="12700">
            <a:miter lim="400000"/>
          </a:ln>
        </p:spPr>
      </p:pic>
      <p:pic>
        <p:nvPicPr>
          <p:cNvPr id="316" name="Imagen" descr="Imagen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rot="20819070">
            <a:off x="7019068" y="2362969"/>
            <a:ext cx="456806" cy="651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17" name="Imagen" descr="Imagen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159669" y="3583335"/>
            <a:ext cx="1310266" cy="1484460"/>
          </a:xfrm>
          <a:prstGeom prst="rect">
            <a:avLst/>
          </a:prstGeom>
          <a:ln w="12700">
            <a:miter lim="400000"/>
          </a:ln>
        </p:spPr>
      </p:pic>
      <p:pic>
        <p:nvPicPr>
          <p:cNvPr id="318" name="Imagen" descr="Imagen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893039" y="3477839"/>
            <a:ext cx="2636551" cy="1555675"/>
          </a:xfrm>
          <a:prstGeom prst="rect">
            <a:avLst/>
          </a:prstGeom>
          <a:ln w="12700">
            <a:miter lim="400000"/>
          </a:ln>
        </p:spPr>
      </p:pic>
      <p:pic>
        <p:nvPicPr>
          <p:cNvPr id="319" name="Imagen" descr="Imagen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 rot="20796209">
            <a:off x="6044849" y="3085730"/>
            <a:ext cx="729590" cy="1323137"/>
          </a:xfrm>
          <a:prstGeom prst="rect">
            <a:avLst/>
          </a:prstGeom>
          <a:ln w="12700">
            <a:miter lim="400000"/>
          </a:ln>
        </p:spPr>
      </p:pic>
      <p:pic>
        <p:nvPicPr>
          <p:cNvPr id="320" name="Imagen" descr="Imagen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 rot="870815">
            <a:off x="8102513" y="2303287"/>
            <a:ext cx="785403" cy="1141418"/>
          </a:xfrm>
          <a:prstGeom prst="rect">
            <a:avLst/>
          </a:prstGeom>
          <a:ln w="12700">
            <a:miter lim="400000"/>
          </a:ln>
        </p:spPr>
      </p:pic>
      <p:sp>
        <p:nvSpPr>
          <p:cNvPr id="15" name="Google Shape;324;p12"/>
          <p:cNvSpPr txBox="1"/>
          <p:nvPr/>
        </p:nvSpPr>
        <p:spPr>
          <a:xfrm>
            <a:off x="366450" y="1220100"/>
            <a:ext cx="4700400" cy="15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 smtClean="0">
                <a:latin typeface="Calibri"/>
                <a:cs typeface="Calibri"/>
                <a:sym typeface="Calibri"/>
              </a:rPr>
              <a:t>CAMBIO DE VISIÓN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1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191;p7"/>
          <p:cNvSpPr txBox="1"/>
          <p:nvPr/>
        </p:nvSpPr>
        <p:spPr>
          <a:xfrm>
            <a:off x="375975" y="1267704"/>
            <a:ext cx="5462332" cy="5293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91424" tIns="91424" rIns="91424" bIns="91424" anchor="ctr">
            <a:spAutoFit/>
          </a:bodyPr>
          <a:lstStyle>
            <a:lvl1pPr>
              <a:lnSpc>
                <a:spcPct val="80000"/>
              </a:lnSpc>
              <a:defRPr sz="2800" b="1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lang="es-CL" dirty="0" smtClean="0"/>
              <a:t>EN CUANTO A LOS DESECHOS</a:t>
            </a:r>
            <a:endParaRPr b="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25;p27"/>
          <p:cNvSpPr txBox="1">
            <a:spLocks noGrp="1"/>
          </p:cNvSpPr>
          <p:nvPr>
            <p:ph type="sldNum" sz="quarter" idx="4294967295"/>
          </p:nvPr>
        </p:nvSpPr>
        <p:spPr>
          <a:xfrm>
            <a:off x="371684" y="6881800"/>
            <a:ext cx="337159" cy="317116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23" tIns="91423" rIns="91423" bIns="91423"/>
          <a:lstStyle/>
          <a:p>
            <a:fld id="{86CB4B4D-7CA3-9044-876B-883B54F8677D}" type="slidenum">
              <a:t>15</a:t>
            </a:fld>
            <a:endParaRPr/>
          </a:p>
        </p:txBody>
      </p:sp>
      <p:pic>
        <p:nvPicPr>
          <p:cNvPr id="16" name="Imagen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642" y="1815299"/>
            <a:ext cx="7016441" cy="4871642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174254" y="3959846"/>
            <a:ext cx="4636302" cy="3844875"/>
          </a:xfrm>
          <a:prstGeom prst="rect">
            <a:avLst/>
          </a:prstGeom>
        </p:spPr>
      </p:pic>
      <p:grpSp>
        <p:nvGrpSpPr>
          <p:cNvPr id="18" name="Grupo 17"/>
          <p:cNvGrpSpPr/>
          <p:nvPr/>
        </p:nvGrpSpPr>
        <p:grpSpPr>
          <a:xfrm flipH="1">
            <a:off x="6552861" y="1699453"/>
            <a:ext cx="2633625" cy="2595780"/>
            <a:chOff x="6788832" y="1740310"/>
            <a:chExt cx="2633625" cy="2595780"/>
          </a:xfrm>
          <a:solidFill>
            <a:srgbClr val="DFD3D8"/>
          </a:solidFill>
        </p:grpSpPr>
        <p:sp>
          <p:nvSpPr>
            <p:cNvPr id="19" name="Google Shape;250;p10"/>
            <p:cNvSpPr/>
            <p:nvPr/>
          </p:nvSpPr>
          <p:spPr>
            <a:xfrm flipH="1">
              <a:off x="6788832" y="1740310"/>
              <a:ext cx="2633625" cy="1993051"/>
            </a:xfrm>
            <a:prstGeom prst="roundRect">
              <a:avLst>
                <a:gd name="adj" fmla="val 11224"/>
              </a:avLst>
            </a:prstGeom>
            <a:grp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Triángulo isósceles 19"/>
            <p:cNvSpPr/>
            <p:nvPr/>
          </p:nvSpPr>
          <p:spPr>
            <a:xfrm rot="9431658" flipH="1">
              <a:off x="8096392" y="3547835"/>
              <a:ext cx="333492" cy="788255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  <p:sp>
        <p:nvSpPr>
          <p:cNvPr id="21" name="Google Shape;353;p18"/>
          <p:cNvSpPr txBox="1"/>
          <p:nvPr/>
        </p:nvSpPr>
        <p:spPr>
          <a:xfrm flipH="1">
            <a:off x="6857909" y="1955076"/>
            <a:ext cx="2221896" cy="1477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spAutoFit/>
          </a:bodyPr>
          <a:lstStyle/>
          <a:p>
            <a:pPr lvl="0">
              <a:lnSpc>
                <a:spcPct val="80000"/>
              </a:lnSpc>
              <a:buClr>
                <a:srgbClr val="741B47"/>
              </a:buClr>
              <a:buSzPts val="2800"/>
            </a:pPr>
            <a:r>
              <a:rPr lang="es-CL" sz="2100" b="1" dirty="0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¡Veamos un ejemplo del </a:t>
            </a:r>
            <a:r>
              <a:rPr lang="es-CL" sz="21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tratamiento de estos residuos </a:t>
            </a:r>
            <a:r>
              <a:rPr lang="es-CL" sz="2100" b="1" dirty="0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en un taller!</a:t>
            </a:r>
            <a:endParaRPr lang="es-CL" sz="2100" dirty="0">
              <a:solidFill>
                <a:srgbClr val="741B47"/>
              </a:solidFill>
            </a:endParaRPr>
          </a:p>
        </p:txBody>
      </p:sp>
      <p:sp>
        <p:nvSpPr>
          <p:cNvPr id="22" name="Google Shape;323;p12"/>
          <p:cNvSpPr txBox="1"/>
          <p:nvPr/>
        </p:nvSpPr>
        <p:spPr>
          <a:xfrm>
            <a:off x="2855192" y="3741355"/>
            <a:ext cx="2655861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s-CL" sz="1800" dirty="0">
                <a:latin typeface="Calibri" panose="020F0502020204030204" pitchFamily="34" charset="0"/>
                <a:cs typeface="Calibri" panose="020F0502020204030204" pitchFamily="34" charset="0"/>
              </a:rPr>
              <a:t>Aprovechamiento de filtros de aceite.</a:t>
            </a:r>
          </a:p>
        </p:txBody>
      </p:sp>
      <p:sp>
        <p:nvSpPr>
          <p:cNvPr id="23" name="Google Shape;206;p7"/>
          <p:cNvSpPr txBox="1"/>
          <p:nvPr/>
        </p:nvSpPr>
        <p:spPr>
          <a:xfrm>
            <a:off x="382499" y="1261272"/>
            <a:ext cx="8950502" cy="5361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spAutoFit/>
          </a:bodyPr>
          <a:lstStyle/>
          <a:p>
            <a:pPr lvl="0">
              <a:lnSpc>
                <a:spcPct val="80000"/>
              </a:lnSpc>
              <a:buClr>
                <a:srgbClr val="741B47"/>
              </a:buClr>
              <a:buSzPts val="2800"/>
            </a:pPr>
            <a:r>
              <a:rPr lang="en-US" sz="2800" b="1" dirty="0" smtClean="0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VIDEO</a:t>
            </a:r>
            <a:endParaRPr lang="en-US" sz="2800" dirty="0"/>
          </a:p>
        </p:txBody>
      </p:sp>
      <p:sp>
        <p:nvSpPr>
          <p:cNvPr id="24" name="Botón de acción: Hacia delante o Siguiente 23">
            <a:hlinkClick r:id="rId4" highlightClick="1"/>
          </p:cNvPr>
          <p:cNvSpPr/>
          <p:nvPr/>
        </p:nvSpPr>
        <p:spPr>
          <a:xfrm>
            <a:off x="2353510" y="3655179"/>
            <a:ext cx="491851" cy="491851"/>
          </a:xfrm>
          <a:prstGeom prst="actionButtonForwardNext">
            <a:avLst/>
          </a:prstGeom>
          <a:solidFill>
            <a:schemeClr val="bg1">
              <a:lumMod val="75000"/>
            </a:schemeClr>
          </a:solidFill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>
              <a:ln w="0">
                <a:noFill/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5" name="Google Shape;443;p20"/>
          <p:cNvSpPr txBox="1"/>
          <p:nvPr/>
        </p:nvSpPr>
        <p:spPr>
          <a:xfrm>
            <a:off x="366450" y="1220100"/>
            <a:ext cx="4700400" cy="15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 smtClean="0">
                <a:latin typeface="Calibri"/>
                <a:ea typeface="Calibri"/>
                <a:cs typeface="Calibri"/>
                <a:sym typeface="Calibri"/>
              </a:rPr>
              <a:t>VEAMOS EL SIGUIENTE</a:t>
            </a:r>
            <a:endParaRPr sz="1400" b="1" i="0" u="none" strike="noStrike" cap="none" dirty="0" smtClea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1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43;p26"/>
          <p:cNvSpPr txBox="1">
            <a:spLocks noGrp="1"/>
          </p:cNvSpPr>
          <p:nvPr>
            <p:ph type="sldNum" sz="quarter" idx="4294967295"/>
          </p:nvPr>
        </p:nvSpPr>
        <p:spPr>
          <a:xfrm>
            <a:off x="371684" y="6881800"/>
            <a:ext cx="337159" cy="317116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23" tIns="91423" rIns="91423" bIns="91423"/>
          <a:lstStyle/>
          <a:p>
            <a:fld id="{86CB4B4D-7CA3-9044-876B-883B54F8677D}" type="slidenum">
              <a:t>16</a:t>
            </a:fld>
            <a:endParaRPr/>
          </a:p>
        </p:txBody>
      </p:sp>
      <p:grpSp>
        <p:nvGrpSpPr>
          <p:cNvPr id="261" name="Google Shape;275;p12"/>
          <p:cNvGrpSpPr/>
          <p:nvPr/>
        </p:nvGrpSpPr>
        <p:grpSpPr>
          <a:xfrm>
            <a:off x="2035275" y="2911885"/>
            <a:ext cx="6999676" cy="2696556"/>
            <a:chOff x="0" y="0"/>
            <a:chExt cx="6999674" cy="2696554"/>
          </a:xfrm>
        </p:grpSpPr>
        <p:sp>
          <p:nvSpPr>
            <p:cNvPr id="259" name="Google Shape;276;p12"/>
            <p:cNvSpPr/>
            <p:nvPr/>
          </p:nvSpPr>
          <p:spPr>
            <a:xfrm>
              <a:off x="0" y="0"/>
              <a:ext cx="6999675" cy="2696555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 cap="flat">
              <a:solidFill>
                <a:srgbClr val="585858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latin typeface="+mj-lt"/>
                  <a:ea typeface="+mj-ea"/>
                  <a:cs typeface="+mj-cs"/>
                  <a:sym typeface="Arial"/>
                </a:defRPr>
              </a:pPr>
              <a:endParaRPr/>
            </a:p>
          </p:txBody>
        </p:sp>
        <p:sp>
          <p:nvSpPr>
            <p:cNvPr id="260" name="Google Shape;277;p12"/>
            <p:cNvSpPr txBox="1"/>
            <p:nvPr/>
          </p:nvSpPr>
          <p:spPr>
            <a:xfrm>
              <a:off x="131634" y="1158159"/>
              <a:ext cx="6736406" cy="38018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91399" tIns="91399" rIns="91399" bIns="91399" numCol="1" anchor="ctr">
              <a:spAutoFit/>
            </a:bodyPr>
            <a:lstStyle>
              <a:lvl1pPr>
                <a:defRPr>
                  <a:latin typeface="+mj-lt"/>
                  <a:ea typeface="+mj-ea"/>
                  <a:cs typeface="+mj-cs"/>
                  <a:sym typeface="Arial"/>
                </a:defRPr>
              </a:lvl1pPr>
            </a:lstStyle>
            <a:p>
              <a:r>
                <a:t>    </a:t>
              </a:r>
            </a:p>
          </p:txBody>
        </p:sp>
      </p:grpSp>
      <p:pic>
        <p:nvPicPr>
          <p:cNvPr id="262" name="Google Shape;281;p12" descr="Google Shape;281;p1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474444" y="5389021"/>
            <a:ext cx="1651875" cy="884517"/>
          </a:xfrm>
          <a:prstGeom prst="rect">
            <a:avLst/>
          </a:prstGeom>
          <a:ln w="12700">
            <a:miter lim="400000"/>
          </a:ln>
        </p:spPr>
      </p:pic>
      <p:pic>
        <p:nvPicPr>
          <p:cNvPr id="263" name="Google Shape;282;p12" descr="Google Shape;282;p12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2474947"/>
            <a:ext cx="3854921" cy="3652251"/>
          </a:xfrm>
          <a:prstGeom prst="rect">
            <a:avLst/>
          </a:prstGeom>
          <a:ln w="12700">
            <a:miter lim="400000"/>
          </a:ln>
        </p:spPr>
      </p:pic>
      <p:pic>
        <p:nvPicPr>
          <p:cNvPr id="264" name="Google Shape;283;p12" descr="Google Shape;283;p12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126316" y="5029930"/>
            <a:ext cx="1806827" cy="1348214"/>
          </a:xfrm>
          <a:prstGeom prst="rect">
            <a:avLst/>
          </a:prstGeom>
          <a:ln w="12700">
            <a:miter lim="400000"/>
          </a:ln>
        </p:spPr>
      </p:pic>
      <p:sp>
        <p:nvSpPr>
          <p:cNvPr id="267" name="Google Shape;168;p5"/>
          <p:cNvSpPr txBox="1"/>
          <p:nvPr/>
        </p:nvSpPr>
        <p:spPr>
          <a:xfrm>
            <a:off x="4125174" y="1029694"/>
            <a:ext cx="466493" cy="8301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24" tIns="91424" rIns="91424" bIns="91424" anchor="ctr">
            <a:spAutoFit/>
          </a:bodyPr>
          <a:lstStyle>
            <a:lvl1pPr algn="r">
              <a:lnSpc>
                <a:spcPct val="90000"/>
              </a:lnSpc>
              <a:defRPr sz="5000">
                <a:solidFill>
                  <a:srgbClr val="BA9BA5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5</a:t>
            </a:r>
          </a:p>
        </p:txBody>
      </p:sp>
      <p:sp>
        <p:nvSpPr>
          <p:cNvPr id="268" name="Google Shape;391;p18"/>
          <p:cNvSpPr txBox="1"/>
          <p:nvPr/>
        </p:nvSpPr>
        <p:spPr>
          <a:xfrm>
            <a:off x="3205316" y="4207576"/>
            <a:ext cx="4994786" cy="6773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24" tIns="91424" rIns="91424" bIns="91424" anchor="ctr">
            <a:spAutoFit/>
          </a:bodyPr>
          <a:lstStyle/>
          <a:p>
            <a:pPr>
              <a:lnSpc>
                <a:spcPct val="115000"/>
              </a:lnSpc>
              <a:defRPr sz="1600">
                <a:latin typeface="Calibri"/>
                <a:ea typeface="Calibri"/>
                <a:cs typeface="Calibri"/>
                <a:sym typeface="Calibri"/>
              </a:defRPr>
            </a:pPr>
            <a:r>
              <a:t>¡Ahora realizaremos una actividad que resume todo lo que hemos visto! </a:t>
            </a:r>
            <a:r>
              <a:rPr b="1">
                <a:solidFill>
                  <a:srgbClr val="76384D"/>
                </a:solidFill>
              </a:rPr>
              <a:t>¡Atentos!</a:t>
            </a:r>
          </a:p>
        </p:txBody>
      </p:sp>
      <p:sp>
        <p:nvSpPr>
          <p:cNvPr id="269" name="Google Shape;445;p20"/>
          <p:cNvSpPr txBox="1"/>
          <p:nvPr/>
        </p:nvSpPr>
        <p:spPr>
          <a:xfrm>
            <a:off x="3205315" y="3507737"/>
            <a:ext cx="5250428" cy="4315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24" tIns="91424" rIns="91424" bIns="91424" anchor="ctr">
            <a:spAutoFit/>
          </a:bodyPr>
          <a:lstStyle/>
          <a:p>
            <a:pPr>
              <a:lnSpc>
                <a:spcPct val="115000"/>
              </a:lnSpc>
              <a:defRPr sz="2000" b="1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FILTROS </a:t>
            </a:r>
            <a:r>
              <a:rPr b="0">
                <a:solidFill>
                  <a:srgbClr val="FF0000"/>
                </a:solidFill>
              </a:rPr>
              <a:t>DE ACEITE</a:t>
            </a:r>
          </a:p>
        </p:txBody>
      </p:sp>
      <p:sp>
        <p:nvSpPr>
          <p:cNvPr id="16" name="Google Shape;388;p18"/>
          <p:cNvSpPr txBox="1"/>
          <p:nvPr/>
        </p:nvSpPr>
        <p:spPr>
          <a:xfrm>
            <a:off x="375975" y="1373700"/>
            <a:ext cx="8950500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¿CUÁNTO APRENDIMOS?</a:t>
            </a:r>
            <a:endParaRPr sz="3100" b="1" i="0" u="none" strike="noStrike" cap="none">
              <a:solidFill>
                <a:srgbClr val="741B4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392;p18"/>
          <p:cNvSpPr txBox="1"/>
          <p:nvPr/>
        </p:nvSpPr>
        <p:spPr>
          <a:xfrm>
            <a:off x="366450" y="1220100"/>
            <a:ext cx="4700400" cy="15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REVISEMOS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1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upo 30"/>
          <p:cNvGrpSpPr/>
          <p:nvPr/>
        </p:nvGrpSpPr>
        <p:grpSpPr>
          <a:xfrm>
            <a:off x="-4655" y="1220100"/>
            <a:ext cx="9503942" cy="7003083"/>
            <a:chOff x="-4655" y="1220100"/>
            <a:chExt cx="9503942" cy="7003083"/>
          </a:xfrm>
        </p:grpSpPr>
        <p:sp>
          <p:nvSpPr>
            <p:cNvPr id="32" name="Google Shape;401;p19"/>
            <p:cNvSpPr txBox="1"/>
            <p:nvPr/>
          </p:nvSpPr>
          <p:spPr>
            <a:xfrm>
              <a:off x="366450" y="1220100"/>
              <a:ext cx="4700400" cy="153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 i="0" u="none" strike="noStrike" cap="none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ANTES DE COMENZAR LA ACTIVIDAD:</a:t>
              </a:r>
              <a:endParaRPr sz="14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" name="Google Shape;402;p19"/>
            <p:cNvSpPr txBox="1"/>
            <p:nvPr/>
          </p:nvSpPr>
          <p:spPr>
            <a:xfrm>
              <a:off x="375977" y="1342004"/>
              <a:ext cx="1983765" cy="319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b="1" i="0" u="none" strike="noStrike" cap="none">
                  <a:solidFill>
                    <a:srgbClr val="ED423D"/>
                  </a:solidFill>
                  <a:latin typeface="Calibri"/>
                  <a:ea typeface="Calibri"/>
                  <a:cs typeface="Calibri"/>
                  <a:sym typeface="Calibri"/>
                </a:rPr>
                <a:t>¡ATENCIÓN!</a:t>
              </a:r>
              <a:endParaRPr sz="3100" b="1" i="0" u="none" strike="noStrike" cap="none">
                <a:solidFill>
                  <a:srgbClr val="ED423D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" name="Google Shape;404;p19"/>
            <p:cNvSpPr txBox="1"/>
            <p:nvPr/>
          </p:nvSpPr>
          <p:spPr>
            <a:xfrm>
              <a:off x="1229039" y="1922016"/>
              <a:ext cx="7934626" cy="5231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b="1" i="0" u="none" strike="noStrike" cap="none" dirty="0" err="1" smtClean="0">
                  <a:solidFill>
                    <a:srgbClr val="741B47"/>
                  </a:solidFill>
                  <a:latin typeface="Calibri"/>
                  <a:ea typeface="Calibri"/>
                  <a:cs typeface="Calibri"/>
                  <a:sym typeface="Calibri"/>
                </a:rPr>
                <a:t>Materiales</a:t>
              </a:r>
              <a:r>
                <a:rPr lang="en-US" b="1" i="0" u="none" strike="noStrike" cap="none" dirty="0" smtClean="0">
                  <a:solidFill>
                    <a:srgbClr val="741B47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b="1" i="0" u="none" strike="noStrike" cap="none" dirty="0" err="1" smtClean="0">
                  <a:solidFill>
                    <a:srgbClr val="741B47"/>
                  </a:solidFill>
                  <a:latin typeface="Calibri"/>
                  <a:ea typeface="Calibri"/>
                  <a:cs typeface="Calibri"/>
                  <a:sym typeface="Calibri"/>
                </a:rPr>
                <a:t>inflamables</a:t>
              </a:r>
              <a:r>
                <a:rPr lang="en-US" b="1" i="0" u="none" strike="noStrike" cap="none" dirty="0" smtClean="0">
                  <a:solidFill>
                    <a:srgbClr val="741B47"/>
                  </a:solidFill>
                  <a:latin typeface="Calibri"/>
                  <a:ea typeface="Calibri"/>
                  <a:cs typeface="Calibri"/>
                  <a:sym typeface="Calibri"/>
                </a:rPr>
                <a:t>: </a:t>
              </a:r>
              <a:r>
                <a:rPr lang="en-US" sz="1400" b="0" i="0" u="none" strike="noStrike" cap="none" dirty="0" err="1" smtClean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Tener</a:t>
              </a:r>
              <a:r>
                <a:rPr lang="en-US" sz="1400" b="0" i="0" u="none" strike="noStrike" cap="none" dirty="0" smtClean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1400" b="0" i="0" u="none" strike="noStrike" cap="none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máxima</a:t>
              </a:r>
              <a:r>
                <a:rPr lang="en-US" sz="14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1400" b="0" i="0" u="none" strike="noStrike" cap="none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precaución</a:t>
              </a:r>
              <a:r>
                <a:rPr lang="en-US" sz="14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al </a:t>
              </a:r>
              <a:r>
                <a:rPr lang="en-US" sz="1400" b="0" i="0" u="none" strike="noStrike" cap="none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momento</a:t>
              </a:r>
              <a:r>
                <a:rPr lang="en-US" sz="14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de  </a:t>
              </a:r>
              <a:r>
                <a:rPr lang="en-US" sz="1400" b="0" i="0" u="none" strike="noStrike" cap="none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manipular</a:t>
              </a:r>
              <a:r>
                <a:rPr lang="en-US" sz="14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o </a:t>
              </a:r>
              <a:r>
                <a:rPr lang="en-US" sz="1400" b="0" i="0" u="none" strike="noStrike" cap="none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extraer</a:t>
              </a:r>
              <a:r>
                <a:rPr lang="en-US" sz="14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el combustible de los </a:t>
              </a:r>
              <a:r>
                <a:rPr lang="en-US" sz="1400" b="0" i="0" u="none" strike="noStrike" cap="none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sistemas</a:t>
              </a:r>
              <a:r>
                <a:rPr lang="en-US" sz="14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del </a:t>
              </a:r>
              <a:r>
                <a:rPr lang="en-US" sz="1400" b="0" i="0" u="none" strike="noStrike" cap="none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vehículo</a:t>
              </a:r>
              <a:r>
                <a:rPr lang="en-US" sz="14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(</a:t>
              </a:r>
              <a:r>
                <a:rPr lang="en-US" sz="1400" b="0" i="0" u="none" strike="noStrike" cap="none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bomba</a:t>
              </a:r>
              <a:r>
                <a:rPr lang="en-US" sz="14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combustible, </a:t>
              </a:r>
              <a:r>
                <a:rPr lang="en-US" sz="1400" b="0" i="0" u="none" strike="noStrike" cap="none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mangueras</a:t>
              </a:r>
              <a:r>
                <a:rPr lang="en-US" sz="14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de </a:t>
              </a:r>
              <a:r>
                <a:rPr lang="en-US" sz="1400" b="0" i="0" u="none" strike="noStrike" cap="none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inyección</a:t>
              </a:r>
              <a:r>
                <a:rPr lang="en-US" sz="14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, </a:t>
              </a:r>
              <a:r>
                <a:rPr lang="en-US" sz="1400" b="0" i="0" u="none" strike="noStrike" cap="none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etc</a:t>
              </a:r>
              <a:r>
                <a:rPr lang="en-US" sz="14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). </a:t>
              </a:r>
              <a:endParaRPr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" name="Google Shape;405;p19"/>
            <p:cNvSpPr txBox="1"/>
            <p:nvPr/>
          </p:nvSpPr>
          <p:spPr>
            <a:xfrm>
              <a:off x="1229039" y="2672931"/>
              <a:ext cx="7669155" cy="73862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b="1" i="0" u="none" strike="noStrike" cap="none" dirty="0" err="1" smtClean="0">
                  <a:solidFill>
                    <a:srgbClr val="741B47"/>
                  </a:solidFill>
                  <a:latin typeface="Calibri"/>
                  <a:ea typeface="Calibri"/>
                  <a:cs typeface="Calibri"/>
                  <a:sym typeface="Calibri"/>
                </a:rPr>
                <a:t>Protección</a:t>
              </a:r>
              <a:r>
                <a:rPr lang="en-US" b="1" i="0" u="none" strike="noStrike" cap="none" dirty="0" smtClean="0">
                  <a:solidFill>
                    <a:srgbClr val="741B47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b="1" i="0" u="none" strike="noStrike" cap="none" dirty="0" err="1" smtClean="0">
                  <a:solidFill>
                    <a:srgbClr val="741B47"/>
                  </a:solidFill>
                  <a:latin typeface="Calibri"/>
                  <a:ea typeface="Calibri"/>
                  <a:cs typeface="Calibri"/>
                  <a:sym typeface="Calibri"/>
                </a:rPr>
                <a:t>obligatoria</a:t>
              </a:r>
              <a:r>
                <a:rPr lang="en-US" b="1" i="0" u="none" strike="noStrike" cap="none" dirty="0" smtClean="0">
                  <a:solidFill>
                    <a:srgbClr val="741B47"/>
                  </a:solidFill>
                  <a:latin typeface="Calibri"/>
                  <a:ea typeface="Calibri"/>
                  <a:cs typeface="Calibri"/>
                  <a:sym typeface="Calibri"/>
                </a:rPr>
                <a:t> de la vista: </a:t>
              </a:r>
              <a:r>
                <a:rPr lang="en-US" sz="1400" b="0" i="0" u="none" strike="noStrike" cap="none" dirty="0" smtClean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Se </a:t>
              </a:r>
              <a:r>
                <a:rPr lang="en-US" sz="1400" b="0" i="0" u="none" strike="noStrike" cap="none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utilizarán</a:t>
              </a:r>
              <a:r>
                <a:rPr lang="en-US" sz="14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1400" b="0" i="0" u="none" strike="noStrike" cap="none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antiparras</a:t>
              </a:r>
              <a:r>
                <a:rPr lang="en-US" sz="14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1400" b="0" i="0" u="none" strike="noStrike" cap="none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siempre</a:t>
              </a:r>
              <a:r>
                <a:rPr lang="en-US" sz="14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1400" b="0" i="0" u="none" strike="noStrike" cap="none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que</a:t>
              </a:r>
              <a:r>
                <a:rPr lang="en-US" sz="14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1400" b="0" i="0" u="none" strike="noStrike" cap="none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exista</a:t>
              </a:r>
              <a:r>
                <a:rPr lang="en-US" sz="14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1400" b="0" i="0" u="none" strike="noStrike" cap="none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riesgo</a:t>
              </a:r>
              <a:r>
                <a:rPr lang="en-US" sz="14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de </a:t>
              </a:r>
              <a:r>
                <a:rPr lang="en-US" sz="1400" b="0" i="0" u="none" strike="noStrike" cap="none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proyección</a:t>
              </a:r>
              <a:r>
                <a:rPr lang="en-US" sz="14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de </a:t>
              </a:r>
              <a:r>
                <a:rPr lang="en-US" sz="1400" b="0" i="0" u="none" strike="noStrike" cap="none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partículas</a:t>
              </a:r>
              <a:r>
                <a:rPr lang="en-US" sz="14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a los </a:t>
              </a:r>
              <a:r>
                <a:rPr lang="en-US" sz="1400" b="0" i="0" u="none" strike="noStrike" cap="none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ojos</a:t>
              </a:r>
              <a:r>
                <a:rPr lang="en-US" sz="14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. (</a:t>
              </a:r>
              <a:r>
                <a:rPr lang="en-US" sz="1400" b="0" i="0" u="none" strike="noStrike" cap="none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aceites</a:t>
              </a:r>
              <a:r>
                <a:rPr lang="en-US" sz="14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, </a:t>
              </a:r>
              <a:r>
                <a:rPr lang="en-US" sz="1400" b="0" i="0" u="none" strike="noStrike" cap="none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líquidos</a:t>
              </a:r>
              <a:r>
                <a:rPr lang="en-US" sz="14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1400" b="0" i="0" u="none" strike="noStrike" cap="none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refrigerantes</a:t>
              </a:r>
              <a:r>
                <a:rPr lang="en-US" sz="14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y de </a:t>
              </a:r>
              <a:r>
                <a:rPr lang="en-US" sz="1400" b="0" i="0" u="none" strike="noStrike" cap="none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freno</a:t>
              </a:r>
              <a:r>
                <a:rPr lang="en-US" sz="14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, </a:t>
              </a:r>
              <a:r>
                <a:rPr lang="en-US" sz="1400" b="0" i="0" u="none" strike="noStrike" cap="none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virutas</a:t>
              </a:r>
              <a:r>
                <a:rPr lang="en-US" sz="14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del disco de </a:t>
              </a:r>
              <a:r>
                <a:rPr lang="en-US" sz="1400" b="0" i="0" u="none" strike="noStrike" cap="none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freno</a:t>
              </a:r>
              <a:r>
                <a:rPr lang="en-US" sz="14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, </a:t>
              </a:r>
              <a:r>
                <a:rPr lang="en-US" sz="1400" b="0" i="0" u="none" strike="noStrike" cap="none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uso</a:t>
              </a:r>
              <a:r>
                <a:rPr lang="en-US" sz="14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de </a:t>
              </a:r>
              <a:r>
                <a:rPr lang="en-US" sz="1400" b="0" i="0" u="none" strike="noStrike" cap="none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circuitos</a:t>
              </a:r>
              <a:r>
                <a:rPr lang="en-US" sz="14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1400" b="0" i="0" u="none" strike="noStrike" cap="none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eléctricos</a:t>
              </a:r>
              <a:r>
                <a:rPr lang="en-US" sz="14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, </a:t>
              </a:r>
              <a:r>
                <a:rPr lang="en-US" sz="1400" b="0" i="0" u="none" strike="noStrike" cap="none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etc</a:t>
              </a:r>
              <a:r>
                <a:rPr lang="en-US" sz="14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).</a:t>
              </a:r>
              <a:endParaRPr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" name="Google Shape;406;p19"/>
            <p:cNvSpPr txBox="1"/>
            <p:nvPr/>
          </p:nvSpPr>
          <p:spPr>
            <a:xfrm>
              <a:off x="1229039" y="4508604"/>
              <a:ext cx="7934626" cy="5231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b="1" i="0" u="none" strike="noStrike" cap="none" dirty="0" err="1" smtClean="0">
                  <a:solidFill>
                    <a:srgbClr val="741B47"/>
                  </a:solidFill>
                  <a:latin typeface="Calibri"/>
                  <a:ea typeface="Calibri"/>
                  <a:cs typeface="Calibri"/>
                  <a:sym typeface="Calibri"/>
                </a:rPr>
                <a:t>Protección</a:t>
              </a:r>
              <a:r>
                <a:rPr lang="en-US" b="1" i="0" u="none" strike="noStrike" cap="none" dirty="0" smtClean="0">
                  <a:solidFill>
                    <a:srgbClr val="741B47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b="1" i="0" u="none" strike="noStrike" cap="none" dirty="0" err="1" smtClean="0">
                  <a:solidFill>
                    <a:srgbClr val="741B47"/>
                  </a:solidFill>
                  <a:latin typeface="Calibri"/>
                  <a:ea typeface="Calibri"/>
                  <a:cs typeface="Calibri"/>
                  <a:sym typeface="Calibri"/>
                </a:rPr>
                <a:t>obligatoria</a:t>
              </a:r>
              <a:r>
                <a:rPr lang="en-US" b="1" i="0" u="none" strike="noStrike" cap="none" dirty="0" smtClean="0">
                  <a:solidFill>
                    <a:srgbClr val="741B47"/>
                  </a:solidFill>
                  <a:latin typeface="Calibri"/>
                  <a:ea typeface="Calibri"/>
                  <a:cs typeface="Calibri"/>
                  <a:sym typeface="Calibri"/>
                </a:rPr>
                <a:t> de los pies: </a:t>
              </a:r>
              <a:r>
                <a:rPr lang="en-US" sz="1400" b="0" i="0" u="none" strike="noStrike" cap="none" dirty="0" err="1" smtClea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Uso</a:t>
              </a:r>
              <a:r>
                <a:rPr lang="en-US" sz="1400" b="0" i="0" u="none" strike="noStrike" cap="none" dirty="0" smtClea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1400" b="0" i="0" u="none" strike="noStrike" cap="none" dirty="0" err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obligatorio</a:t>
              </a:r>
              <a:r>
                <a:rPr lang="en-US" sz="1400" b="0" i="0" u="none" strike="noStrike" cap="none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de </a:t>
              </a:r>
              <a:r>
                <a:rPr lang="en-US" sz="1400" b="0" i="0" u="none" strike="noStrike" cap="none" dirty="0" err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zapatos</a:t>
              </a:r>
              <a:r>
                <a:rPr lang="en-US" sz="1400" b="0" i="0" u="none" strike="noStrike" cap="none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de </a:t>
              </a:r>
              <a:r>
                <a:rPr lang="en-US" sz="1400" b="0" i="0" u="none" strike="noStrike" cap="none" dirty="0" err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seguridad</a:t>
              </a:r>
              <a:r>
                <a:rPr lang="en-US" sz="1400" b="0" i="0" u="none" strike="noStrike" cap="none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 al </a:t>
              </a:r>
              <a:r>
                <a:rPr lang="en-US" sz="1400" b="0" i="0" u="none" strike="noStrike" cap="none" dirty="0" err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entrar</a:t>
              </a:r>
              <a:r>
                <a:rPr lang="en-US" sz="1400" b="0" i="0" u="none" strike="noStrike" cap="none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al taller o </a:t>
              </a:r>
              <a:r>
                <a:rPr lang="en-US" sz="1400" b="0" i="0" u="none" strike="noStrike" cap="none" dirty="0" err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laboratorio</a:t>
              </a:r>
              <a:r>
                <a:rPr lang="en-US" sz="1400" b="0" i="0" u="none" strike="noStrike" cap="none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, en </a:t>
              </a:r>
              <a:r>
                <a:rPr lang="en-US" sz="1400" b="0" i="0" u="none" strike="noStrike" cap="none" dirty="0" err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casos</a:t>
              </a:r>
              <a:r>
                <a:rPr lang="en-US" sz="1400" b="0" i="0" u="none" strike="noStrike" cap="none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1400" b="0" i="0" u="none" strike="noStrike" cap="none" dirty="0" err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que</a:t>
              </a:r>
              <a:r>
                <a:rPr lang="en-US" sz="1400" b="0" i="0" u="none" strike="noStrike" cap="none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1400" b="0" i="0" u="none" strike="noStrike" cap="none" dirty="0" err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exista</a:t>
              </a:r>
              <a:r>
                <a:rPr lang="en-US" sz="1400" b="0" i="0" u="none" strike="noStrike" cap="none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1400" b="0" i="0" u="none" strike="noStrike" cap="none" dirty="0" err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riesgo</a:t>
              </a:r>
              <a:r>
                <a:rPr lang="en-US" sz="1400" b="0" i="0" u="none" strike="noStrike" cap="none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de </a:t>
              </a:r>
              <a:r>
                <a:rPr lang="en-US" sz="1400" b="0" i="0" u="none" strike="noStrike" cap="none" dirty="0" err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caídas</a:t>
              </a:r>
              <a:r>
                <a:rPr lang="en-US" sz="1400" b="0" i="0" u="none" strike="noStrike" cap="none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de </a:t>
              </a:r>
              <a:r>
                <a:rPr lang="en-US" sz="1400" b="0" i="0" u="none" strike="noStrike" cap="none" dirty="0" err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objetos</a:t>
              </a:r>
              <a:r>
                <a:rPr lang="en-US" sz="1400" b="0" i="0" u="none" strike="noStrike" cap="none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1400" b="0" i="0" u="none" strike="noStrike" cap="none" dirty="0" err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pesados</a:t>
              </a:r>
              <a:r>
                <a:rPr lang="en-US" sz="1400" b="0" i="0" u="none" strike="noStrike" cap="none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.</a:t>
              </a:r>
              <a:endParaRPr sz="14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" name="Google Shape;407;p19"/>
            <p:cNvSpPr txBox="1"/>
            <p:nvPr/>
          </p:nvSpPr>
          <p:spPr>
            <a:xfrm>
              <a:off x="1229039" y="5298844"/>
              <a:ext cx="7030065" cy="73862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 i="0" u="none" strike="noStrike" cap="none" dirty="0" err="1">
                  <a:solidFill>
                    <a:srgbClr val="741B47"/>
                  </a:solidFill>
                  <a:latin typeface="Calibri"/>
                  <a:ea typeface="Calibri"/>
                  <a:cs typeface="Calibri"/>
                  <a:sym typeface="Calibri"/>
                </a:rPr>
                <a:t>Manipular</a:t>
              </a:r>
              <a:r>
                <a:rPr lang="en-US" sz="1400" b="1" i="0" u="none" strike="noStrike" cap="none" dirty="0">
                  <a:solidFill>
                    <a:srgbClr val="741B47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1400" b="1" i="0" u="none" strike="noStrike" cap="none" dirty="0" err="1">
                  <a:solidFill>
                    <a:srgbClr val="741B47"/>
                  </a:solidFill>
                  <a:latin typeface="Calibri"/>
                  <a:ea typeface="Calibri"/>
                  <a:cs typeface="Calibri"/>
                  <a:sym typeface="Calibri"/>
                </a:rPr>
                <a:t>herramientas</a:t>
              </a:r>
              <a:r>
                <a:rPr lang="en-US" sz="1400" b="1" i="0" u="none" strike="noStrike" cap="none" dirty="0">
                  <a:solidFill>
                    <a:srgbClr val="741B47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1400" b="0" i="0" u="none" strike="noStrike" cap="none" dirty="0" err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cuidadosamente</a:t>
              </a:r>
              <a:r>
                <a:rPr lang="en-US" sz="1400" b="0" i="0" u="none" strike="noStrike" cap="none" dirty="0" smtClea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.</a:t>
              </a:r>
            </a:p>
            <a:p>
              <a:r>
                <a:rPr lang="es-CL" b="1" dirty="0">
                  <a:solidFill>
                    <a:srgbClr val="741B47"/>
                  </a:solidFill>
                  <a:latin typeface="Calibri"/>
                  <a:ea typeface="Calibri"/>
                  <a:cs typeface="Calibri"/>
                  <a:sym typeface="Calibri"/>
                </a:rPr>
                <a:t>Asegurar la integridad física </a:t>
              </a:r>
              <a:r>
                <a:rPr lang="es-CL" dirty="0">
                  <a:latin typeface="Calibri"/>
                  <a:ea typeface="Calibri"/>
                  <a:cs typeface="Calibri"/>
                  <a:sym typeface="Calibri"/>
                </a:rPr>
                <a:t>propia y del grupo de trabajo</a:t>
              </a:r>
              <a:r>
                <a:rPr lang="es-CL" dirty="0" smtClean="0">
                  <a:latin typeface="Calibri"/>
                  <a:ea typeface="Calibri"/>
                  <a:cs typeface="Calibri"/>
                  <a:sym typeface="Calibri"/>
                </a:rPr>
                <a:t>.</a:t>
              </a:r>
            </a:p>
            <a:p>
              <a:r>
                <a:rPr lang="en-US" dirty="0">
                  <a:latin typeface="Calibri"/>
                  <a:ea typeface="Calibri"/>
                  <a:cs typeface="Calibri"/>
                  <a:sym typeface="Calibri"/>
                </a:rPr>
                <a:t>Circular solo </a:t>
              </a:r>
              <a:r>
                <a:rPr lang="en-US" dirty="0" err="1">
                  <a:latin typeface="Calibri"/>
                  <a:ea typeface="Calibri"/>
                  <a:cs typeface="Calibri"/>
                  <a:sym typeface="Calibri"/>
                </a:rPr>
                <a:t>por</a:t>
              </a:r>
              <a:r>
                <a:rPr lang="en-US" dirty="0"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dirty="0" err="1">
                  <a:latin typeface="Calibri"/>
                  <a:ea typeface="Calibri"/>
                  <a:cs typeface="Calibri"/>
                  <a:sym typeface="Calibri"/>
                </a:rPr>
                <a:t>las</a:t>
              </a:r>
              <a:r>
                <a:rPr lang="en-US" dirty="0"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b="1" dirty="0" err="1">
                  <a:solidFill>
                    <a:srgbClr val="741B47"/>
                  </a:solidFill>
                  <a:latin typeface="Calibri"/>
                  <a:ea typeface="Calibri"/>
                  <a:cs typeface="Calibri"/>
                  <a:sym typeface="Calibri"/>
                </a:rPr>
                <a:t>zonas</a:t>
              </a:r>
              <a:r>
                <a:rPr lang="en-US" b="1" dirty="0">
                  <a:solidFill>
                    <a:srgbClr val="741B47"/>
                  </a:solidFill>
                  <a:latin typeface="Calibri"/>
                  <a:ea typeface="Calibri"/>
                  <a:cs typeface="Calibri"/>
                  <a:sym typeface="Calibri"/>
                </a:rPr>
                <a:t> de </a:t>
              </a:r>
              <a:r>
                <a:rPr lang="en-US" b="1" dirty="0" err="1">
                  <a:solidFill>
                    <a:srgbClr val="741B47"/>
                  </a:solidFill>
                  <a:latin typeface="Calibri"/>
                  <a:ea typeface="Calibri"/>
                  <a:cs typeface="Calibri"/>
                  <a:sym typeface="Calibri"/>
                </a:rPr>
                <a:t>seguridad</a:t>
              </a:r>
              <a:r>
                <a:rPr lang="en-US" b="1" dirty="0">
                  <a:solidFill>
                    <a:srgbClr val="741B47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dirty="0" err="1" smtClean="0">
                  <a:latin typeface="Calibri"/>
                  <a:ea typeface="Calibri"/>
                  <a:cs typeface="Calibri"/>
                  <a:sym typeface="Calibri"/>
                </a:rPr>
                <a:t>demarcadas</a:t>
              </a:r>
              <a:r>
                <a:rPr lang="en-US" dirty="0" smtClean="0">
                  <a:latin typeface="Calibri"/>
                  <a:ea typeface="Calibri"/>
                  <a:cs typeface="Calibri"/>
                  <a:sym typeface="Calibri"/>
                </a:rPr>
                <a:t>.</a:t>
              </a:r>
              <a:endParaRPr lang="es-CL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" name="Google Shape;410;p19"/>
            <p:cNvSpPr txBox="1"/>
            <p:nvPr/>
          </p:nvSpPr>
          <p:spPr>
            <a:xfrm>
              <a:off x="1229039" y="6272147"/>
              <a:ext cx="3883739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0" i="0" u="none" strike="noStrike" cap="none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Toda </a:t>
              </a:r>
              <a:r>
                <a:rPr lang="en-US" sz="1400" b="0" i="0" u="none" strike="noStrike" cap="none" dirty="0" err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actividad</a:t>
              </a:r>
              <a:r>
                <a:rPr lang="en-US" sz="1400" b="0" i="0" u="none" strike="noStrike" cap="none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1400" b="0" i="0" u="none" strike="noStrike" cap="none" dirty="0" err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debe</a:t>
              </a:r>
              <a:r>
                <a:rPr lang="en-US" sz="1400" b="0" i="0" u="none" strike="noStrike" cap="none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1400" b="0" i="0" u="none" strike="noStrike" cap="none" dirty="0" err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desarrollarse</a:t>
              </a:r>
              <a:r>
                <a:rPr lang="en-US" sz="1400" b="0" i="0" u="none" strike="noStrike" cap="none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1400" b="1" i="0" u="none" strike="noStrike" cap="none" dirty="0" err="1">
                  <a:solidFill>
                    <a:srgbClr val="741B47"/>
                  </a:solidFill>
                  <a:latin typeface="Calibri"/>
                  <a:ea typeface="Calibri"/>
                  <a:cs typeface="Calibri"/>
                  <a:sym typeface="Calibri"/>
                </a:rPr>
                <a:t>bajo</a:t>
              </a:r>
              <a:r>
                <a:rPr lang="en-US" sz="1400" b="1" i="0" u="none" strike="noStrike" cap="none" dirty="0">
                  <a:solidFill>
                    <a:srgbClr val="741B47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1400" b="1" i="0" u="none" strike="noStrike" cap="none" dirty="0" err="1">
                  <a:solidFill>
                    <a:srgbClr val="741B47"/>
                  </a:solidFill>
                  <a:latin typeface="Calibri"/>
                  <a:ea typeface="Calibri"/>
                  <a:cs typeface="Calibri"/>
                  <a:sym typeface="Calibri"/>
                </a:rPr>
                <a:t>supervisión</a:t>
              </a:r>
              <a:r>
                <a:rPr lang="en-US" sz="1400" b="1" i="0" u="none" strike="noStrike" cap="none" dirty="0">
                  <a:solidFill>
                    <a:srgbClr val="741B47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1400" b="0" i="0" u="none" strike="noStrike" cap="none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de la persona a cargo del taller o </a:t>
              </a:r>
              <a:r>
                <a:rPr lang="en-US" sz="1400" b="0" i="0" u="none" strike="noStrike" cap="none" dirty="0" err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laboratorio</a:t>
              </a:r>
              <a:r>
                <a:rPr lang="en-US" sz="1400" b="0" i="0" u="none" strike="noStrike" cap="none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.</a:t>
              </a:r>
              <a:endParaRPr sz="14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9" name="Google Shape;411;p19"/>
            <p:cNvGrpSpPr/>
            <p:nvPr/>
          </p:nvGrpSpPr>
          <p:grpSpPr>
            <a:xfrm>
              <a:off x="-4655" y="1788831"/>
              <a:ext cx="1135367" cy="783005"/>
              <a:chOff x="-4655" y="1877319"/>
              <a:chExt cx="1135367" cy="783005"/>
            </a:xfrm>
          </p:grpSpPr>
          <p:sp>
            <p:nvSpPr>
              <p:cNvPr id="57" name="Google Shape;412;p19"/>
              <p:cNvSpPr/>
              <p:nvPr/>
            </p:nvSpPr>
            <p:spPr>
              <a:xfrm rot="5400000">
                <a:off x="171526" y="1701138"/>
                <a:ext cx="783005" cy="1135367"/>
              </a:xfrm>
              <a:prstGeom prst="round2SameRect">
                <a:avLst>
                  <a:gd name="adj1" fmla="val 16667"/>
                  <a:gd name="adj2" fmla="val 0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58" name="Google Shape;413;p19"/>
              <p:cNvPicPr preferRelativeResize="0"/>
              <p:nvPr/>
            </p:nvPicPr>
            <p:blipFill rotWithShape="1">
              <a:blip r:embed="rId2">
                <a:alphaModFix/>
              </a:blip>
              <a:srcRect/>
              <a:stretch/>
            </p:blipFill>
            <p:spPr>
              <a:xfrm>
                <a:off x="337197" y="2035280"/>
                <a:ext cx="629465" cy="53054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40" name="Google Shape;414;p19"/>
            <p:cNvSpPr txBox="1"/>
            <p:nvPr/>
          </p:nvSpPr>
          <p:spPr>
            <a:xfrm>
              <a:off x="1229039" y="3536692"/>
              <a:ext cx="7865800" cy="73862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b="1" i="0" u="none" strike="noStrike" cap="none" dirty="0" err="1" smtClean="0">
                  <a:solidFill>
                    <a:srgbClr val="741B47"/>
                  </a:solidFill>
                  <a:latin typeface="Calibri"/>
                  <a:ea typeface="Calibri"/>
                  <a:cs typeface="Calibri"/>
                  <a:sym typeface="Calibri"/>
                </a:rPr>
                <a:t>Protección</a:t>
              </a:r>
              <a:r>
                <a:rPr lang="en-US" b="1" i="0" u="none" strike="noStrike" cap="none" dirty="0" smtClean="0">
                  <a:solidFill>
                    <a:srgbClr val="741B47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b="1" i="0" u="none" strike="noStrike" cap="none" dirty="0" err="1" smtClean="0">
                  <a:solidFill>
                    <a:srgbClr val="741B47"/>
                  </a:solidFill>
                  <a:latin typeface="Calibri"/>
                  <a:ea typeface="Calibri"/>
                  <a:cs typeface="Calibri"/>
                  <a:sym typeface="Calibri"/>
                </a:rPr>
                <a:t>obligatoria</a:t>
              </a:r>
              <a:r>
                <a:rPr lang="en-US" b="1" i="0" u="none" strike="noStrike" cap="none" dirty="0" smtClean="0">
                  <a:solidFill>
                    <a:srgbClr val="741B47"/>
                  </a:solidFill>
                  <a:latin typeface="Calibri"/>
                  <a:ea typeface="Calibri"/>
                  <a:cs typeface="Calibri"/>
                  <a:sym typeface="Calibri"/>
                </a:rPr>
                <a:t> de </a:t>
              </a:r>
              <a:r>
                <a:rPr lang="en-US" b="1" i="0" u="none" strike="noStrike" cap="none" dirty="0" err="1" smtClean="0">
                  <a:solidFill>
                    <a:srgbClr val="741B47"/>
                  </a:solidFill>
                  <a:latin typeface="Calibri"/>
                  <a:ea typeface="Calibri"/>
                  <a:cs typeface="Calibri"/>
                  <a:sym typeface="Calibri"/>
                </a:rPr>
                <a:t>las</a:t>
              </a:r>
              <a:r>
                <a:rPr lang="en-US" b="1" i="0" u="none" strike="noStrike" cap="none" dirty="0" smtClean="0">
                  <a:solidFill>
                    <a:srgbClr val="741B47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b="1" i="0" u="none" strike="noStrike" cap="none" dirty="0" err="1" smtClean="0">
                  <a:solidFill>
                    <a:srgbClr val="741B47"/>
                  </a:solidFill>
                  <a:latin typeface="Calibri"/>
                  <a:ea typeface="Calibri"/>
                  <a:cs typeface="Calibri"/>
                  <a:sym typeface="Calibri"/>
                </a:rPr>
                <a:t>manos</a:t>
              </a:r>
              <a:r>
                <a:rPr lang="en-US" b="1" i="0" u="none" strike="noStrike" cap="none" dirty="0" smtClean="0">
                  <a:solidFill>
                    <a:srgbClr val="741B47"/>
                  </a:solidFill>
                  <a:latin typeface="Calibri"/>
                  <a:ea typeface="Calibri"/>
                  <a:cs typeface="Calibri"/>
                  <a:sym typeface="Calibri"/>
                </a:rPr>
                <a:t>: </a:t>
              </a:r>
              <a:r>
                <a:rPr lang="en-US" sz="1400" b="0" i="0" u="none" strike="noStrike" cap="none" dirty="0" smtClean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Se </a:t>
              </a:r>
              <a:r>
                <a:rPr lang="en-US" sz="1400" b="0" i="0" u="none" strike="noStrike" cap="none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utilizarán</a:t>
              </a:r>
              <a:r>
                <a:rPr lang="en-US" sz="14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1400" b="0" i="0" u="none" strike="noStrike" cap="none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siempre</a:t>
              </a:r>
              <a:r>
                <a:rPr lang="en-US" sz="14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1400" b="0" i="0" u="none" strike="noStrike" cap="none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guantes</a:t>
              </a:r>
              <a:r>
                <a:rPr lang="en-US" sz="14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de </a:t>
              </a:r>
              <a:r>
                <a:rPr lang="en-US" sz="1400" b="0" i="0" u="none" strike="noStrike" cap="none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protección</a:t>
              </a:r>
              <a:r>
                <a:rPr lang="en-US" sz="14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1400" b="0" i="0" u="none" strike="noStrike" cap="none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cuando</a:t>
              </a:r>
              <a:r>
                <a:rPr lang="en-US" sz="14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 se </a:t>
              </a:r>
              <a:r>
                <a:rPr lang="en-US" sz="1400" b="0" i="0" u="none" strike="noStrike" cap="none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manipulen</a:t>
              </a:r>
              <a:r>
                <a:rPr lang="en-US" sz="14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1400" b="0" i="0" u="none" strike="noStrike" cap="none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cualquier</a:t>
              </a:r>
              <a:r>
                <a:rPr lang="en-US" sz="14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1400" b="0" i="0" u="none" strike="noStrike" cap="none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tipo</a:t>
              </a:r>
              <a:r>
                <a:rPr lang="en-US" sz="14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de </a:t>
              </a:r>
              <a:r>
                <a:rPr lang="en-US" sz="1400" b="0" i="0" u="none" strike="noStrike" cap="none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fluidos</a:t>
              </a:r>
              <a:r>
                <a:rPr lang="en-US" sz="14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, en </a:t>
              </a:r>
              <a:r>
                <a:rPr lang="en-US" sz="1400" b="0" i="0" u="none" strike="noStrike" cap="none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uso</a:t>
              </a:r>
              <a:r>
                <a:rPr lang="en-US" sz="14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de </a:t>
              </a:r>
              <a:r>
                <a:rPr lang="en-US" sz="1400" b="0" i="0" u="none" strike="noStrike" cap="none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herramientas</a:t>
              </a:r>
              <a:r>
                <a:rPr lang="en-US" sz="14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e </a:t>
              </a:r>
              <a:r>
                <a:rPr lang="en-US" sz="1400" b="0" i="0" u="none" strike="noStrike" cap="none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intervención</a:t>
              </a:r>
              <a:r>
                <a:rPr lang="en-US" sz="14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1400" b="0" i="0" u="none" strike="noStrike" cap="none" dirty="0" smtClean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del motor, </a:t>
              </a:r>
              <a:r>
                <a:rPr lang="en-US" sz="1400" b="0" i="0" u="none" strike="noStrike" cap="none" dirty="0" err="1" smtClean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desarme</a:t>
              </a:r>
              <a:r>
                <a:rPr lang="en-US" sz="1400" b="0" i="0" u="none" strike="noStrike" cap="none" dirty="0" smtClean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de </a:t>
              </a:r>
              <a:r>
                <a:rPr lang="en-US" sz="1400" b="0" i="0" u="none" strike="noStrike" cap="none" dirty="0" err="1" smtClean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partes</a:t>
              </a:r>
              <a:r>
                <a:rPr lang="en-US" sz="1400" b="0" i="0" u="none" strike="noStrike" cap="none" dirty="0" smtClean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y </a:t>
              </a:r>
              <a:r>
                <a:rPr lang="en-US" sz="1400" b="0" i="0" u="none" strike="noStrike" cap="none" dirty="0" err="1" smtClean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trabajo</a:t>
              </a:r>
              <a:r>
                <a:rPr lang="en-US" sz="1400" b="0" i="0" u="none" strike="noStrike" cap="none" dirty="0" smtClean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en </a:t>
              </a:r>
              <a:r>
                <a:rPr lang="en-US" sz="1400" b="0" i="0" u="none" strike="noStrike" cap="none" dirty="0" err="1" smtClean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sistemas</a:t>
              </a:r>
              <a:r>
                <a:rPr lang="en-US" sz="1400" b="0" i="0" u="none" strike="noStrike" cap="none" dirty="0" smtClean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1400" b="0" i="0" u="none" strike="noStrike" cap="none" dirty="0" err="1" smtClean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eléctricos</a:t>
              </a:r>
              <a:r>
                <a:rPr lang="en-US" sz="1400" b="0" i="0" u="none" strike="noStrike" cap="none" dirty="0" smtClean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. </a:t>
              </a:r>
              <a:endParaRPr dirty="0"/>
            </a:p>
          </p:txBody>
        </p:sp>
        <p:grpSp>
          <p:nvGrpSpPr>
            <p:cNvPr id="41" name="Google Shape;415;p19"/>
            <p:cNvGrpSpPr/>
            <p:nvPr/>
          </p:nvGrpSpPr>
          <p:grpSpPr>
            <a:xfrm>
              <a:off x="-4655" y="2661654"/>
              <a:ext cx="1135367" cy="783005"/>
              <a:chOff x="-4655" y="2735448"/>
              <a:chExt cx="1135367" cy="783005"/>
            </a:xfrm>
          </p:grpSpPr>
          <p:sp>
            <p:nvSpPr>
              <p:cNvPr id="55" name="Google Shape;416;p19"/>
              <p:cNvSpPr/>
              <p:nvPr/>
            </p:nvSpPr>
            <p:spPr>
              <a:xfrm rot="5400000">
                <a:off x="171526" y="2559267"/>
                <a:ext cx="783005" cy="1135367"/>
              </a:xfrm>
              <a:prstGeom prst="round2SameRect">
                <a:avLst>
                  <a:gd name="adj1" fmla="val 16667"/>
                  <a:gd name="adj2" fmla="val 0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56" name="Google Shape;417;p19"/>
              <p:cNvPicPr preferRelativeResize="0"/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>
                <a:off x="331947" y="2879412"/>
                <a:ext cx="639965" cy="5393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42" name="Google Shape;418;p19"/>
            <p:cNvGrpSpPr/>
            <p:nvPr/>
          </p:nvGrpSpPr>
          <p:grpSpPr>
            <a:xfrm>
              <a:off x="-4655" y="3534477"/>
              <a:ext cx="1135367" cy="783005"/>
              <a:chOff x="-4655" y="3593577"/>
              <a:chExt cx="1135367" cy="783005"/>
            </a:xfrm>
          </p:grpSpPr>
          <p:sp>
            <p:nvSpPr>
              <p:cNvPr id="53" name="Google Shape;419;p19"/>
              <p:cNvSpPr/>
              <p:nvPr/>
            </p:nvSpPr>
            <p:spPr>
              <a:xfrm rot="5400000">
                <a:off x="171526" y="3417396"/>
                <a:ext cx="783005" cy="1135367"/>
              </a:xfrm>
              <a:prstGeom prst="round2SameRect">
                <a:avLst>
                  <a:gd name="adj1" fmla="val 16667"/>
                  <a:gd name="adj2" fmla="val 0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54" name="Google Shape;420;p19"/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350751" y="3729725"/>
                <a:ext cx="602356" cy="5077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43" name="Google Shape;421;p19"/>
            <p:cNvGrpSpPr/>
            <p:nvPr/>
          </p:nvGrpSpPr>
          <p:grpSpPr>
            <a:xfrm>
              <a:off x="-4655" y="4407300"/>
              <a:ext cx="1135367" cy="783005"/>
              <a:chOff x="-4655" y="4451706"/>
              <a:chExt cx="1135367" cy="783005"/>
            </a:xfrm>
          </p:grpSpPr>
          <p:sp>
            <p:nvSpPr>
              <p:cNvPr id="51" name="Google Shape;422;p19"/>
              <p:cNvSpPr/>
              <p:nvPr/>
            </p:nvSpPr>
            <p:spPr>
              <a:xfrm rot="5400000">
                <a:off x="171526" y="4275525"/>
                <a:ext cx="783005" cy="1135367"/>
              </a:xfrm>
              <a:prstGeom prst="round2SameRect">
                <a:avLst>
                  <a:gd name="adj1" fmla="val 16667"/>
                  <a:gd name="adj2" fmla="val 0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52" name="Google Shape;423;p19"/>
              <p:cNvPicPr preferRelativeResize="0"/>
              <p:nvPr/>
            </p:nvPicPr>
            <p:blipFill rotWithShape="1">
              <a:blip r:embed="rId5">
                <a:alphaModFix/>
              </a:blip>
              <a:srcRect/>
              <a:stretch/>
            </p:blipFill>
            <p:spPr>
              <a:xfrm>
                <a:off x="342982" y="4590635"/>
                <a:ext cx="610125" cy="514248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44" name="Google Shape;424;p19"/>
            <p:cNvGrpSpPr/>
            <p:nvPr/>
          </p:nvGrpSpPr>
          <p:grpSpPr>
            <a:xfrm>
              <a:off x="-4655" y="6167965"/>
              <a:ext cx="1135367" cy="783005"/>
              <a:chOff x="-4655" y="6167965"/>
              <a:chExt cx="1135367" cy="783005"/>
            </a:xfrm>
          </p:grpSpPr>
          <p:sp>
            <p:nvSpPr>
              <p:cNvPr id="49" name="Google Shape;425;p19"/>
              <p:cNvSpPr/>
              <p:nvPr/>
            </p:nvSpPr>
            <p:spPr>
              <a:xfrm rot="5400000">
                <a:off x="171526" y="5991784"/>
                <a:ext cx="783005" cy="1135367"/>
              </a:xfrm>
              <a:prstGeom prst="round2SameRect">
                <a:avLst>
                  <a:gd name="adj1" fmla="val 16667"/>
                  <a:gd name="adj2" fmla="val 0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50" name="Google Shape;426;p19"/>
              <p:cNvPicPr preferRelativeResize="0"/>
              <p:nvPr/>
            </p:nvPicPr>
            <p:blipFill rotWithShape="1">
              <a:blip r:embed="rId6">
                <a:alphaModFix/>
              </a:blip>
              <a:srcRect/>
              <a:stretch/>
            </p:blipFill>
            <p:spPr>
              <a:xfrm>
                <a:off x="318928" y="6295340"/>
                <a:ext cx="666001" cy="561343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45" name="Google Shape;427;p19"/>
            <p:cNvGrpSpPr/>
            <p:nvPr/>
          </p:nvGrpSpPr>
          <p:grpSpPr>
            <a:xfrm>
              <a:off x="-4655" y="5117148"/>
              <a:ext cx="1193246" cy="1156253"/>
              <a:chOff x="-4655" y="5146860"/>
              <a:chExt cx="1193246" cy="1156253"/>
            </a:xfrm>
          </p:grpSpPr>
          <p:sp>
            <p:nvSpPr>
              <p:cNvPr id="47" name="Google Shape;428;p19"/>
              <p:cNvSpPr/>
              <p:nvPr/>
            </p:nvSpPr>
            <p:spPr>
              <a:xfrm rot="5400000">
                <a:off x="171526" y="5133654"/>
                <a:ext cx="783005" cy="1135367"/>
              </a:xfrm>
              <a:prstGeom prst="round2SameRect">
                <a:avLst>
                  <a:gd name="adj1" fmla="val 16667"/>
                  <a:gd name="adj2" fmla="val 0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48" name="Google Shape;429;p19"/>
              <p:cNvPicPr preferRelativeResize="0"/>
              <p:nvPr/>
            </p:nvPicPr>
            <p:blipFill rotWithShape="1">
              <a:blip r:embed="rId7">
                <a:alphaModFix/>
              </a:blip>
              <a:srcRect/>
              <a:stretch/>
            </p:blipFill>
            <p:spPr>
              <a:xfrm rot="-2193866">
                <a:off x="141403" y="5342117"/>
                <a:ext cx="908505" cy="76574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46" name="Google Shape;433;p19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5171777" y="4869363"/>
              <a:ext cx="4327510" cy="335382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52;p28"/>
          <p:cNvSpPr txBox="1">
            <a:spLocks noGrp="1"/>
          </p:cNvSpPr>
          <p:nvPr>
            <p:ph type="sldNum" sz="quarter" idx="4294967295"/>
          </p:nvPr>
        </p:nvSpPr>
        <p:spPr>
          <a:xfrm>
            <a:off x="371684" y="6881800"/>
            <a:ext cx="337159" cy="317116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23" tIns="91423" rIns="91423" bIns="91423"/>
          <a:lstStyle/>
          <a:p>
            <a:fld id="{86CB4B4D-7CA3-9044-876B-883B54F8677D}" type="slidenum">
              <a:t>18</a:t>
            </a:fld>
            <a:endParaRPr/>
          </a:p>
        </p:txBody>
      </p:sp>
      <p:grpSp>
        <p:nvGrpSpPr>
          <p:cNvPr id="385" name="Google Shape;310;p41"/>
          <p:cNvGrpSpPr/>
          <p:nvPr/>
        </p:nvGrpSpPr>
        <p:grpSpPr>
          <a:xfrm>
            <a:off x="375973" y="2370245"/>
            <a:ext cx="8839205" cy="3238197"/>
            <a:chOff x="0" y="0"/>
            <a:chExt cx="8839203" cy="3238195"/>
          </a:xfrm>
        </p:grpSpPr>
        <p:sp>
          <p:nvSpPr>
            <p:cNvPr id="383" name="Rectángulo redondeado"/>
            <p:cNvSpPr/>
            <p:nvPr/>
          </p:nvSpPr>
          <p:spPr>
            <a:xfrm>
              <a:off x="-1" y="-1"/>
              <a:ext cx="8839205" cy="3238197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 cap="flat">
              <a:solidFill>
                <a:srgbClr val="585858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latin typeface="+mj-lt"/>
                  <a:ea typeface="+mj-ea"/>
                  <a:cs typeface="+mj-cs"/>
                  <a:sym typeface="Arial"/>
                </a:defRPr>
              </a:pPr>
              <a:endParaRPr/>
            </a:p>
          </p:txBody>
        </p:sp>
        <p:sp>
          <p:nvSpPr>
            <p:cNvPr id="384" name="Texto"/>
            <p:cNvSpPr txBox="1"/>
            <p:nvPr/>
          </p:nvSpPr>
          <p:spPr>
            <a:xfrm>
              <a:off x="158075" y="1428979"/>
              <a:ext cx="8523053" cy="38023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91423" tIns="91423" rIns="91423" bIns="91423" numCol="1" anchor="ctr">
              <a:spAutoFit/>
            </a:bodyPr>
            <a:lstStyle>
              <a:lvl1pPr>
                <a:defRPr>
                  <a:latin typeface="+mj-lt"/>
                  <a:ea typeface="+mj-ea"/>
                  <a:cs typeface="+mj-cs"/>
                  <a:sym typeface="Arial"/>
                </a:defRPr>
              </a:lvl1pPr>
            </a:lstStyle>
            <a:p>
              <a:r>
                <a:t>    </a:t>
              </a:r>
            </a:p>
          </p:txBody>
        </p:sp>
      </p:grpSp>
      <p:sp>
        <p:nvSpPr>
          <p:cNvPr id="386" name="Google Shape;311;p41"/>
          <p:cNvSpPr/>
          <p:nvPr/>
        </p:nvSpPr>
        <p:spPr>
          <a:xfrm>
            <a:off x="5279923" y="7354529"/>
            <a:ext cx="2723537" cy="205148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Arial"/>
              </a:defRPr>
            </a:pPr>
            <a:endParaRPr/>
          </a:p>
        </p:txBody>
      </p:sp>
      <p:pic>
        <p:nvPicPr>
          <p:cNvPr id="387" name="Google Shape;313;p41" descr="Google Shape;313;p4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188463" y="2370246"/>
            <a:ext cx="4539999" cy="5336914"/>
          </a:xfrm>
          <a:prstGeom prst="rect">
            <a:avLst/>
          </a:prstGeom>
          <a:ln w="12700">
            <a:miter lim="400000"/>
          </a:ln>
        </p:spPr>
      </p:pic>
      <p:sp>
        <p:nvSpPr>
          <p:cNvPr id="388" name="Google Shape;445;p20"/>
          <p:cNvSpPr txBox="1"/>
          <p:nvPr/>
        </p:nvSpPr>
        <p:spPr>
          <a:xfrm>
            <a:off x="962189" y="2975069"/>
            <a:ext cx="5566431" cy="4315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24" tIns="91424" rIns="91424" bIns="91424" anchor="ctr">
            <a:spAutoFit/>
          </a:bodyPr>
          <a:lstStyle/>
          <a:p>
            <a:pPr>
              <a:lnSpc>
                <a:spcPct val="115000"/>
              </a:lnSpc>
              <a:defRPr sz="2000" b="1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TIPOS DE RESIDUOS: </a:t>
            </a:r>
            <a:r>
              <a:rPr b="0">
                <a:solidFill>
                  <a:srgbClr val="FF0000"/>
                </a:solidFill>
              </a:rPr>
              <a:t>FILTROS DE ACEITE</a:t>
            </a:r>
          </a:p>
        </p:txBody>
      </p:sp>
      <p:sp>
        <p:nvSpPr>
          <p:cNvPr id="389" name="Google Shape;445;p20"/>
          <p:cNvSpPr txBox="1"/>
          <p:nvPr/>
        </p:nvSpPr>
        <p:spPr>
          <a:xfrm>
            <a:off x="1018689" y="3788874"/>
            <a:ext cx="4229818" cy="9627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24" tIns="91424" rIns="91424" bIns="91424" anchor="ctr">
            <a:spAutoFit/>
          </a:bodyPr>
          <a:lstStyle/>
          <a:p>
            <a:pPr>
              <a:lnSpc>
                <a:spcPct val="115000"/>
              </a:lnSpc>
              <a:defRPr sz="1600">
                <a:latin typeface="Calibri"/>
                <a:ea typeface="Calibri"/>
                <a:cs typeface="Calibri"/>
                <a:sym typeface="Calibri"/>
              </a:defRPr>
            </a:pPr>
            <a:r>
              <a:t>Ahora realizaremos una actividad práctica.</a:t>
            </a:r>
            <a:endParaRPr>
              <a:latin typeface="+mj-lt"/>
              <a:ea typeface="+mj-ea"/>
              <a:cs typeface="+mj-cs"/>
              <a:sym typeface="Arial"/>
            </a:endParaRPr>
          </a:p>
          <a:p>
            <a:pPr>
              <a:lnSpc>
                <a:spcPct val="115000"/>
              </a:lnSpc>
              <a:defRPr sz="1600">
                <a:latin typeface="Calibri"/>
                <a:ea typeface="Calibri"/>
                <a:cs typeface="Calibri"/>
                <a:sym typeface="Calibri"/>
              </a:defRPr>
            </a:pPr>
            <a:r>
              <a:t>Te sugerimos </a:t>
            </a:r>
            <a:r>
              <a:rPr b="1">
                <a:solidFill>
                  <a:srgbClr val="76384D"/>
                </a:solidFill>
              </a:rPr>
              <a:t>seguir las instrucciones </a:t>
            </a:r>
            <a:r>
              <a:t>que van</a:t>
            </a:r>
            <a:endParaRPr>
              <a:latin typeface="+mj-lt"/>
              <a:ea typeface="+mj-ea"/>
              <a:cs typeface="+mj-cs"/>
              <a:sym typeface="Arial"/>
            </a:endParaRPr>
          </a:p>
          <a:p>
            <a:pPr>
              <a:lnSpc>
                <a:spcPct val="115000"/>
              </a:lnSpc>
              <a:defRPr sz="1600">
                <a:latin typeface="Calibri"/>
                <a:ea typeface="Calibri"/>
                <a:cs typeface="Calibri"/>
                <a:sym typeface="Calibri"/>
              </a:defRPr>
            </a:pPr>
            <a:r>
              <a:t>Adjuntas en la guía que el profesor te entregará.</a:t>
            </a:r>
          </a:p>
        </p:txBody>
      </p:sp>
      <p:grpSp>
        <p:nvGrpSpPr>
          <p:cNvPr id="14" name="Grupo 13"/>
          <p:cNvGrpSpPr/>
          <p:nvPr/>
        </p:nvGrpSpPr>
        <p:grpSpPr>
          <a:xfrm>
            <a:off x="366450" y="1211567"/>
            <a:ext cx="8960025" cy="483782"/>
            <a:chOff x="366450" y="1211567"/>
            <a:chExt cx="8960025" cy="483782"/>
          </a:xfrm>
        </p:grpSpPr>
        <p:sp>
          <p:nvSpPr>
            <p:cNvPr id="15" name="Google Shape;438;p20"/>
            <p:cNvSpPr txBox="1"/>
            <p:nvPr/>
          </p:nvSpPr>
          <p:spPr>
            <a:xfrm>
              <a:off x="375975" y="1375849"/>
              <a:ext cx="8950500" cy="319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en-US" sz="2800" b="1" i="0" u="none" strike="noStrike" cap="none" dirty="0">
                  <a:solidFill>
                    <a:srgbClr val="741B47"/>
                  </a:solidFill>
                  <a:latin typeface="Calibri"/>
                  <a:ea typeface="Calibri"/>
                  <a:cs typeface="Calibri"/>
                  <a:sym typeface="Calibri"/>
                </a:rPr>
                <a:t>ACTIVIDAD PRÁCTICA</a:t>
              </a:r>
              <a:endParaRPr sz="3100" b="1" i="0" u="none" strike="noStrike" cap="none" dirty="0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" name="Google Shape;443;p20"/>
            <p:cNvSpPr txBox="1"/>
            <p:nvPr/>
          </p:nvSpPr>
          <p:spPr>
            <a:xfrm>
              <a:off x="366450" y="1220100"/>
              <a:ext cx="4700400" cy="153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 i="0" u="none" strike="noStrike" cap="none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¡PRACTIQUEMOS!</a:t>
              </a:r>
              <a:endParaRPr sz="14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Google Shape;168;p5"/>
            <p:cNvSpPr txBox="1"/>
            <p:nvPr/>
          </p:nvSpPr>
          <p:spPr>
            <a:xfrm>
              <a:off x="3670560" y="1211567"/>
              <a:ext cx="559356" cy="409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000"/>
                <a:buFont typeface="Arial"/>
                <a:buNone/>
              </a:pPr>
              <a:r>
                <a:rPr lang="en-US" sz="6000" b="0" i="0" u="none" strike="noStrike" cap="none" dirty="0" smtClean="0">
                  <a:solidFill>
                    <a:srgbClr val="BA9BA5"/>
                  </a:solidFill>
                  <a:latin typeface="Calibri"/>
                  <a:ea typeface="Calibri"/>
                  <a:cs typeface="Calibri"/>
                  <a:sym typeface="Calibri"/>
                </a:rPr>
                <a:t>5</a:t>
              </a:r>
              <a:endParaRPr sz="6000" b="0" i="0" u="none" strike="noStrike" cap="none" dirty="0">
                <a:solidFill>
                  <a:srgbClr val="BA9BA5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52;p28"/>
          <p:cNvSpPr txBox="1">
            <a:spLocks noGrp="1"/>
          </p:cNvSpPr>
          <p:nvPr>
            <p:ph type="sldNum" sz="quarter" idx="4294967295"/>
          </p:nvPr>
        </p:nvSpPr>
        <p:spPr>
          <a:xfrm>
            <a:off x="371684" y="6881800"/>
            <a:ext cx="337159" cy="317116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23" tIns="91423" rIns="91423" bIns="91423"/>
          <a:lstStyle/>
          <a:p>
            <a:fld id="{86CB4B4D-7CA3-9044-876B-883B54F8677D}" type="slidenum">
              <a:t>19</a:t>
            </a:fld>
            <a:endParaRPr/>
          </a:p>
        </p:txBody>
      </p:sp>
      <p:grpSp>
        <p:nvGrpSpPr>
          <p:cNvPr id="398" name="Google Shape;320;p21"/>
          <p:cNvGrpSpPr/>
          <p:nvPr/>
        </p:nvGrpSpPr>
        <p:grpSpPr>
          <a:xfrm>
            <a:off x="383455" y="2370245"/>
            <a:ext cx="8839204" cy="3238197"/>
            <a:chOff x="0" y="0"/>
            <a:chExt cx="8839202" cy="3238195"/>
          </a:xfrm>
        </p:grpSpPr>
        <p:sp>
          <p:nvSpPr>
            <p:cNvPr id="396" name="Rectángulo redondeado"/>
            <p:cNvSpPr/>
            <p:nvPr/>
          </p:nvSpPr>
          <p:spPr>
            <a:xfrm>
              <a:off x="-1" y="-1"/>
              <a:ext cx="8839204" cy="3238197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 cap="flat">
              <a:solidFill>
                <a:srgbClr val="585858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latin typeface="+mj-lt"/>
                  <a:ea typeface="+mj-ea"/>
                  <a:cs typeface="+mj-cs"/>
                  <a:sym typeface="Arial"/>
                </a:defRPr>
              </a:pPr>
              <a:endParaRPr/>
            </a:p>
          </p:txBody>
        </p:sp>
        <p:sp>
          <p:nvSpPr>
            <p:cNvPr id="397" name="Texto"/>
            <p:cNvSpPr txBox="1"/>
            <p:nvPr/>
          </p:nvSpPr>
          <p:spPr>
            <a:xfrm>
              <a:off x="158076" y="1428979"/>
              <a:ext cx="8523050" cy="38023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91423" tIns="91423" rIns="91423" bIns="91423" numCol="1" anchor="ctr">
              <a:spAutoFit/>
            </a:bodyPr>
            <a:lstStyle>
              <a:lvl1pPr>
                <a:defRPr>
                  <a:latin typeface="+mj-lt"/>
                  <a:ea typeface="+mj-ea"/>
                  <a:cs typeface="+mj-cs"/>
                  <a:sym typeface="Arial"/>
                </a:defRPr>
              </a:lvl1pPr>
            </a:lstStyle>
            <a:p>
              <a:r>
                <a:t>    </a:t>
              </a:r>
            </a:p>
          </p:txBody>
        </p:sp>
      </p:grpSp>
      <p:sp>
        <p:nvSpPr>
          <p:cNvPr id="399" name="Google Shape;321;p21"/>
          <p:cNvSpPr/>
          <p:nvPr/>
        </p:nvSpPr>
        <p:spPr>
          <a:xfrm>
            <a:off x="5279923" y="7354529"/>
            <a:ext cx="2723537" cy="205148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Arial"/>
              </a:defRPr>
            </a:pPr>
            <a:endParaRPr/>
          </a:p>
        </p:txBody>
      </p:sp>
      <p:pic>
        <p:nvPicPr>
          <p:cNvPr id="400" name="Google Shape;322;p21" descr="Google Shape;322;p2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102940" y="2710743"/>
            <a:ext cx="5190655" cy="4917758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405" name="Grupo 13"/>
          <p:cNvGrpSpPr/>
          <p:nvPr/>
        </p:nvGrpSpPr>
        <p:grpSpPr>
          <a:xfrm>
            <a:off x="972821" y="3675168"/>
            <a:ext cx="4567083" cy="1987265"/>
            <a:chOff x="0" y="0"/>
            <a:chExt cx="4567082" cy="1987264"/>
          </a:xfrm>
        </p:grpSpPr>
        <p:sp>
          <p:nvSpPr>
            <p:cNvPr id="403" name="Google Shape;445;p20"/>
            <p:cNvSpPr txBox="1"/>
            <p:nvPr/>
          </p:nvSpPr>
          <p:spPr>
            <a:xfrm>
              <a:off x="0" y="0"/>
              <a:ext cx="4567083" cy="198726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91424" tIns="91424" rIns="91424" bIns="91424" numCol="1" anchor="ctr">
              <a:spAutoFit/>
            </a:bodyPr>
            <a:lstStyle/>
            <a:p>
              <a:pPr>
                <a:lnSpc>
                  <a:spcPct val="115000"/>
                </a:lnSpc>
                <a:defRPr sz="1600">
                  <a:latin typeface="Calibri"/>
                  <a:ea typeface="Calibri"/>
                  <a:cs typeface="Calibri"/>
                  <a:sym typeface="Calibri"/>
                </a:defRPr>
              </a:pPr>
              <a:r>
                <a:t>¡No olvides contestar la Autoevaluación y entregar el Ticket de Salida!</a:t>
              </a:r>
              <a:endParaRPr>
                <a:latin typeface="+mj-lt"/>
                <a:ea typeface="+mj-ea"/>
                <a:cs typeface="+mj-cs"/>
                <a:sym typeface="Arial"/>
              </a:endParaRPr>
            </a:p>
            <a:p>
              <a:pPr>
                <a:lnSpc>
                  <a:spcPct val="115000"/>
                </a:lnSpc>
                <a:defRPr sz="1600">
                  <a:latin typeface="+mj-lt"/>
                  <a:ea typeface="+mj-ea"/>
                  <a:cs typeface="+mj-cs"/>
                  <a:sym typeface="Arial"/>
                </a:defRPr>
              </a:pPr>
              <a:endParaRPr>
                <a:latin typeface="+mj-lt"/>
                <a:ea typeface="+mj-ea"/>
                <a:cs typeface="+mj-cs"/>
                <a:sym typeface="Arial"/>
              </a:endParaRPr>
            </a:p>
            <a:p>
              <a:pPr>
                <a:lnSpc>
                  <a:spcPct val="115000"/>
                </a:lnSpc>
                <a:defRPr sz="2100" b="1">
                  <a:solidFill>
                    <a:srgbClr val="741B47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r>
                <a:t>¡Hasta la próxima! </a:t>
              </a:r>
              <a:endParaRPr>
                <a:latin typeface="+mj-lt"/>
                <a:ea typeface="+mj-ea"/>
                <a:cs typeface="+mj-cs"/>
                <a:sym typeface="Arial"/>
              </a:endParaRPr>
            </a:p>
            <a:p>
              <a:pPr>
                <a:defRPr sz="1600">
                  <a:latin typeface="+mj-lt"/>
                  <a:ea typeface="+mj-ea"/>
                  <a:cs typeface="+mj-cs"/>
                  <a:sym typeface="Arial"/>
                </a:defRPr>
              </a:pPr>
              <a:r>
                <a:rPr sz="2100" b="1">
                  <a:solidFill>
                    <a:srgbClr val="741B47"/>
                  </a:solidFill>
                </a:rPr>
                <a:t/>
              </a:r>
              <a:br>
                <a:rPr sz="2100" b="1">
                  <a:solidFill>
                    <a:srgbClr val="741B47"/>
                  </a:solidFill>
                </a:rPr>
              </a:br>
              <a:endParaRPr sz="2100" b="1">
                <a:solidFill>
                  <a:srgbClr val="741B47"/>
                </a:solidFill>
              </a:endParaRPr>
            </a:p>
          </p:txBody>
        </p:sp>
        <p:pic>
          <p:nvPicPr>
            <p:cNvPr id="404" name="Imagen 15" descr="Imagen 15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2269367" y="697155"/>
              <a:ext cx="673177" cy="60372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406" name="Google Shape;445;p20"/>
          <p:cNvSpPr txBox="1"/>
          <p:nvPr/>
        </p:nvSpPr>
        <p:spPr>
          <a:xfrm>
            <a:off x="962189" y="2975069"/>
            <a:ext cx="5566431" cy="4315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24" tIns="91424" rIns="91424" bIns="91424" anchor="ctr">
            <a:spAutoFit/>
          </a:bodyPr>
          <a:lstStyle/>
          <a:p>
            <a:pPr>
              <a:lnSpc>
                <a:spcPct val="115000"/>
              </a:lnSpc>
              <a:defRPr sz="2000" b="1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TIPOS DE RESIDUOS: </a:t>
            </a:r>
            <a:r>
              <a:rPr b="0">
                <a:solidFill>
                  <a:srgbClr val="FF0000"/>
                </a:solidFill>
              </a:rPr>
              <a:t>FILTROS DE ACEITE</a:t>
            </a:r>
          </a:p>
        </p:txBody>
      </p:sp>
      <p:sp>
        <p:nvSpPr>
          <p:cNvPr id="14" name="Google Shape;455;p21"/>
          <p:cNvSpPr txBox="1"/>
          <p:nvPr/>
        </p:nvSpPr>
        <p:spPr>
          <a:xfrm>
            <a:off x="375975" y="1373700"/>
            <a:ext cx="8950500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TICKET DE SALIDA</a:t>
            </a:r>
            <a:endParaRPr sz="3100" b="1" i="0" u="none" strike="noStrike" cap="none">
              <a:solidFill>
                <a:srgbClr val="741B4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456;p21"/>
          <p:cNvSpPr txBox="1"/>
          <p:nvPr/>
        </p:nvSpPr>
        <p:spPr>
          <a:xfrm>
            <a:off x="366450" y="1220100"/>
            <a:ext cx="4700400" cy="15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ANTES DE TERMINAR:</a:t>
            </a:r>
            <a:endParaRPr sz="1400" b="1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1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Imagen" descr="Imagen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015983" y="3008671"/>
            <a:ext cx="5954821" cy="6344011"/>
          </a:xfrm>
          <a:prstGeom prst="rect">
            <a:avLst/>
          </a:prstGeom>
          <a:ln w="12700">
            <a:miter lim="400000"/>
          </a:ln>
        </p:spPr>
      </p:pic>
      <p:sp>
        <p:nvSpPr>
          <p:cNvPr id="156" name="Google Shape;107;p2"/>
          <p:cNvSpPr txBox="1"/>
          <p:nvPr/>
        </p:nvSpPr>
        <p:spPr>
          <a:xfrm>
            <a:off x="1139098" y="834800"/>
            <a:ext cx="4613116" cy="339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399" tIns="91399" rIns="91399" bIns="91399">
            <a:spAutoFit/>
          </a:bodyPr>
          <a:lstStyle/>
          <a:p>
            <a:pPr>
              <a:defRPr sz="1200" b="1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MÓDULO 3 </a:t>
            </a:r>
            <a:r>
              <a:rPr b="0"/>
              <a:t>|MANEJO DE RESIDUOS Y DESECHOS AUTOMOTRICES</a:t>
            </a:r>
          </a:p>
        </p:txBody>
      </p:sp>
      <p:sp>
        <p:nvSpPr>
          <p:cNvPr id="157" name="Google Shape;83;p2"/>
          <p:cNvSpPr txBox="1"/>
          <p:nvPr/>
        </p:nvSpPr>
        <p:spPr>
          <a:xfrm>
            <a:off x="365425" y="1923280"/>
            <a:ext cx="1444326" cy="6211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24" tIns="91424" rIns="91424" bIns="91424" anchor="ctr">
            <a:spAutoFit/>
          </a:bodyPr>
          <a:lstStyle>
            <a:lvl1pPr>
              <a:defRPr sz="1500" b="1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ACTIVIDAD 5</a:t>
            </a:r>
            <a:endParaRPr>
              <a:latin typeface="+mj-lt"/>
              <a:ea typeface="+mj-ea"/>
              <a:cs typeface="+mj-cs"/>
              <a:sym typeface="Arial"/>
            </a:endParaRPr>
          </a:p>
        </p:txBody>
      </p:sp>
      <p:sp>
        <p:nvSpPr>
          <p:cNvPr id="158" name="Google Shape;78;p37"/>
          <p:cNvSpPr txBox="1"/>
          <p:nvPr/>
        </p:nvSpPr>
        <p:spPr>
          <a:xfrm>
            <a:off x="365422" y="2198829"/>
            <a:ext cx="5085395" cy="11537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23" tIns="91423" rIns="91423" bIns="91423">
            <a:spAutoFit/>
          </a:bodyPr>
          <a:lstStyle>
            <a:lvl1pPr>
              <a:lnSpc>
                <a:spcPct val="90000"/>
              </a:lnSpc>
              <a:defRPr sz="3600" b="1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TIPOS DE RESIDUOS FILTROS DE ACEITE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25;p27"/>
          <p:cNvSpPr txBox="1">
            <a:spLocks noGrp="1"/>
          </p:cNvSpPr>
          <p:nvPr>
            <p:ph type="sldNum" sz="quarter" idx="4294967295"/>
          </p:nvPr>
        </p:nvSpPr>
        <p:spPr>
          <a:xfrm>
            <a:off x="442489" y="6881800"/>
            <a:ext cx="266354" cy="317116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23" tIns="91423" rIns="91423" bIns="91423"/>
          <a:lstStyle/>
          <a:p>
            <a:fld id="{86CB4B4D-7CA3-9044-876B-883B54F8677D}" type="slidenum">
              <a:t>3</a:t>
            </a:fld>
            <a:endParaRPr/>
          </a:p>
        </p:txBody>
      </p:sp>
      <p:sp>
        <p:nvSpPr>
          <p:cNvPr id="161" name="Google Shape;35;p28"/>
          <p:cNvSpPr/>
          <p:nvPr/>
        </p:nvSpPr>
        <p:spPr>
          <a:xfrm rot="10800000" flipH="1">
            <a:off x="181648" y="822023"/>
            <a:ext cx="9356703" cy="65313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19286" y="0"/>
                </a:lnTo>
                <a:cubicBezTo>
                  <a:pt x="20564" y="0"/>
                  <a:pt x="21600" y="1484"/>
                  <a:pt x="21600" y="3316"/>
                </a:cubicBez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BA9BA5">
              <a:alpha val="25882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>
                <a:latin typeface="+mj-lt"/>
                <a:ea typeface="+mj-ea"/>
                <a:cs typeface="+mj-cs"/>
                <a:sym typeface="Arial"/>
              </a:defRPr>
            </a:pPr>
            <a:endParaRPr/>
          </a:p>
        </p:txBody>
      </p:sp>
      <p:grpSp>
        <p:nvGrpSpPr>
          <p:cNvPr id="164" name="Google Shape;101;p3"/>
          <p:cNvGrpSpPr/>
          <p:nvPr/>
        </p:nvGrpSpPr>
        <p:grpSpPr>
          <a:xfrm>
            <a:off x="481781" y="1887794"/>
            <a:ext cx="4090220" cy="3116828"/>
            <a:chOff x="0" y="0"/>
            <a:chExt cx="4090219" cy="3116826"/>
          </a:xfrm>
        </p:grpSpPr>
        <p:sp>
          <p:nvSpPr>
            <p:cNvPr id="162" name="Rectángulo redondeado"/>
            <p:cNvSpPr/>
            <p:nvPr/>
          </p:nvSpPr>
          <p:spPr>
            <a:xfrm>
              <a:off x="0" y="-1"/>
              <a:ext cx="4090220" cy="3116828"/>
            </a:xfrm>
            <a:prstGeom prst="roundRect">
              <a:avLst>
                <a:gd name="adj" fmla="val 8420"/>
              </a:avLst>
            </a:prstGeom>
            <a:solidFill>
              <a:srgbClr val="FFFFFF"/>
            </a:solidFill>
            <a:ln w="9525" cap="flat">
              <a:solidFill>
                <a:srgbClr val="585858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latin typeface="+mj-lt"/>
                  <a:ea typeface="+mj-ea"/>
                  <a:cs typeface="+mj-cs"/>
                  <a:sym typeface="Arial"/>
                </a:defRPr>
              </a:pPr>
              <a:endParaRPr/>
            </a:p>
          </p:txBody>
        </p:sp>
        <p:sp>
          <p:nvSpPr>
            <p:cNvPr id="163" name="Texto"/>
            <p:cNvSpPr txBox="1"/>
            <p:nvPr/>
          </p:nvSpPr>
          <p:spPr>
            <a:xfrm>
              <a:off x="76864" y="1368295"/>
              <a:ext cx="3936492" cy="38023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91423" tIns="91423" rIns="91423" bIns="91423" numCol="1" anchor="ctr">
              <a:spAutoFit/>
            </a:bodyPr>
            <a:lstStyle>
              <a:lvl1pPr>
                <a:defRPr>
                  <a:latin typeface="+mj-lt"/>
                  <a:ea typeface="+mj-ea"/>
                  <a:cs typeface="+mj-cs"/>
                  <a:sym typeface="Arial"/>
                </a:defRPr>
              </a:lvl1pPr>
            </a:lstStyle>
            <a:p>
              <a:r>
                <a:t>    </a:t>
              </a:r>
            </a:p>
          </p:txBody>
        </p:sp>
      </p:grpSp>
      <p:pic>
        <p:nvPicPr>
          <p:cNvPr id="165" name="Imagen 21" descr="Imagen 2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75973" y="1796208"/>
            <a:ext cx="719664" cy="686191"/>
          </a:xfrm>
          <a:prstGeom prst="rect">
            <a:avLst/>
          </a:prstGeom>
          <a:ln w="12700">
            <a:miter lim="400000"/>
          </a:ln>
        </p:spPr>
      </p:pic>
      <p:sp>
        <p:nvSpPr>
          <p:cNvPr id="166" name="Google Shape;95;p3"/>
          <p:cNvSpPr txBox="1"/>
          <p:nvPr/>
        </p:nvSpPr>
        <p:spPr>
          <a:xfrm>
            <a:off x="375975" y="1265366"/>
            <a:ext cx="4864619" cy="5361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23" tIns="91423" rIns="91423" bIns="91423" anchor="ctr">
            <a:spAutoFit/>
          </a:bodyPr>
          <a:lstStyle>
            <a:lvl1pPr>
              <a:lnSpc>
                <a:spcPct val="80000"/>
              </a:lnSpc>
              <a:defRPr sz="2800" b="1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OBJETIVO DE APRENDIZAJE</a:t>
            </a:r>
          </a:p>
        </p:txBody>
      </p:sp>
      <p:pic>
        <p:nvPicPr>
          <p:cNvPr id="167" name="Imagen 26" descr="Imagen 26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485784" y="2354963"/>
            <a:ext cx="5849285" cy="4478455"/>
          </a:xfrm>
          <a:prstGeom prst="rect">
            <a:avLst/>
          </a:prstGeom>
          <a:ln w="12700">
            <a:miter lim="400000"/>
          </a:ln>
        </p:spPr>
      </p:pic>
      <p:sp>
        <p:nvSpPr>
          <p:cNvPr id="168" name="Google Shape;99;p3"/>
          <p:cNvSpPr txBox="1"/>
          <p:nvPr/>
        </p:nvSpPr>
        <p:spPr>
          <a:xfrm>
            <a:off x="1095636" y="2630469"/>
            <a:ext cx="3020290" cy="14080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23" tIns="91423" rIns="91423" bIns="91423" anchor="ctr">
            <a:spAutoFit/>
          </a:bodyPr>
          <a:lstStyle>
            <a:lvl1pPr>
              <a:defRPr sz="16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Manipular residuos y desechos del mantenimiento de vehículos motorizados, aplicando técnicas compatibles con el cuidado del medio ambiente.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34;p25"/>
          <p:cNvSpPr txBox="1">
            <a:spLocks noGrp="1"/>
          </p:cNvSpPr>
          <p:nvPr>
            <p:ph type="sldNum" sz="quarter" idx="4294967295"/>
          </p:nvPr>
        </p:nvSpPr>
        <p:spPr>
          <a:xfrm>
            <a:off x="442489" y="6881800"/>
            <a:ext cx="266354" cy="317116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23" tIns="91423" rIns="91423" bIns="91423"/>
          <a:lstStyle/>
          <a:p>
            <a:fld id="{86CB4B4D-7CA3-9044-876B-883B54F8677D}" type="slidenum">
              <a:t>4</a:t>
            </a:fld>
            <a:endParaRPr/>
          </a:p>
        </p:txBody>
      </p:sp>
      <p:grpSp>
        <p:nvGrpSpPr>
          <p:cNvPr id="173" name="Google Shape;105;p3"/>
          <p:cNvGrpSpPr/>
          <p:nvPr/>
        </p:nvGrpSpPr>
        <p:grpSpPr>
          <a:xfrm>
            <a:off x="476511" y="3206934"/>
            <a:ext cx="4657803" cy="1139774"/>
            <a:chOff x="0" y="0"/>
            <a:chExt cx="4657801" cy="1139771"/>
          </a:xfrm>
        </p:grpSpPr>
        <p:sp>
          <p:nvSpPr>
            <p:cNvPr id="171" name="Rectángulo redondeado"/>
            <p:cNvSpPr/>
            <p:nvPr/>
          </p:nvSpPr>
          <p:spPr>
            <a:xfrm>
              <a:off x="0" y="0"/>
              <a:ext cx="4657802" cy="1139773"/>
            </a:xfrm>
            <a:prstGeom prst="roundRect">
              <a:avLst>
                <a:gd name="adj" fmla="val 16667"/>
              </a:avLst>
            </a:prstGeom>
            <a:noFill/>
            <a:ln w="9525" cap="flat">
              <a:solidFill>
                <a:srgbClr val="585858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latin typeface="+mj-lt"/>
                  <a:ea typeface="+mj-ea"/>
                  <a:cs typeface="+mj-cs"/>
                  <a:sym typeface="Arial"/>
                </a:defRPr>
              </a:pPr>
              <a:endParaRPr/>
            </a:p>
          </p:txBody>
        </p:sp>
        <p:sp>
          <p:nvSpPr>
            <p:cNvPr id="172" name="Texto"/>
            <p:cNvSpPr txBox="1"/>
            <p:nvPr/>
          </p:nvSpPr>
          <p:spPr>
            <a:xfrm>
              <a:off x="55638" y="379768"/>
              <a:ext cx="4546525" cy="38023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91423" tIns="91423" rIns="91423" bIns="91423" numCol="1" anchor="ctr">
              <a:spAutoFit/>
            </a:bodyPr>
            <a:lstStyle>
              <a:lvl1pPr>
                <a:defRPr>
                  <a:latin typeface="+mj-lt"/>
                  <a:ea typeface="+mj-ea"/>
                  <a:cs typeface="+mj-cs"/>
                  <a:sym typeface="Arial"/>
                </a:defRPr>
              </a:lvl1pPr>
            </a:lstStyle>
            <a:p>
              <a:r>
                <a:t>    </a:t>
              </a:r>
            </a:p>
          </p:txBody>
        </p:sp>
      </p:grpSp>
      <p:sp>
        <p:nvSpPr>
          <p:cNvPr id="174" name="Rectángulo redondeado"/>
          <p:cNvSpPr/>
          <p:nvPr/>
        </p:nvSpPr>
        <p:spPr>
          <a:xfrm>
            <a:off x="476510" y="4488000"/>
            <a:ext cx="4657804" cy="1275373"/>
          </a:xfrm>
          <a:prstGeom prst="roundRect">
            <a:avLst>
              <a:gd name="adj" fmla="val 12346"/>
            </a:avLst>
          </a:prstGeom>
          <a:noFill/>
          <a:ln w="9525" cap="flat">
            <a:solidFill>
              <a:srgbClr val="585858"/>
            </a:solidFill>
            <a:prstDash val="solid"/>
            <a:round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>
              <a:defRPr>
                <a:latin typeface="+mj-lt"/>
                <a:ea typeface="+mj-ea"/>
                <a:cs typeface="+mj-cs"/>
                <a:sym typeface="Arial"/>
              </a:defRPr>
            </a:pPr>
            <a:endParaRPr/>
          </a:p>
        </p:txBody>
      </p:sp>
      <p:sp>
        <p:nvSpPr>
          <p:cNvPr id="175" name="Texto"/>
          <p:cNvSpPr txBox="1"/>
          <p:nvPr/>
        </p:nvSpPr>
        <p:spPr>
          <a:xfrm>
            <a:off x="532150" y="5084903"/>
            <a:ext cx="4546524" cy="38023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91423" tIns="91423" rIns="91423" bIns="91423" numCol="1" anchor="ctr">
            <a:spAutoFit/>
          </a:bodyPr>
          <a:lstStyle>
            <a:lvl1pPr>
              <a:defRPr>
                <a:latin typeface="+mj-lt"/>
                <a:ea typeface="+mj-ea"/>
                <a:cs typeface="+mj-cs"/>
                <a:sym typeface="Arial"/>
              </a:defRPr>
            </a:lvl1pPr>
          </a:lstStyle>
          <a:p>
            <a:r>
              <a:t>    </a:t>
            </a:r>
          </a:p>
        </p:txBody>
      </p:sp>
      <p:sp>
        <p:nvSpPr>
          <p:cNvPr id="176" name="Google Shape;110;p3"/>
          <p:cNvSpPr/>
          <p:nvPr/>
        </p:nvSpPr>
        <p:spPr>
          <a:xfrm>
            <a:off x="5026616" y="3630159"/>
            <a:ext cx="696537" cy="696538"/>
          </a:xfrm>
          <a:prstGeom prst="ellipse">
            <a:avLst/>
          </a:prstGeom>
          <a:solidFill>
            <a:srgbClr val="FFFFFF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algn="ctr"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Arial"/>
              </a:defRPr>
            </a:pPr>
            <a:endParaRPr/>
          </a:p>
        </p:txBody>
      </p:sp>
      <p:grpSp>
        <p:nvGrpSpPr>
          <p:cNvPr id="179" name="Google Shape;112;p3"/>
          <p:cNvGrpSpPr/>
          <p:nvPr/>
        </p:nvGrpSpPr>
        <p:grpSpPr>
          <a:xfrm>
            <a:off x="279323" y="4854690"/>
            <a:ext cx="391112" cy="536167"/>
            <a:chOff x="0" y="0"/>
            <a:chExt cx="391111" cy="536165"/>
          </a:xfrm>
        </p:grpSpPr>
        <p:sp>
          <p:nvSpPr>
            <p:cNvPr id="177" name="Google Shape;113;p3"/>
            <p:cNvSpPr/>
            <p:nvPr/>
          </p:nvSpPr>
          <p:spPr>
            <a:xfrm>
              <a:off x="0" y="74876"/>
              <a:ext cx="391112" cy="385803"/>
            </a:xfrm>
            <a:prstGeom prst="roundRect">
              <a:avLst>
                <a:gd name="adj" fmla="val 16667"/>
              </a:avLst>
            </a:prstGeom>
            <a:solidFill>
              <a:srgbClr val="741B4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latin typeface="+mj-lt"/>
                  <a:ea typeface="+mj-ea"/>
                  <a:cs typeface="+mj-cs"/>
                  <a:sym typeface="Arial"/>
                </a:defRPr>
              </a:pPr>
              <a:endParaRPr/>
            </a:p>
          </p:txBody>
        </p:sp>
        <p:sp>
          <p:nvSpPr>
            <p:cNvPr id="178" name="Google Shape;114;p3"/>
            <p:cNvSpPr txBox="1"/>
            <p:nvPr/>
          </p:nvSpPr>
          <p:spPr>
            <a:xfrm>
              <a:off x="9903" y="0"/>
              <a:ext cx="312204" cy="53616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91423" tIns="91423" rIns="91423" bIns="91423" numCol="1" anchor="ctr">
              <a:spAutoFit/>
            </a:bodyPr>
            <a:lstStyle>
              <a:lvl1pPr>
                <a:defRPr sz="2800" b="1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2</a:t>
              </a:r>
            </a:p>
          </p:txBody>
        </p:sp>
      </p:grpSp>
      <p:grpSp>
        <p:nvGrpSpPr>
          <p:cNvPr id="182" name="Google Shape;115;p3"/>
          <p:cNvGrpSpPr/>
          <p:nvPr/>
        </p:nvGrpSpPr>
        <p:grpSpPr>
          <a:xfrm>
            <a:off x="287485" y="3503974"/>
            <a:ext cx="376203" cy="536167"/>
            <a:chOff x="0" y="0"/>
            <a:chExt cx="376201" cy="536165"/>
          </a:xfrm>
        </p:grpSpPr>
        <p:sp>
          <p:nvSpPr>
            <p:cNvPr id="180" name="Google Shape;116;p3"/>
            <p:cNvSpPr/>
            <p:nvPr/>
          </p:nvSpPr>
          <p:spPr>
            <a:xfrm>
              <a:off x="-1" y="84708"/>
              <a:ext cx="376203" cy="385802"/>
            </a:xfrm>
            <a:prstGeom prst="roundRect">
              <a:avLst>
                <a:gd name="adj" fmla="val 16667"/>
              </a:avLst>
            </a:prstGeom>
            <a:solidFill>
              <a:srgbClr val="741B4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latin typeface="+mj-lt"/>
                  <a:ea typeface="+mj-ea"/>
                  <a:cs typeface="+mj-cs"/>
                  <a:sym typeface="Arial"/>
                </a:defRPr>
              </a:pPr>
              <a:endParaRPr/>
            </a:p>
          </p:txBody>
        </p:sp>
        <p:sp>
          <p:nvSpPr>
            <p:cNvPr id="181" name="Google Shape;117;p3"/>
            <p:cNvSpPr txBox="1"/>
            <p:nvPr/>
          </p:nvSpPr>
          <p:spPr>
            <a:xfrm>
              <a:off x="9524" y="0"/>
              <a:ext cx="300303" cy="53616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91423" tIns="91423" rIns="91423" bIns="91423" numCol="1" anchor="ctr">
              <a:spAutoFit/>
            </a:bodyPr>
            <a:lstStyle>
              <a:lvl1pPr>
                <a:defRPr sz="2800" b="1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1</a:t>
              </a:r>
            </a:p>
          </p:txBody>
        </p:sp>
      </p:grpSp>
      <p:sp>
        <p:nvSpPr>
          <p:cNvPr id="185" name="Google Shape;111;p3"/>
          <p:cNvSpPr txBox="1"/>
          <p:nvPr/>
        </p:nvSpPr>
        <p:spPr>
          <a:xfrm>
            <a:off x="405126" y="2246501"/>
            <a:ext cx="5782099" cy="42449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91423" tIns="91423" rIns="91423" bIns="91423" numCol="1" anchor="ctr">
            <a:spAutoFit/>
          </a:bodyPr>
          <a:lstStyle>
            <a:lvl1pPr>
              <a:lnSpc>
                <a:spcPct val="90000"/>
              </a:lnSpc>
              <a:defRPr sz="1800" b="1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RESIDUOS Y ACEITES</a:t>
            </a:r>
          </a:p>
        </p:txBody>
      </p:sp>
      <p:pic>
        <p:nvPicPr>
          <p:cNvPr id="187" name="Google Shape;124;p3" descr="Google Shape;124;p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844759" y="2500811"/>
            <a:ext cx="4863920" cy="4608201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sp>
        <p:nvSpPr>
          <p:cNvPr id="189" name="Google Shape;121;p3"/>
          <p:cNvSpPr txBox="1"/>
          <p:nvPr/>
        </p:nvSpPr>
        <p:spPr>
          <a:xfrm>
            <a:off x="849936" y="3316193"/>
            <a:ext cx="4187012" cy="9627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23" tIns="91423" rIns="91423" bIns="91423" anchor="ctr">
            <a:spAutoFit/>
          </a:bodyPr>
          <a:lstStyle>
            <a:lvl1pPr>
              <a:lnSpc>
                <a:spcPct val="115000"/>
              </a:lnSpc>
              <a:defRPr sz="16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Identificaste el daño que puede provocar un mal manejo de los aceites en desuso, considerando lo propuesto por la normativa legal.</a:t>
            </a:r>
          </a:p>
        </p:txBody>
      </p:sp>
      <p:sp>
        <p:nvSpPr>
          <p:cNvPr id="190" name="Google Shape;122;p3"/>
          <p:cNvSpPr txBox="1"/>
          <p:nvPr/>
        </p:nvSpPr>
        <p:spPr>
          <a:xfrm>
            <a:off x="849935" y="4673667"/>
            <a:ext cx="4038603" cy="9627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23" tIns="91423" rIns="91423" bIns="91423" anchor="ctr">
            <a:spAutoFit/>
          </a:bodyPr>
          <a:lstStyle>
            <a:lvl1pPr>
              <a:lnSpc>
                <a:spcPct val="115000"/>
              </a:lnSpc>
              <a:defRPr sz="16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Aplicaste un plan de manejo de residuos de aceite, considerando las reglas de seguridad del taller y lo propuesto en la normativa legal. </a:t>
            </a:r>
          </a:p>
        </p:txBody>
      </p:sp>
      <p:sp>
        <p:nvSpPr>
          <p:cNvPr id="23" name="Google Shape;392;p18"/>
          <p:cNvSpPr txBox="1"/>
          <p:nvPr/>
        </p:nvSpPr>
        <p:spPr>
          <a:xfrm>
            <a:off x="366450" y="1220100"/>
            <a:ext cx="4700400" cy="15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400" b="1" i="0" u="none" strike="noStrike" cap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RECORDEMOS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1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Google Shape;109;p3"/>
          <p:cNvSpPr txBox="1"/>
          <p:nvPr/>
        </p:nvSpPr>
        <p:spPr>
          <a:xfrm>
            <a:off x="366450" y="1249071"/>
            <a:ext cx="8950502" cy="5361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24" tIns="91424" rIns="91424" bIns="91424" anchor="ctr">
            <a:spAutoFit/>
          </a:bodyPr>
          <a:lstStyle>
            <a:lvl1pPr>
              <a:lnSpc>
                <a:spcPct val="80000"/>
              </a:lnSpc>
              <a:defRPr sz="2800" b="1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dirty="0"/>
              <a:t>¿QUÉ APRENDIMOS LA ACTIVIDAD ANTERIOR?</a:t>
            </a: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34;p25"/>
          <p:cNvSpPr txBox="1">
            <a:spLocks noGrp="1"/>
          </p:cNvSpPr>
          <p:nvPr>
            <p:ph type="sldNum" sz="quarter" idx="4294967295"/>
          </p:nvPr>
        </p:nvSpPr>
        <p:spPr>
          <a:xfrm>
            <a:off x="442489" y="6881800"/>
            <a:ext cx="266354" cy="317116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23" tIns="91423" rIns="91423" bIns="91423"/>
          <a:lstStyle/>
          <a:p>
            <a:fld id="{86CB4B4D-7CA3-9044-876B-883B54F8677D}" type="slidenum">
              <a:t>5</a:t>
            </a:fld>
            <a:endParaRPr/>
          </a:p>
        </p:txBody>
      </p:sp>
      <p:sp>
        <p:nvSpPr>
          <p:cNvPr id="193" name="Google Shape;132;p4"/>
          <p:cNvSpPr txBox="1"/>
          <p:nvPr/>
        </p:nvSpPr>
        <p:spPr>
          <a:xfrm>
            <a:off x="464747" y="3895700"/>
            <a:ext cx="5163221" cy="3920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23" tIns="91423" rIns="91423" bIns="91423" anchor="ctr">
            <a:spAutoFit/>
          </a:bodyPr>
          <a:lstStyle>
            <a:lvl1pPr>
              <a:lnSpc>
                <a:spcPct val="115000"/>
              </a:lnSpc>
              <a:defRPr sz="16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¿Para qué sirven?</a:t>
            </a:r>
          </a:p>
        </p:txBody>
      </p:sp>
      <p:sp>
        <p:nvSpPr>
          <p:cNvPr id="194" name="Google Shape;136;p4"/>
          <p:cNvSpPr txBox="1"/>
          <p:nvPr/>
        </p:nvSpPr>
        <p:spPr>
          <a:xfrm>
            <a:off x="464746" y="3067791"/>
            <a:ext cx="5650729" cy="3920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23" tIns="91423" rIns="91423" bIns="91423" anchor="ctr">
            <a:spAutoFit/>
          </a:bodyPr>
          <a:lstStyle>
            <a:lvl1pPr>
              <a:lnSpc>
                <a:spcPct val="115000"/>
              </a:lnSpc>
              <a:defRPr sz="16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¿Qué son los filtros de aceite?</a:t>
            </a:r>
          </a:p>
        </p:txBody>
      </p:sp>
      <p:sp>
        <p:nvSpPr>
          <p:cNvPr id="195" name="Google Shape;141;p4"/>
          <p:cNvSpPr txBox="1"/>
          <p:nvPr/>
        </p:nvSpPr>
        <p:spPr>
          <a:xfrm>
            <a:off x="464747" y="4723611"/>
            <a:ext cx="4730473" cy="3920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23" tIns="91423" rIns="91423" bIns="91423" anchor="ctr">
            <a:spAutoFit/>
          </a:bodyPr>
          <a:lstStyle>
            <a:lvl1pPr>
              <a:defRPr sz="16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¿Qué daño pueden provocar al medio ambiente?</a:t>
            </a:r>
          </a:p>
        </p:txBody>
      </p:sp>
      <p:sp>
        <p:nvSpPr>
          <p:cNvPr id="196" name="Google Shape;141;p4"/>
          <p:cNvSpPr txBox="1"/>
          <p:nvPr/>
        </p:nvSpPr>
        <p:spPr>
          <a:xfrm>
            <a:off x="464747" y="5542339"/>
            <a:ext cx="4730473" cy="3920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23" tIns="91423" rIns="91423" bIns="91423" anchor="ctr">
            <a:spAutoFit/>
          </a:bodyPr>
          <a:lstStyle>
            <a:lvl1pPr>
              <a:defRPr sz="16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¿Qué daño pueden provocar al medio ambiente?</a:t>
            </a:r>
          </a:p>
        </p:txBody>
      </p:sp>
      <p:sp>
        <p:nvSpPr>
          <p:cNvPr id="198" name="Google Shape;165;p5"/>
          <p:cNvSpPr txBox="1"/>
          <p:nvPr/>
        </p:nvSpPr>
        <p:spPr>
          <a:xfrm>
            <a:off x="313634" y="6319256"/>
            <a:ext cx="5388804" cy="4541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399" tIns="91399" rIns="91399" bIns="91399" anchor="ctr">
            <a:spAutoFit/>
          </a:bodyPr>
          <a:lstStyle/>
          <a:p>
            <a:pPr>
              <a:lnSpc>
                <a:spcPct val="80000"/>
              </a:lnSpc>
              <a:defRPr sz="2100" b="1">
                <a:solidFill>
                  <a:srgbClr val="76384D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¡Compartan experiencias </a:t>
            </a:r>
            <a:r>
              <a:rPr b="0"/>
              <a:t>con sus compañeros! </a:t>
            </a:r>
          </a:p>
        </p:txBody>
      </p:sp>
      <p:grpSp>
        <p:nvGrpSpPr>
          <p:cNvPr id="201" name="Grupo 2"/>
          <p:cNvGrpSpPr/>
          <p:nvPr/>
        </p:nvGrpSpPr>
        <p:grpSpPr>
          <a:xfrm>
            <a:off x="375766" y="2674154"/>
            <a:ext cx="5871707" cy="866664"/>
            <a:chOff x="0" y="0"/>
            <a:chExt cx="5871706" cy="866663"/>
          </a:xfrm>
        </p:grpSpPr>
        <p:sp>
          <p:nvSpPr>
            <p:cNvPr id="199" name="Google Shape;168;p5"/>
            <p:cNvSpPr/>
            <p:nvPr/>
          </p:nvSpPr>
          <p:spPr>
            <a:xfrm>
              <a:off x="-1" y="302299"/>
              <a:ext cx="5650729" cy="564365"/>
            </a:xfrm>
            <a:prstGeom prst="roundRect">
              <a:avLst>
                <a:gd name="adj" fmla="val 12267"/>
              </a:avLst>
            </a:prstGeom>
            <a:noFill/>
            <a:ln w="9525" cap="flat">
              <a:solidFill>
                <a:srgbClr val="585858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latin typeface="+mj-lt"/>
                  <a:ea typeface="+mj-ea"/>
                  <a:cs typeface="+mj-cs"/>
                  <a:sym typeface="Arial"/>
                </a:defRPr>
              </a:pPr>
              <a:endParaRPr/>
            </a:p>
          </p:txBody>
        </p:sp>
        <p:pic>
          <p:nvPicPr>
            <p:cNvPr id="200" name="Google Shape;175;p5" descr="Google Shape;175;p5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5429744" y="-1"/>
              <a:ext cx="441962" cy="43891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202" name="Google Shape;178;p5" descr="Google Shape;178;p5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549425" y="1315762"/>
            <a:ext cx="2670050" cy="5675377"/>
          </a:xfrm>
          <a:prstGeom prst="rect">
            <a:avLst/>
          </a:prstGeom>
          <a:ln w="12700">
            <a:miter lim="400000"/>
          </a:ln>
        </p:spPr>
      </p:pic>
      <p:sp>
        <p:nvSpPr>
          <p:cNvPr id="204" name="Google Shape;111;p3"/>
          <p:cNvSpPr txBox="1"/>
          <p:nvPr/>
        </p:nvSpPr>
        <p:spPr>
          <a:xfrm>
            <a:off x="405125" y="2246501"/>
            <a:ext cx="5782100" cy="4244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23" tIns="91423" rIns="91423" bIns="91423" anchor="ctr">
            <a:spAutoFit/>
          </a:bodyPr>
          <a:lstStyle>
            <a:lvl1pPr>
              <a:lnSpc>
                <a:spcPct val="90000"/>
              </a:lnSpc>
              <a:defRPr sz="1800" b="1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RESIDUOS Y DESECHOS</a:t>
            </a:r>
          </a:p>
        </p:txBody>
      </p:sp>
      <p:grpSp>
        <p:nvGrpSpPr>
          <p:cNvPr id="207" name="Grupo 1"/>
          <p:cNvGrpSpPr/>
          <p:nvPr/>
        </p:nvGrpSpPr>
        <p:grpSpPr>
          <a:xfrm>
            <a:off x="345069" y="3502399"/>
            <a:ext cx="5871707" cy="866664"/>
            <a:chOff x="0" y="0"/>
            <a:chExt cx="5871706" cy="866663"/>
          </a:xfrm>
        </p:grpSpPr>
        <p:sp>
          <p:nvSpPr>
            <p:cNvPr id="205" name="Google Shape;168;p5"/>
            <p:cNvSpPr/>
            <p:nvPr/>
          </p:nvSpPr>
          <p:spPr>
            <a:xfrm>
              <a:off x="-1" y="302299"/>
              <a:ext cx="5650729" cy="564365"/>
            </a:xfrm>
            <a:prstGeom prst="roundRect">
              <a:avLst>
                <a:gd name="adj" fmla="val 12267"/>
              </a:avLst>
            </a:prstGeom>
            <a:noFill/>
            <a:ln w="9525" cap="flat">
              <a:solidFill>
                <a:srgbClr val="585858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latin typeface="+mj-lt"/>
                  <a:ea typeface="+mj-ea"/>
                  <a:cs typeface="+mj-cs"/>
                  <a:sym typeface="Arial"/>
                </a:defRPr>
              </a:pPr>
              <a:endParaRPr/>
            </a:p>
          </p:txBody>
        </p:sp>
        <p:pic>
          <p:nvPicPr>
            <p:cNvPr id="206" name="Google Shape;175;p5" descr="Google Shape;175;p5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5429744" y="-1"/>
              <a:ext cx="441962" cy="43891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210" name="Grupo 52"/>
          <p:cNvGrpSpPr/>
          <p:nvPr/>
        </p:nvGrpSpPr>
        <p:grpSpPr>
          <a:xfrm>
            <a:off x="358009" y="5158888"/>
            <a:ext cx="5871707" cy="866664"/>
            <a:chOff x="0" y="0"/>
            <a:chExt cx="5871706" cy="866663"/>
          </a:xfrm>
        </p:grpSpPr>
        <p:sp>
          <p:nvSpPr>
            <p:cNvPr id="208" name="Google Shape;168;p5"/>
            <p:cNvSpPr/>
            <p:nvPr/>
          </p:nvSpPr>
          <p:spPr>
            <a:xfrm>
              <a:off x="-1" y="302299"/>
              <a:ext cx="5650729" cy="564365"/>
            </a:xfrm>
            <a:prstGeom prst="roundRect">
              <a:avLst>
                <a:gd name="adj" fmla="val 12267"/>
              </a:avLst>
            </a:prstGeom>
            <a:noFill/>
            <a:ln w="9525" cap="flat">
              <a:solidFill>
                <a:srgbClr val="585858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latin typeface="+mj-lt"/>
                  <a:ea typeface="+mj-ea"/>
                  <a:cs typeface="+mj-cs"/>
                  <a:sym typeface="Arial"/>
                </a:defRPr>
              </a:pPr>
              <a:endParaRPr/>
            </a:p>
          </p:txBody>
        </p:sp>
        <p:pic>
          <p:nvPicPr>
            <p:cNvPr id="209" name="Google Shape;175;p5" descr="Google Shape;175;p5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5429744" y="-1"/>
              <a:ext cx="441962" cy="43891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213" name="Grupo 55"/>
          <p:cNvGrpSpPr/>
          <p:nvPr/>
        </p:nvGrpSpPr>
        <p:grpSpPr>
          <a:xfrm>
            <a:off x="354256" y="4330644"/>
            <a:ext cx="5871707" cy="866664"/>
            <a:chOff x="0" y="0"/>
            <a:chExt cx="5871706" cy="866663"/>
          </a:xfrm>
        </p:grpSpPr>
        <p:sp>
          <p:nvSpPr>
            <p:cNvPr id="211" name="Google Shape;168;p5"/>
            <p:cNvSpPr/>
            <p:nvPr/>
          </p:nvSpPr>
          <p:spPr>
            <a:xfrm>
              <a:off x="-1" y="302299"/>
              <a:ext cx="5650729" cy="564365"/>
            </a:xfrm>
            <a:prstGeom prst="roundRect">
              <a:avLst>
                <a:gd name="adj" fmla="val 12267"/>
              </a:avLst>
            </a:prstGeom>
            <a:noFill/>
            <a:ln w="9525" cap="flat">
              <a:solidFill>
                <a:srgbClr val="585858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latin typeface="+mj-lt"/>
                  <a:ea typeface="+mj-ea"/>
                  <a:cs typeface="+mj-cs"/>
                  <a:sym typeface="Arial"/>
                </a:defRPr>
              </a:pPr>
              <a:endParaRPr/>
            </a:p>
          </p:txBody>
        </p:sp>
        <p:pic>
          <p:nvPicPr>
            <p:cNvPr id="212" name="Google Shape;175;p5" descr="Google Shape;175;p5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5429744" y="-1"/>
              <a:ext cx="441962" cy="43891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24" name="Google Shape;160;p5"/>
          <p:cNvSpPr txBox="1"/>
          <p:nvPr/>
        </p:nvSpPr>
        <p:spPr>
          <a:xfrm>
            <a:off x="375974" y="1265366"/>
            <a:ext cx="8950502" cy="5361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sp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741B47"/>
              </a:buClr>
              <a:buSzPts val="2800"/>
              <a:buFont typeface="Calibri"/>
              <a:buNone/>
            </a:pPr>
            <a:r>
              <a:rPr lang="en-US" sz="2800" b="1" i="0" u="none" strike="noStrike" cap="none" dirty="0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ANTES DE COMENZAR</a:t>
            </a:r>
            <a:endParaRPr dirty="0"/>
          </a:p>
        </p:txBody>
      </p:sp>
      <p:sp>
        <p:nvSpPr>
          <p:cNvPr id="25" name="Google Shape;392;p18"/>
          <p:cNvSpPr txBox="1"/>
          <p:nvPr/>
        </p:nvSpPr>
        <p:spPr>
          <a:xfrm>
            <a:off x="366450" y="1220100"/>
            <a:ext cx="4700400" cy="15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400" b="1" i="0" u="none" strike="noStrike" cap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ALGUNAS PREGUNTAS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1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43;p26"/>
          <p:cNvSpPr txBox="1">
            <a:spLocks noGrp="1"/>
          </p:cNvSpPr>
          <p:nvPr>
            <p:ph type="sldNum" sz="quarter" idx="4294967295"/>
          </p:nvPr>
        </p:nvSpPr>
        <p:spPr>
          <a:xfrm>
            <a:off x="442489" y="6881800"/>
            <a:ext cx="266354" cy="317116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23" tIns="91423" rIns="91423" bIns="91423"/>
          <a:lstStyle/>
          <a:p>
            <a:fld id="{86CB4B4D-7CA3-9044-876B-883B54F8677D}" type="slidenum">
              <a:t>6</a:t>
            </a:fld>
            <a:endParaRPr/>
          </a:p>
        </p:txBody>
      </p:sp>
      <p:sp>
        <p:nvSpPr>
          <p:cNvPr id="216" name="Google Shape;167;p5"/>
          <p:cNvSpPr txBox="1"/>
          <p:nvPr/>
        </p:nvSpPr>
        <p:spPr>
          <a:xfrm>
            <a:off x="4017016" y="1066663"/>
            <a:ext cx="466495" cy="8301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23" tIns="91423" rIns="91423" bIns="91423" anchor="ctr">
            <a:spAutoFit/>
          </a:bodyPr>
          <a:lstStyle>
            <a:lvl1pPr algn="r">
              <a:lnSpc>
                <a:spcPct val="90000"/>
              </a:lnSpc>
              <a:defRPr sz="5000">
                <a:solidFill>
                  <a:srgbClr val="BA9BA5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5</a:t>
            </a:r>
          </a:p>
        </p:txBody>
      </p:sp>
      <p:sp>
        <p:nvSpPr>
          <p:cNvPr id="217" name="Google Shape;168;p5"/>
          <p:cNvSpPr txBox="1"/>
          <p:nvPr/>
        </p:nvSpPr>
        <p:spPr>
          <a:xfrm>
            <a:off x="375974" y="1265366"/>
            <a:ext cx="3872884" cy="5361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23" tIns="91423" rIns="91423" bIns="91423" anchor="ctr">
            <a:spAutoFit/>
          </a:bodyPr>
          <a:lstStyle>
            <a:lvl1pPr>
              <a:lnSpc>
                <a:spcPct val="80000"/>
              </a:lnSpc>
              <a:defRPr sz="2800" b="1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MENÚ DE LA ACTIVIDAD</a:t>
            </a:r>
          </a:p>
        </p:txBody>
      </p:sp>
      <p:grpSp>
        <p:nvGrpSpPr>
          <p:cNvPr id="220" name="Google Shape;151;p5"/>
          <p:cNvGrpSpPr/>
          <p:nvPr/>
        </p:nvGrpSpPr>
        <p:grpSpPr>
          <a:xfrm>
            <a:off x="4063481" y="3088867"/>
            <a:ext cx="5095873" cy="3508581"/>
            <a:chOff x="0" y="0"/>
            <a:chExt cx="5095871" cy="3508580"/>
          </a:xfrm>
        </p:grpSpPr>
        <p:sp>
          <p:nvSpPr>
            <p:cNvPr id="218" name="Rectángulo redondeado"/>
            <p:cNvSpPr/>
            <p:nvPr/>
          </p:nvSpPr>
          <p:spPr>
            <a:xfrm>
              <a:off x="0" y="-1"/>
              <a:ext cx="5095873" cy="3508581"/>
            </a:xfrm>
            <a:prstGeom prst="roundRect">
              <a:avLst>
                <a:gd name="adj" fmla="val 5168"/>
              </a:avLst>
            </a:prstGeom>
            <a:solidFill>
              <a:srgbClr val="FFFFFF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latin typeface="+mj-lt"/>
                  <a:ea typeface="+mj-ea"/>
                  <a:cs typeface="+mj-cs"/>
                  <a:sym typeface="Arial"/>
                </a:defRPr>
              </a:pPr>
              <a:endParaRPr/>
            </a:p>
          </p:txBody>
        </p:sp>
        <p:sp>
          <p:nvSpPr>
            <p:cNvPr id="219" name="Texto"/>
            <p:cNvSpPr txBox="1"/>
            <p:nvPr/>
          </p:nvSpPr>
          <p:spPr>
            <a:xfrm>
              <a:off x="53108" y="1564172"/>
              <a:ext cx="4989657" cy="38023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91423" tIns="91423" rIns="91423" bIns="91423" numCol="1" anchor="ctr">
              <a:spAutoFit/>
            </a:bodyPr>
            <a:lstStyle>
              <a:lvl1pPr>
                <a:defRPr>
                  <a:latin typeface="+mj-lt"/>
                  <a:ea typeface="+mj-ea"/>
                  <a:cs typeface="+mj-cs"/>
                  <a:sym typeface="Arial"/>
                </a:defRPr>
              </a:lvl1pPr>
            </a:lstStyle>
            <a:p>
              <a:r>
                <a:t>    </a:t>
              </a:r>
            </a:p>
          </p:txBody>
        </p:sp>
      </p:grpSp>
      <p:pic>
        <p:nvPicPr>
          <p:cNvPr id="221" name="Google Shape;164;p5" descr="Google Shape;164;p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63221" y="2367775"/>
            <a:ext cx="2965719" cy="4328993"/>
          </a:xfrm>
          <a:prstGeom prst="rect">
            <a:avLst/>
          </a:prstGeom>
          <a:ln w="12700">
            <a:miter lim="400000"/>
          </a:ln>
        </p:spPr>
      </p:pic>
      <p:sp>
        <p:nvSpPr>
          <p:cNvPr id="222" name="Google Shape;196;p6"/>
          <p:cNvSpPr txBox="1"/>
          <p:nvPr/>
        </p:nvSpPr>
        <p:spPr>
          <a:xfrm>
            <a:off x="4063851" y="2576445"/>
            <a:ext cx="4932408" cy="3005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675" tIns="45675" rIns="45675" bIns="45675">
            <a:spAutoFit/>
          </a:bodyPr>
          <a:lstStyle>
            <a:lvl1pPr>
              <a:defRPr sz="1600" b="1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Al término de la actividad estarás en condiciones de:</a:t>
            </a:r>
          </a:p>
        </p:txBody>
      </p:sp>
      <p:grpSp>
        <p:nvGrpSpPr>
          <p:cNvPr id="225" name="Google Shape;189;p6"/>
          <p:cNvGrpSpPr/>
          <p:nvPr/>
        </p:nvGrpSpPr>
        <p:grpSpPr>
          <a:xfrm>
            <a:off x="3880053" y="3669207"/>
            <a:ext cx="376203" cy="536119"/>
            <a:chOff x="0" y="0"/>
            <a:chExt cx="376201" cy="536117"/>
          </a:xfrm>
        </p:grpSpPr>
        <p:sp>
          <p:nvSpPr>
            <p:cNvPr id="223" name="Google Shape;190;p6"/>
            <p:cNvSpPr/>
            <p:nvPr/>
          </p:nvSpPr>
          <p:spPr>
            <a:xfrm>
              <a:off x="0" y="75183"/>
              <a:ext cx="376202" cy="385803"/>
            </a:xfrm>
            <a:prstGeom prst="roundRect">
              <a:avLst>
                <a:gd name="adj" fmla="val 16667"/>
              </a:avLst>
            </a:prstGeom>
            <a:solidFill>
              <a:srgbClr val="741B4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latin typeface="+mj-lt"/>
                  <a:ea typeface="+mj-ea"/>
                  <a:cs typeface="+mj-cs"/>
                  <a:sym typeface="Arial"/>
                </a:defRPr>
              </a:pPr>
              <a:endParaRPr/>
            </a:p>
          </p:txBody>
        </p:sp>
        <p:sp>
          <p:nvSpPr>
            <p:cNvPr id="224" name="Google Shape;191;p6"/>
            <p:cNvSpPr txBox="1"/>
            <p:nvPr/>
          </p:nvSpPr>
          <p:spPr>
            <a:xfrm>
              <a:off x="9524" y="0"/>
              <a:ext cx="300303" cy="53611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91399" tIns="91399" rIns="91399" bIns="91399" numCol="1" anchor="ctr">
              <a:spAutoFit/>
            </a:bodyPr>
            <a:lstStyle>
              <a:lvl1pPr>
                <a:defRPr sz="2800" b="1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1</a:t>
              </a:r>
            </a:p>
          </p:txBody>
        </p:sp>
      </p:grpSp>
      <p:grpSp>
        <p:nvGrpSpPr>
          <p:cNvPr id="228" name="Google Shape;192;p6"/>
          <p:cNvGrpSpPr/>
          <p:nvPr/>
        </p:nvGrpSpPr>
        <p:grpSpPr>
          <a:xfrm>
            <a:off x="3879824" y="5233379"/>
            <a:ext cx="376203" cy="536118"/>
            <a:chOff x="0" y="0"/>
            <a:chExt cx="376201" cy="536117"/>
          </a:xfrm>
        </p:grpSpPr>
        <p:sp>
          <p:nvSpPr>
            <p:cNvPr id="226" name="Google Shape;193;p6"/>
            <p:cNvSpPr/>
            <p:nvPr/>
          </p:nvSpPr>
          <p:spPr>
            <a:xfrm>
              <a:off x="0" y="75183"/>
              <a:ext cx="376202" cy="385803"/>
            </a:xfrm>
            <a:prstGeom prst="roundRect">
              <a:avLst>
                <a:gd name="adj" fmla="val 16667"/>
              </a:avLst>
            </a:prstGeom>
            <a:solidFill>
              <a:srgbClr val="741B4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latin typeface="+mj-lt"/>
                  <a:ea typeface="+mj-ea"/>
                  <a:cs typeface="+mj-cs"/>
                  <a:sym typeface="Arial"/>
                </a:defRPr>
              </a:pPr>
              <a:endParaRPr/>
            </a:p>
          </p:txBody>
        </p:sp>
        <p:sp>
          <p:nvSpPr>
            <p:cNvPr id="227" name="Google Shape;194;p6"/>
            <p:cNvSpPr txBox="1"/>
            <p:nvPr/>
          </p:nvSpPr>
          <p:spPr>
            <a:xfrm>
              <a:off x="9524" y="0"/>
              <a:ext cx="300303" cy="53611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91399" tIns="91399" rIns="91399" bIns="91399" numCol="1" anchor="ctr">
              <a:spAutoFit/>
            </a:bodyPr>
            <a:lstStyle>
              <a:lvl1pPr>
                <a:defRPr sz="2800" b="1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2</a:t>
              </a:r>
            </a:p>
          </p:txBody>
        </p:sp>
      </p:grpSp>
      <p:sp>
        <p:nvSpPr>
          <p:cNvPr id="229" name="Google Shape;166;p5"/>
          <p:cNvSpPr txBox="1"/>
          <p:nvPr/>
        </p:nvSpPr>
        <p:spPr>
          <a:xfrm>
            <a:off x="4506910" y="1101385"/>
            <a:ext cx="4599335" cy="7115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23" tIns="91423" rIns="91423" bIns="91423" anchor="ctr">
            <a:spAutoFit/>
          </a:bodyPr>
          <a:lstStyle/>
          <a:p>
            <a:pPr>
              <a:lnSpc>
                <a:spcPct val="90000"/>
              </a:lnSpc>
              <a:defRPr sz="20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CLASIFICACIÓN DE</a:t>
            </a:r>
          </a:p>
          <a:p>
            <a:pPr>
              <a:lnSpc>
                <a:spcPct val="90000"/>
              </a:lnSpc>
              <a:defRPr sz="2000" b="1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RESIDUOS Y DESECHOS AUTOMOTRICES</a:t>
            </a:r>
          </a:p>
        </p:txBody>
      </p:sp>
      <p:sp>
        <p:nvSpPr>
          <p:cNvPr id="230" name="Google Shape;152;p5"/>
          <p:cNvSpPr txBox="1"/>
          <p:nvPr/>
        </p:nvSpPr>
        <p:spPr>
          <a:xfrm>
            <a:off x="4523513" y="3519526"/>
            <a:ext cx="4246861" cy="9627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23" tIns="91423" rIns="91423" bIns="91423" anchor="ctr">
            <a:spAutoFit/>
          </a:bodyPr>
          <a:lstStyle>
            <a:lvl1pPr>
              <a:lnSpc>
                <a:spcPct val="115000"/>
              </a:lnSpc>
              <a:defRPr sz="16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Identificarás el daño que puede provocar un mal manejo de los filtros de aceite, considerando lo propuesto en la normativa vigente.</a:t>
            </a:r>
          </a:p>
        </p:txBody>
      </p:sp>
      <p:sp>
        <p:nvSpPr>
          <p:cNvPr id="231" name="Google Shape;152;p5"/>
          <p:cNvSpPr txBox="1"/>
          <p:nvPr/>
        </p:nvSpPr>
        <p:spPr>
          <a:xfrm>
            <a:off x="4523513" y="4902632"/>
            <a:ext cx="4472745" cy="12481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23" tIns="91423" rIns="91423" bIns="91423" anchor="ctr">
            <a:spAutoFit/>
          </a:bodyPr>
          <a:lstStyle>
            <a:lvl1pPr>
              <a:lnSpc>
                <a:spcPct val="115000"/>
              </a:lnSpc>
              <a:defRPr sz="16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Aplicarás un plan de manejo de estos residuos, considerando el daño que pueden provocar al medio ambiente y considerando lo propuesto en la normativa vigente.</a:t>
            </a:r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34;p25"/>
          <p:cNvSpPr txBox="1">
            <a:spLocks noGrp="1"/>
          </p:cNvSpPr>
          <p:nvPr>
            <p:ph type="sldNum" sz="quarter" idx="4294967295"/>
          </p:nvPr>
        </p:nvSpPr>
        <p:spPr>
          <a:xfrm>
            <a:off x="442489" y="6881800"/>
            <a:ext cx="266354" cy="317116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23" tIns="91423" rIns="91423" bIns="91423"/>
          <a:lstStyle/>
          <a:p>
            <a:fld id="{86CB4B4D-7CA3-9044-876B-883B54F8677D}" type="slidenum">
              <a:t>7</a:t>
            </a:fld>
            <a:endParaRPr/>
          </a:p>
        </p:txBody>
      </p:sp>
      <p:sp>
        <p:nvSpPr>
          <p:cNvPr id="234" name="Rectángulo redondeado"/>
          <p:cNvSpPr/>
          <p:nvPr/>
        </p:nvSpPr>
        <p:spPr>
          <a:xfrm>
            <a:off x="479774" y="4127233"/>
            <a:ext cx="4938438" cy="2133285"/>
          </a:xfrm>
          <a:prstGeom prst="roundRect">
            <a:avLst>
              <a:gd name="adj" fmla="val 8809"/>
            </a:avLst>
          </a:prstGeom>
          <a:solidFill>
            <a:srgbClr val="E9E1E4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>
                <a:latin typeface="+mj-lt"/>
                <a:ea typeface="+mj-ea"/>
                <a:cs typeface="+mj-cs"/>
                <a:sym typeface="Arial"/>
              </a:defRPr>
            </a:pPr>
            <a:endParaRPr/>
          </a:p>
        </p:txBody>
      </p:sp>
      <p:sp>
        <p:nvSpPr>
          <p:cNvPr id="235" name="Los filtros de aceite usado son considerados  residuos peligrosos para el medio ambiente. Los cambios de aceites realizados ya sean en mantenimientos o reparaciones a vehículos en CHILE, generan una gran cantidad de filtros de aceite usados cuyo manejo presenta riesgos para la salud pública y el medio ambiente si se realizan de modo inadecuado.…"/>
          <p:cNvSpPr txBox="1"/>
          <p:nvPr/>
        </p:nvSpPr>
        <p:spPr>
          <a:xfrm>
            <a:off x="636226" y="4210475"/>
            <a:ext cx="4244535" cy="19160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23" tIns="91423" rIns="91423" bIns="91423" anchor="ctr">
            <a:spAutoFit/>
          </a:bodyPr>
          <a:lstStyle/>
          <a:p>
            <a:pPr>
              <a:defRPr sz="1600">
                <a:latin typeface="Calibri"/>
                <a:ea typeface="Calibri"/>
                <a:cs typeface="Calibri"/>
                <a:sym typeface="Calibri"/>
              </a:defRPr>
            </a:pPr>
            <a:r>
              <a:t>Dónde encontraremos estos filtros usados:</a:t>
            </a:r>
          </a:p>
          <a:p>
            <a:pPr marL="160420" indent="-160420">
              <a:buSzPct val="100000"/>
              <a:buChar char="•"/>
              <a:defRPr sz="1600">
                <a:latin typeface="Calibri"/>
                <a:ea typeface="Calibri"/>
                <a:cs typeface="Calibri"/>
                <a:sym typeface="Calibri"/>
              </a:defRPr>
            </a:pPr>
            <a:r>
              <a:t>Lubricentros</a:t>
            </a:r>
          </a:p>
          <a:p>
            <a:pPr marL="160420" indent="-160420">
              <a:buSzPct val="100000"/>
              <a:buChar char="•"/>
              <a:defRPr sz="1600">
                <a:latin typeface="Calibri"/>
                <a:ea typeface="Calibri"/>
                <a:cs typeface="Calibri"/>
                <a:sym typeface="Calibri"/>
              </a:defRPr>
            </a:pPr>
            <a:r>
              <a:t>Talleres mecánicos</a:t>
            </a:r>
          </a:p>
          <a:p>
            <a:pPr marL="160420" indent="-160420">
              <a:buSzPct val="100000"/>
              <a:buChar char="•"/>
              <a:defRPr sz="1600">
                <a:latin typeface="Calibri"/>
                <a:ea typeface="Calibri"/>
                <a:cs typeface="Calibri"/>
                <a:sym typeface="Calibri"/>
              </a:defRPr>
            </a:pPr>
            <a:r>
              <a:t>Estaciones de servicio</a:t>
            </a:r>
          </a:p>
          <a:p>
            <a:pPr marL="160420" indent="-160420">
              <a:buSzPct val="100000"/>
              <a:buChar char="•"/>
              <a:defRPr sz="1600">
                <a:latin typeface="Calibri"/>
                <a:ea typeface="Calibri"/>
                <a:cs typeface="Calibri"/>
                <a:sym typeface="Calibri"/>
              </a:defRPr>
            </a:pPr>
            <a:r>
              <a:t>Talleres de maquinaria y vehículos pesados</a:t>
            </a:r>
          </a:p>
          <a:p>
            <a:pPr marL="160420" indent="-160420">
              <a:buSzPct val="100000"/>
              <a:buChar char="•"/>
              <a:defRPr sz="1600">
                <a:latin typeface="Calibri"/>
                <a:ea typeface="Calibri"/>
                <a:cs typeface="Calibri"/>
                <a:sym typeface="Calibri"/>
              </a:defRPr>
            </a:pPr>
            <a:r>
              <a:t>Empresas en donde se trabaje mecánicamente en sus vehículos</a:t>
            </a:r>
          </a:p>
        </p:txBody>
      </p:sp>
      <p:pic>
        <p:nvPicPr>
          <p:cNvPr id="236" name="Imagen" descr="Imagen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031427" y="4211411"/>
            <a:ext cx="2939446" cy="2142729"/>
          </a:xfrm>
          <a:prstGeom prst="rect">
            <a:avLst/>
          </a:prstGeom>
          <a:ln w="12700">
            <a:miter lim="400000"/>
          </a:ln>
        </p:spPr>
      </p:pic>
      <p:sp>
        <p:nvSpPr>
          <p:cNvPr id="237" name="Google Shape;206;p7"/>
          <p:cNvSpPr txBox="1"/>
          <p:nvPr/>
        </p:nvSpPr>
        <p:spPr>
          <a:xfrm>
            <a:off x="382498" y="1261272"/>
            <a:ext cx="8950504" cy="5361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399" tIns="91399" rIns="91399" bIns="91399" anchor="ctr">
            <a:spAutoFit/>
          </a:bodyPr>
          <a:lstStyle/>
          <a:p>
            <a:pPr>
              <a:lnSpc>
                <a:spcPct val="80000"/>
              </a:lnSpc>
              <a:defRPr sz="2800" b="1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FILTROS DE ACEITE USADOS: </a:t>
            </a:r>
            <a:r>
              <a:rPr b="0">
                <a:solidFill>
                  <a:srgbClr val="FF0000"/>
                </a:solidFill>
              </a:rPr>
              <a:t>DESECHO PELIGROSO</a:t>
            </a:r>
          </a:p>
        </p:txBody>
      </p:sp>
      <p:sp>
        <p:nvSpPr>
          <p:cNvPr id="238" name="Los filtros de aceite usado son considerados  residuos peligrosos para el medio ambiente. Los cambios de aceites realizados ya sean en mantenimientos o reparaciones a vehículos en CHILE, generan una gran cantidad de filtros de aceite usados cuyo manejo presenta riesgos para la salud pública y el medio ambiente si se realizan de modo inadecuado."/>
          <p:cNvSpPr txBox="1"/>
          <p:nvPr/>
        </p:nvSpPr>
        <p:spPr>
          <a:xfrm>
            <a:off x="550187" y="2712597"/>
            <a:ext cx="8076060" cy="9711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z="16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Los filtros de aceite usado son considerados  residuos peligrosos para el medio ambiente. Los cambios de aceites realizados ya sean en mantenimientos o reparaciones a vehículos en CHILE, generan una gran cantidad de filtros de aceite usados cuyo manejo presenta riesgos para la salud pública y el medio ambiente si se realizan de modo inadecuado.</a:t>
            </a:r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50;p10"/>
          <p:cNvSpPr/>
          <p:nvPr/>
        </p:nvSpPr>
        <p:spPr>
          <a:xfrm>
            <a:off x="262279" y="2395570"/>
            <a:ext cx="3521286" cy="1916002"/>
          </a:xfrm>
          <a:prstGeom prst="roundRect">
            <a:avLst>
              <a:gd name="adj" fmla="val 15611"/>
            </a:avLst>
          </a:prstGeom>
          <a:solidFill>
            <a:srgbClr val="E9E1E4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>
                <a:latin typeface="+mj-lt"/>
                <a:ea typeface="+mj-ea"/>
                <a:cs typeface="+mj-cs"/>
                <a:sym typeface="Arial"/>
              </a:defRPr>
            </a:pPr>
            <a:endParaRPr/>
          </a:p>
        </p:txBody>
      </p:sp>
      <p:sp>
        <p:nvSpPr>
          <p:cNvPr id="241" name="Google Shape;34;p25"/>
          <p:cNvSpPr txBox="1">
            <a:spLocks noGrp="1"/>
          </p:cNvSpPr>
          <p:nvPr>
            <p:ph type="sldNum" sz="quarter" idx="4294967295"/>
          </p:nvPr>
        </p:nvSpPr>
        <p:spPr>
          <a:xfrm>
            <a:off x="442489" y="6881800"/>
            <a:ext cx="266354" cy="317116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23" tIns="91423" rIns="91423" bIns="91423"/>
          <a:lstStyle/>
          <a:p>
            <a:fld id="{86CB4B4D-7CA3-9044-876B-883B54F8677D}" type="slidenum">
              <a:t>8</a:t>
            </a:fld>
            <a:endParaRPr/>
          </a:p>
        </p:txBody>
      </p:sp>
      <p:sp>
        <p:nvSpPr>
          <p:cNvPr id="242" name="Rectángulo redondeado"/>
          <p:cNvSpPr/>
          <p:nvPr/>
        </p:nvSpPr>
        <p:spPr>
          <a:xfrm>
            <a:off x="4420090" y="3233372"/>
            <a:ext cx="5120693" cy="2212497"/>
          </a:xfrm>
          <a:prstGeom prst="roundRect">
            <a:avLst>
              <a:gd name="adj" fmla="val 8492"/>
            </a:avLst>
          </a:prstGeom>
          <a:solidFill>
            <a:srgbClr val="E9E1E4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>
                <a:latin typeface="+mj-lt"/>
                <a:ea typeface="+mj-ea"/>
                <a:cs typeface="+mj-cs"/>
                <a:sym typeface="Arial"/>
              </a:defRPr>
            </a:pPr>
            <a:endParaRPr/>
          </a:p>
        </p:txBody>
      </p:sp>
      <p:sp>
        <p:nvSpPr>
          <p:cNvPr id="243" name="Evite mezclarlo con otras sustancias o líquidos, porque la mezcla entera se convertirá en un residuo peligroso y aumentará el costo de disposición.…"/>
          <p:cNvSpPr txBox="1"/>
          <p:nvPr/>
        </p:nvSpPr>
        <p:spPr>
          <a:xfrm>
            <a:off x="4511218" y="3381619"/>
            <a:ext cx="4938436" cy="19160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23" tIns="91423" rIns="91423" bIns="91423" anchor="ctr">
            <a:spAutoFit/>
          </a:bodyPr>
          <a:lstStyle/>
          <a:p>
            <a:pPr marL="160420" indent="-160420">
              <a:buSzPct val="100000"/>
              <a:buChar char="•"/>
              <a:defRPr sz="1600">
                <a:latin typeface="Calibri"/>
                <a:ea typeface="Calibri"/>
                <a:cs typeface="Calibri"/>
                <a:sym typeface="Calibri"/>
              </a:defRPr>
            </a:pPr>
            <a:r>
              <a:t>Drenar el aceite contenido en filtros (12 a 24 hrs). </a:t>
            </a:r>
          </a:p>
          <a:p>
            <a:pPr marL="160420" indent="-160420">
              <a:buSzPct val="100000"/>
              <a:buChar char="•"/>
              <a:defRPr sz="1600">
                <a:latin typeface="Calibri"/>
                <a:ea typeface="Calibri"/>
                <a:cs typeface="Calibri"/>
                <a:sym typeface="Calibri"/>
              </a:defRPr>
            </a:pPr>
            <a:r>
              <a:t>No disponer los filtros en la basura o suelo. </a:t>
            </a:r>
          </a:p>
          <a:p>
            <a:pPr marL="160420" indent="-160420">
              <a:buSzPct val="100000"/>
              <a:buChar char="•"/>
              <a:defRPr sz="1600">
                <a:latin typeface="Calibri"/>
                <a:ea typeface="Calibri"/>
                <a:cs typeface="Calibri"/>
                <a:sym typeface="Calibri"/>
              </a:defRPr>
            </a:pPr>
            <a:r>
              <a:t>Almacenar los filtros de aceites usados en contenedores cerrados y sin grietas. </a:t>
            </a:r>
          </a:p>
          <a:p>
            <a:pPr marL="160420" indent="-160420">
              <a:buSzPct val="100000"/>
              <a:buChar char="•"/>
              <a:defRPr sz="1600">
                <a:latin typeface="Calibri"/>
                <a:ea typeface="Calibri"/>
                <a:cs typeface="Calibri"/>
                <a:sym typeface="Calibri"/>
              </a:defRPr>
            </a:pPr>
            <a:r>
              <a:t>Evite disponer de los filtros que no han sido drenados. </a:t>
            </a:r>
          </a:p>
          <a:p>
            <a:pPr marL="160420" indent="-160420">
              <a:buSzPct val="100000"/>
              <a:buChar char="•"/>
              <a:defRPr sz="1600">
                <a:latin typeface="Calibri"/>
                <a:ea typeface="Calibri"/>
                <a:cs typeface="Calibri"/>
                <a:sym typeface="Calibri"/>
              </a:defRPr>
            </a:pPr>
            <a:r>
              <a:t>Evite drenar, prensar o almacenar filtros de aceite en suelos sin ningún tipo de protección.</a:t>
            </a:r>
          </a:p>
        </p:txBody>
      </p:sp>
      <p:pic>
        <p:nvPicPr>
          <p:cNvPr id="244" name="Imagen" descr="Imagen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16724" y="4671775"/>
            <a:ext cx="3385103" cy="2007960"/>
          </a:xfrm>
          <a:prstGeom prst="rect">
            <a:avLst/>
          </a:prstGeom>
          <a:ln w="12700">
            <a:miter lim="400000"/>
          </a:ln>
        </p:spPr>
      </p:pic>
      <p:sp>
        <p:nvSpPr>
          <p:cNvPr id="245" name="Google Shape;206;p7"/>
          <p:cNvSpPr txBox="1"/>
          <p:nvPr/>
        </p:nvSpPr>
        <p:spPr>
          <a:xfrm>
            <a:off x="382498" y="1261272"/>
            <a:ext cx="8950504" cy="5361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399" tIns="91399" rIns="91399" bIns="91399" anchor="ctr">
            <a:spAutoFit/>
          </a:bodyPr>
          <a:lstStyle/>
          <a:p>
            <a:pPr>
              <a:lnSpc>
                <a:spcPct val="80000"/>
              </a:lnSpc>
              <a:defRPr sz="2800" b="1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FILTROS DE ACEITE USADOS: </a:t>
            </a:r>
            <a:r>
              <a:rPr b="0">
                <a:solidFill>
                  <a:srgbClr val="FF0000"/>
                </a:solidFill>
              </a:rPr>
              <a:t>¿CÓMO SE MANEJAN?</a:t>
            </a:r>
          </a:p>
        </p:txBody>
      </p:sp>
      <p:sp>
        <p:nvSpPr>
          <p:cNvPr id="246" name="Evite mezclarlo con otras sustancias o líquidos, porque la mezcla entera se convertirá en un residuo peligroso y aumentará el costo de disposición."/>
          <p:cNvSpPr txBox="1"/>
          <p:nvPr/>
        </p:nvSpPr>
        <p:spPr>
          <a:xfrm>
            <a:off x="637718" y="2707814"/>
            <a:ext cx="2770408" cy="12251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z="16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Evite mezclarlo con otras sustancias o líquidos, porque la mezcla entera se convertirá en un residuo peligroso y aumentará el costo de disposición. </a:t>
            </a:r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8" name="Google Shape;260;p11" descr="Google Shape;260;p1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902233" y="1304434"/>
            <a:ext cx="3094284" cy="5481847"/>
          </a:xfrm>
          <a:prstGeom prst="rect">
            <a:avLst/>
          </a:prstGeom>
          <a:ln w="12700">
            <a:miter lim="400000"/>
          </a:ln>
        </p:spPr>
      </p:pic>
      <p:sp>
        <p:nvSpPr>
          <p:cNvPr id="249" name="Google Shape;261;p11"/>
          <p:cNvSpPr txBox="1"/>
          <p:nvPr/>
        </p:nvSpPr>
        <p:spPr>
          <a:xfrm>
            <a:off x="624578" y="5745510"/>
            <a:ext cx="4995617" cy="4541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399" tIns="91399" rIns="91399" bIns="91399">
            <a:spAutoFit/>
          </a:bodyPr>
          <a:lstStyle>
            <a:lvl1pPr>
              <a:defRPr sz="2100" b="1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¡Comparte tus respuestas!</a:t>
            </a:r>
          </a:p>
        </p:txBody>
      </p:sp>
      <p:grpSp>
        <p:nvGrpSpPr>
          <p:cNvPr id="252" name="Google Shape;262;p11"/>
          <p:cNvGrpSpPr/>
          <p:nvPr/>
        </p:nvGrpSpPr>
        <p:grpSpPr>
          <a:xfrm>
            <a:off x="558595" y="2258677"/>
            <a:ext cx="5146723" cy="3149066"/>
            <a:chOff x="0" y="0"/>
            <a:chExt cx="5146721" cy="3149064"/>
          </a:xfrm>
        </p:grpSpPr>
        <p:sp>
          <p:nvSpPr>
            <p:cNvPr id="250" name="Google Shape;263;p11"/>
            <p:cNvSpPr/>
            <p:nvPr/>
          </p:nvSpPr>
          <p:spPr>
            <a:xfrm>
              <a:off x="0" y="0"/>
              <a:ext cx="5146722" cy="3149065"/>
            </a:xfrm>
            <a:prstGeom prst="roundRect">
              <a:avLst>
                <a:gd name="adj" fmla="val 9635"/>
              </a:avLst>
            </a:prstGeom>
            <a:solidFill>
              <a:srgbClr val="FFFFFF"/>
            </a:solidFill>
            <a:ln w="9525" cap="flat">
              <a:solidFill>
                <a:srgbClr val="585858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latin typeface="+mj-lt"/>
                  <a:ea typeface="+mj-ea"/>
                  <a:cs typeface="+mj-cs"/>
                  <a:sym typeface="Arial"/>
                </a:defRPr>
              </a:pPr>
              <a:endParaRPr/>
            </a:p>
          </p:txBody>
        </p:sp>
        <p:sp>
          <p:nvSpPr>
            <p:cNvPr id="251" name="Google Shape;264;p11"/>
            <p:cNvSpPr txBox="1"/>
            <p:nvPr/>
          </p:nvSpPr>
          <p:spPr>
            <a:xfrm>
              <a:off x="67389" y="1384440"/>
              <a:ext cx="5011942" cy="38018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91399" tIns="91399" rIns="91399" bIns="91399" numCol="1" anchor="ctr">
              <a:spAutoFit/>
            </a:bodyPr>
            <a:lstStyle>
              <a:lvl1pPr>
                <a:defRPr>
                  <a:latin typeface="+mj-lt"/>
                  <a:ea typeface="+mj-ea"/>
                  <a:cs typeface="+mj-cs"/>
                  <a:sym typeface="Arial"/>
                </a:defRPr>
              </a:lvl1pPr>
            </a:lstStyle>
            <a:p>
              <a:r>
                <a:t>    </a:t>
              </a:r>
            </a:p>
          </p:txBody>
        </p:sp>
      </p:grpSp>
      <p:pic>
        <p:nvPicPr>
          <p:cNvPr id="253" name="Google Shape;265;p11" descr="Google Shape;265;p11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449463" y="2061747"/>
            <a:ext cx="477102" cy="477103"/>
          </a:xfrm>
          <a:prstGeom prst="rect">
            <a:avLst/>
          </a:prstGeom>
          <a:ln w="12700">
            <a:miter lim="400000"/>
          </a:ln>
        </p:spPr>
      </p:pic>
      <p:sp>
        <p:nvSpPr>
          <p:cNvPr id="256" name="Google Shape;266;p11"/>
          <p:cNvSpPr txBox="1"/>
          <p:nvPr/>
        </p:nvSpPr>
        <p:spPr>
          <a:xfrm>
            <a:off x="1109792" y="3006121"/>
            <a:ext cx="4179109" cy="14079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399" tIns="91399" rIns="91399" bIns="91399" anchor="ctr">
            <a:spAutoFit/>
          </a:bodyPr>
          <a:lstStyle/>
          <a:p>
            <a:pPr>
              <a:defRPr sz="1600">
                <a:latin typeface="Calibri"/>
                <a:ea typeface="Calibri"/>
                <a:cs typeface="Calibri"/>
                <a:sym typeface="Calibri"/>
              </a:defRPr>
            </a:pPr>
            <a:r>
              <a:t>En nuestro taller: ¿Qué hacemos con los filtros de aceites?</a:t>
            </a:r>
          </a:p>
          <a:p>
            <a:pPr>
              <a:defRPr sz="16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  <a:p>
            <a:pPr>
              <a:defRPr sz="1600">
                <a:latin typeface="Calibri"/>
                <a:ea typeface="Calibri"/>
                <a:cs typeface="Calibri"/>
                <a:sym typeface="Calibri"/>
              </a:defRPr>
            </a:pPr>
            <a:r>
              <a:t>¿Qué buenas prácticas podemos realizar para evitar la contaminación con estos residuos?</a:t>
            </a:r>
          </a:p>
        </p:txBody>
      </p:sp>
      <p:sp>
        <p:nvSpPr>
          <p:cNvPr id="11" name="Google Shape;323;p12"/>
          <p:cNvSpPr txBox="1"/>
          <p:nvPr/>
        </p:nvSpPr>
        <p:spPr>
          <a:xfrm>
            <a:off x="375975" y="1373700"/>
            <a:ext cx="8950500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REFLEXIONEMOS</a:t>
            </a:r>
            <a:endParaRPr sz="3100" b="1" i="0" u="none" strike="noStrike" cap="none">
              <a:solidFill>
                <a:srgbClr val="741B4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324;p12"/>
          <p:cNvSpPr txBox="1"/>
          <p:nvPr/>
        </p:nvSpPr>
        <p:spPr>
          <a:xfrm>
            <a:off x="366450" y="1220100"/>
            <a:ext cx="4700400" cy="15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HAGAMOS UNA PAUSA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1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FAB40"/>
      </a:accent1>
      <a:accent2>
        <a:srgbClr val="212121"/>
      </a:accent2>
      <a:accent3>
        <a:srgbClr val="78909C"/>
      </a:accent3>
      <a:accent4>
        <a:srgbClr val="8F6024"/>
      </a:accent4>
      <a:accent5>
        <a:srgbClr val="0097A7"/>
      </a:accent5>
      <a:accent6>
        <a:srgbClr val="EEFF41"/>
      </a:accent6>
      <a:hlink>
        <a:srgbClr val="0000FF"/>
      </a:hlink>
      <a:folHlink>
        <a:srgbClr val="FF00FF"/>
      </a:folHlink>
    </a:clrScheme>
    <a:fontScheme name="Simple Light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Simple Ligh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0" tIns="0" rIns="0" bIns="0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FAB40"/>
      </a:accent1>
      <a:accent2>
        <a:srgbClr val="212121"/>
      </a:accent2>
      <a:accent3>
        <a:srgbClr val="78909C"/>
      </a:accent3>
      <a:accent4>
        <a:srgbClr val="8F6024"/>
      </a:accent4>
      <a:accent5>
        <a:srgbClr val="0097A7"/>
      </a:accent5>
      <a:accent6>
        <a:srgbClr val="EEFF41"/>
      </a:accent6>
      <a:hlink>
        <a:srgbClr val="0000FF"/>
      </a:hlink>
      <a:folHlink>
        <a:srgbClr val="FF00FF"/>
      </a:folHlink>
    </a:clrScheme>
    <a:fontScheme name="Simple Light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Simple Ligh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0" tIns="0" rIns="0" bIns="0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1128</Words>
  <Application>Microsoft Office PowerPoint</Application>
  <PresentationFormat>Personalizado</PresentationFormat>
  <Paragraphs>143</Paragraphs>
  <Slides>19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3" baseType="lpstr">
      <vt:lpstr>Arial</vt:lpstr>
      <vt:lpstr>Calibri</vt:lpstr>
      <vt:lpstr>Helvetica</vt:lpstr>
      <vt:lpstr>Simple Light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cp:lastModifiedBy>Toledo</cp:lastModifiedBy>
  <cp:revision>3</cp:revision>
  <dcterms:modified xsi:type="dcterms:W3CDTF">2020-12-07T01:21:32Z</dcterms:modified>
</cp:coreProperties>
</file>