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9" r:id="rId4"/>
    <p:sldId id="260" r:id="rId5"/>
    <p:sldId id="258" r:id="rId6"/>
    <p:sldId id="287" r:id="rId7"/>
    <p:sldId id="312" r:id="rId8"/>
    <p:sldId id="325" r:id="rId9"/>
    <p:sldId id="318" r:id="rId10"/>
    <p:sldId id="332" r:id="rId11"/>
    <p:sldId id="319" r:id="rId12"/>
    <p:sldId id="333" r:id="rId13"/>
    <p:sldId id="328" r:id="rId14"/>
    <p:sldId id="311" r:id="rId15"/>
    <p:sldId id="353" r:id="rId16"/>
    <p:sldId id="354" r:id="rId17"/>
    <p:sldId id="355" r:id="rId18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j6ho7Wgmz/U05Ubv55I2SHPNkWeA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4D"/>
    <a:srgbClr val="EFEFEF"/>
    <a:srgbClr val="D7E3DC"/>
    <a:srgbClr val="C73E32"/>
    <a:srgbClr val="8EB99F"/>
    <a:srgbClr val="B99F2F"/>
    <a:srgbClr val="C4D7CD"/>
    <a:srgbClr val="741B47"/>
    <a:srgbClr val="FF0000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5"/>
    <p:restoredTop sz="92708"/>
  </p:normalViewPr>
  <p:slideViewPr>
    <p:cSldViewPr snapToGrid="0">
      <p:cViewPr varScale="1">
        <p:scale>
          <a:sx n="106" d="100"/>
          <a:sy n="106" d="100"/>
        </p:scale>
        <p:origin x="1128" y="102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3:21:52.104" idx="1">
    <p:pos x="5312" y="191"/>
    <p:text>Recordar cambiar el número de la actividad. El número verde no cambia.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HQMen-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5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85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Instalación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electrónicos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potencia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Instalación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electrónicos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potencia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3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ivangonzalez/Desktop/IVAN%20G%202020/2020/DUOC/ARTES/OVNI-01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5" y="2376001"/>
            <a:ext cx="524879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INSTALACIÓN DE EQUIPOS ELECTRÓNICOS DE POTENCIA</a:t>
            </a: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8" y="2841266"/>
            <a:ext cx="5633883" cy="377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5"/>
            <a:ext cx="7001248" cy="4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LENGUAJE DE PROGRAMACIÓN</a:t>
            </a: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B10E025B-1F1E-5E47-9D1C-0860D2B360DF}"/>
              </a:ext>
            </a:extLst>
          </p:cNvPr>
          <p:cNvSpPr txBox="1"/>
          <p:nvPr/>
        </p:nvSpPr>
        <p:spPr>
          <a:xfrm>
            <a:off x="753856" y="2186692"/>
            <a:ext cx="3605493" cy="22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Circuito serie ( lógica de compuerta AND)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34" y="2968253"/>
            <a:ext cx="5619101" cy="37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6"/>
            <a:ext cx="7267062" cy="35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CONEXIONADO ELÉCTRICO</a:t>
            </a:r>
          </a:p>
        </p:txBody>
      </p:sp>
      <p:sp>
        <p:nvSpPr>
          <p:cNvPr id="17" name="Google Shape;173;p6">
            <a:extLst>
              <a:ext uri="{FF2B5EF4-FFF2-40B4-BE49-F238E27FC236}">
                <a16:creationId xmlns="" xmlns:a16="http://schemas.microsoft.com/office/drawing/2014/main" id="{5DAB3551-65F1-EF4C-9BFF-1F045689F4F7}"/>
              </a:ext>
            </a:extLst>
          </p:cNvPr>
          <p:cNvSpPr/>
          <p:nvPr/>
        </p:nvSpPr>
        <p:spPr>
          <a:xfrm>
            <a:off x="375976" y="1924493"/>
            <a:ext cx="5089159" cy="205208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96CA5AA9-FD11-5343-A279-237A4C6D2DA1}"/>
              </a:ext>
            </a:extLst>
          </p:cNvPr>
          <p:cNvSpPr txBox="1"/>
          <p:nvPr/>
        </p:nvSpPr>
        <p:spPr>
          <a:xfrm>
            <a:off x="666419" y="2051108"/>
            <a:ext cx="4469107" cy="170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acuerdo  al esquema del  fabricante las entradas se conexionan en alimentación de 220v.</a:t>
            </a:r>
          </a:p>
          <a:p>
            <a:pPr lvl="0" algn="just">
              <a:spcBef>
                <a:spcPts val="12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Las salidas del controlador pueden estar polarizadas con 220Vac o 24Vdc dependiendo del tipo de contactor con el cual se desea trabajar.</a:t>
            </a:r>
          </a:p>
        </p:txBody>
      </p:sp>
      <p:pic>
        <p:nvPicPr>
          <p:cNvPr id="25" name="Google Shape;170;p9">
            <a:extLst>
              <a:ext uri="{FF2B5EF4-FFF2-40B4-BE49-F238E27FC236}">
                <a16:creationId xmlns="" xmlns:a16="http://schemas.microsoft.com/office/drawing/2014/main" id="{5825C3DB-51A5-8D45-B19B-E5A3E7BDE5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86" t="1414" r="14986" b="20281"/>
          <a:stretch/>
        </p:blipFill>
        <p:spPr>
          <a:xfrm>
            <a:off x="6106251" y="1914279"/>
            <a:ext cx="2577426" cy="414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44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8;p20">
            <a:extLst>
              <a:ext uri="{FF2B5EF4-FFF2-40B4-BE49-F238E27FC236}">
                <a16:creationId xmlns="" xmlns:a16="http://schemas.microsoft.com/office/drawing/2014/main" id="{6FEE2280-883B-184A-983D-B84F5F857B3B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40;p20">
            <a:extLst>
              <a:ext uri="{FF2B5EF4-FFF2-40B4-BE49-F238E27FC236}">
                <a16:creationId xmlns="" xmlns:a16="http://schemas.microsoft.com/office/drawing/2014/main" id="{45D49925-A02B-2248-B7C9-67FD7F0942BD}"/>
              </a:ext>
            </a:extLst>
          </p:cNvPr>
          <p:cNvSpPr/>
          <p:nvPr/>
        </p:nvSpPr>
        <p:spPr>
          <a:xfrm>
            <a:off x="375975" y="2370247"/>
            <a:ext cx="8839201" cy="41262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43;p20">
            <a:extLst>
              <a:ext uri="{FF2B5EF4-FFF2-40B4-BE49-F238E27FC236}">
                <a16:creationId xmlns="" xmlns:a16="http://schemas.microsoft.com/office/drawing/2014/main" id="{B96D4101-39D1-C54C-9D6A-A765FE9CC365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>
            <a:extLst>
              <a:ext uri="{FF2B5EF4-FFF2-40B4-BE49-F238E27FC236}">
                <a16:creationId xmlns="" xmlns:a16="http://schemas.microsoft.com/office/drawing/2014/main" id="{CE12DE09-F2A8-F744-9B75-2047BE3BB241}"/>
              </a:ext>
            </a:extLst>
          </p:cNvPr>
          <p:cNvSpPr txBox="1"/>
          <p:nvPr/>
        </p:nvSpPr>
        <p:spPr>
          <a:xfrm>
            <a:off x="723265" y="2823642"/>
            <a:ext cx="4704736" cy="123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PARTIDA CON RELÉ PROGRAMABLE</a:t>
            </a:r>
            <a:endParaRPr dirty="0">
              <a:solidFill>
                <a:srgbClr val="29754D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la actividad práctica que te permitirá, durante tu participación, </a:t>
            </a: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los aprendizajes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que vas logrando.</a:t>
            </a: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EDD324C-5C0A-A24B-98BE-BB2F07D1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3" y="3224981"/>
            <a:ext cx="3717164" cy="4334693"/>
          </a:xfrm>
          <a:prstGeom prst="rect">
            <a:avLst/>
          </a:prstGeom>
        </p:spPr>
      </p:pic>
      <p:sp>
        <p:nvSpPr>
          <p:cNvPr id="13" name="Google Shape;445;p20">
            <a:extLst>
              <a:ext uri="{FF2B5EF4-FFF2-40B4-BE49-F238E27FC236}">
                <a16:creationId xmlns="" xmlns:a16="http://schemas.microsoft.com/office/drawing/2014/main" id="{BC5DBE22-050B-D243-B94A-ED74DDB49FA7}"/>
              </a:ext>
            </a:extLst>
          </p:cNvPr>
          <p:cNvSpPr txBox="1"/>
          <p:nvPr/>
        </p:nvSpPr>
        <p:spPr>
          <a:xfrm>
            <a:off x="723265" y="4678802"/>
            <a:ext cx="4571749" cy="160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Realice el arranque de un motor trifásico con inversión de giro mediante un relé programable.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Programe en lenguaje Ladder el controlador implementando 2 pulsadores para los sentidos de giro y un pulsador para la parada del motor.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6"/>
            <a:ext cx="7267062" cy="35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</a:t>
            </a:r>
          </a:p>
        </p:txBody>
      </p:sp>
      <p:pic>
        <p:nvPicPr>
          <p:cNvPr id="13" name="Google Shape;189;p11">
            <a:extLst>
              <a:ext uri="{FF2B5EF4-FFF2-40B4-BE49-F238E27FC236}">
                <a16:creationId xmlns="" xmlns:a16="http://schemas.microsoft.com/office/drawing/2014/main" id="{1D4E0B10-2538-6F43-81F8-321CD188A7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256" y="1970732"/>
            <a:ext cx="7807483" cy="4558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3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4;p19">
            <a:extLst>
              <a:ext uri="{FF2B5EF4-FFF2-40B4-BE49-F238E27FC236}">
                <a16:creationId xmlns="" xmlns:a16="http://schemas.microsoft.com/office/drawing/2014/main" id="{A4141631-4063-8D44-B666-48B309B06687}"/>
              </a:ext>
            </a:extLst>
          </p:cNvPr>
          <p:cNvSpPr/>
          <p:nvPr/>
        </p:nvSpPr>
        <p:spPr>
          <a:xfrm>
            <a:off x="1690575" y="2018156"/>
            <a:ext cx="5972121" cy="3523362"/>
          </a:xfrm>
          <a:prstGeom prst="roundRect">
            <a:avLst>
              <a:gd name="adj" fmla="val 987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   </a:t>
            </a:r>
            <a:endParaRPr/>
          </a:p>
        </p:txBody>
      </p:sp>
      <p:sp>
        <p:nvSpPr>
          <p:cNvPr id="5" name="Google Shape;101;p3">
            <a:extLst>
              <a:ext uri="{FF2B5EF4-FFF2-40B4-BE49-F238E27FC236}">
                <a16:creationId xmlns="" xmlns:a16="http://schemas.microsoft.com/office/drawing/2014/main" id="{F39431D1-88D6-FF4D-8435-B3EEE19DB8D2}"/>
              </a:ext>
            </a:extLst>
          </p:cNvPr>
          <p:cNvSpPr/>
          <p:nvPr/>
        </p:nvSpPr>
        <p:spPr>
          <a:xfrm>
            <a:off x="1281834" y="2629326"/>
            <a:ext cx="6188405" cy="3090047"/>
          </a:xfrm>
          <a:prstGeom prst="roundRect">
            <a:avLst>
              <a:gd name="adj" fmla="val 10157"/>
            </a:avLst>
          </a:prstGeom>
          <a:solidFill>
            <a:srgbClr val="D7E3D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E746E12B-898A-984C-A290-98AC5D84AAA5}"/>
              </a:ext>
            </a:extLst>
          </p:cNvPr>
          <p:cNvSpPr txBox="1"/>
          <p:nvPr/>
        </p:nvSpPr>
        <p:spPr>
          <a:xfrm>
            <a:off x="1526383" y="2848581"/>
            <a:ext cx="5688418" cy="264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Es posible realizar control de sistemas eléctricos mediante dispositivos automatizados para comandar arranques de motores, encendido de luces, accionamiento de maquinarias, etc.</a:t>
            </a:r>
          </a:p>
          <a:p>
            <a:pPr lvl="0"/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 principal ventaja es que a diferencia de un accionamiento manual, un accionamiento mediante controlador electrónico permite realizar modificaciones de temporizadores e incluir sensores y sistemas de visualización más avanzados, brindando mayor seguridad, pudiendo además incluir más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adelante</a:t>
            </a:r>
          </a:p>
          <a:p>
            <a:pPr lvl="0"/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sistemas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con variadores de frecuencia.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007F084-DDEE-7247-99D3-0CBD94CE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56" y="1721201"/>
            <a:ext cx="2165892" cy="3854014"/>
          </a:xfrm>
          <a:prstGeom prst="rect">
            <a:avLst/>
          </a:prstGeom>
        </p:spPr>
      </p:pic>
      <p:sp>
        <p:nvSpPr>
          <p:cNvPr id="12" name="Google Shape;178;p6">
            <a:extLst>
              <a:ext uri="{FF2B5EF4-FFF2-40B4-BE49-F238E27FC236}">
                <a16:creationId xmlns="" xmlns:a16="http://schemas.microsoft.com/office/drawing/2014/main" id="{23C5F678-1B98-BF44-8238-9289F5133241}"/>
              </a:ext>
            </a:extLst>
          </p:cNvPr>
          <p:cNvSpPr txBox="1"/>
          <p:nvPr/>
        </p:nvSpPr>
        <p:spPr>
          <a:xfrm>
            <a:off x="2631256" y="2021155"/>
            <a:ext cx="4262454" cy="51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TEN EN CUENTA QUE...</a:t>
            </a:r>
          </a:p>
        </p:txBody>
      </p:sp>
    </p:spTree>
    <p:extLst>
      <p:ext uri="{BB962C8B-B14F-4D97-AF65-F5344CB8AC3E}">
        <p14:creationId xmlns:p14="http://schemas.microsoft.com/office/powerpoint/2010/main" val="111716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4;p41">
            <a:extLst>
              <a:ext uri="{FF2B5EF4-FFF2-40B4-BE49-F238E27FC236}">
                <a16:creationId xmlns="" xmlns:a16="http://schemas.microsoft.com/office/drawing/2014/main" id="{D46CBE4E-CAB4-2E44-A01C-EB8F976A3A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35;p41">
            <a:extLst>
              <a:ext uri="{FF2B5EF4-FFF2-40B4-BE49-F238E27FC236}">
                <a16:creationId xmlns="" xmlns:a16="http://schemas.microsoft.com/office/drawing/2014/main" id="{921BB2A7-4AE3-8445-9EB0-F1D9D4FB947D}"/>
              </a:ext>
            </a:extLst>
          </p:cNvPr>
          <p:cNvGrpSpPr/>
          <p:nvPr/>
        </p:nvGrpSpPr>
        <p:grpSpPr>
          <a:xfrm>
            <a:off x="3999668" y="1531848"/>
            <a:ext cx="5042776" cy="2360124"/>
            <a:chOff x="-1340034" y="2035275"/>
            <a:chExt cx="5042776" cy="2360124"/>
          </a:xfrm>
        </p:grpSpPr>
        <p:grpSp>
          <p:nvGrpSpPr>
            <p:cNvPr id="4" name="Google Shape;236;p41">
              <a:extLst>
                <a:ext uri="{FF2B5EF4-FFF2-40B4-BE49-F238E27FC236}">
                  <a16:creationId xmlns="" xmlns:a16="http://schemas.microsoft.com/office/drawing/2014/main" id="{D87DEE33-3FD9-9244-B9A6-A630EF1A84BA}"/>
                </a:ext>
              </a:extLst>
            </p:cNvPr>
            <p:cNvGrpSpPr/>
            <p:nvPr/>
          </p:nvGrpSpPr>
          <p:grpSpPr>
            <a:xfrm flipH="1">
              <a:off x="-1340034" y="2035275"/>
              <a:ext cx="5042776" cy="2360124"/>
              <a:chOff x="5369949" y="3385389"/>
              <a:chExt cx="6541683" cy="3061644"/>
            </a:xfrm>
          </p:grpSpPr>
          <p:sp>
            <p:nvSpPr>
              <p:cNvPr id="6" name="Google Shape;237;p41">
                <a:extLst>
                  <a:ext uri="{FF2B5EF4-FFF2-40B4-BE49-F238E27FC236}">
                    <a16:creationId xmlns="" xmlns:a16="http://schemas.microsoft.com/office/drawing/2014/main" id="{79E04267-700A-4B4A-B0B1-B4750F2B98D6}"/>
                  </a:ext>
                </a:extLst>
              </p:cNvPr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name="adj" fmla="val 101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38;p41">
                <a:extLst>
                  <a:ext uri="{FF2B5EF4-FFF2-40B4-BE49-F238E27FC236}">
                    <a16:creationId xmlns="" xmlns:a16="http://schemas.microsoft.com/office/drawing/2014/main" id="{43F7057F-11BB-3847-AD53-7F515F5FB78E}"/>
                  </a:ext>
                </a:extLst>
              </p:cNvPr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239;p41">
              <a:extLst>
                <a:ext uri="{FF2B5EF4-FFF2-40B4-BE49-F238E27FC236}">
                  <a16:creationId xmlns="" xmlns:a16="http://schemas.microsoft.com/office/drawing/2014/main" id="{F38A654A-68DB-2C49-8D61-AD8DB0BEB75F}"/>
                </a:ext>
              </a:extLst>
            </p:cNvPr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Antes de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práctica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invitamos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a que revises la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cápsula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animada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: </a:t>
              </a:r>
            </a:p>
            <a:p>
              <a:pPr lvl="0">
                <a:lnSpc>
                  <a:spcPct val="115000"/>
                </a:lnSpc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lang="en-US" sz="2100" b="1" dirty="0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r>
                <a:rPr lang="en-US" sz="2100" b="1" dirty="0" err="1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2100" b="1" dirty="0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 de protoboard”</a:t>
              </a:r>
              <a:endParaRPr sz="2100" b="1" i="0" u="none" strike="noStrike" cap="none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240;p41">
            <a:extLst>
              <a:ext uri="{FF2B5EF4-FFF2-40B4-BE49-F238E27FC236}">
                <a16:creationId xmlns="" xmlns:a16="http://schemas.microsoft.com/office/drawing/2014/main" id="{EBB30903-819B-1A43-A024-228384DF0B90}"/>
              </a:ext>
            </a:extLst>
          </p:cNvPr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1;p41">
            <a:extLst>
              <a:ext uri="{FF2B5EF4-FFF2-40B4-BE49-F238E27FC236}">
                <a16:creationId xmlns="" xmlns:a16="http://schemas.microsoft.com/office/drawing/2014/main" id="{92F9E328-0A87-0342-934F-235B324E404A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73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PARTIDA CON RELÉ PROGRAMABLE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que resume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 que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visto! 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atentas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2531975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1">
            <a:extLst>
              <a:ext uri="{FF2B5EF4-FFF2-40B4-BE49-F238E27FC236}">
                <a16:creationId xmlns="" xmlns:a16="http://schemas.microsoft.com/office/drawing/2014/main" id="{DAA8B00E-ED33-4549-B8A9-2119DCDEC688}"/>
              </a:ext>
            </a:extLst>
          </p:cNvPr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5;p21">
            <a:extLst>
              <a:ext uri="{FF2B5EF4-FFF2-40B4-BE49-F238E27FC236}">
                <a16:creationId xmlns="" xmlns:a16="http://schemas.microsoft.com/office/drawing/2014/main" id="{C413287E-72F0-564C-B0C9-C5599B5CDCDE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6;p21">
            <a:extLst>
              <a:ext uri="{FF2B5EF4-FFF2-40B4-BE49-F238E27FC236}">
                <a16:creationId xmlns="" xmlns:a16="http://schemas.microsoft.com/office/drawing/2014/main" id="{F9208149-5BDA-FD45-89F0-56E1C530360F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20">
            <a:extLst>
              <a:ext uri="{FF2B5EF4-FFF2-40B4-BE49-F238E27FC236}">
                <a16:creationId xmlns="" xmlns:a16="http://schemas.microsoft.com/office/drawing/2014/main" id="{AD40B341-81CF-304D-9D31-A8FE3E42F4C0}"/>
              </a:ext>
            </a:extLst>
          </p:cNvPr>
          <p:cNvSpPr txBox="1"/>
          <p:nvPr/>
        </p:nvSpPr>
        <p:spPr>
          <a:xfrm>
            <a:off x="958647" y="2963122"/>
            <a:ext cx="5107856" cy="247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PARTIDA CON RELÉ PROGRAMABLE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BB020C-6F95-BF4D-9DAD-22A6CE0ED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29" y="4336989"/>
            <a:ext cx="674379" cy="604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DBF2B52-DF55-9447-8BCB-6138D300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INSTALACIÓN DE EQUIPOS ELECTRÓNICOS DE POTENCIA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3" y="2180530"/>
            <a:ext cx="7489333" cy="79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PARTIDA CON RELÉ PROGRAMABLE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87B7337-CB24-1D4B-8338-0C608735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97" y="3189767"/>
            <a:ext cx="6153667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3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4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7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Instala circuitos de control utilizando dispositivos electrónicos de potencia, de acuerdo a los requerimientos técnicos.</a:t>
            </a: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88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8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0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Estaciones de Trabajo</a:t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" name="Google Shape;9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39384" y="2399633"/>
            <a:ext cx="4892151" cy="4355126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393703" y="2724943"/>
            <a:ext cx="3655193" cy="447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de conocimientos previos 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Relé programable y PLC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Lenguaje de Ladder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Lenguaje de programación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</a:t>
            </a: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¿Cuánto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aprendimos?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Conexionado eléctrico</a:t>
            </a:r>
          </a:p>
          <a:p>
            <a:pPr fontAlgn="t">
              <a:lnSpc>
                <a:spcPct val="150000"/>
              </a:lnSpc>
              <a:spcBef>
                <a:spcPts val="1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Circuito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994964" y="2756004"/>
            <a:ext cx="285214" cy="299883"/>
            <a:chOff x="4061318" y="2134190"/>
            <a:chExt cx="285214" cy="299883"/>
          </a:xfrm>
        </p:grpSpPr>
        <p:sp>
          <p:nvSpPr>
            <p:cNvPr id="160" name="Google Shape;160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061318" y="213419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994964" y="3285267"/>
            <a:ext cx="285214" cy="299883"/>
            <a:chOff x="4056555" y="2798247"/>
            <a:chExt cx="285214" cy="299883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056555" y="279824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994964" y="3856088"/>
            <a:ext cx="285214" cy="299883"/>
            <a:chOff x="4056555" y="3495165"/>
            <a:chExt cx="285214" cy="299883"/>
          </a:xfrm>
        </p:grpSpPr>
        <p:sp>
          <p:nvSpPr>
            <p:cNvPr id="164" name="Google Shape;164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056555" y="349516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67;p5"/>
          <p:cNvSpPr txBox="1"/>
          <p:nvPr/>
        </p:nvSpPr>
        <p:spPr>
          <a:xfrm>
            <a:off x="4076867" y="1309036"/>
            <a:ext cx="4748156" cy="45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PARTIDA CON RELÉ PROGRAMABLE</a:t>
            </a: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994964" y="4390354"/>
            <a:ext cx="285214" cy="299883"/>
            <a:chOff x="4106842" y="4055707"/>
            <a:chExt cx="285214" cy="299883"/>
          </a:xfrm>
        </p:grpSpPr>
        <p:sp>
          <p:nvSpPr>
            <p:cNvPr id="23" name="Google Shape;164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5;p5"/>
            <p:cNvSpPr txBox="1"/>
            <p:nvPr/>
          </p:nvSpPr>
          <p:spPr>
            <a:xfrm>
              <a:off x="4106842" y="405570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94964" y="4929149"/>
            <a:ext cx="285214" cy="299883"/>
            <a:chOff x="4167047" y="4699534"/>
            <a:chExt cx="285214" cy="299883"/>
          </a:xfrm>
        </p:grpSpPr>
        <p:sp>
          <p:nvSpPr>
            <p:cNvPr id="30" name="Google Shape;164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5;p5"/>
            <p:cNvSpPr txBox="1"/>
            <p:nvPr/>
          </p:nvSpPr>
          <p:spPr>
            <a:xfrm>
              <a:off x="4167047" y="469953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994964" y="5463415"/>
            <a:ext cx="294621" cy="299883"/>
            <a:chOff x="4156397" y="5242750"/>
            <a:chExt cx="294621" cy="299883"/>
          </a:xfrm>
        </p:grpSpPr>
        <p:sp>
          <p:nvSpPr>
            <p:cNvPr id="32" name="Google Shape;164;p5"/>
            <p:cNvSpPr/>
            <p:nvPr/>
          </p:nvSpPr>
          <p:spPr>
            <a:xfrm>
              <a:off x="4186116" y="527097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65;p5"/>
            <p:cNvSpPr txBox="1"/>
            <p:nvPr/>
          </p:nvSpPr>
          <p:spPr>
            <a:xfrm>
              <a:off x="4156397" y="524275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6A3FE68E-5DE8-1648-9258-DB297567D9B9}"/>
              </a:ext>
            </a:extLst>
          </p:cNvPr>
          <p:cNvGrpSpPr/>
          <p:nvPr/>
        </p:nvGrpSpPr>
        <p:grpSpPr>
          <a:xfrm>
            <a:off x="3994964" y="6021923"/>
            <a:ext cx="285214" cy="299883"/>
            <a:chOff x="4156397" y="5242750"/>
            <a:chExt cx="285214" cy="299883"/>
          </a:xfrm>
        </p:grpSpPr>
        <p:sp>
          <p:nvSpPr>
            <p:cNvPr id="26" name="Google Shape;164;p5">
              <a:extLst>
                <a:ext uri="{FF2B5EF4-FFF2-40B4-BE49-F238E27FC236}">
                  <a16:creationId xmlns="" xmlns:a16="http://schemas.microsoft.com/office/drawing/2014/main" id="{74D2765A-679A-1447-8AF2-4031CEBD46B7}"/>
                </a:ext>
              </a:extLst>
            </p:cNvPr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5;p5">
              <a:extLst>
                <a:ext uri="{FF2B5EF4-FFF2-40B4-BE49-F238E27FC236}">
                  <a16:creationId xmlns="" xmlns:a16="http://schemas.microsoft.com/office/drawing/2014/main" id="{1017AA71-8159-C349-A9D0-CBCD82F436DB}"/>
                </a:ext>
              </a:extLst>
            </p:cNvPr>
            <p:cNvSpPr txBox="1"/>
            <p:nvPr/>
          </p:nvSpPr>
          <p:spPr>
            <a:xfrm>
              <a:off x="4156397" y="524275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18"/>
          <p:cNvSpPr txBox="1"/>
          <p:nvPr/>
        </p:nvSpPr>
        <p:spPr>
          <a:xfrm>
            <a:off x="816853" y="2987183"/>
            <a:ext cx="3606291" cy="194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PARTIDA CON RELÉ PROGRAMABLE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VNI-01.png" descr="/Users/ivangonzalez/Desktop/IVAN G 2020/2020/DUOC/ARTES/OVNI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42" y="2094439"/>
            <a:ext cx="4539343" cy="467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6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RELÉ PROGRAMABLE Y PLC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0B658EC-CB2D-9F4A-ADD4-A58C01F53676}"/>
              </a:ext>
            </a:extLst>
          </p:cNvPr>
          <p:cNvSpPr/>
          <p:nvPr/>
        </p:nvSpPr>
        <p:spPr>
          <a:xfrm>
            <a:off x="1477926" y="2607655"/>
            <a:ext cx="5999878" cy="338613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39B266B-5AAF-D142-8831-DC038CBD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04" y="2329648"/>
            <a:ext cx="457200" cy="457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AE68703-879D-D746-B51B-595AB4E0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22" y="2902511"/>
            <a:ext cx="1719319" cy="3059376"/>
          </a:xfrm>
          <a:prstGeom prst="rect">
            <a:avLst/>
          </a:prstGeom>
        </p:spPr>
      </p:pic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B4B807C9-3E90-B347-ACFB-BF0443A8CEFB}"/>
              </a:ext>
            </a:extLst>
          </p:cNvPr>
          <p:cNvSpPr txBox="1"/>
          <p:nvPr/>
        </p:nvSpPr>
        <p:spPr>
          <a:xfrm>
            <a:off x="1857894" y="2864555"/>
            <a:ext cx="4992629" cy="282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285750" lvl="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Controlador Lógico Programable o PLC por sus siglas en Inglés de Programmable Logic Controller, es un dispositivo electrónico de control de procesos y se basa en una lógica, definida a través de un programa de computación.</a:t>
            </a:r>
          </a:p>
          <a:p>
            <a:pPr marL="285750" lvl="0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Relé programable es un dispositivo de control autónomo similar al PLC pero de menor capacidad de memoria, procesador más limitado y menor cantidad de salida.</a:t>
            </a:r>
          </a:p>
        </p:txBody>
      </p:sp>
    </p:spTree>
    <p:extLst>
      <p:ext uri="{BB962C8B-B14F-4D97-AF65-F5344CB8AC3E}">
        <p14:creationId xmlns:p14="http://schemas.microsoft.com/office/powerpoint/2010/main" val="19802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5"/>
            <a:ext cx="4651453" cy="35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RELÉ PROGRAMABLE Y PLC</a:t>
            </a:r>
          </a:p>
        </p:txBody>
      </p:sp>
      <p:sp>
        <p:nvSpPr>
          <p:cNvPr id="13" name="Google Shape;173;p6">
            <a:extLst>
              <a:ext uri="{FF2B5EF4-FFF2-40B4-BE49-F238E27FC236}">
                <a16:creationId xmlns="" xmlns:a16="http://schemas.microsoft.com/office/drawing/2014/main" id="{1DD21136-4872-0046-B76C-D32DA0DE3319}"/>
              </a:ext>
            </a:extLst>
          </p:cNvPr>
          <p:cNvSpPr/>
          <p:nvPr/>
        </p:nvSpPr>
        <p:spPr>
          <a:xfrm>
            <a:off x="375975" y="1796903"/>
            <a:ext cx="8857235" cy="1275906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B4B807C9-3E90-B347-ACFB-BF0443A8CEFB}"/>
              </a:ext>
            </a:extLst>
          </p:cNvPr>
          <p:cNvSpPr txBox="1"/>
          <p:nvPr/>
        </p:nvSpPr>
        <p:spPr>
          <a:xfrm>
            <a:off x="620730" y="2040476"/>
            <a:ext cx="8367724" cy="83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PLC de tipo compacto ( Fuente, CPU e I/O integradas ) que puede manejar un conjunto reducido de I/O, generalmente en un número inferior a 100. Permiten manejar entradas y salidas digitales y algunos módulos especiales.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96" y="3369547"/>
            <a:ext cx="2951468" cy="32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5"/>
            <a:ext cx="8096402" cy="31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LENGUAJE DE LADDER</a:t>
            </a:r>
          </a:p>
        </p:txBody>
      </p:sp>
      <p:sp>
        <p:nvSpPr>
          <p:cNvPr id="13" name="Google Shape;173;p6">
            <a:extLst>
              <a:ext uri="{FF2B5EF4-FFF2-40B4-BE49-F238E27FC236}">
                <a16:creationId xmlns="" xmlns:a16="http://schemas.microsoft.com/office/drawing/2014/main" id="{1DD21136-4872-0046-B76C-D32DA0DE3319}"/>
              </a:ext>
            </a:extLst>
          </p:cNvPr>
          <p:cNvSpPr/>
          <p:nvPr/>
        </p:nvSpPr>
        <p:spPr>
          <a:xfrm>
            <a:off x="1184050" y="2397604"/>
            <a:ext cx="6354433" cy="3429037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B4B807C9-3E90-B347-ACFB-BF0443A8CEFB}"/>
              </a:ext>
            </a:extLst>
          </p:cNvPr>
          <p:cNvSpPr txBox="1"/>
          <p:nvPr/>
        </p:nvSpPr>
        <p:spPr>
          <a:xfrm>
            <a:off x="1524497" y="3359888"/>
            <a:ext cx="5705641" cy="214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Los dispositivos de control automático emplean un lenguaje de alto nivel para su funcionamiento, no obstante cuando el técnico a cargo de la programación domina el conexionado eléctrico se vuelve muy intuitivo dado que el lenguaje Ladder o también llamado lenguaje de escalera está basado en el conexionado de contactores eléctricos.</a:t>
            </a:r>
          </a:p>
          <a:p>
            <a:pPr lvl="0" algn="just"/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Por ello, la importancia de realizar conexionados eléctricos dada la similitud que emplearon los fabricantes al diseñar la interfaz de programación a fin de emplear el conocimiento ya adquirido por técnicos e ingenieros.</a:t>
            </a:r>
          </a:p>
          <a:p>
            <a:pPr lvl="0" algn="just"/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42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289965"/>
            <a:ext cx="7001248" cy="4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LENGUAJE DE PROGRAMACIÓN</a:t>
            </a:r>
          </a:p>
        </p:txBody>
      </p:sp>
      <p:sp>
        <p:nvSpPr>
          <p:cNvPr id="13" name="Google Shape;173;p6">
            <a:extLst>
              <a:ext uri="{FF2B5EF4-FFF2-40B4-BE49-F238E27FC236}">
                <a16:creationId xmlns="" xmlns:a16="http://schemas.microsoft.com/office/drawing/2014/main" id="{1DD21136-4872-0046-B76C-D32DA0DE3319}"/>
              </a:ext>
            </a:extLst>
          </p:cNvPr>
          <p:cNvSpPr/>
          <p:nvPr/>
        </p:nvSpPr>
        <p:spPr>
          <a:xfrm>
            <a:off x="375975" y="1844436"/>
            <a:ext cx="8857235" cy="113768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B4B807C9-3E90-B347-ACFB-BF0443A8CEFB}"/>
              </a:ext>
            </a:extLst>
          </p:cNvPr>
          <p:cNvSpPr txBox="1"/>
          <p:nvPr/>
        </p:nvSpPr>
        <p:spPr>
          <a:xfrm>
            <a:off x="666419" y="1844436"/>
            <a:ext cx="8276346" cy="91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 programación de los PLC puede ser por bloques, por lista de instrucciones o por lenguaje escalera (ladder) entre otros.</a:t>
            </a:r>
          </a:p>
        </p:txBody>
      </p:sp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B10E025B-1F1E-5E47-9D1C-0860D2B360DF}"/>
              </a:ext>
            </a:extLst>
          </p:cNvPr>
          <p:cNvSpPr txBox="1"/>
          <p:nvPr/>
        </p:nvSpPr>
        <p:spPr>
          <a:xfrm>
            <a:off x="753856" y="3398803"/>
            <a:ext cx="3605493" cy="22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Circuito serie ( lógica de compuerta AND)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89" y="3741040"/>
            <a:ext cx="4468181" cy="30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40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691</Words>
  <Application>Microsoft Office PowerPoint</Application>
  <PresentationFormat>Personalizado</PresentationFormat>
  <Paragraphs>99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homy</cp:lastModifiedBy>
  <cp:revision>209</cp:revision>
  <dcterms:modified xsi:type="dcterms:W3CDTF">2021-02-10T04:17:25Z</dcterms:modified>
</cp:coreProperties>
</file>