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5" roundtripDataSignature="AMtx7miXsnVuqn0uc7zITS80lYrzwlBw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17: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0"/>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0"/>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0"/>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0"/>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0"/>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0"/>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0"/>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 name="Google Shape;7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30"/>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0"/>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82" name="Google Shape;82;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83" name="Google Shape;83;p30"/>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30"/>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31"/>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1"/>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0" name="Google Shape;90;p31"/>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92" name="Google Shape;92;p31"/>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31"/>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32"/>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3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8" name="Google Shape;98;p32"/>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9" name="Google Shape;99;p3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101" name="Google Shape;101;p3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102" name="Google Shape;102;p3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1"/>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1"/>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1"/>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1"/>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2"/>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 name="Google Shape;25;p2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22"/>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3"/>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3"/>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3"/>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3"/>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3"/>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3"/>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3"/>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2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4"/>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4"/>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 name="Google Shape;42;p24"/>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24"/>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7"/>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2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2" name="Google Shape;52;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53" name="Google Shape;53;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26"/>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26"/>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3" name="Shape 63"/>
        <p:cNvGrpSpPr/>
        <p:nvPr/>
      </p:nvGrpSpPr>
      <p:grpSpPr>
        <a:xfrm>
          <a:off x="0" y="0"/>
          <a:ext cx="0" cy="0"/>
          <a:chOff x="0" y="0"/>
          <a:chExt cx="0" cy="0"/>
        </a:xfrm>
      </p:grpSpPr>
      <p:sp>
        <p:nvSpPr>
          <p:cNvPr id="64" name="Google Shape;64;p28"/>
          <p:cNvSpPr/>
          <p:nvPr/>
        </p:nvSpPr>
        <p:spPr>
          <a:xfrm>
            <a:off x="270565" y="1747314"/>
            <a:ext cx="9346500" cy="5676000"/>
          </a:xfrm>
          <a:prstGeom prst="round1Rect">
            <a:avLst>
              <a:gd fmla="val 15350" name="adj"/>
            </a:avLst>
          </a:prstGeom>
          <a:solidFill>
            <a:srgbClr val="29754D">
              <a:alpha val="2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 name="Google Shape;65;p28"/>
          <p:cNvSpPr/>
          <p:nvPr/>
        </p:nvSpPr>
        <p:spPr>
          <a:xfrm>
            <a:off x="436350" y="6464001"/>
            <a:ext cx="7891800" cy="680400"/>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 name="Google Shape;66;p28"/>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67" name="Google Shape;67;p28"/>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68" name="Google Shape;68;p28"/>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69" name="Google Shape;69;p28"/>
          <p:cNvPicPr preferRelativeResize="0"/>
          <p:nvPr/>
        </p:nvPicPr>
        <p:blipFill rotWithShape="1">
          <a:blip r:embed="rId5">
            <a:alphaModFix/>
          </a:blip>
          <a:srcRect b="0" l="0" r="0" t="0"/>
          <a:stretch/>
        </p:blipFill>
        <p:spPr>
          <a:xfrm>
            <a:off x="433441" y="419875"/>
            <a:ext cx="4210921" cy="680400"/>
          </a:xfrm>
          <a:prstGeom prst="rect">
            <a:avLst/>
          </a:prstGeom>
          <a:noFill/>
          <a:ln>
            <a:noFill/>
          </a:ln>
        </p:spPr>
      </p:pic>
      <p:pic>
        <p:nvPicPr>
          <p:cNvPr id="70" name="Google Shape;70;p28"/>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pic>
        <p:nvPicPr>
          <p:cNvPr id="72" name="Google Shape;72;p29"/>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73" name="Google Shape;73;p29"/>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74" name="Google Shape;74;p29"/>
          <p:cNvPicPr preferRelativeResize="0"/>
          <p:nvPr/>
        </p:nvPicPr>
        <p:blipFill rotWithShape="1">
          <a:blip r:embed="rId4">
            <a:alphaModFix/>
          </a:blip>
          <a:srcRect b="0" l="0" r="0" t="0"/>
          <a:stretch/>
        </p:blipFill>
        <p:spPr>
          <a:xfrm>
            <a:off x="433441" y="419875"/>
            <a:ext cx="4210921" cy="680400"/>
          </a:xfrm>
          <a:prstGeom prst="rect">
            <a:avLst/>
          </a:prstGeom>
          <a:noFill/>
          <a:ln>
            <a:noFill/>
          </a:ln>
        </p:spPr>
      </p:pic>
      <p:sp>
        <p:nvSpPr>
          <p:cNvPr id="75" name="Google Shape;75;p29"/>
          <p:cNvSpPr/>
          <p:nvPr/>
        </p:nvSpPr>
        <p:spPr>
          <a:xfrm>
            <a:off x="242856" y="1756550"/>
            <a:ext cx="9346500" cy="5676000"/>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4.png"/><Relationship Id="rId11" Type="http://schemas.openxmlformats.org/officeDocument/2006/relationships/image" Target="../media/image32.png"/><Relationship Id="rId10" Type="http://schemas.openxmlformats.org/officeDocument/2006/relationships/image" Target="../media/image31.png"/><Relationship Id="rId9" Type="http://schemas.openxmlformats.org/officeDocument/2006/relationships/image" Target="../media/image40.png"/><Relationship Id="rId5" Type="http://schemas.openxmlformats.org/officeDocument/2006/relationships/image" Target="../media/image30.png"/><Relationship Id="rId6" Type="http://schemas.openxmlformats.org/officeDocument/2006/relationships/image" Target="../media/image37.png"/><Relationship Id="rId7" Type="http://schemas.openxmlformats.org/officeDocument/2006/relationships/image" Target="../media/image39.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08" name="Google Shape;10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109" name="Google Shape;10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0" name="Google Shape;110;p1"/>
          <p:cNvSpPr txBox="1"/>
          <p:nvPr/>
        </p:nvSpPr>
        <p:spPr>
          <a:xfrm>
            <a:off x="374950" y="1777350"/>
            <a:ext cx="85146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718137" y="1951353"/>
            <a:ext cx="8447633" cy="10515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Para realizar un control de temperatura por medio de un PLC es necesario conectar un sensor que estará en contacto con el proceso donde se desea realizar la medición de temperatura. Los más comunes son las termopilas y los sensores NTC.</a:t>
            </a:r>
            <a:endParaRPr b="0" i="0" sz="1400" u="none" cap="none" strike="noStrike">
              <a:solidFill>
                <a:srgbClr val="000000"/>
              </a:solidFill>
              <a:latin typeface="Arial"/>
              <a:ea typeface="Arial"/>
              <a:cs typeface="Arial"/>
              <a:sym typeface="Arial"/>
            </a:endParaRPr>
          </a:p>
        </p:txBody>
      </p:sp>
      <p:sp>
        <p:nvSpPr>
          <p:cNvPr id="220" name="Google Shape;220;p10"/>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TEMPERATURA CON PLC</a:t>
            </a:r>
            <a:endParaRPr b="0" i="0" sz="1400" u="none" cap="none" strike="noStrike">
              <a:solidFill>
                <a:srgbClr val="000000"/>
              </a:solidFill>
              <a:latin typeface="Arial"/>
              <a:ea typeface="Arial"/>
              <a:cs typeface="Arial"/>
              <a:sym typeface="Arial"/>
            </a:endParaRPr>
          </a:p>
        </p:txBody>
      </p:sp>
      <p:sp>
        <p:nvSpPr>
          <p:cNvPr id="221" name="Google Shape;221;p10"/>
          <p:cNvSpPr/>
          <p:nvPr/>
        </p:nvSpPr>
        <p:spPr>
          <a:xfrm>
            <a:off x="805543" y="3162508"/>
            <a:ext cx="8240486" cy="3219074"/>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2" name="Google Shape;222;p10"/>
          <p:cNvPicPr preferRelativeResize="0"/>
          <p:nvPr/>
        </p:nvPicPr>
        <p:blipFill rotWithShape="1">
          <a:blip r:embed="rId3">
            <a:alphaModFix/>
          </a:blip>
          <a:srcRect b="0" l="0" r="0" t="0"/>
          <a:stretch/>
        </p:blipFill>
        <p:spPr>
          <a:xfrm>
            <a:off x="5784143" y="3535313"/>
            <a:ext cx="2263004" cy="2101361"/>
          </a:xfrm>
          <a:prstGeom prst="rect">
            <a:avLst/>
          </a:prstGeom>
          <a:noFill/>
          <a:ln>
            <a:noFill/>
          </a:ln>
        </p:spPr>
      </p:pic>
      <p:sp>
        <p:nvSpPr>
          <p:cNvPr id="223" name="Google Shape;223;p10"/>
          <p:cNvSpPr txBox="1"/>
          <p:nvPr/>
        </p:nvSpPr>
        <p:spPr>
          <a:xfrm>
            <a:off x="1569092" y="5805143"/>
            <a:ext cx="2371774" cy="2330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termocupla</a:t>
            </a:r>
            <a:endParaRPr b="0" i="0" sz="1600" u="none" cap="none" strike="noStrike">
              <a:solidFill>
                <a:schemeClr val="dk1"/>
              </a:solidFill>
              <a:latin typeface="Calibri"/>
              <a:ea typeface="Calibri"/>
              <a:cs typeface="Calibri"/>
              <a:sym typeface="Calibri"/>
            </a:endParaRPr>
          </a:p>
        </p:txBody>
      </p:sp>
      <p:sp>
        <p:nvSpPr>
          <p:cNvPr id="224" name="Google Shape;224;p10"/>
          <p:cNvSpPr txBox="1"/>
          <p:nvPr/>
        </p:nvSpPr>
        <p:spPr>
          <a:xfrm>
            <a:off x="5836292" y="5805143"/>
            <a:ext cx="2371774" cy="2330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Resistencia termistor NTC</a:t>
            </a:r>
            <a:endParaRPr b="0" i="0" sz="1400" u="none" cap="none" strike="noStrike">
              <a:solidFill>
                <a:srgbClr val="000000"/>
              </a:solidFill>
              <a:latin typeface="Arial"/>
              <a:ea typeface="Arial"/>
              <a:cs typeface="Arial"/>
              <a:sym typeface="Arial"/>
            </a:endParaRPr>
          </a:p>
        </p:txBody>
      </p:sp>
      <p:pic>
        <p:nvPicPr>
          <p:cNvPr id="225" name="Google Shape;225;p10"/>
          <p:cNvPicPr preferRelativeResize="0"/>
          <p:nvPr/>
        </p:nvPicPr>
        <p:blipFill rotWithShape="1">
          <a:blip r:embed="rId4">
            <a:alphaModFix/>
          </a:blip>
          <a:srcRect b="0" l="0" r="0" t="0"/>
          <a:stretch/>
        </p:blipFill>
        <p:spPr>
          <a:xfrm>
            <a:off x="1470582" y="3675528"/>
            <a:ext cx="3175582" cy="17862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1" name="Google Shape;231;p11"/>
          <p:cNvSpPr txBox="1"/>
          <p:nvPr/>
        </p:nvSpPr>
        <p:spPr>
          <a:xfrm>
            <a:off x="933499" y="2551156"/>
            <a:ext cx="3472863" cy="27621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Debido a que la temperatura es una variable analógica, es necesario que este tipo de sensores sean conexionados a una entrada de tipo analógica, la que posteriormente será procesada y convertida mediante un conversor análogo-digital para ser procesado por la CPU del controlador.</a:t>
            </a:r>
            <a:endParaRPr b="0" i="0" sz="1400" u="none" cap="none" strike="noStrike">
              <a:solidFill>
                <a:srgbClr val="000000"/>
              </a:solidFill>
              <a:latin typeface="Arial"/>
              <a:ea typeface="Arial"/>
              <a:cs typeface="Arial"/>
              <a:sym typeface="Arial"/>
            </a:endParaRPr>
          </a:p>
        </p:txBody>
      </p:sp>
      <p:sp>
        <p:nvSpPr>
          <p:cNvPr id="232" name="Google Shape;232;p11"/>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CONVERSIÓN ANALÓGICA DIGITAL</a:t>
            </a:r>
            <a:endParaRPr b="0" i="0" sz="1400" u="none" cap="none" strike="noStrike">
              <a:solidFill>
                <a:srgbClr val="000000"/>
              </a:solidFill>
              <a:latin typeface="Arial"/>
              <a:ea typeface="Arial"/>
              <a:cs typeface="Arial"/>
              <a:sym typeface="Arial"/>
            </a:endParaRPr>
          </a:p>
        </p:txBody>
      </p:sp>
      <p:grpSp>
        <p:nvGrpSpPr>
          <p:cNvPr id="233" name="Google Shape;233;p11"/>
          <p:cNvGrpSpPr/>
          <p:nvPr/>
        </p:nvGrpSpPr>
        <p:grpSpPr>
          <a:xfrm>
            <a:off x="4860131" y="2546596"/>
            <a:ext cx="3737022" cy="3309898"/>
            <a:chOff x="4860131" y="2546596"/>
            <a:chExt cx="3737022" cy="3309898"/>
          </a:xfrm>
        </p:grpSpPr>
        <p:sp>
          <p:nvSpPr>
            <p:cNvPr id="234" name="Google Shape;234;p11"/>
            <p:cNvSpPr/>
            <p:nvPr/>
          </p:nvSpPr>
          <p:spPr>
            <a:xfrm>
              <a:off x="4860131" y="2546596"/>
              <a:ext cx="3737022" cy="3309898"/>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5" name="Google Shape;235;p11"/>
            <p:cNvPicPr preferRelativeResize="0"/>
            <p:nvPr/>
          </p:nvPicPr>
          <p:blipFill rotWithShape="1">
            <a:blip r:embed="rId3">
              <a:alphaModFix/>
            </a:blip>
            <a:srcRect b="6796" l="0" r="0" t="3518"/>
            <a:stretch/>
          </p:blipFill>
          <p:spPr>
            <a:xfrm>
              <a:off x="5091764" y="2708101"/>
              <a:ext cx="3291051" cy="295155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1" name="Google Shape;241;p12"/>
          <p:cNvSpPr txBox="1"/>
          <p:nvPr/>
        </p:nvSpPr>
        <p:spPr>
          <a:xfrm>
            <a:off x="911727" y="2050413"/>
            <a:ext cx="8014559" cy="21390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resolución de un convertidor analógico digital depende de la cantidad de bits de muestra que este tenga, usualmente son de 8, 10, 12, 14 y 24 bits de resolución.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 mayor resolución el convertidor es capaz de leer señales más pequeñas y por ende posee mayor precisión.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Para un convertidor que posee una señal de 0 a 10v y posee una resolución de 10 bits, o sea, 1024 muestras (2</a:t>
            </a:r>
            <a:r>
              <a:rPr b="0" baseline="30000" i="0" lang="en-US" sz="1800" u="none" cap="none" strike="noStrike">
                <a:solidFill>
                  <a:schemeClr val="dk1"/>
                </a:solidFill>
                <a:latin typeface="Calibri"/>
                <a:ea typeface="Calibri"/>
                <a:cs typeface="Calibri"/>
                <a:sym typeface="Calibri"/>
              </a:rPr>
              <a:t>10</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42" name="Google Shape;242;p12"/>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RESOLUCIÓN DE CONVERSIÓN </a:t>
            </a:r>
            <a:endParaRPr b="0" i="0" sz="1400" u="none" cap="none" strike="noStrike">
              <a:solidFill>
                <a:srgbClr val="000000"/>
              </a:solidFill>
              <a:latin typeface="Arial"/>
              <a:ea typeface="Arial"/>
              <a:cs typeface="Arial"/>
              <a:sym typeface="Arial"/>
            </a:endParaRPr>
          </a:p>
        </p:txBody>
      </p:sp>
      <p:sp>
        <p:nvSpPr>
          <p:cNvPr id="243" name="Google Shape;243;p12"/>
          <p:cNvSpPr/>
          <p:nvPr/>
        </p:nvSpPr>
        <p:spPr>
          <a:xfrm>
            <a:off x="1562582" y="4273589"/>
            <a:ext cx="6342927" cy="2177443"/>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44" name="Google Shape;244;p12"/>
          <p:cNvGrpSpPr/>
          <p:nvPr/>
        </p:nvGrpSpPr>
        <p:grpSpPr>
          <a:xfrm>
            <a:off x="2017322" y="4496078"/>
            <a:ext cx="2441074" cy="902771"/>
            <a:chOff x="1009698" y="5297415"/>
            <a:chExt cx="2441074" cy="902771"/>
          </a:xfrm>
        </p:grpSpPr>
        <p:sp>
          <p:nvSpPr>
            <p:cNvPr id="245" name="Google Shape;245;p12"/>
            <p:cNvSpPr txBox="1"/>
            <p:nvPr/>
          </p:nvSpPr>
          <p:spPr>
            <a:xfrm>
              <a:off x="1009698" y="5457038"/>
              <a:ext cx="1243645" cy="497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Resolución</a:t>
              </a:r>
              <a:endParaRPr b="0" i="0" sz="1400" u="none" cap="none" strike="noStrike">
                <a:solidFill>
                  <a:srgbClr val="000000"/>
                </a:solidFill>
                <a:latin typeface="Arial"/>
                <a:ea typeface="Arial"/>
                <a:cs typeface="Arial"/>
                <a:sym typeface="Arial"/>
              </a:endParaRPr>
            </a:p>
          </p:txBody>
        </p:sp>
        <p:sp>
          <p:nvSpPr>
            <p:cNvPr id="246" name="Google Shape;246;p12"/>
            <p:cNvSpPr txBox="1"/>
            <p:nvPr/>
          </p:nvSpPr>
          <p:spPr>
            <a:xfrm>
              <a:off x="2207127" y="5467924"/>
              <a:ext cx="405446" cy="497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247" name="Google Shape;247;p12"/>
            <p:cNvGrpSpPr/>
            <p:nvPr/>
          </p:nvGrpSpPr>
          <p:grpSpPr>
            <a:xfrm>
              <a:off x="2560920" y="5297415"/>
              <a:ext cx="889852" cy="902771"/>
              <a:chOff x="2560920" y="5467924"/>
              <a:chExt cx="889852" cy="902771"/>
            </a:xfrm>
          </p:grpSpPr>
          <p:sp>
            <p:nvSpPr>
              <p:cNvPr id="248" name="Google Shape;248;p12"/>
              <p:cNvSpPr txBox="1"/>
              <p:nvPr/>
            </p:nvSpPr>
            <p:spPr>
              <a:xfrm>
                <a:off x="2629158" y="5467924"/>
                <a:ext cx="821614" cy="902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Times"/>
                    <a:ea typeface="Times"/>
                    <a:cs typeface="Times"/>
                    <a:sym typeface="Times"/>
                  </a:rPr>
                  <a:t>Vmax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800"/>
                  <a:buFont typeface="Arial"/>
                  <a:buNone/>
                </a:pPr>
                <a:r>
                  <a:rPr b="0" i="0" lang="en-US" sz="1800" u="none" cap="none" strike="noStrike">
                    <a:solidFill>
                      <a:schemeClr val="dk1"/>
                    </a:solidFill>
                    <a:latin typeface="Times"/>
                    <a:ea typeface="Times"/>
                    <a:cs typeface="Times"/>
                    <a:sym typeface="Times"/>
                  </a:rPr>
                  <a:t>10</a:t>
                </a:r>
                <a:r>
                  <a:rPr b="0" i="1" lang="en-US" sz="1800" u="none" cap="none" strike="noStrike">
                    <a:solidFill>
                      <a:schemeClr val="dk1"/>
                    </a:solidFill>
                    <a:latin typeface="Times"/>
                    <a:ea typeface="Times"/>
                    <a:cs typeface="Times"/>
                    <a:sym typeface="Times"/>
                  </a:rPr>
                  <a:t>bits</a:t>
                </a:r>
                <a:endParaRPr b="0" i="0" sz="1400" u="none" cap="none" strike="noStrike">
                  <a:solidFill>
                    <a:srgbClr val="000000"/>
                  </a:solidFill>
                  <a:latin typeface="Arial"/>
                  <a:ea typeface="Arial"/>
                  <a:cs typeface="Arial"/>
                  <a:sym typeface="Arial"/>
                </a:endParaRPr>
              </a:p>
            </p:txBody>
          </p:sp>
          <p:cxnSp>
            <p:nvCxnSpPr>
              <p:cNvPr id="249" name="Google Shape;249;p12"/>
              <p:cNvCxnSpPr/>
              <p:nvPr/>
            </p:nvCxnSpPr>
            <p:spPr>
              <a:xfrm>
                <a:off x="2560920" y="5849385"/>
                <a:ext cx="821614" cy="0"/>
              </a:xfrm>
              <a:prstGeom prst="straightConnector1">
                <a:avLst/>
              </a:prstGeom>
              <a:noFill/>
              <a:ln cap="flat" cmpd="sng" w="9525">
                <a:solidFill>
                  <a:schemeClr val="dk1"/>
                </a:solidFill>
                <a:prstDash val="solid"/>
                <a:round/>
                <a:headEnd len="sm" w="sm" type="none"/>
                <a:tailEnd len="sm" w="sm" type="none"/>
              </a:ln>
            </p:spPr>
          </p:cxnSp>
        </p:grpSp>
      </p:grpSp>
      <p:grpSp>
        <p:nvGrpSpPr>
          <p:cNvPr id="250" name="Google Shape;250;p12"/>
          <p:cNvGrpSpPr/>
          <p:nvPr/>
        </p:nvGrpSpPr>
        <p:grpSpPr>
          <a:xfrm>
            <a:off x="2017818" y="5442509"/>
            <a:ext cx="5797087" cy="902771"/>
            <a:chOff x="2070072" y="5373059"/>
            <a:chExt cx="5797087" cy="902771"/>
          </a:xfrm>
        </p:grpSpPr>
        <p:sp>
          <p:nvSpPr>
            <p:cNvPr id="251" name="Google Shape;251;p12"/>
            <p:cNvSpPr txBox="1"/>
            <p:nvPr/>
          </p:nvSpPr>
          <p:spPr>
            <a:xfrm>
              <a:off x="2070072" y="5532682"/>
              <a:ext cx="1243645" cy="497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Resolución</a:t>
              </a:r>
              <a:endParaRPr b="0" i="0" sz="1400" u="none" cap="none" strike="noStrike">
                <a:solidFill>
                  <a:srgbClr val="000000"/>
                </a:solidFill>
                <a:latin typeface="Arial"/>
                <a:ea typeface="Arial"/>
                <a:cs typeface="Arial"/>
                <a:sym typeface="Arial"/>
              </a:endParaRPr>
            </a:p>
          </p:txBody>
        </p:sp>
        <p:sp>
          <p:nvSpPr>
            <p:cNvPr id="252" name="Google Shape;252;p12"/>
            <p:cNvSpPr txBox="1"/>
            <p:nvPr/>
          </p:nvSpPr>
          <p:spPr>
            <a:xfrm>
              <a:off x="3267501" y="5543568"/>
              <a:ext cx="405446" cy="4975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253" name="Google Shape;253;p12"/>
            <p:cNvGrpSpPr/>
            <p:nvPr/>
          </p:nvGrpSpPr>
          <p:grpSpPr>
            <a:xfrm>
              <a:off x="3689036" y="5373059"/>
              <a:ext cx="727429" cy="902771"/>
              <a:chOff x="2628662" y="5467924"/>
              <a:chExt cx="727429" cy="902771"/>
            </a:xfrm>
          </p:grpSpPr>
          <p:sp>
            <p:nvSpPr>
              <p:cNvPr id="254" name="Google Shape;254;p12"/>
              <p:cNvSpPr txBox="1"/>
              <p:nvPr/>
            </p:nvSpPr>
            <p:spPr>
              <a:xfrm>
                <a:off x="2628662" y="5467924"/>
                <a:ext cx="727429" cy="90277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a:ea typeface="Times"/>
                    <a:cs typeface="Times"/>
                    <a:sym typeface="Times"/>
                  </a:rPr>
                  <a:t>10</a:t>
                </a:r>
                <a:r>
                  <a:rPr b="0" i="1" lang="en-US" sz="1800" u="none" cap="none" strike="noStrike">
                    <a:solidFill>
                      <a:schemeClr val="dk1"/>
                    </a:solidFill>
                    <a:latin typeface="Times"/>
                    <a:ea typeface="Times"/>
                    <a:cs typeface="Times"/>
                    <a:sym typeface="Times"/>
                  </a:rPr>
                  <a:t>v</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0"/>
                  </a:spcBef>
                  <a:spcAft>
                    <a:spcPts val="1000"/>
                  </a:spcAft>
                  <a:buClr>
                    <a:srgbClr val="000000"/>
                  </a:buClr>
                  <a:buSzPts val="1800"/>
                  <a:buFont typeface="Arial"/>
                  <a:buNone/>
                </a:pPr>
                <a:r>
                  <a:rPr b="0" i="0" lang="en-US" sz="1800" u="none" cap="none" strike="noStrike">
                    <a:solidFill>
                      <a:schemeClr val="dk1"/>
                    </a:solidFill>
                    <a:latin typeface="Times"/>
                    <a:ea typeface="Times"/>
                    <a:cs typeface="Times"/>
                    <a:sym typeface="Times"/>
                  </a:rPr>
                  <a:t>1024</a:t>
                </a:r>
                <a:endParaRPr b="0" i="1" sz="1800" u="none" cap="none" strike="noStrike">
                  <a:solidFill>
                    <a:schemeClr val="dk1"/>
                  </a:solidFill>
                  <a:latin typeface="Times"/>
                  <a:ea typeface="Times"/>
                  <a:cs typeface="Times"/>
                  <a:sym typeface="Times"/>
                </a:endParaRPr>
              </a:p>
            </p:txBody>
          </p:sp>
          <p:cxnSp>
            <p:nvCxnSpPr>
              <p:cNvPr id="255" name="Google Shape;255;p12"/>
              <p:cNvCxnSpPr/>
              <p:nvPr/>
            </p:nvCxnSpPr>
            <p:spPr>
              <a:xfrm>
                <a:off x="2674137" y="5849385"/>
                <a:ext cx="601815" cy="0"/>
              </a:xfrm>
              <a:prstGeom prst="straightConnector1">
                <a:avLst/>
              </a:prstGeom>
              <a:noFill/>
              <a:ln cap="flat" cmpd="sng" w="9525">
                <a:solidFill>
                  <a:schemeClr val="dk1"/>
                </a:solidFill>
                <a:prstDash val="solid"/>
                <a:round/>
                <a:headEnd len="sm" w="sm" type="none"/>
                <a:tailEnd len="sm" w="sm" type="none"/>
              </a:ln>
            </p:spPr>
          </p:cxnSp>
        </p:grpSp>
        <p:sp>
          <p:nvSpPr>
            <p:cNvPr id="256" name="Google Shape;256;p12"/>
            <p:cNvSpPr txBox="1"/>
            <p:nvPr/>
          </p:nvSpPr>
          <p:spPr>
            <a:xfrm>
              <a:off x="4458291" y="5543568"/>
              <a:ext cx="405446" cy="4975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57" name="Google Shape;257;p12"/>
            <p:cNvSpPr txBox="1"/>
            <p:nvPr/>
          </p:nvSpPr>
          <p:spPr>
            <a:xfrm>
              <a:off x="4912385" y="5532683"/>
              <a:ext cx="2954774" cy="497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0,00976v de lectura mínima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3"/>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3" name="Google Shape;263;p13"/>
          <p:cNvSpPr txBox="1"/>
          <p:nvPr/>
        </p:nvSpPr>
        <p:spPr>
          <a:xfrm>
            <a:off x="819130" y="2177734"/>
            <a:ext cx="4320030" cy="2841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conexión de sensores hacia el PLC depende estrictamente de las especificaciones técnicas del fabricante. Por ello, el técnico debe prestar especial cuidado a las hojas de datos características de cada modelo y marca.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Como ejemplo podemos tomar la conexión de un sensor de temperatura en un PLC Phoenixcontact ILC 131 eth.</a:t>
            </a:r>
            <a:endParaRPr b="0" i="0" sz="1400" u="none" cap="none" strike="noStrike">
              <a:solidFill>
                <a:srgbClr val="000000"/>
              </a:solidFill>
              <a:latin typeface="Arial"/>
              <a:ea typeface="Arial"/>
              <a:cs typeface="Arial"/>
              <a:sym typeface="Arial"/>
            </a:endParaRPr>
          </a:p>
        </p:txBody>
      </p:sp>
      <p:sp>
        <p:nvSpPr>
          <p:cNvPr id="264" name="Google Shape;264;p13"/>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CONEXIÓN DE SENSOR A PLC</a:t>
            </a:r>
            <a:endParaRPr b="0" i="0" sz="1400" u="none" cap="none" strike="noStrike">
              <a:solidFill>
                <a:srgbClr val="000000"/>
              </a:solidFill>
              <a:latin typeface="Arial"/>
              <a:ea typeface="Arial"/>
              <a:cs typeface="Arial"/>
              <a:sym typeface="Arial"/>
            </a:endParaRPr>
          </a:p>
        </p:txBody>
      </p:sp>
      <p:sp>
        <p:nvSpPr>
          <p:cNvPr id="265" name="Google Shape;265;p13"/>
          <p:cNvSpPr/>
          <p:nvPr/>
        </p:nvSpPr>
        <p:spPr>
          <a:xfrm>
            <a:off x="5582316" y="2300535"/>
            <a:ext cx="3206389" cy="383122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p13"/>
          <p:cNvSpPr txBox="1"/>
          <p:nvPr/>
        </p:nvSpPr>
        <p:spPr>
          <a:xfrm>
            <a:off x="2279900" y="5734950"/>
            <a:ext cx="2895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Fuente : Phoenixcontact</a:t>
            </a:r>
            <a:endParaRPr b="0" i="0" sz="1400" u="none" cap="none" strike="noStrike">
              <a:solidFill>
                <a:schemeClr val="dk1"/>
              </a:solidFill>
              <a:latin typeface="Calibri"/>
              <a:ea typeface="Calibri"/>
              <a:cs typeface="Calibri"/>
              <a:sym typeface="Calibri"/>
            </a:endParaRPr>
          </a:p>
        </p:txBody>
      </p:sp>
      <p:pic>
        <p:nvPicPr>
          <p:cNvPr id="267" name="Google Shape;267;p13"/>
          <p:cNvPicPr preferRelativeResize="0"/>
          <p:nvPr/>
        </p:nvPicPr>
        <p:blipFill rotWithShape="1">
          <a:blip r:embed="rId3">
            <a:alphaModFix/>
          </a:blip>
          <a:srcRect b="0" l="0" r="0" t="0"/>
          <a:stretch/>
        </p:blipFill>
        <p:spPr>
          <a:xfrm>
            <a:off x="5813660" y="2669560"/>
            <a:ext cx="2695074" cy="30653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3" name="Google Shape;273;p14"/>
          <p:cNvSpPr txBox="1"/>
          <p:nvPr/>
        </p:nvSpPr>
        <p:spPr>
          <a:xfrm>
            <a:off x="819131" y="2316397"/>
            <a:ext cx="3120085" cy="17542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Este PLC posee una tecnología de tipo modular y es necesario agregar el módulo por separado. El módulo de medición para sensores PT100 es el IB IL 4/PT100.</a:t>
            </a:r>
            <a:endParaRPr b="0" i="0" sz="1400" u="none" cap="none" strike="noStrike">
              <a:solidFill>
                <a:srgbClr val="000000"/>
              </a:solidFill>
              <a:latin typeface="Arial"/>
              <a:ea typeface="Arial"/>
              <a:cs typeface="Arial"/>
              <a:sym typeface="Arial"/>
            </a:endParaRPr>
          </a:p>
        </p:txBody>
      </p:sp>
      <p:sp>
        <p:nvSpPr>
          <p:cNvPr id="274" name="Google Shape;274;p14"/>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CONEXIÓN DE SENSOR A PLC</a:t>
            </a:r>
            <a:endParaRPr b="0" i="0" sz="1400" u="none" cap="none" strike="noStrike">
              <a:solidFill>
                <a:srgbClr val="000000"/>
              </a:solidFill>
              <a:latin typeface="Arial"/>
              <a:ea typeface="Arial"/>
              <a:cs typeface="Arial"/>
              <a:sym typeface="Arial"/>
            </a:endParaRPr>
          </a:p>
        </p:txBody>
      </p:sp>
      <p:sp>
        <p:nvSpPr>
          <p:cNvPr id="275" name="Google Shape;275;p14"/>
          <p:cNvSpPr txBox="1"/>
          <p:nvPr/>
        </p:nvSpPr>
        <p:spPr>
          <a:xfrm>
            <a:off x="5578997" y="5829200"/>
            <a:ext cx="2214994" cy="44355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Fuente : Phoenixcontact</a:t>
            </a:r>
            <a:endParaRPr b="0" i="0" sz="1400" u="none" cap="none" strike="noStrike">
              <a:solidFill>
                <a:schemeClr val="dk1"/>
              </a:solidFill>
              <a:latin typeface="Calibri"/>
              <a:ea typeface="Calibri"/>
              <a:cs typeface="Calibri"/>
              <a:sym typeface="Calibri"/>
            </a:endParaRPr>
          </a:p>
        </p:txBody>
      </p:sp>
      <p:grpSp>
        <p:nvGrpSpPr>
          <p:cNvPr id="276" name="Google Shape;276;p14"/>
          <p:cNvGrpSpPr/>
          <p:nvPr/>
        </p:nvGrpSpPr>
        <p:grpSpPr>
          <a:xfrm>
            <a:off x="4397883" y="2316397"/>
            <a:ext cx="4375725" cy="3332788"/>
            <a:chOff x="4757194" y="2939971"/>
            <a:chExt cx="3842795" cy="2926880"/>
          </a:xfrm>
        </p:grpSpPr>
        <p:sp>
          <p:nvSpPr>
            <p:cNvPr id="277" name="Google Shape;277;p14"/>
            <p:cNvSpPr/>
            <p:nvPr/>
          </p:nvSpPr>
          <p:spPr>
            <a:xfrm>
              <a:off x="4757194" y="2939971"/>
              <a:ext cx="3842795" cy="292688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8" name="Google Shape;278;p14"/>
            <p:cNvPicPr preferRelativeResize="0"/>
            <p:nvPr/>
          </p:nvPicPr>
          <p:blipFill rotWithShape="1">
            <a:blip r:embed="rId3">
              <a:alphaModFix/>
            </a:blip>
            <a:srcRect b="0" l="0" r="0" t="12568"/>
            <a:stretch/>
          </p:blipFill>
          <p:spPr>
            <a:xfrm>
              <a:off x="5166248" y="3203356"/>
              <a:ext cx="3000440" cy="2451782"/>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5"/>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4" name="Google Shape;284;p15"/>
          <p:cNvSpPr txBox="1"/>
          <p:nvPr/>
        </p:nvSpPr>
        <p:spPr>
          <a:xfrm>
            <a:off x="566057" y="1961029"/>
            <a:ext cx="8588148" cy="36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Según las especificaciones de fabricantes, el módulo presenta cuatro canales de medición:</a:t>
            </a:r>
            <a:endParaRPr b="0" i="0" sz="1400" u="none" cap="none" strike="noStrike">
              <a:solidFill>
                <a:srgbClr val="000000"/>
              </a:solidFill>
              <a:latin typeface="Arial"/>
              <a:ea typeface="Arial"/>
              <a:cs typeface="Arial"/>
              <a:sym typeface="Arial"/>
            </a:endParaRPr>
          </a:p>
        </p:txBody>
      </p:sp>
      <p:sp>
        <p:nvSpPr>
          <p:cNvPr id="285" name="Google Shape;285;p15"/>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CONEXIÓN DE SENSOR A PLC</a:t>
            </a:r>
            <a:endParaRPr b="0" i="0" sz="1400" u="none" cap="none" strike="noStrike">
              <a:solidFill>
                <a:srgbClr val="000000"/>
              </a:solidFill>
              <a:latin typeface="Arial"/>
              <a:ea typeface="Arial"/>
              <a:cs typeface="Arial"/>
              <a:sym typeface="Arial"/>
            </a:endParaRPr>
          </a:p>
        </p:txBody>
      </p:sp>
      <p:sp>
        <p:nvSpPr>
          <p:cNvPr id="286" name="Google Shape;286;p15"/>
          <p:cNvSpPr txBox="1"/>
          <p:nvPr/>
        </p:nvSpPr>
        <p:spPr>
          <a:xfrm>
            <a:off x="6585253" y="6144841"/>
            <a:ext cx="2214994" cy="44355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Fuente : Phoenixcontact</a:t>
            </a:r>
            <a:endParaRPr b="0" i="0" sz="1400" u="none" cap="none" strike="noStrike">
              <a:solidFill>
                <a:schemeClr val="dk1"/>
              </a:solidFill>
              <a:latin typeface="Calibri"/>
              <a:ea typeface="Calibri"/>
              <a:cs typeface="Calibri"/>
              <a:sym typeface="Calibri"/>
            </a:endParaRPr>
          </a:p>
        </p:txBody>
      </p:sp>
      <p:grpSp>
        <p:nvGrpSpPr>
          <p:cNvPr id="287" name="Google Shape;287;p15"/>
          <p:cNvGrpSpPr/>
          <p:nvPr/>
        </p:nvGrpSpPr>
        <p:grpSpPr>
          <a:xfrm>
            <a:off x="566058" y="2569580"/>
            <a:ext cx="8588148" cy="3426106"/>
            <a:chOff x="566058" y="2569580"/>
            <a:chExt cx="8588148" cy="3426106"/>
          </a:xfrm>
        </p:grpSpPr>
        <p:sp>
          <p:nvSpPr>
            <p:cNvPr id="288" name="Google Shape;288;p15"/>
            <p:cNvSpPr/>
            <p:nvPr/>
          </p:nvSpPr>
          <p:spPr>
            <a:xfrm>
              <a:off x="566058" y="2569580"/>
              <a:ext cx="8588148" cy="3426106"/>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9" name="Google Shape;289;p15"/>
            <p:cNvPicPr preferRelativeResize="0"/>
            <p:nvPr/>
          </p:nvPicPr>
          <p:blipFill rotWithShape="1">
            <a:blip r:embed="rId3">
              <a:alphaModFix/>
            </a:blip>
            <a:srcRect b="2432" l="22013" r="29228" t="3020"/>
            <a:stretch/>
          </p:blipFill>
          <p:spPr>
            <a:xfrm>
              <a:off x="7946824" y="3369075"/>
              <a:ext cx="1041285" cy="2057296"/>
            </a:xfrm>
            <a:prstGeom prst="rect">
              <a:avLst/>
            </a:prstGeom>
            <a:noFill/>
            <a:ln>
              <a:noFill/>
            </a:ln>
          </p:spPr>
        </p:pic>
        <p:pic>
          <p:nvPicPr>
            <p:cNvPr id="290" name="Google Shape;290;p15"/>
            <p:cNvPicPr preferRelativeResize="0"/>
            <p:nvPr/>
          </p:nvPicPr>
          <p:blipFill rotWithShape="1">
            <a:blip r:embed="rId4">
              <a:alphaModFix/>
            </a:blip>
            <a:srcRect b="0" l="0" r="0" t="0"/>
            <a:stretch/>
          </p:blipFill>
          <p:spPr>
            <a:xfrm>
              <a:off x="3835840" y="3393330"/>
              <a:ext cx="3856910" cy="2057296"/>
            </a:xfrm>
            <a:prstGeom prst="rect">
              <a:avLst/>
            </a:prstGeom>
            <a:noFill/>
            <a:ln>
              <a:noFill/>
            </a:ln>
          </p:spPr>
        </p:pic>
        <p:pic>
          <p:nvPicPr>
            <p:cNvPr id="291" name="Google Shape;291;p15"/>
            <p:cNvPicPr preferRelativeResize="0"/>
            <p:nvPr/>
          </p:nvPicPr>
          <p:blipFill rotWithShape="1">
            <a:blip r:embed="rId5">
              <a:alphaModFix/>
            </a:blip>
            <a:srcRect b="0" l="17396" r="15289" t="6932"/>
            <a:stretch/>
          </p:blipFill>
          <p:spPr>
            <a:xfrm>
              <a:off x="672408" y="2805420"/>
              <a:ext cx="3149682" cy="297921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297" name="Google Shape;297;p16"/>
          <p:cNvGrpSpPr/>
          <p:nvPr/>
        </p:nvGrpSpPr>
        <p:grpSpPr>
          <a:xfrm>
            <a:off x="2035277" y="2911885"/>
            <a:ext cx="6999671" cy="2696553"/>
            <a:chOff x="4461133" y="3098700"/>
            <a:chExt cx="4657800" cy="1525000"/>
          </a:xfrm>
        </p:grpSpPr>
        <p:sp>
          <p:nvSpPr>
            <p:cNvPr id="298" name="Google Shape;298;p16"/>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9" name="Google Shape;299;p16"/>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300" name="Google Shape;300;p16"/>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01" name="Google Shape;301;p16"/>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7</a:t>
            </a:r>
            <a:endParaRPr b="0" i="0" sz="5000" u="none" cap="none" strike="noStrike">
              <a:solidFill>
                <a:srgbClr val="8EB99F"/>
              </a:solidFill>
              <a:latin typeface="Calibri"/>
              <a:ea typeface="Calibri"/>
              <a:cs typeface="Calibri"/>
              <a:sym typeface="Calibri"/>
            </a:endParaRPr>
          </a:p>
        </p:txBody>
      </p:sp>
      <p:pic>
        <p:nvPicPr>
          <p:cNvPr id="302" name="Google Shape;302;p16"/>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303" name="Google Shape;303;p16"/>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304" name="Google Shape;304;p16"/>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17"/>
          <p:cNvGrpSpPr/>
          <p:nvPr/>
        </p:nvGrpSpPr>
        <p:grpSpPr>
          <a:xfrm>
            <a:off x="24701" y="2705494"/>
            <a:ext cx="5835378" cy="1156253"/>
            <a:chOff x="-4788" y="2600094"/>
            <a:chExt cx="5835378" cy="1156253"/>
          </a:xfrm>
        </p:grpSpPr>
        <p:sp>
          <p:nvSpPr>
            <p:cNvPr id="310" name="Google Shape;310;p17"/>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311" name="Google Shape;311;p17"/>
            <p:cNvGrpSpPr/>
            <p:nvPr/>
          </p:nvGrpSpPr>
          <p:grpSpPr>
            <a:xfrm>
              <a:off x="-4788" y="2600094"/>
              <a:ext cx="1193379" cy="1156253"/>
              <a:chOff x="-4788" y="5117148"/>
              <a:chExt cx="1193379" cy="1156253"/>
            </a:xfrm>
          </p:grpSpPr>
          <p:sp>
            <p:nvSpPr>
              <p:cNvPr id="312" name="Google Shape;312;p17"/>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3" name="Google Shape;313;p17"/>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314" name="Google Shape;314;p17"/>
          <p:cNvGrpSpPr/>
          <p:nvPr/>
        </p:nvGrpSpPr>
        <p:grpSpPr>
          <a:xfrm>
            <a:off x="24701" y="5827421"/>
            <a:ext cx="5833674" cy="783000"/>
            <a:chOff x="-4788" y="5414468"/>
            <a:chExt cx="5833674" cy="783000"/>
          </a:xfrm>
        </p:grpSpPr>
        <p:grpSp>
          <p:nvGrpSpPr>
            <p:cNvPr id="315" name="Google Shape;315;p17"/>
            <p:cNvGrpSpPr/>
            <p:nvPr/>
          </p:nvGrpSpPr>
          <p:grpSpPr>
            <a:xfrm>
              <a:off x="-4788" y="5414468"/>
              <a:ext cx="1135500" cy="783000"/>
              <a:chOff x="-4788" y="6167965"/>
              <a:chExt cx="1135500" cy="783000"/>
            </a:xfrm>
          </p:grpSpPr>
          <p:sp>
            <p:nvSpPr>
              <p:cNvPr id="316" name="Google Shape;316;p17"/>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7" name="Google Shape;317;p17"/>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318" name="Google Shape;318;p17"/>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319" name="Google Shape;319;p17"/>
          <p:cNvGrpSpPr/>
          <p:nvPr/>
        </p:nvGrpSpPr>
        <p:grpSpPr>
          <a:xfrm>
            <a:off x="-4685" y="1887157"/>
            <a:ext cx="9306000" cy="783000"/>
            <a:chOff x="-4685" y="1887157"/>
            <a:chExt cx="9306000" cy="783000"/>
          </a:xfrm>
        </p:grpSpPr>
        <p:sp>
          <p:nvSpPr>
            <p:cNvPr id="320" name="Google Shape;320;p17"/>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1" name="Google Shape;321;p17"/>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322" name="Google Shape;322;p17"/>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323" name="Google Shape;323;p17"/>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324" name="Google Shape;324;p17"/>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325" name="Google Shape;325;p17"/>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326" name="Google Shape;326;p17"/>
          <p:cNvGrpSpPr/>
          <p:nvPr/>
        </p:nvGrpSpPr>
        <p:grpSpPr>
          <a:xfrm>
            <a:off x="24701" y="4846110"/>
            <a:ext cx="5764674" cy="783000"/>
            <a:chOff x="-4788" y="3650215"/>
            <a:chExt cx="5764674" cy="783000"/>
          </a:xfrm>
        </p:grpSpPr>
        <p:sp>
          <p:nvSpPr>
            <p:cNvPr id="327" name="Google Shape;327;p17"/>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328" name="Google Shape;328;p17"/>
            <p:cNvGrpSpPr/>
            <p:nvPr/>
          </p:nvGrpSpPr>
          <p:grpSpPr>
            <a:xfrm>
              <a:off x="-4788" y="3650215"/>
              <a:ext cx="1135500" cy="783000"/>
              <a:chOff x="-4788" y="4407300"/>
              <a:chExt cx="1135500" cy="783000"/>
            </a:xfrm>
          </p:grpSpPr>
          <p:sp>
            <p:nvSpPr>
              <p:cNvPr id="329" name="Google Shape;329;p17"/>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0" name="Google Shape;330;p17"/>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331" name="Google Shape;331;p17"/>
          <p:cNvGrpSpPr/>
          <p:nvPr/>
        </p:nvGrpSpPr>
        <p:grpSpPr>
          <a:xfrm>
            <a:off x="24701" y="3864798"/>
            <a:ext cx="6503939" cy="783000"/>
            <a:chOff x="2348" y="4582469"/>
            <a:chExt cx="6503939" cy="783000"/>
          </a:xfrm>
        </p:grpSpPr>
        <p:sp>
          <p:nvSpPr>
            <p:cNvPr id="332" name="Google Shape;332;p17"/>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333" name="Google Shape;333;p17"/>
            <p:cNvGrpSpPr/>
            <p:nvPr/>
          </p:nvGrpSpPr>
          <p:grpSpPr>
            <a:xfrm>
              <a:off x="2348" y="4582469"/>
              <a:ext cx="1135500" cy="783000"/>
              <a:chOff x="2348" y="5287632"/>
              <a:chExt cx="1135500" cy="783000"/>
            </a:xfrm>
          </p:grpSpPr>
          <p:sp>
            <p:nvSpPr>
              <p:cNvPr id="334" name="Google Shape;334;p17"/>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5" name="Google Shape;335;p17"/>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336" name="Google Shape;336;p17"/>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337" name="Google Shape;337;p17"/>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338" name="Google Shape;338;p1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4" name="Google Shape;344;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345" name="Google Shape;345;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46" name="Google Shape;346;p18"/>
          <p:cNvSpPr txBox="1"/>
          <p:nvPr/>
        </p:nvSpPr>
        <p:spPr>
          <a:xfrm>
            <a:off x="958647" y="298414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47" name="Google Shape;347;p18"/>
          <p:cNvPicPr preferRelativeResize="0"/>
          <p:nvPr/>
        </p:nvPicPr>
        <p:blipFill rotWithShape="1">
          <a:blip r:embed="rId3">
            <a:alphaModFix/>
          </a:blip>
          <a:srcRect b="0" l="0" r="0" t="0"/>
          <a:stretch/>
        </p:blipFill>
        <p:spPr>
          <a:xfrm>
            <a:off x="3210793" y="4394152"/>
            <a:ext cx="674379" cy="604800"/>
          </a:xfrm>
          <a:prstGeom prst="rect">
            <a:avLst/>
          </a:prstGeom>
          <a:noFill/>
          <a:ln>
            <a:noFill/>
          </a:ln>
        </p:spPr>
      </p:pic>
      <p:pic>
        <p:nvPicPr>
          <p:cNvPr id="348" name="Google Shape;348;p18"/>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1139099" y="834799"/>
            <a:ext cx="5524459"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8" name="Google Shape;118;p2"/>
          <p:cNvSpPr txBox="1"/>
          <p:nvPr/>
        </p:nvSpPr>
        <p:spPr>
          <a:xfrm>
            <a:off x="365425" y="2466670"/>
            <a:ext cx="3414095" cy="10639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a:off x="3048000" y="2082338"/>
            <a:ext cx="6100159" cy="50791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4917644" y="1631343"/>
            <a:ext cx="4122332" cy="4227328"/>
            <a:chOff x="1541397" y="1631343"/>
            <a:chExt cx="4122332" cy="4227328"/>
          </a:xfrm>
        </p:grpSpPr>
        <p:sp>
          <p:nvSpPr>
            <p:cNvPr id="125" name="Google Shape;125;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128" name="Google Shape;128;p3"/>
            <p:cNvSpPr txBox="1"/>
            <p:nvPr/>
          </p:nvSpPr>
          <p:spPr>
            <a:xfrm>
              <a:off x="1681318" y="3395582"/>
              <a:ext cx="2548691"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cuadros de maniobra para el control o temporización de máquinas, equipos e instalaciones eléctricas.</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130" name="Google Shape;130;p3"/>
          <p:cNvGrpSpPr/>
          <p:nvPr/>
        </p:nvGrpSpPr>
        <p:grpSpPr>
          <a:xfrm>
            <a:off x="1775857" y="1631343"/>
            <a:ext cx="2980513" cy="4227328"/>
            <a:chOff x="4727195" y="1631343"/>
            <a:chExt cx="2980513" cy="4227328"/>
          </a:xfrm>
        </p:grpSpPr>
        <p:sp>
          <p:nvSpPr>
            <p:cNvPr id="131" name="Google Shape;131;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133" name="Google Shape;133;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34" name="Google Shape;134;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Demostración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guiada</a:t>
              </a:r>
              <a:endParaRPr b="0" i="0" sz="1400" u="none" cap="none" strike="noStrike">
                <a:solidFill>
                  <a:srgbClr val="000000"/>
                </a:solidFill>
                <a:latin typeface="Arial"/>
                <a:ea typeface="Arial"/>
                <a:cs typeface="Arial"/>
                <a:sym typeface="Arial"/>
              </a:endParaRPr>
            </a:p>
          </p:txBody>
        </p:sp>
      </p:grpSp>
      <p:pic>
        <p:nvPicPr>
          <p:cNvPr id="135" name="Google Shape;135;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139385" y="2218944"/>
            <a:ext cx="4414306" cy="3967031"/>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428998" y="2344343"/>
            <a:ext cx="4107535" cy="34353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Conversión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Conexión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42" name="Google Shape;142;p4"/>
          <p:cNvGrpSpPr/>
          <p:nvPr/>
        </p:nvGrpSpPr>
        <p:grpSpPr>
          <a:xfrm>
            <a:off x="3999669" y="2683972"/>
            <a:ext cx="280509" cy="280129"/>
            <a:chOff x="4066023" y="2153944"/>
            <a:chExt cx="280509" cy="280129"/>
          </a:xfrm>
        </p:grpSpPr>
        <p:sp>
          <p:nvSpPr>
            <p:cNvPr id="143" name="Google Shape;143;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44" name="Google Shape;144;p4"/>
            <p:cNvSpPr txBox="1"/>
            <p:nvPr/>
          </p:nvSpPr>
          <p:spPr>
            <a:xfrm>
              <a:off x="4066023" y="215394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45" name="Google Shape;145;p4"/>
          <p:cNvGrpSpPr/>
          <p:nvPr/>
        </p:nvGrpSpPr>
        <p:grpSpPr>
          <a:xfrm>
            <a:off x="3999669" y="3214110"/>
            <a:ext cx="280509" cy="288596"/>
            <a:chOff x="4061260" y="2809534"/>
            <a:chExt cx="280509" cy="288596"/>
          </a:xfrm>
        </p:grpSpPr>
        <p:sp>
          <p:nvSpPr>
            <p:cNvPr id="146" name="Google Shape;146;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061260" y="280953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48" name="Google Shape;148;p4"/>
          <p:cNvGrpSpPr/>
          <p:nvPr/>
        </p:nvGrpSpPr>
        <p:grpSpPr>
          <a:xfrm>
            <a:off x="4008135" y="3769967"/>
            <a:ext cx="272043" cy="288596"/>
            <a:chOff x="4069726" y="3506452"/>
            <a:chExt cx="272043" cy="288596"/>
          </a:xfrm>
        </p:grpSpPr>
        <p:sp>
          <p:nvSpPr>
            <p:cNvPr id="149" name="Google Shape;149;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069726" y="3506452"/>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51" name="Google Shape;151;p4"/>
          <p:cNvSpPr txBox="1"/>
          <p:nvPr/>
        </p:nvSpPr>
        <p:spPr>
          <a:xfrm>
            <a:off x="4139385" y="1394107"/>
            <a:ext cx="3444039" cy="2869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54" name="Google Shape;154;p4"/>
          <p:cNvGrpSpPr/>
          <p:nvPr/>
        </p:nvGrpSpPr>
        <p:grpSpPr>
          <a:xfrm>
            <a:off x="4008135" y="4325824"/>
            <a:ext cx="272043" cy="288596"/>
            <a:chOff x="4120013" y="4066994"/>
            <a:chExt cx="272043" cy="288596"/>
          </a:xfrm>
        </p:grpSpPr>
        <p:sp>
          <p:nvSpPr>
            <p:cNvPr id="155" name="Google Shape;155;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120013" y="406699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57" name="Google Shape;157;p4"/>
          <p:cNvGrpSpPr/>
          <p:nvPr/>
        </p:nvGrpSpPr>
        <p:grpSpPr>
          <a:xfrm>
            <a:off x="4008135" y="4881681"/>
            <a:ext cx="272043" cy="288596"/>
            <a:chOff x="4180218" y="4710821"/>
            <a:chExt cx="272043" cy="288596"/>
          </a:xfrm>
        </p:grpSpPr>
        <p:sp>
          <p:nvSpPr>
            <p:cNvPr id="158" name="Google Shape;158;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180218" y="471082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60" name="Google Shape;160;p4"/>
          <p:cNvGrpSpPr/>
          <p:nvPr/>
        </p:nvGrpSpPr>
        <p:grpSpPr>
          <a:xfrm>
            <a:off x="3999669" y="5476657"/>
            <a:ext cx="280509" cy="288596"/>
            <a:chOff x="4171752" y="4710821"/>
            <a:chExt cx="280509" cy="288596"/>
          </a:xfrm>
        </p:grpSpPr>
        <p:sp>
          <p:nvSpPr>
            <p:cNvPr id="161" name="Google Shape;161;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171752" y="471082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69" name="Google Shape;169;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Veamos cómo lo que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71" name="Google Shape;171;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72" name="Google Shape;172;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7</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1730828" y="2654537"/>
            <a:ext cx="5597646" cy="35314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p:txBody>
      </p:sp>
      <p:sp>
        <p:nvSpPr>
          <p:cNvPr id="179" name="Google Shape;179;p6"/>
          <p:cNvSpPr txBox="1"/>
          <p:nvPr/>
        </p:nvSpPr>
        <p:spPr>
          <a:xfrm>
            <a:off x="2216436" y="3024652"/>
            <a:ext cx="4684427" cy="27395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Es sabido que desde procesos industriales, pasando por refrigeración, hasta la climatización en hogares, es necesario realizar un control de temperatura. Estas aplicaciones son necesarias para mantener en buen estado nuestro alimentos, o bien, para realizar la correcta fundición de un metal en una fábrica. Es por ello que es de vital importancia conocer cómo realizar un control de temperatura.</a:t>
            </a:r>
            <a:endParaRPr b="0" i="0" sz="1400" u="none" cap="none" strike="noStrike">
              <a:solidFill>
                <a:srgbClr val="000000"/>
              </a:solidFill>
              <a:latin typeface="Arial"/>
              <a:ea typeface="Arial"/>
              <a:cs typeface="Arial"/>
              <a:sym typeface="Arial"/>
            </a:endParaRPr>
          </a:p>
        </p:txBody>
      </p:sp>
      <p:pic>
        <p:nvPicPr>
          <p:cNvPr id="180" name="Google Shape;180;p6"/>
          <p:cNvPicPr preferRelativeResize="0"/>
          <p:nvPr/>
        </p:nvPicPr>
        <p:blipFill rotWithShape="1">
          <a:blip r:embed="rId3">
            <a:alphaModFix/>
          </a:blip>
          <a:srcRect b="0" l="0" r="0" t="0"/>
          <a:stretch/>
        </p:blipFill>
        <p:spPr>
          <a:xfrm>
            <a:off x="6690239" y="2859298"/>
            <a:ext cx="1827870" cy="32525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TEMPERATURA</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7"/>
          <p:cNvSpPr txBox="1"/>
          <p:nvPr/>
        </p:nvSpPr>
        <p:spPr>
          <a:xfrm>
            <a:off x="757968" y="2031068"/>
            <a:ext cx="7253918" cy="8001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20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Para realizar un control de temperatura existen principalmente dos métodos, control a lazo abierto y control a lazo cerrado.</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a:off x="699772" y="2892897"/>
            <a:ext cx="8320717" cy="1577933"/>
          </a:xfrm>
          <a:prstGeom prst="roundRect">
            <a:avLst>
              <a:gd fmla="val 4008"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7"/>
          <p:cNvSpPr/>
          <p:nvPr/>
        </p:nvSpPr>
        <p:spPr>
          <a:xfrm>
            <a:off x="877974" y="3076455"/>
            <a:ext cx="8026123"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Control a lazo abierto: </a:t>
            </a:r>
            <a:r>
              <a:rPr b="0" i="0" lang="en-US" sz="1800" u="none" cap="none" strike="noStrike">
                <a:solidFill>
                  <a:schemeClr val="dk1"/>
                </a:solidFill>
                <a:latin typeface="Calibri"/>
                <a:ea typeface="Calibri"/>
                <a:cs typeface="Calibri"/>
                <a:sym typeface="Calibri"/>
              </a:rPr>
              <a:t>No existe un sensor con el cual se pueda medir o tener una retroalimentación de lo que está pasando en el proceso. Por ejemplo, el termostato de una plancha. Por ende, el control no es preciso, pero sí muy económico de implementar y es usado en aplicaciones en las cuales no se necesita gran precisión.</a:t>
            </a:r>
            <a:endParaRPr b="0" i="0" sz="1800" u="none" cap="none" strike="noStrike">
              <a:solidFill>
                <a:srgbClr val="000000"/>
              </a:solidFill>
              <a:latin typeface="Arial"/>
              <a:ea typeface="Arial"/>
              <a:cs typeface="Arial"/>
              <a:sym typeface="Arial"/>
            </a:endParaRPr>
          </a:p>
        </p:txBody>
      </p:sp>
      <p:sp>
        <p:nvSpPr>
          <p:cNvPr id="190" name="Google Shape;190;p7"/>
          <p:cNvSpPr/>
          <p:nvPr/>
        </p:nvSpPr>
        <p:spPr>
          <a:xfrm>
            <a:off x="699772" y="4743469"/>
            <a:ext cx="8320717" cy="1577933"/>
          </a:xfrm>
          <a:prstGeom prst="roundRect">
            <a:avLst>
              <a:gd fmla="val 4008"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p7"/>
          <p:cNvSpPr/>
          <p:nvPr/>
        </p:nvSpPr>
        <p:spPr>
          <a:xfrm>
            <a:off x="877974" y="4927027"/>
            <a:ext cx="8026123"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Control a lazo cerrado: </a:t>
            </a:r>
            <a:r>
              <a:rPr b="0" i="0" lang="en-US" sz="1800" u="none" cap="none" strike="noStrike">
                <a:solidFill>
                  <a:schemeClr val="dk1"/>
                </a:solidFill>
                <a:latin typeface="Calibri"/>
                <a:ea typeface="Calibri"/>
                <a:cs typeface="Calibri"/>
                <a:sym typeface="Calibri"/>
              </a:rPr>
              <a:t>En este tipo de control existe la presencia de un sensor, por ende existe una comparación del valor deseado con el cual se puede realizar una corrección automática de la temperatura por medio del actuador. Por ejemplo, el aire acondicionado.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7" name="Google Shape;197;p8"/>
          <p:cNvSpPr txBox="1"/>
          <p:nvPr/>
        </p:nvSpPr>
        <p:spPr>
          <a:xfrm>
            <a:off x="718138" y="2289879"/>
            <a:ext cx="3686540" cy="29169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Control a lazo abierto: </a:t>
            </a:r>
            <a:r>
              <a:rPr b="0" i="0" lang="en-US" sz="1800" u="none" cap="none" strike="noStrike">
                <a:solidFill>
                  <a:schemeClr val="dk1"/>
                </a:solidFill>
                <a:latin typeface="Calibri"/>
                <a:ea typeface="Calibri"/>
                <a:cs typeface="Calibri"/>
                <a:sym typeface="Calibri"/>
              </a:rPr>
              <a:t>No existe un sensor con el cual se pueda medir o tener una retroalimentación de lo que está pasando en el proceso. Un ejemplo de esto es el  termostato de una plancha. Por ende, el control no es preciso, pero sí muy económico de implementar y es usado en aplicaciones en las cuales no se necesita gran precisión.</a:t>
            </a:r>
            <a:endParaRPr b="0" i="0" sz="1400" u="none" cap="none" strike="noStrike">
              <a:solidFill>
                <a:srgbClr val="000000"/>
              </a:solidFill>
              <a:latin typeface="Arial"/>
              <a:ea typeface="Arial"/>
              <a:cs typeface="Arial"/>
              <a:sym typeface="Arial"/>
            </a:endParaRPr>
          </a:p>
        </p:txBody>
      </p:sp>
      <p:sp>
        <p:nvSpPr>
          <p:cNvPr id="198" name="Google Shape;198;p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TEMPERATURA LAZO ABIERTO</a:t>
            </a:r>
            <a:endParaRPr b="0" i="0" sz="1400" u="none" cap="none" strike="noStrike">
              <a:solidFill>
                <a:srgbClr val="000000"/>
              </a:solidFill>
              <a:latin typeface="Arial"/>
              <a:ea typeface="Arial"/>
              <a:cs typeface="Arial"/>
              <a:sym typeface="Arial"/>
            </a:endParaRPr>
          </a:p>
        </p:txBody>
      </p:sp>
      <p:grpSp>
        <p:nvGrpSpPr>
          <p:cNvPr id="199" name="Google Shape;199;p8"/>
          <p:cNvGrpSpPr/>
          <p:nvPr/>
        </p:nvGrpSpPr>
        <p:grpSpPr>
          <a:xfrm>
            <a:off x="5022031" y="2289879"/>
            <a:ext cx="3686540" cy="3442439"/>
            <a:chOff x="5152660" y="2939143"/>
            <a:chExt cx="3686540" cy="3442439"/>
          </a:xfrm>
        </p:grpSpPr>
        <p:sp>
          <p:nvSpPr>
            <p:cNvPr id="200" name="Google Shape;200;p8"/>
            <p:cNvSpPr/>
            <p:nvPr/>
          </p:nvSpPr>
          <p:spPr>
            <a:xfrm>
              <a:off x="5152660" y="2939143"/>
              <a:ext cx="3686540" cy="3442439"/>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1" name="Google Shape;201;p8"/>
            <p:cNvPicPr preferRelativeResize="0"/>
            <p:nvPr/>
          </p:nvPicPr>
          <p:blipFill rotWithShape="1">
            <a:blip r:embed="rId3">
              <a:alphaModFix/>
            </a:blip>
            <a:srcRect b="0" l="0" r="0" t="0"/>
            <a:stretch/>
          </p:blipFill>
          <p:spPr>
            <a:xfrm>
              <a:off x="5582533" y="3199219"/>
              <a:ext cx="2875668" cy="2875668"/>
            </a:xfrm>
            <a:prstGeom prst="rect">
              <a:avLst/>
            </a:prstGeom>
            <a:noFill/>
            <a:ln>
              <a:noFill/>
            </a:ln>
          </p:spPr>
        </p:pic>
      </p:grpSp>
      <p:sp>
        <p:nvSpPr>
          <p:cNvPr id="202" name="Google Shape;202;p8"/>
          <p:cNvSpPr txBox="1"/>
          <p:nvPr/>
        </p:nvSpPr>
        <p:spPr>
          <a:xfrm>
            <a:off x="5022030" y="5891942"/>
            <a:ext cx="3686539" cy="48974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Termostato para control de temperatura.</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8" name="Google Shape;208;p9"/>
          <p:cNvSpPr txBox="1"/>
          <p:nvPr/>
        </p:nvSpPr>
        <p:spPr>
          <a:xfrm>
            <a:off x="718137" y="1951353"/>
            <a:ext cx="8447633" cy="145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Control a lazo cerrado: </a:t>
            </a:r>
            <a:r>
              <a:rPr b="0" i="0" lang="en-US" sz="1800" u="none" cap="none" strike="noStrike">
                <a:solidFill>
                  <a:schemeClr val="dk1"/>
                </a:solidFill>
                <a:latin typeface="Calibri"/>
                <a:ea typeface="Calibri"/>
                <a:cs typeface="Calibri"/>
                <a:sym typeface="Calibri"/>
              </a:rPr>
              <a:t>En este tipo de control existe la presencia de un sensor y, por ende, una comparación del valor deseado con el cual se puede realizar una corrección automática de la temperatura por medio del actuador.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Ejemplo: aire acondicionado.</a:t>
            </a:r>
            <a:endParaRPr b="0" i="0" sz="1400" u="none" cap="none" strike="noStrike">
              <a:solidFill>
                <a:srgbClr val="000000"/>
              </a:solidFill>
              <a:latin typeface="Arial"/>
              <a:ea typeface="Arial"/>
              <a:cs typeface="Arial"/>
              <a:sym typeface="Arial"/>
            </a:endParaRPr>
          </a:p>
        </p:txBody>
      </p:sp>
      <p:sp>
        <p:nvSpPr>
          <p:cNvPr id="209" name="Google Shape;209;p9"/>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TEMPERATURA LAZO CERRADO</a:t>
            </a:r>
            <a:endParaRPr b="0" i="0" sz="1400" u="none" cap="none" strike="noStrike">
              <a:solidFill>
                <a:srgbClr val="000000"/>
              </a:solidFill>
              <a:latin typeface="Arial"/>
              <a:ea typeface="Arial"/>
              <a:cs typeface="Arial"/>
              <a:sym typeface="Arial"/>
            </a:endParaRPr>
          </a:p>
        </p:txBody>
      </p:sp>
      <p:sp>
        <p:nvSpPr>
          <p:cNvPr id="210" name="Google Shape;210;p9"/>
          <p:cNvSpPr txBox="1"/>
          <p:nvPr/>
        </p:nvSpPr>
        <p:spPr>
          <a:xfrm>
            <a:off x="7164111" y="5228705"/>
            <a:ext cx="1480457" cy="127629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Termostato para control de temperatura</a:t>
            </a:r>
            <a:endParaRPr b="0" i="0" sz="1400" u="none" cap="none" strike="noStrike">
              <a:solidFill>
                <a:srgbClr val="000000"/>
              </a:solidFill>
              <a:latin typeface="Arial"/>
              <a:ea typeface="Arial"/>
              <a:cs typeface="Arial"/>
              <a:sym typeface="Arial"/>
            </a:endParaRPr>
          </a:p>
        </p:txBody>
      </p:sp>
      <p:grpSp>
        <p:nvGrpSpPr>
          <p:cNvPr id="211" name="Google Shape;211;p9"/>
          <p:cNvGrpSpPr/>
          <p:nvPr/>
        </p:nvGrpSpPr>
        <p:grpSpPr>
          <a:xfrm>
            <a:off x="1423372" y="3460189"/>
            <a:ext cx="5553840" cy="2921393"/>
            <a:chOff x="4191000" y="2917371"/>
            <a:chExt cx="4974771" cy="2616795"/>
          </a:xfrm>
        </p:grpSpPr>
        <p:sp>
          <p:nvSpPr>
            <p:cNvPr id="212" name="Google Shape;212;p9"/>
            <p:cNvSpPr/>
            <p:nvPr/>
          </p:nvSpPr>
          <p:spPr>
            <a:xfrm>
              <a:off x="4191000" y="2917371"/>
              <a:ext cx="4974771" cy="2616795"/>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3" name="Google Shape;213;p9"/>
            <p:cNvPicPr preferRelativeResize="0"/>
            <p:nvPr/>
          </p:nvPicPr>
          <p:blipFill rotWithShape="1">
            <a:blip r:embed="rId3">
              <a:alphaModFix/>
            </a:blip>
            <a:srcRect b="0" l="0" r="0" t="0"/>
            <a:stretch/>
          </p:blipFill>
          <p:spPr>
            <a:xfrm>
              <a:off x="4444131" y="3102306"/>
              <a:ext cx="4379231" cy="228154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