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31" roundtripDataSignature="AMtx7mgUUHI9+JzOog3fTn4g3B0CES7d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5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5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5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24" name="Google Shape;24;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25" name="Google Shape;25;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6" name="Google Shape;26;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34" name="Google Shape;34;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42" name="Google Shape;42;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43" name="Google Shape;43;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51" name="Google Shape;5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52" name="Google Shape;52;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41.png"/><Relationship Id="rId5"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6.png"/><Relationship Id="rId4" Type="http://schemas.openxmlformats.org/officeDocument/2006/relationships/image" Target="../media/image42.png"/><Relationship Id="rId5"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2.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8" name="Google Shape;6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sp>
        <p:nvSpPr>
          <p:cNvPr id="69" name="Google Shape;69;p1"/>
          <p:cNvSpPr txBox="1"/>
          <p:nvPr/>
        </p:nvSpPr>
        <p:spPr>
          <a:xfrm>
            <a:off x="365425" y="2323030"/>
            <a:ext cx="411808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DOTACIÓN DE PERSONAL</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pic>
        <p:nvPicPr>
          <p:cNvPr id="70" name="Google Shape;70;p1"/>
          <p:cNvPicPr preferRelativeResize="0"/>
          <p:nvPr/>
        </p:nvPicPr>
        <p:blipFill rotWithShape="1">
          <a:blip r:embed="rId3">
            <a:alphaModFix/>
          </a:blip>
          <a:srcRect b="0" l="0" r="0" t="0"/>
          <a:stretch/>
        </p:blipFill>
        <p:spPr>
          <a:xfrm>
            <a:off x="2734236" y="2144650"/>
            <a:ext cx="6069106" cy="41725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AVISOS DE </a:t>
            </a:r>
            <a:r>
              <a:rPr b="0" i="0" lang="en-US" sz="2800" u="none" cap="none" strike="noStrike">
                <a:solidFill>
                  <a:srgbClr val="A93501"/>
                </a:solidFill>
                <a:latin typeface="Calibri"/>
                <a:ea typeface="Calibri"/>
                <a:cs typeface="Calibri"/>
                <a:sym typeface="Calibri"/>
              </a:rPr>
              <a:t>RECLUTAMIENTO</a:t>
            </a:r>
            <a:endParaRPr b="0" i="0" sz="3100" u="none" cap="none" strike="noStrike">
              <a:solidFill>
                <a:srgbClr val="A93501"/>
              </a:solidFill>
              <a:latin typeface="Calibri"/>
              <a:ea typeface="Calibri"/>
              <a:cs typeface="Calibri"/>
              <a:sym typeface="Calibri"/>
            </a:endParaRPr>
          </a:p>
        </p:txBody>
      </p:sp>
      <p:sp>
        <p:nvSpPr>
          <p:cNvPr id="200" name="Google Shape;200;p43"/>
          <p:cNvSpPr txBox="1"/>
          <p:nvPr/>
        </p:nvSpPr>
        <p:spPr>
          <a:xfrm>
            <a:off x="546021" y="2301718"/>
            <a:ext cx="5605514" cy="181071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El aviso es el medio por el cual la empresa solicita la incorporación de nuevo personal a su organización.  </a:t>
            </a:r>
            <a:endParaRPr/>
          </a:p>
          <a:p>
            <a:pPr indent="0" lvl="0" marL="0" marR="0" rtl="0" algn="l">
              <a:lnSpc>
                <a:spcPct val="90000"/>
              </a:lnSpc>
              <a:spcBef>
                <a:spcPts val="100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Cuando las empresas necesitan a profesionales calificados, los avisos pueden insertarse en revistas y periódicos profesionales.</a:t>
            </a:r>
            <a:endParaRPr/>
          </a:p>
          <a:p>
            <a:pPr indent="0" lvl="0" marL="0" marR="0" rtl="0" algn="l">
              <a:lnSpc>
                <a:spcPct val="90000"/>
              </a:lnSpc>
              <a:spcBef>
                <a:spcPts val="1000"/>
              </a:spcBef>
              <a:spcAft>
                <a:spcPts val="0"/>
              </a:spcAft>
              <a:buClr>
                <a:schemeClr val="dk1"/>
              </a:buClr>
              <a:buSzPts val="2200"/>
              <a:buFont typeface="Arial"/>
              <a:buNone/>
            </a:pPr>
            <a:r>
              <a:rPr b="1" i="0" lang="en-US" sz="1600" u="none" cap="none" strike="noStrike">
                <a:solidFill>
                  <a:srgbClr val="ED6B00"/>
                </a:solidFill>
                <a:latin typeface="Calibri"/>
                <a:ea typeface="Calibri"/>
                <a:cs typeface="Calibri"/>
                <a:sym typeface="Calibri"/>
              </a:rPr>
              <a:t>Al momento de redactar un aviso, debe contener:</a:t>
            </a:r>
            <a:endParaRPr b="0" i="0" sz="1600" u="none" cap="none" strike="noStrike">
              <a:solidFill>
                <a:srgbClr val="ED6B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200"/>
              <a:buFont typeface="Arial"/>
              <a:buNone/>
            </a:pPr>
            <a:r>
              <a:t/>
            </a:r>
            <a:endParaRPr b="0" i="0" sz="1600" u="none" cap="none" strike="noStrike">
              <a:solidFill>
                <a:srgbClr val="000000"/>
              </a:solidFill>
              <a:latin typeface="Calibri"/>
              <a:ea typeface="Calibri"/>
              <a:cs typeface="Calibri"/>
              <a:sym typeface="Calibri"/>
            </a:endParaRPr>
          </a:p>
        </p:txBody>
      </p:sp>
      <p:sp>
        <p:nvSpPr>
          <p:cNvPr id="201" name="Google Shape;201;p43"/>
          <p:cNvSpPr/>
          <p:nvPr/>
        </p:nvSpPr>
        <p:spPr>
          <a:xfrm>
            <a:off x="452175" y="4261270"/>
            <a:ext cx="4620334" cy="2209264"/>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2" name="Google Shape;202;p43"/>
          <p:cNvPicPr preferRelativeResize="0"/>
          <p:nvPr/>
        </p:nvPicPr>
        <p:blipFill rotWithShape="1">
          <a:blip r:embed="rId3">
            <a:alphaModFix/>
          </a:blip>
          <a:srcRect b="0" l="0" r="0" t="0"/>
          <a:stretch/>
        </p:blipFill>
        <p:spPr>
          <a:xfrm>
            <a:off x="4778217" y="4024247"/>
            <a:ext cx="500374" cy="477100"/>
          </a:xfrm>
          <a:prstGeom prst="rect">
            <a:avLst/>
          </a:prstGeom>
          <a:noFill/>
          <a:ln>
            <a:noFill/>
          </a:ln>
        </p:spPr>
      </p:pic>
      <p:sp>
        <p:nvSpPr>
          <p:cNvPr id="203" name="Google Shape;203;p43"/>
          <p:cNvSpPr txBox="1"/>
          <p:nvPr/>
        </p:nvSpPr>
        <p:spPr>
          <a:xfrm>
            <a:off x="665018" y="4445858"/>
            <a:ext cx="4179680" cy="1904071"/>
          </a:xfrm>
          <a:prstGeom prst="rect">
            <a:avLst/>
          </a:prstGeom>
          <a:noFill/>
          <a:ln>
            <a:noFill/>
          </a:ln>
        </p:spPr>
        <p:txBody>
          <a:bodyPr anchorCtr="0" anchor="t" bIns="45700" lIns="91425" spcFirstLastPara="1" rIns="91425" wrap="square" tIns="45700">
            <a:spAutoFit/>
          </a:bodyPr>
          <a:lstStyle/>
          <a:p>
            <a:pPr indent="-228600" lvl="0" marL="228600" marR="0" rtl="0" algn="just">
              <a:lnSpc>
                <a:spcPct val="90000"/>
              </a:lnSpc>
              <a:spcBef>
                <a:spcPts val="1000"/>
              </a:spcBef>
              <a:spcAft>
                <a:spcPts val="0"/>
              </a:spcAft>
              <a:buClr>
                <a:schemeClr val="dk1"/>
              </a:buClr>
              <a:buSzPts val="2200"/>
              <a:buFont typeface="Arial"/>
              <a:buChar char="•"/>
            </a:pPr>
            <a:r>
              <a:rPr b="0" i="0" lang="en-US" sz="1600" u="none" cap="none" strike="noStrike">
                <a:solidFill>
                  <a:srgbClr val="000000"/>
                </a:solidFill>
                <a:latin typeface="Calibri"/>
                <a:ea typeface="Calibri"/>
                <a:cs typeface="Calibri"/>
                <a:sym typeface="Calibri"/>
              </a:rPr>
              <a:t>Las responsabilidades específicas del cargo</a:t>
            </a:r>
            <a:endParaRPr/>
          </a:p>
          <a:p>
            <a:pPr indent="-228600" lvl="0" marL="228600" marR="0" rtl="0" algn="l">
              <a:lnSpc>
                <a:spcPct val="90000"/>
              </a:lnSpc>
              <a:spcBef>
                <a:spcPts val="1000"/>
              </a:spcBef>
              <a:spcAft>
                <a:spcPts val="0"/>
              </a:spcAft>
              <a:buClr>
                <a:schemeClr val="dk1"/>
              </a:buClr>
              <a:buSzPts val="2200"/>
              <a:buFont typeface="Arial"/>
              <a:buChar char="•"/>
            </a:pPr>
            <a:r>
              <a:rPr b="0" i="0" lang="en-US" sz="1600" u="none" cap="none" strike="noStrike">
                <a:solidFill>
                  <a:srgbClr val="000000"/>
                </a:solidFill>
                <a:latin typeface="Calibri"/>
                <a:ea typeface="Calibri"/>
                <a:cs typeface="Calibri"/>
                <a:sym typeface="Calibri"/>
              </a:rPr>
              <a:t>La manera en la que el interesado debe solicitar el empleo, especificando los canales que debe emplear y la información que se debe presentar.</a:t>
            </a:r>
            <a:endParaRPr/>
          </a:p>
          <a:p>
            <a:pPr indent="-228600" lvl="0" marL="228600" marR="0" rtl="0" algn="l">
              <a:lnSpc>
                <a:spcPct val="90000"/>
              </a:lnSpc>
              <a:spcBef>
                <a:spcPts val="1000"/>
              </a:spcBef>
              <a:spcAft>
                <a:spcPts val="0"/>
              </a:spcAft>
              <a:buClr>
                <a:schemeClr val="dk1"/>
              </a:buClr>
              <a:buSzPts val="2200"/>
              <a:buFont typeface="Arial"/>
              <a:buChar char="•"/>
            </a:pPr>
            <a:r>
              <a:rPr b="0" i="0" lang="en-US" sz="1600" u="none" cap="none" strike="noStrike">
                <a:solidFill>
                  <a:srgbClr val="000000"/>
                </a:solidFill>
                <a:latin typeface="Calibri"/>
                <a:ea typeface="Calibri"/>
                <a:cs typeface="Calibri"/>
                <a:sym typeface="Calibri"/>
              </a:rPr>
              <a:t>Requerimientos laborales y académicos que debe poseer para cumplir la función. </a:t>
            </a:r>
            <a:endParaRPr b="0" i="0" sz="1600" u="none" cap="none" strike="noStrike">
              <a:solidFill>
                <a:srgbClr val="000000"/>
              </a:solidFill>
              <a:latin typeface="Calibri"/>
              <a:ea typeface="Calibri"/>
              <a:cs typeface="Calibri"/>
              <a:sym typeface="Calibri"/>
            </a:endParaRPr>
          </a:p>
        </p:txBody>
      </p:sp>
      <p:pic>
        <p:nvPicPr>
          <p:cNvPr id="204" name="Google Shape;204;p43"/>
          <p:cNvPicPr preferRelativeResize="0"/>
          <p:nvPr/>
        </p:nvPicPr>
        <p:blipFill rotWithShape="1">
          <a:blip r:embed="rId4">
            <a:alphaModFix/>
          </a:blip>
          <a:srcRect b="0" l="0" r="0" t="0"/>
          <a:stretch/>
        </p:blipFill>
        <p:spPr>
          <a:xfrm flipH="1">
            <a:off x="5942226" y="2692850"/>
            <a:ext cx="3441434" cy="86670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ELEMENTOS DE UN </a:t>
            </a:r>
            <a:r>
              <a:rPr b="0" i="0" lang="en-US" sz="2800" u="none" cap="none" strike="noStrike">
                <a:solidFill>
                  <a:srgbClr val="A93501"/>
                </a:solidFill>
                <a:latin typeface="Calibri"/>
                <a:ea typeface="Calibri"/>
                <a:cs typeface="Calibri"/>
                <a:sym typeface="Calibri"/>
              </a:rPr>
              <a:t>AVISO DE RECLUTAMIENTO</a:t>
            </a:r>
            <a:endParaRPr b="0" i="0" sz="3100" u="none" cap="none" strike="noStrike">
              <a:solidFill>
                <a:srgbClr val="A93501"/>
              </a:solidFill>
              <a:latin typeface="Calibri"/>
              <a:ea typeface="Calibri"/>
              <a:cs typeface="Calibri"/>
              <a:sym typeface="Calibri"/>
            </a:endParaRPr>
          </a:p>
        </p:txBody>
      </p:sp>
      <p:sp>
        <p:nvSpPr>
          <p:cNvPr id="210" name="Google Shape;210;p44"/>
          <p:cNvSpPr/>
          <p:nvPr/>
        </p:nvSpPr>
        <p:spPr>
          <a:xfrm>
            <a:off x="452175" y="2591477"/>
            <a:ext cx="4689300" cy="3629100"/>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11" name="Google Shape;211;p44"/>
          <p:cNvPicPr preferRelativeResize="0"/>
          <p:nvPr/>
        </p:nvPicPr>
        <p:blipFill rotWithShape="1">
          <a:blip r:embed="rId3">
            <a:alphaModFix/>
          </a:blip>
          <a:srcRect b="0" l="0" r="0" t="0"/>
          <a:stretch/>
        </p:blipFill>
        <p:spPr>
          <a:xfrm>
            <a:off x="4641167" y="2427540"/>
            <a:ext cx="500374" cy="477100"/>
          </a:xfrm>
          <a:prstGeom prst="rect">
            <a:avLst/>
          </a:prstGeom>
          <a:noFill/>
          <a:ln>
            <a:noFill/>
          </a:ln>
        </p:spPr>
      </p:pic>
      <p:sp>
        <p:nvSpPr>
          <p:cNvPr id="212" name="Google Shape;212;p44"/>
          <p:cNvSpPr txBox="1"/>
          <p:nvPr/>
        </p:nvSpPr>
        <p:spPr>
          <a:xfrm>
            <a:off x="665018" y="2776056"/>
            <a:ext cx="4179680" cy="2288791"/>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Nombre empresa</a:t>
            </a:r>
            <a:endParaRPr/>
          </a:p>
          <a:p>
            <a:pPr indent="-285750" lvl="0" marL="28575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Nombre cargo</a:t>
            </a:r>
            <a:endParaRPr/>
          </a:p>
          <a:p>
            <a:pPr indent="-285750" lvl="0" marL="28575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Funciones y responsabilidades principales</a:t>
            </a:r>
            <a:endParaRPr/>
          </a:p>
          <a:p>
            <a:pPr indent="-285750" lvl="0" marL="28575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Estudios, formación, Competencias y experiencia</a:t>
            </a:r>
            <a:endParaRPr/>
          </a:p>
          <a:p>
            <a:pPr indent="-285750" lvl="0" marL="28575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Dónde enviar su CV</a:t>
            </a:r>
            <a:endParaRPr/>
          </a:p>
          <a:p>
            <a:pPr indent="-285750" lvl="0" marL="28575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Qué documentos debe adjuntar</a:t>
            </a:r>
            <a:endParaRPr b="0" i="0" sz="1600" u="none" cap="none" strike="noStrike">
              <a:solidFill>
                <a:srgbClr val="000000"/>
              </a:solidFill>
              <a:latin typeface="Calibri"/>
              <a:ea typeface="Calibri"/>
              <a:cs typeface="Calibri"/>
              <a:sym typeface="Calibri"/>
            </a:endParaRPr>
          </a:p>
        </p:txBody>
      </p:sp>
      <p:pic>
        <p:nvPicPr>
          <p:cNvPr id="213" name="Google Shape;213;p44"/>
          <p:cNvPicPr preferRelativeResize="0"/>
          <p:nvPr/>
        </p:nvPicPr>
        <p:blipFill rotWithShape="1">
          <a:blip r:embed="rId4">
            <a:alphaModFix/>
          </a:blip>
          <a:srcRect b="0" l="0" r="0" t="0"/>
          <a:stretch/>
        </p:blipFill>
        <p:spPr>
          <a:xfrm>
            <a:off x="5631226" y="3028229"/>
            <a:ext cx="3834749" cy="33922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EJEMPLO DE UN </a:t>
            </a:r>
            <a:r>
              <a:rPr b="0" i="0" lang="en-US" sz="2800" u="none" cap="none" strike="noStrike">
                <a:solidFill>
                  <a:srgbClr val="A93501"/>
                </a:solidFill>
                <a:latin typeface="Calibri"/>
                <a:ea typeface="Calibri"/>
                <a:cs typeface="Calibri"/>
                <a:sym typeface="Calibri"/>
              </a:rPr>
              <a:t>AVISO DE RECLUTAMIENTO</a:t>
            </a:r>
            <a:endParaRPr b="0" i="0" sz="3100" u="none" cap="none" strike="noStrike">
              <a:solidFill>
                <a:srgbClr val="A93501"/>
              </a:solidFill>
              <a:latin typeface="Calibri"/>
              <a:ea typeface="Calibri"/>
              <a:cs typeface="Calibri"/>
              <a:sym typeface="Calibri"/>
            </a:endParaRPr>
          </a:p>
        </p:txBody>
      </p:sp>
      <p:pic>
        <p:nvPicPr>
          <p:cNvPr descr="RRHH-25.png" id="219" name="Google Shape;219;p45"/>
          <p:cNvPicPr preferRelativeResize="0"/>
          <p:nvPr/>
        </p:nvPicPr>
        <p:blipFill rotWithShape="1">
          <a:blip r:embed="rId3">
            <a:alphaModFix/>
          </a:blip>
          <a:srcRect b="0" l="0" r="0" t="0"/>
          <a:stretch/>
        </p:blipFill>
        <p:spPr>
          <a:xfrm>
            <a:off x="575762" y="2196425"/>
            <a:ext cx="8827008" cy="46146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b="0" i="0" sz="3100" u="none" cap="none" strike="noStrike">
              <a:solidFill>
                <a:srgbClr val="A93501"/>
              </a:solidFill>
              <a:latin typeface="Calibri"/>
              <a:ea typeface="Calibri"/>
              <a:cs typeface="Calibri"/>
              <a:sym typeface="Calibri"/>
            </a:endParaRPr>
          </a:p>
        </p:txBody>
      </p:sp>
      <p:sp>
        <p:nvSpPr>
          <p:cNvPr id="225" name="Google Shape;225;p46"/>
          <p:cNvSpPr txBox="1"/>
          <p:nvPr/>
        </p:nvSpPr>
        <p:spPr>
          <a:xfrm>
            <a:off x="651851" y="2693604"/>
            <a:ext cx="5371449" cy="1784038"/>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dk1"/>
              </a:buClr>
              <a:buSzPts val="2100"/>
              <a:buFont typeface="Arial"/>
              <a:buNone/>
            </a:pPr>
            <a:r>
              <a:rPr b="0" i="0" lang="en-US" sz="1800" u="none" cap="none" strike="noStrike">
                <a:solidFill>
                  <a:srgbClr val="000000"/>
                </a:solidFill>
                <a:latin typeface="Calibri"/>
                <a:ea typeface="Calibri"/>
                <a:cs typeface="Calibri"/>
                <a:sym typeface="Calibri"/>
              </a:rPr>
              <a:t>Reúnete en parejas y responde la siguiente pregunta:</a:t>
            </a:r>
            <a:endParaRPr/>
          </a:p>
          <a:p>
            <a:pPr indent="0" lvl="0" marL="0" marR="0" rtl="0" algn="l">
              <a:lnSpc>
                <a:spcPct val="90000"/>
              </a:lnSpc>
              <a:spcBef>
                <a:spcPts val="1000"/>
              </a:spcBef>
              <a:spcAft>
                <a:spcPts val="0"/>
              </a:spcAft>
              <a:buClr>
                <a:schemeClr val="dk1"/>
              </a:buClr>
              <a:buSzPts val="2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100"/>
              <a:buFont typeface="Arial"/>
              <a:buNone/>
            </a:pPr>
            <a:r>
              <a:rPr b="1" i="0" lang="en-US" sz="2000" u="none" cap="none" strike="noStrike">
                <a:solidFill>
                  <a:srgbClr val="ED6B00"/>
                </a:solidFill>
                <a:latin typeface="Calibri"/>
                <a:ea typeface="Calibri"/>
                <a:cs typeface="Calibri"/>
                <a:sym typeface="Calibri"/>
              </a:rPr>
              <a:t>¿Cuál es la diferencia entre fuentes de reclutamiento y medios de reclutamiento?</a:t>
            </a:r>
            <a:endParaRPr/>
          </a:p>
          <a:p>
            <a:pPr indent="0" lvl="0" marL="0" marR="0" rtl="0" algn="l">
              <a:lnSpc>
                <a:spcPct val="90000"/>
              </a:lnSpc>
              <a:spcBef>
                <a:spcPts val="1000"/>
              </a:spcBef>
              <a:spcAft>
                <a:spcPts val="0"/>
              </a:spcAft>
              <a:buClr>
                <a:schemeClr val="dk1"/>
              </a:buClr>
              <a:buSzPts val="2100"/>
              <a:buFont typeface="Arial"/>
              <a:buNone/>
            </a:pPr>
            <a:r>
              <a:t/>
            </a:r>
            <a:endParaRPr b="1" i="0" sz="2000" u="none" cap="none" strike="noStrike">
              <a:solidFill>
                <a:srgbClr val="ED6B00"/>
              </a:solidFill>
              <a:latin typeface="Calibri"/>
              <a:ea typeface="Calibri"/>
              <a:cs typeface="Calibri"/>
              <a:sym typeface="Calibri"/>
            </a:endParaRPr>
          </a:p>
        </p:txBody>
      </p:sp>
      <p:sp>
        <p:nvSpPr>
          <p:cNvPr id="226" name="Google Shape;226;p46"/>
          <p:cNvSpPr txBox="1"/>
          <p:nvPr/>
        </p:nvSpPr>
        <p:spPr>
          <a:xfrm>
            <a:off x="651851" y="4776459"/>
            <a:ext cx="4278737" cy="176777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b="0" i="0" sz="1400" u="none" cap="none" strike="noStrike">
              <a:solidFill>
                <a:srgbClr val="A93501"/>
              </a:solidFill>
              <a:latin typeface="Arial"/>
              <a:ea typeface="Arial"/>
              <a:cs typeface="Arial"/>
              <a:sym typeface="Arial"/>
            </a:endParaRPr>
          </a:p>
        </p:txBody>
      </p:sp>
      <p:pic>
        <p:nvPicPr>
          <p:cNvPr id="227" name="Google Shape;227;p46"/>
          <p:cNvPicPr preferRelativeResize="0"/>
          <p:nvPr/>
        </p:nvPicPr>
        <p:blipFill rotWithShape="1">
          <a:blip r:embed="rId3">
            <a:alphaModFix/>
          </a:blip>
          <a:srcRect b="0" l="0" r="0" t="0"/>
          <a:stretch/>
        </p:blipFill>
        <p:spPr>
          <a:xfrm>
            <a:off x="5226425" y="3302924"/>
            <a:ext cx="4087904" cy="4047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7"/>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MEDIOS DE </a:t>
            </a:r>
            <a:r>
              <a:rPr b="0" i="0" lang="en-US" sz="2800" u="none" cap="none" strike="noStrike">
                <a:solidFill>
                  <a:srgbClr val="A93501"/>
                </a:solidFill>
                <a:latin typeface="Calibri"/>
                <a:ea typeface="Calibri"/>
                <a:cs typeface="Calibri"/>
                <a:sym typeface="Calibri"/>
              </a:rPr>
              <a:t>RECLUTAMIENTO</a:t>
            </a:r>
            <a:endParaRPr b="0" i="0" sz="3100" u="none" cap="none" strike="noStrike">
              <a:solidFill>
                <a:srgbClr val="A93501"/>
              </a:solidFill>
              <a:latin typeface="Calibri"/>
              <a:ea typeface="Calibri"/>
              <a:cs typeface="Calibri"/>
              <a:sym typeface="Calibri"/>
            </a:endParaRPr>
          </a:p>
        </p:txBody>
      </p:sp>
      <p:sp>
        <p:nvSpPr>
          <p:cNvPr id="233" name="Google Shape;233;p47"/>
          <p:cNvSpPr txBox="1"/>
          <p:nvPr/>
        </p:nvSpPr>
        <p:spPr>
          <a:xfrm>
            <a:off x="446082" y="2615656"/>
            <a:ext cx="4181087" cy="2731990"/>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Solicitud oral y escrita dirigida a los colaboradores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Anuncios en el periódico y revistas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Radio y Televisión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Folletos y boletines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Vía telefónica</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1600" u="none" cap="none" strike="noStrike">
                <a:solidFill>
                  <a:srgbClr val="000000"/>
                </a:solidFill>
                <a:latin typeface="Calibri"/>
                <a:ea typeface="Calibri"/>
                <a:cs typeface="Calibri"/>
                <a:sym typeface="Calibri"/>
              </a:rPr>
              <a:t>Reclutamiento ON-LINE                                              (en línea vía Internet)</a:t>
            </a:r>
            <a:br>
              <a:rPr b="0" i="0" lang="en-US" sz="1600" u="none" cap="none" strike="noStrike">
                <a:solidFill>
                  <a:srgbClr val="000000"/>
                </a:solidFill>
                <a:latin typeface="Calibri"/>
                <a:ea typeface="Calibri"/>
                <a:cs typeface="Calibri"/>
                <a:sym typeface="Calibri"/>
              </a:rPr>
            </a:br>
            <a:endParaRPr b="0" i="0" sz="1600" u="none" cap="none" strike="noStrike">
              <a:solidFill>
                <a:srgbClr val="000000"/>
              </a:solidFill>
              <a:latin typeface="Calibri"/>
              <a:ea typeface="Calibri"/>
              <a:cs typeface="Calibri"/>
              <a:sym typeface="Calibri"/>
            </a:endParaRPr>
          </a:p>
        </p:txBody>
      </p:sp>
      <p:pic>
        <p:nvPicPr>
          <p:cNvPr descr="RRHH-26.png" id="234" name="Google Shape;234;p47"/>
          <p:cNvPicPr preferRelativeResize="0"/>
          <p:nvPr/>
        </p:nvPicPr>
        <p:blipFill rotWithShape="1">
          <a:blip r:embed="rId3">
            <a:alphaModFix/>
          </a:blip>
          <a:srcRect b="0" l="0" r="0" t="0"/>
          <a:stretch/>
        </p:blipFill>
        <p:spPr>
          <a:xfrm>
            <a:off x="3275032" y="2539733"/>
            <a:ext cx="6639240" cy="41785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8"/>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SOLICITUD ESCRITA </a:t>
            </a:r>
            <a:r>
              <a:rPr b="0" i="0" lang="en-US" sz="2800" u="none" cap="none" strike="noStrike">
                <a:solidFill>
                  <a:srgbClr val="A93501"/>
                </a:solidFill>
                <a:latin typeface="Calibri"/>
                <a:ea typeface="Calibri"/>
                <a:cs typeface="Calibri"/>
                <a:sym typeface="Calibri"/>
              </a:rPr>
              <a:t>PARA COLABORADORES</a:t>
            </a:r>
            <a:endParaRPr b="0" i="0" sz="3100" u="none" cap="none" strike="noStrike">
              <a:solidFill>
                <a:srgbClr val="A93501"/>
              </a:solidFill>
              <a:latin typeface="Calibri"/>
              <a:ea typeface="Calibri"/>
              <a:cs typeface="Calibri"/>
              <a:sym typeface="Calibri"/>
            </a:endParaRPr>
          </a:p>
        </p:txBody>
      </p:sp>
      <p:sp>
        <p:nvSpPr>
          <p:cNvPr id="240" name="Google Shape;240;p48"/>
          <p:cNvSpPr txBox="1"/>
          <p:nvPr/>
        </p:nvSpPr>
        <p:spPr>
          <a:xfrm>
            <a:off x="651851" y="2572178"/>
            <a:ext cx="5371449" cy="120439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dk1"/>
              </a:buClr>
              <a:buSzPts val="2200"/>
              <a:buFont typeface="Arial"/>
              <a:buNone/>
            </a:pPr>
            <a:r>
              <a:rPr b="1" i="0" lang="en-US" sz="1600" u="none" cap="none" strike="noStrike">
                <a:solidFill>
                  <a:srgbClr val="ED6B00"/>
                </a:solidFill>
                <a:latin typeface="Calibri"/>
                <a:ea typeface="Calibri"/>
                <a:cs typeface="Calibri"/>
                <a:sym typeface="Calibri"/>
              </a:rPr>
              <a:t>Carteles o anuncios en lugares visibles de la empresa: </a:t>
            </a:r>
            <a:r>
              <a:rPr b="0" i="0" lang="en-US" sz="1600" u="none" cap="none" strike="noStrike">
                <a:solidFill>
                  <a:srgbClr val="000000"/>
                </a:solidFill>
                <a:latin typeface="Calibri"/>
                <a:ea typeface="Calibri"/>
                <a:cs typeface="Calibri"/>
                <a:sym typeface="Calibri"/>
              </a:rPr>
              <a:t>Es un sistema de bajo costo, aunque su rendimiento y rapidez de resultados dependen de factores como la localización de la empresa, generalmente, se ubican en las proximidades de la organización y/o en lugares de gran movimiento de personas.</a:t>
            </a:r>
            <a:endParaRPr b="0" i="0" sz="1600" u="none" cap="none" strike="noStrike">
              <a:solidFill>
                <a:srgbClr val="000000"/>
              </a:solidFill>
              <a:latin typeface="Calibri"/>
              <a:ea typeface="Calibri"/>
              <a:cs typeface="Calibri"/>
              <a:sym typeface="Calibri"/>
            </a:endParaRPr>
          </a:p>
        </p:txBody>
      </p:sp>
      <p:pic>
        <p:nvPicPr>
          <p:cNvPr descr="RRHH-30.png" id="241" name="Google Shape;241;p48"/>
          <p:cNvPicPr preferRelativeResize="0"/>
          <p:nvPr/>
        </p:nvPicPr>
        <p:blipFill rotWithShape="1">
          <a:blip r:embed="rId3">
            <a:alphaModFix/>
          </a:blip>
          <a:srcRect b="0" l="0" r="0" t="0"/>
          <a:stretch/>
        </p:blipFill>
        <p:spPr>
          <a:xfrm>
            <a:off x="5288646" y="2705044"/>
            <a:ext cx="4096512" cy="42550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9"/>
          <p:cNvSpPr txBox="1"/>
          <p:nvPr/>
        </p:nvSpPr>
        <p:spPr>
          <a:xfrm>
            <a:off x="651851" y="2572178"/>
            <a:ext cx="5371449" cy="2780208"/>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La prensa es el medio más utilizado en reclutamiento de personal. Los anuncios en prensa resultan ser de gran utilidad, no solo en el área donde se radica, sino que pueden servir para todo el país cuando se realiza un reclutamiento externo. </a:t>
            </a:r>
            <a:endParaRPr/>
          </a:p>
          <a:p>
            <a:pPr indent="0" lvl="0" marL="0" marR="0" rtl="0" algn="l">
              <a:lnSpc>
                <a:spcPct val="80000"/>
              </a:lnSpc>
              <a:spcBef>
                <a:spcPts val="1000"/>
              </a:spcBef>
              <a:spcAft>
                <a:spcPts val="0"/>
              </a:spcAft>
              <a:buClr>
                <a:schemeClr val="dk1"/>
              </a:buClr>
              <a:buSzPts val="22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80000"/>
              </a:lnSpc>
              <a:spcBef>
                <a:spcPts val="1000"/>
              </a:spcBef>
              <a:spcAft>
                <a:spcPts val="0"/>
              </a:spcAft>
              <a:buClr>
                <a:schemeClr val="dk1"/>
              </a:buClr>
              <a:buSzPts val="2200"/>
              <a:buFont typeface="Arial"/>
              <a:buNone/>
            </a:pPr>
            <a:r>
              <a:rPr b="1" i="0" lang="en-US" sz="1600" u="none" cap="none" strike="noStrike">
                <a:solidFill>
                  <a:srgbClr val="ED6B00"/>
                </a:solidFill>
                <a:latin typeface="Calibri"/>
                <a:ea typeface="Calibri"/>
                <a:cs typeface="Calibri"/>
                <a:sym typeface="Calibri"/>
              </a:rPr>
              <a:t>Los anuncios en prensa pueden ser de dos tipos: </a:t>
            </a:r>
            <a:endParaRPr b="0" i="0" sz="1600" u="none" cap="none" strike="noStrike">
              <a:solidFill>
                <a:srgbClr val="ED6B00"/>
              </a:solidFill>
              <a:latin typeface="Calibri"/>
              <a:ea typeface="Calibri"/>
              <a:cs typeface="Calibri"/>
              <a:sym typeface="Calibri"/>
            </a:endParaRPr>
          </a:p>
          <a:p>
            <a:pPr indent="0" lvl="0" marL="0" marR="0" rtl="0" algn="l">
              <a:lnSpc>
                <a:spcPct val="80000"/>
              </a:lnSpc>
              <a:spcBef>
                <a:spcPts val="1000"/>
              </a:spcBef>
              <a:spcAft>
                <a:spcPts val="0"/>
              </a:spcAft>
              <a:buClr>
                <a:schemeClr val="dk1"/>
              </a:buClr>
              <a:buSzPts val="2200"/>
              <a:buFont typeface="Arial"/>
              <a:buNone/>
            </a:pPr>
            <a:r>
              <a:rPr b="1" i="0" lang="en-US" sz="1600" u="none" cap="none" strike="noStrike">
                <a:solidFill>
                  <a:srgbClr val="000000"/>
                </a:solidFill>
                <a:latin typeface="Calibri"/>
                <a:ea typeface="Calibri"/>
                <a:cs typeface="Calibri"/>
                <a:sym typeface="Calibri"/>
              </a:rPr>
              <a:t>Anuncios cerrados: </a:t>
            </a:r>
            <a:r>
              <a:rPr b="0" i="0" lang="en-US" sz="1600" u="none" cap="none" strike="noStrike">
                <a:solidFill>
                  <a:srgbClr val="000000"/>
                </a:solidFill>
                <a:latin typeface="Calibri"/>
                <a:ea typeface="Calibri"/>
                <a:cs typeface="Calibri"/>
                <a:sym typeface="Calibri"/>
              </a:rPr>
              <a:t>donde los requisitos son específicos e inflexibles</a:t>
            </a:r>
            <a:r>
              <a:rPr b="0" i="1" lang="en-US" sz="1600" u="none" cap="none" strike="noStrike">
                <a:solidFill>
                  <a:srgbClr val="000000"/>
                </a:solidFill>
                <a:latin typeface="Calibri"/>
                <a:ea typeface="Calibri"/>
                <a:cs typeface="Calibri"/>
                <a:sym typeface="Calibri"/>
              </a:rPr>
              <a:t>: "Experiencia mínima de seis meses en administración de personal"</a:t>
            </a:r>
            <a:endParaRPr/>
          </a:p>
          <a:p>
            <a:pPr indent="0" lvl="0" marL="0" marR="0" rtl="0" algn="l">
              <a:lnSpc>
                <a:spcPct val="80000"/>
              </a:lnSpc>
              <a:spcBef>
                <a:spcPts val="1000"/>
              </a:spcBef>
              <a:spcAft>
                <a:spcPts val="0"/>
              </a:spcAft>
              <a:buClr>
                <a:schemeClr val="dk1"/>
              </a:buClr>
              <a:buSzPts val="2200"/>
              <a:buFont typeface="Arial"/>
              <a:buNone/>
            </a:pPr>
            <a:r>
              <a:rPr b="1" i="0" lang="en-US" sz="1600" u="none" cap="none" strike="noStrike">
                <a:solidFill>
                  <a:srgbClr val="000000"/>
                </a:solidFill>
                <a:latin typeface="Calibri"/>
                <a:ea typeface="Calibri"/>
                <a:cs typeface="Calibri"/>
                <a:sym typeface="Calibri"/>
              </a:rPr>
              <a:t>Anuncios abiertos:</a:t>
            </a:r>
            <a:r>
              <a:rPr b="0" i="0" lang="en-US" sz="1600" u="none" cap="none" strike="noStrike">
                <a:solidFill>
                  <a:srgbClr val="000000"/>
                </a:solidFill>
                <a:latin typeface="Calibri"/>
                <a:ea typeface="Calibri"/>
                <a:cs typeface="Calibri"/>
                <a:sym typeface="Calibri"/>
              </a:rPr>
              <a:t> incluye aspectos generales como:          </a:t>
            </a:r>
            <a:r>
              <a:rPr b="0" i="1" lang="en-US" sz="1600" u="none" cap="none" strike="noStrike">
                <a:solidFill>
                  <a:srgbClr val="000000"/>
                </a:solidFill>
                <a:latin typeface="Calibri"/>
                <a:ea typeface="Calibri"/>
                <a:cs typeface="Calibri"/>
                <a:sym typeface="Calibri"/>
              </a:rPr>
              <a:t>"Con o sin experiencia“</a:t>
            </a:r>
            <a:endParaRPr b="0" i="1" sz="1600" u="none" cap="none" strike="noStrike">
              <a:solidFill>
                <a:srgbClr val="000000"/>
              </a:solidFill>
              <a:latin typeface="Calibri"/>
              <a:ea typeface="Calibri"/>
              <a:cs typeface="Calibri"/>
              <a:sym typeface="Calibri"/>
            </a:endParaRPr>
          </a:p>
        </p:txBody>
      </p:sp>
      <p:sp>
        <p:nvSpPr>
          <p:cNvPr id="247" name="Google Shape;247;p49"/>
          <p:cNvSpPr/>
          <p:nvPr/>
        </p:nvSpPr>
        <p:spPr>
          <a:xfrm>
            <a:off x="969306" y="5485119"/>
            <a:ext cx="4275047" cy="1227784"/>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48" name="Google Shape;248;p49"/>
          <p:cNvPicPr preferRelativeResize="0"/>
          <p:nvPr/>
        </p:nvPicPr>
        <p:blipFill rotWithShape="1">
          <a:blip r:embed="rId3">
            <a:alphaModFix/>
          </a:blip>
          <a:srcRect b="0" l="0" r="0" t="0"/>
          <a:stretch/>
        </p:blipFill>
        <p:spPr>
          <a:xfrm>
            <a:off x="4839239" y="5372117"/>
            <a:ext cx="500374" cy="477100"/>
          </a:xfrm>
          <a:prstGeom prst="rect">
            <a:avLst/>
          </a:prstGeom>
          <a:noFill/>
          <a:ln>
            <a:noFill/>
          </a:ln>
        </p:spPr>
      </p:pic>
      <p:sp>
        <p:nvSpPr>
          <p:cNvPr id="249" name="Google Shape;249;p49"/>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ANUNCIOS EN EL </a:t>
            </a:r>
            <a:r>
              <a:rPr b="0" i="0" lang="en-US" sz="2800" u="none" cap="none" strike="noStrike">
                <a:solidFill>
                  <a:srgbClr val="A93501"/>
                </a:solidFill>
                <a:latin typeface="Calibri"/>
                <a:ea typeface="Calibri"/>
                <a:cs typeface="Calibri"/>
                <a:sym typeface="Calibri"/>
              </a:rPr>
              <a:t>PERIÓDICO Y REVISTAS</a:t>
            </a:r>
            <a:endParaRPr b="0" i="0" sz="3100" u="none" cap="none" strike="noStrike">
              <a:solidFill>
                <a:srgbClr val="A93501"/>
              </a:solidFill>
              <a:latin typeface="Calibri"/>
              <a:ea typeface="Calibri"/>
              <a:cs typeface="Calibri"/>
              <a:sym typeface="Calibri"/>
            </a:endParaRPr>
          </a:p>
        </p:txBody>
      </p:sp>
      <p:sp>
        <p:nvSpPr>
          <p:cNvPr id="250" name="Google Shape;250;p49"/>
          <p:cNvSpPr txBox="1"/>
          <p:nvPr/>
        </p:nvSpPr>
        <p:spPr>
          <a:xfrm>
            <a:off x="369657" y="5746845"/>
            <a:ext cx="5371449" cy="691431"/>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100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Puesto vacante, escolaridad y experiencia requerida, características personales específicas, dirección, teléfono.</a:t>
            </a:r>
            <a:endParaRPr b="0" i="0" sz="1600" u="none" cap="none" strike="noStrike">
              <a:solidFill>
                <a:srgbClr val="000000"/>
              </a:solidFill>
              <a:latin typeface="Calibri"/>
              <a:ea typeface="Calibri"/>
              <a:cs typeface="Calibri"/>
              <a:sym typeface="Calibri"/>
            </a:endParaRPr>
          </a:p>
        </p:txBody>
      </p:sp>
      <p:pic>
        <p:nvPicPr>
          <p:cNvPr descr="RRHH-29.png" id="251" name="Google Shape;251;p49"/>
          <p:cNvPicPr preferRelativeResize="0"/>
          <p:nvPr/>
        </p:nvPicPr>
        <p:blipFill rotWithShape="1">
          <a:blip r:embed="rId4">
            <a:alphaModFix/>
          </a:blip>
          <a:srcRect b="0" l="0" r="0" t="0"/>
          <a:stretch/>
        </p:blipFill>
        <p:spPr>
          <a:xfrm>
            <a:off x="5412105" y="2275178"/>
            <a:ext cx="4096512" cy="42550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5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RADIO Y </a:t>
            </a:r>
            <a:r>
              <a:rPr b="0" i="0" lang="en-US" sz="2800" u="none" cap="none" strike="noStrike">
                <a:solidFill>
                  <a:srgbClr val="A93501"/>
                </a:solidFill>
                <a:latin typeface="Calibri"/>
                <a:ea typeface="Calibri"/>
                <a:cs typeface="Calibri"/>
                <a:sym typeface="Calibri"/>
              </a:rPr>
              <a:t>TELEVISIÓN</a:t>
            </a:r>
            <a:endParaRPr b="0" i="0" sz="3100" u="none" cap="none" strike="noStrike">
              <a:solidFill>
                <a:srgbClr val="A93501"/>
              </a:solidFill>
              <a:latin typeface="Calibri"/>
              <a:ea typeface="Calibri"/>
              <a:cs typeface="Calibri"/>
              <a:sym typeface="Calibri"/>
            </a:endParaRPr>
          </a:p>
        </p:txBody>
      </p:sp>
      <p:sp>
        <p:nvSpPr>
          <p:cNvPr id="257" name="Google Shape;257;p50"/>
          <p:cNvSpPr txBox="1"/>
          <p:nvPr/>
        </p:nvSpPr>
        <p:spPr>
          <a:xfrm>
            <a:off x="651852" y="2572178"/>
            <a:ext cx="4868570" cy="1332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200"/>
              <a:buFont typeface="Arial"/>
              <a:buNone/>
            </a:pPr>
            <a:r>
              <a:rPr b="1" i="0" lang="en-US" sz="1600" u="none" cap="none" strike="noStrike">
                <a:solidFill>
                  <a:srgbClr val="ED6B00"/>
                </a:solidFill>
                <a:latin typeface="Calibri"/>
                <a:ea typeface="Calibri"/>
                <a:cs typeface="Calibri"/>
                <a:sym typeface="Calibri"/>
              </a:rPr>
              <a:t>Los anuncios en radio y televisión </a:t>
            </a:r>
            <a:r>
              <a:rPr b="0" i="0" lang="en-US" sz="1600" u="none" cap="none" strike="noStrike">
                <a:solidFill>
                  <a:srgbClr val="000000"/>
                </a:solidFill>
                <a:latin typeface="Calibri"/>
                <a:ea typeface="Calibri"/>
                <a:cs typeface="Calibri"/>
                <a:sym typeface="Calibri"/>
              </a:rPr>
              <a:t>tienen un costo elevadísimo, que depende de los horarios, minutos y canal en que se transmite la información.</a:t>
            </a:r>
            <a:endParaRPr/>
          </a:p>
          <a:p>
            <a:pPr indent="0" lvl="0" marL="0" marR="0" rtl="0" algn="l">
              <a:lnSpc>
                <a:spcPct val="90000"/>
              </a:lnSpc>
              <a:spcBef>
                <a:spcPts val="100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El alto costo de estos medios no permite que se utilicen con frecuencia. </a:t>
            </a:r>
            <a:endParaRPr b="0" i="0" sz="1600" u="none" cap="none" strike="noStrike">
              <a:solidFill>
                <a:srgbClr val="000000"/>
              </a:solidFill>
              <a:latin typeface="Calibri"/>
              <a:ea typeface="Calibri"/>
              <a:cs typeface="Calibri"/>
              <a:sym typeface="Calibri"/>
            </a:endParaRPr>
          </a:p>
        </p:txBody>
      </p:sp>
      <p:pic>
        <p:nvPicPr>
          <p:cNvPr descr="RRHH-27.png" id="258" name="Google Shape;258;p50"/>
          <p:cNvPicPr preferRelativeResize="0"/>
          <p:nvPr/>
        </p:nvPicPr>
        <p:blipFill rotWithShape="1">
          <a:blip r:embed="rId3">
            <a:alphaModFix/>
          </a:blip>
          <a:srcRect b="0" l="0" r="0" t="0"/>
          <a:stretch/>
        </p:blipFill>
        <p:spPr>
          <a:xfrm>
            <a:off x="4320953" y="1951463"/>
            <a:ext cx="5399310" cy="56082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FOLLETOS Y </a:t>
            </a:r>
            <a:r>
              <a:rPr b="0" i="0" lang="en-US" sz="2800" u="none" cap="none" strike="noStrike">
                <a:solidFill>
                  <a:srgbClr val="A93501"/>
                </a:solidFill>
                <a:latin typeface="Calibri"/>
                <a:ea typeface="Calibri"/>
                <a:cs typeface="Calibri"/>
                <a:sym typeface="Calibri"/>
              </a:rPr>
              <a:t>VOLANTES</a:t>
            </a:r>
            <a:endParaRPr b="0" i="0" sz="3100" u="none" cap="none" strike="noStrike">
              <a:solidFill>
                <a:srgbClr val="A93501"/>
              </a:solidFill>
              <a:latin typeface="Calibri"/>
              <a:ea typeface="Calibri"/>
              <a:cs typeface="Calibri"/>
              <a:sym typeface="Calibri"/>
            </a:endParaRPr>
          </a:p>
        </p:txBody>
      </p:sp>
      <p:sp>
        <p:nvSpPr>
          <p:cNvPr id="264" name="Google Shape;264;p51"/>
          <p:cNvSpPr txBox="1"/>
          <p:nvPr/>
        </p:nvSpPr>
        <p:spPr>
          <a:xfrm>
            <a:off x="651852" y="2572178"/>
            <a:ext cx="4868570" cy="17758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Se utilizan cuando se pretende captar recursos humanos a nivel operativo que están localizados cerca de la empresa.  Para ello se realizan impresos en los que se señalan vacantes. </a:t>
            </a:r>
            <a:endParaRPr/>
          </a:p>
          <a:p>
            <a:pPr indent="0" lvl="0" marL="0" marR="0" rtl="0" algn="l">
              <a:lnSpc>
                <a:spcPct val="90000"/>
              </a:lnSpc>
              <a:spcBef>
                <a:spcPts val="100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También en lugares frecuentados por posibles prospectos, como paradas de autobuses o incluso fuera de la empresa.</a:t>
            </a:r>
            <a:endParaRPr/>
          </a:p>
        </p:txBody>
      </p:sp>
      <p:pic>
        <p:nvPicPr>
          <p:cNvPr id="265" name="Google Shape;265;p51"/>
          <p:cNvPicPr preferRelativeResize="0"/>
          <p:nvPr/>
        </p:nvPicPr>
        <p:blipFill rotWithShape="1">
          <a:blip r:embed="rId3">
            <a:alphaModFix/>
          </a:blip>
          <a:srcRect b="0" l="0" r="0" t="0"/>
          <a:stretch/>
        </p:blipFill>
        <p:spPr>
          <a:xfrm>
            <a:off x="5631226" y="3028229"/>
            <a:ext cx="3834749" cy="33922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VÍA </a:t>
            </a:r>
            <a:r>
              <a:rPr b="0" i="0" lang="en-US" sz="2800" u="none" cap="none" strike="noStrike">
                <a:solidFill>
                  <a:srgbClr val="A93501"/>
                </a:solidFill>
                <a:latin typeface="Calibri"/>
                <a:ea typeface="Calibri"/>
                <a:cs typeface="Calibri"/>
                <a:sym typeface="Calibri"/>
              </a:rPr>
              <a:t>TELEFÓNICA</a:t>
            </a:r>
            <a:endParaRPr b="0" i="0" sz="3100" u="none" cap="none" strike="noStrike">
              <a:solidFill>
                <a:srgbClr val="A93501"/>
              </a:solidFill>
              <a:latin typeface="Calibri"/>
              <a:ea typeface="Calibri"/>
              <a:cs typeface="Calibri"/>
              <a:sym typeface="Calibri"/>
            </a:endParaRPr>
          </a:p>
        </p:txBody>
      </p:sp>
      <p:sp>
        <p:nvSpPr>
          <p:cNvPr id="271" name="Google Shape;271;p52"/>
          <p:cNvSpPr txBox="1"/>
          <p:nvPr/>
        </p:nvSpPr>
        <p:spPr>
          <a:xfrm>
            <a:off x="651852" y="2572178"/>
            <a:ext cx="4868570" cy="1332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En el proceso de reclutamiento el medio telefónico sigue siendo fundamental, ya que es la manera más directa para comunicarse con el postulante, o el postulante con la empresa.</a:t>
            </a:r>
            <a:endParaRPr/>
          </a:p>
          <a:p>
            <a:pPr indent="0" lvl="0" marL="0" marR="0" rtl="0" algn="l">
              <a:lnSpc>
                <a:spcPct val="90000"/>
              </a:lnSpc>
              <a:spcBef>
                <a:spcPts val="100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Es una vía más cercana e inmediata.</a:t>
            </a:r>
            <a:endParaRPr b="0" i="0" sz="1600" u="none" cap="none" strike="noStrike">
              <a:solidFill>
                <a:srgbClr val="000000"/>
              </a:solidFill>
              <a:latin typeface="Calibri"/>
              <a:ea typeface="Calibri"/>
              <a:cs typeface="Calibri"/>
              <a:sym typeface="Calibri"/>
            </a:endParaRPr>
          </a:p>
        </p:txBody>
      </p:sp>
      <p:pic>
        <p:nvPicPr>
          <p:cNvPr descr="RRHH-31.png" id="272" name="Google Shape;272;p52"/>
          <p:cNvPicPr preferRelativeResize="0"/>
          <p:nvPr/>
        </p:nvPicPr>
        <p:blipFill rotWithShape="1">
          <a:blip r:embed="rId3">
            <a:alphaModFix/>
          </a:blip>
          <a:srcRect b="0" l="0" r="0" t="0"/>
          <a:stretch/>
        </p:blipFill>
        <p:spPr>
          <a:xfrm>
            <a:off x="5617655" y="3322304"/>
            <a:ext cx="4102608" cy="42550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6" name="Google Shape;76;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4 </a:t>
            </a:r>
            <a:r>
              <a:rPr b="0" i="0" lang="en-US" sz="1200" u="none" cap="none" strike="noStrike">
                <a:solidFill>
                  <a:srgbClr val="ED6B00"/>
                </a:solidFill>
                <a:latin typeface="Calibri"/>
                <a:ea typeface="Calibri"/>
                <a:cs typeface="Calibri"/>
                <a:sym typeface="Calibri"/>
              </a:rPr>
              <a:t>| DOTACIÓN DE PERSONAL</a:t>
            </a:r>
            <a:endParaRPr b="0" i="0" sz="1200" u="none" cap="none" strike="noStrike">
              <a:solidFill>
                <a:srgbClr val="ED6B00"/>
              </a:solidFill>
              <a:latin typeface="Calibri"/>
              <a:ea typeface="Calibri"/>
              <a:cs typeface="Calibri"/>
              <a:sym typeface="Calibri"/>
            </a:endParaRPr>
          </a:p>
        </p:txBody>
      </p:sp>
      <p:sp>
        <p:nvSpPr>
          <p:cNvPr id="77" name="Google Shape;77;p37"/>
          <p:cNvSpPr txBox="1"/>
          <p:nvPr/>
        </p:nvSpPr>
        <p:spPr>
          <a:xfrm>
            <a:off x="365425" y="2144650"/>
            <a:ext cx="509408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MEDIOS DE RECLUTAMIENTO</a:t>
            </a:r>
            <a:endParaRPr b="1" i="0" sz="3600" u="none" cap="none" strike="noStrike">
              <a:solidFill>
                <a:srgbClr val="ED6B00"/>
              </a:solidFill>
              <a:latin typeface="Calibri"/>
              <a:ea typeface="Calibri"/>
              <a:cs typeface="Calibri"/>
              <a:sym typeface="Calibri"/>
            </a:endParaRPr>
          </a:p>
        </p:txBody>
      </p:sp>
      <p:pic>
        <p:nvPicPr>
          <p:cNvPr descr="RRHH-22.png" id="78" name="Google Shape;78;p37"/>
          <p:cNvPicPr preferRelativeResize="0"/>
          <p:nvPr/>
        </p:nvPicPr>
        <p:blipFill rotWithShape="1">
          <a:blip r:embed="rId3">
            <a:alphaModFix/>
          </a:blip>
          <a:srcRect b="0" l="0" r="0" t="0"/>
          <a:stretch/>
        </p:blipFill>
        <p:spPr>
          <a:xfrm>
            <a:off x="3443676" y="2711223"/>
            <a:ext cx="6130872" cy="4848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RECLUTAMIENTO ONLINE </a:t>
            </a:r>
            <a:r>
              <a:rPr b="0" i="0" lang="en-US" sz="2800" u="none" cap="none" strike="noStrike">
                <a:solidFill>
                  <a:srgbClr val="A93501"/>
                </a:solidFill>
                <a:latin typeface="Calibri"/>
                <a:ea typeface="Calibri"/>
                <a:cs typeface="Calibri"/>
                <a:sym typeface="Calibri"/>
              </a:rPr>
              <a:t>(EN LÍNEA VÍA INTERNET)</a:t>
            </a:r>
            <a:endParaRPr b="0" i="0" sz="3100" u="none" cap="none" strike="noStrike">
              <a:solidFill>
                <a:srgbClr val="A93501"/>
              </a:solidFill>
              <a:latin typeface="Calibri"/>
              <a:ea typeface="Calibri"/>
              <a:cs typeface="Calibri"/>
              <a:sym typeface="Calibri"/>
            </a:endParaRPr>
          </a:p>
        </p:txBody>
      </p:sp>
      <p:sp>
        <p:nvSpPr>
          <p:cNvPr id="278" name="Google Shape;278;p53"/>
          <p:cNvSpPr txBox="1"/>
          <p:nvPr/>
        </p:nvSpPr>
        <p:spPr>
          <a:xfrm>
            <a:off x="651852" y="2572178"/>
            <a:ext cx="4145447" cy="291870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Internet representa un excelente medio y fuente de reclutamiento de personal, ya que las organizaciones pueden dar a conocer sus vacantes a través de las páginas de sus empresas, donde publican avisos y los postulantes pueden dejar sus curriculum en la plataforma. </a:t>
            </a:r>
            <a:endParaRPr/>
          </a:p>
          <a:p>
            <a:pPr indent="0" lvl="0" marL="0" marR="0" rtl="0" algn="l">
              <a:lnSpc>
                <a:spcPct val="90000"/>
              </a:lnSpc>
              <a:spcBef>
                <a:spcPts val="1000"/>
              </a:spcBef>
              <a:spcAft>
                <a:spcPts val="0"/>
              </a:spcAft>
              <a:buClr>
                <a:schemeClr val="dk1"/>
              </a:buClr>
              <a:buSzPts val="2200"/>
              <a:buFont typeface="Arial"/>
              <a:buNone/>
            </a:pPr>
            <a:r>
              <a:rPr b="0" i="0" lang="en-US" sz="1600" u="none" cap="none" strike="noStrike">
                <a:solidFill>
                  <a:srgbClr val="000000"/>
                </a:solidFill>
                <a:latin typeface="Calibri"/>
                <a:ea typeface="Calibri"/>
                <a:cs typeface="Calibri"/>
                <a:sym typeface="Calibri"/>
              </a:rPr>
              <a:t>Se considera en la actualidad el más importante, ya que es el más utilizado.</a:t>
            </a:r>
            <a:endParaRPr/>
          </a:p>
          <a:p>
            <a:pPr indent="0" lvl="0" marL="0" marR="0" rtl="0" algn="l">
              <a:lnSpc>
                <a:spcPct val="90000"/>
              </a:lnSpc>
              <a:spcBef>
                <a:spcPts val="1000"/>
              </a:spcBef>
              <a:spcAft>
                <a:spcPts val="0"/>
              </a:spcAft>
              <a:buClr>
                <a:schemeClr val="dk1"/>
              </a:buClr>
              <a:buSzPts val="22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200"/>
              <a:buFont typeface="Arial"/>
              <a:buNone/>
            </a:pPr>
            <a:r>
              <a:t/>
            </a:r>
            <a:endParaRPr b="0" i="0" sz="1600" u="none" cap="none" strike="noStrike">
              <a:solidFill>
                <a:srgbClr val="000000"/>
              </a:solidFill>
              <a:latin typeface="Calibri"/>
              <a:ea typeface="Calibri"/>
              <a:cs typeface="Calibri"/>
              <a:sym typeface="Calibri"/>
            </a:endParaRPr>
          </a:p>
        </p:txBody>
      </p:sp>
      <p:pic>
        <p:nvPicPr>
          <p:cNvPr id="279" name="Google Shape;279;p53"/>
          <p:cNvPicPr preferRelativeResize="0"/>
          <p:nvPr/>
        </p:nvPicPr>
        <p:blipFill rotWithShape="1">
          <a:blip r:embed="rId3">
            <a:alphaModFix/>
          </a:blip>
          <a:srcRect b="0" l="0" r="0" t="0"/>
          <a:stretch/>
        </p:blipFill>
        <p:spPr>
          <a:xfrm>
            <a:off x="5167678" y="3368673"/>
            <a:ext cx="3787881" cy="31451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4"/>
          <p:cNvSpPr txBox="1"/>
          <p:nvPr/>
        </p:nvSpPr>
        <p:spPr>
          <a:xfrm>
            <a:off x="416901"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BENEFICIOS </a:t>
            </a:r>
            <a:r>
              <a:rPr b="0" i="0" lang="en-US" sz="2800" u="none" cap="none" strike="noStrike">
                <a:solidFill>
                  <a:srgbClr val="A93501"/>
                </a:solidFill>
                <a:latin typeface="Calibri"/>
                <a:ea typeface="Calibri"/>
                <a:cs typeface="Calibri"/>
                <a:sym typeface="Calibri"/>
              </a:rPr>
              <a:t>RECLUTAMIENTO ONLINE</a:t>
            </a:r>
            <a:endParaRPr b="0" i="0" sz="3100" u="none" cap="none" strike="noStrike">
              <a:solidFill>
                <a:srgbClr val="A93501"/>
              </a:solidFill>
              <a:latin typeface="Calibri"/>
              <a:ea typeface="Calibri"/>
              <a:cs typeface="Calibri"/>
              <a:sym typeface="Calibri"/>
            </a:endParaRPr>
          </a:p>
        </p:txBody>
      </p:sp>
      <p:sp>
        <p:nvSpPr>
          <p:cNvPr id="285" name="Google Shape;285;p54"/>
          <p:cNvSpPr/>
          <p:nvPr/>
        </p:nvSpPr>
        <p:spPr>
          <a:xfrm>
            <a:off x="452175" y="2591476"/>
            <a:ext cx="4631100" cy="3214500"/>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86" name="Google Shape;286;p54"/>
          <p:cNvPicPr preferRelativeResize="0"/>
          <p:nvPr/>
        </p:nvPicPr>
        <p:blipFill rotWithShape="1">
          <a:blip r:embed="rId3">
            <a:alphaModFix/>
          </a:blip>
          <a:srcRect b="0" l="0" r="0" t="0"/>
          <a:stretch/>
        </p:blipFill>
        <p:spPr>
          <a:xfrm>
            <a:off x="4641167" y="2427540"/>
            <a:ext cx="500374" cy="477100"/>
          </a:xfrm>
          <a:prstGeom prst="rect">
            <a:avLst/>
          </a:prstGeom>
          <a:noFill/>
          <a:ln>
            <a:noFill/>
          </a:ln>
        </p:spPr>
      </p:pic>
      <p:sp>
        <p:nvSpPr>
          <p:cNvPr id="287" name="Google Shape;287;p54"/>
          <p:cNvSpPr txBox="1"/>
          <p:nvPr/>
        </p:nvSpPr>
        <p:spPr>
          <a:xfrm>
            <a:off x="665018" y="2776056"/>
            <a:ext cx="4179680" cy="2382150"/>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1"/>
              </a:buClr>
              <a:buSzPts val="2200"/>
              <a:buFont typeface="Arial"/>
              <a:buChar char="•"/>
            </a:pPr>
            <a:r>
              <a:rPr b="0" i="0" lang="en-US" sz="1600" u="none" cap="none" strike="noStrike">
                <a:solidFill>
                  <a:srgbClr val="000000"/>
                </a:solidFill>
                <a:latin typeface="Calibri"/>
                <a:ea typeface="Calibri"/>
                <a:cs typeface="Calibri"/>
                <a:sym typeface="Calibri"/>
              </a:rPr>
              <a:t>Reduce los costos de reclutamiento en la empresa </a:t>
            </a:r>
            <a:endParaRPr/>
          </a:p>
          <a:p>
            <a:pPr indent="-285750" lvl="0" marL="285750" marR="0" rtl="0" algn="l">
              <a:lnSpc>
                <a:spcPct val="90000"/>
              </a:lnSpc>
              <a:spcBef>
                <a:spcPts val="1000"/>
              </a:spcBef>
              <a:spcAft>
                <a:spcPts val="0"/>
              </a:spcAft>
              <a:buClr>
                <a:schemeClr val="dk1"/>
              </a:buClr>
              <a:buSzPts val="2200"/>
              <a:buFont typeface="Arial"/>
              <a:buChar char="•"/>
            </a:pPr>
            <a:r>
              <a:rPr b="0" i="0" lang="en-US" sz="1600" u="none" cap="none" strike="noStrike">
                <a:solidFill>
                  <a:srgbClr val="000000"/>
                </a:solidFill>
                <a:latin typeface="Calibri"/>
                <a:ea typeface="Calibri"/>
                <a:cs typeface="Calibri"/>
                <a:sym typeface="Calibri"/>
              </a:rPr>
              <a:t>Permite el acceso a una base de datos digital</a:t>
            </a:r>
            <a:endParaRPr/>
          </a:p>
          <a:p>
            <a:pPr indent="-285750" lvl="0" marL="285750" marR="0" rtl="0" algn="l">
              <a:lnSpc>
                <a:spcPct val="90000"/>
              </a:lnSpc>
              <a:spcBef>
                <a:spcPts val="1000"/>
              </a:spcBef>
              <a:spcAft>
                <a:spcPts val="0"/>
              </a:spcAft>
              <a:buClr>
                <a:schemeClr val="dk1"/>
              </a:buClr>
              <a:buSzPts val="2200"/>
              <a:buFont typeface="Arial"/>
              <a:buChar char="•"/>
            </a:pPr>
            <a:r>
              <a:rPr b="0" i="0" lang="en-US" sz="1600" u="none" cap="none" strike="noStrike">
                <a:solidFill>
                  <a:srgbClr val="000000"/>
                </a:solidFill>
                <a:latin typeface="Calibri"/>
                <a:ea typeface="Calibri"/>
                <a:cs typeface="Calibri"/>
                <a:sym typeface="Calibri"/>
              </a:rPr>
              <a:t>Reduce el tiempo de búsqueda</a:t>
            </a:r>
            <a:endParaRPr/>
          </a:p>
          <a:p>
            <a:pPr indent="-285750" lvl="0" marL="285750" marR="0" rtl="0" algn="l">
              <a:lnSpc>
                <a:spcPct val="90000"/>
              </a:lnSpc>
              <a:spcBef>
                <a:spcPts val="1000"/>
              </a:spcBef>
              <a:spcAft>
                <a:spcPts val="0"/>
              </a:spcAft>
              <a:buClr>
                <a:schemeClr val="dk1"/>
              </a:buClr>
              <a:buSzPts val="2200"/>
              <a:buFont typeface="Arial"/>
              <a:buChar char="•"/>
            </a:pPr>
            <a:r>
              <a:rPr b="0" i="0" lang="en-US" sz="1600" u="none" cap="none" strike="noStrike">
                <a:solidFill>
                  <a:srgbClr val="000000"/>
                </a:solidFill>
                <a:latin typeface="Calibri"/>
                <a:ea typeface="Calibri"/>
                <a:cs typeface="Calibri"/>
                <a:sym typeface="Calibri"/>
              </a:rPr>
              <a:t>Permite el acceso las 24 horas de los 365 días del año</a:t>
            </a:r>
            <a:endParaRPr/>
          </a:p>
          <a:p>
            <a:pPr indent="-285750" lvl="0" marL="285750" marR="0" rtl="0" algn="l">
              <a:lnSpc>
                <a:spcPct val="90000"/>
              </a:lnSpc>
              <a:spcBef>
                <a:spcPts val="1000"/>
              </a:spcBef>
              <a:spcAft>
                <a:spcPts val="0"/>
              </a:spcAft>
              <a:buClr>
                <a:schemeClr val="dk1"/>
              </a:buClr>
              <a:buSzPts val="2200"/>
              <a:buFont typeface="Arial"/>
              <a:buChar char="•"/>
            </a:pPr>
            <a:r>
              <a:rPr b="0" i="0" lang="en-US" sz="1600" u="none" cap="none" strike="noStrike">
                <a:solidFill>
                  <a:srgbClr val="000000"/>
                </a:solidFill>
                <a:latin typeface="Calibri"/>
                <a:ea typeface="Calibri"/>
                <a:cs typeface="Calibri"/>
                <a:sym typeface="Calibri"/>
              </a:rPr>
              <a:t>Elimina el uso de papel contribuyendo con eso al medio ambiente.</a:t>
            </a:r>
            <a:endParaRPr b="0" i="0" sz="1600" u="none" cap="none" strike="noStrike">
              <a:solidFill>
                <a:srgbClr val="000000"/>
              </a:solidFill>
              <a:latin typeface="Calibri"/>
              <a:ea typeface="Calibri"/>
              <a:cs typeface="Calibri"/>
              <a:sym typeface="Calibri"/>
            </a:endParaRPr>
          </a:p>
        </p:txBody>
      </p:sp>
      <p:pic>
        <p:nvPicPr>
          <p:cNvPr id="288" name="Google Shape;288;p54"/>
          <p:cNvPicPr preferRelativeResize="0"/>
          <p:nvPr/>
        </p:nvPicPr>
        <p:blipFill rotWithShape="1">
          <a:blip r:embed="rId4">
            <a:alphaModFix/>
          </a:blip>
          <a:srcRect b="17675" l="0" r="0" t="0"/>
          <a:stretch/>
        </p:blipFill>
        <p:spPr>
          <a:xfrm flipH="1">
            <a:off x="6373860" y="3380666"/>
            <a:ext cx="2950790" cy="41790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18"/>
          <p:cNvGrpSpPr/>
          <p:nvPr/>
        </p:nvGrpSpPr>
        <p:grpSpPr>
          <a:xfrm>
            <a:off x="2035277" y="2911885"/>
            <a:ext cx="6999671" cy="2696553"/>
            <a:chOff x="4461133" y="3098700"/>
            <a:chExt cx="4657800" cy="1525000"/>
          </a:xfrm>
        </p:grpSpPr>
        <p:sp>
          <p:nvSpPr>
            <p:cNvPr id="294" name="Google Shape;294;p18"/>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5" name="Google Shape;295;p18"/>
            <p:cNvSpPr txBox="1"/>
            <p:nvPr/>
          </p:nvSpPr>
          <p:spPr>
            <a:xfrm>
              <a:off x="5331311" y="3613121"/>
              <a:ext cx="3434912" cy="4380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MEDIOS DE </a:t>
              </a:r>
              <a:r>
                <a:rPr b="1" i="0" lang="en-US" sz="2000" u="none" cap="none" strike="noStrike">
                  <a:solidFill>
                    <a:srgbClr val="ED6B00"/>
                  </a:solidFill>
                  <a:latin typeface="Calibri"/>
                  <a:ea typeface="Calibri"/>
                  <a:cs typeface="Calibri"/>
                  <a:sym typeface="Calibri"/>
                </a:rPr>
                <a:t>RECLUTAMIENTO</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5080" rtl="0" algn="l">
                <a:lnSpc>
                  <a:spcPct val="108333"/>
                </a:lnSpc>
                <a:spcBef>
                  <a:spcPts val="0"/>
                </a:spcBef>
                <a:spcAft>
                  <a:spcPts val="0"/>
                </a:spcAft>
                <a:buNone/>
              </a:pPr>
              <a:r>
                <a:rPr b="0" i="0" lang="en-US" sz="1600" u="none" cap="none" strike="noStrike">
                  <a:solidFill>
                    <a:srgbClr val="000000"/>
                  </a:solidFill>
                  <a:latin typeface="Calibri"/>
                  <a:ea typeface="Calibri"/>
                  <a:cs typeface="Calibri"/>
                  <a:sym typeface="Calibri"/>
                </a:rPr>
                <a:t>Para recordar los aprendizajes trabajados durante el desarrollo de la presentación te invitamos a: </a:t>
              </a:r>
              <a:endParaRPr/>
            </a:p>
            <a:p>
              <a:pPr indent="0" lvl="0" marL="0" marR="5080" rtl="0" algn="l">
                <a:lnSpc>
                  <a:spcPct val="108333"/>
                </a:lnSpc>
                <a:spcBef>
                  <a:spcPts val="0"/>
                </a:spcBef>
                <a:spcAft>
                  <a:spcPts val="0"/>
                </a:spcAft>
                <a:buNone/>
              </a:pPr>
              <a:r>
                <a:rPr b="0" i="0" lang="en-US" sz="1600" u="none" cap="none" strike="noStrike">
                  <a:solidFill>
                    <a:srgbClr val="000000"/>
                  </a:solidFill>
                  <a:latin typeface="Calibri"/>
                  <a:ea typeface="Calibri"/>
                  <a:cs typeface="Calibri"/>
                  <a:sym typeface="Calibri"/>
                </a:rPr>
                <a:t>Realizar la </a:t>
              </a:r>
              <a:r>
                <a:rPr b="1" i="0" lang="en-US" sz="1600" u="none" cap="none" strike="noStrike">
                  <a:solidFill>
                    <a:srgbClr val="ED6B00"/>
                  </a:solidFill>
                  <a:latin typeface="Calibri"/>
                  <a:ea typeface="Calibri"/>
                  <a:cs typeface="Calibri"/>
                  <a:sym typeface="Calibri"/>
                </a:rPr>
                <a:t>Actividad 5 Cuánto Aprendimos</a:t>
              </a:r>
              <a:endParaRPr/>
            </a:p>
            <a:p>
              <a:pPr indent="0" lvl="0" marL="0" marR="5080" rtl="0" algn="l">
                <a:lnSpc>
                  <a:spcPct val="108333"/>
                </a:lnSpc>
                <a:spcBef>
                  <a:spcPts val="1000"/>
                </a:spcBef>
                <a:spcAft>
                  <a:spcPts val="0"/>
                </a:spcAft>
                <a:buNone/>
              </a:pPr>
              <a:r>
                <a:rPr b="0" i="0" lang="en-US" sz="1600" u="none" cap="none" strike="noStrike">
                  <a:solidFill>
                    <a:srgbClr val="000000"/>
                  </a:solidFill>
                  <a:latin typeface="Calibri"/>
                  <a:ea typeface="Calibri"/>
                  <a:cs typeface="Calibri"/>
                  <a:sym typeface="Calibri"/>
                </a:rPr>
                <a:t>Utiliza el archivo adjunto</a:t>
              </a:r>
              <a:endParaRPr/>
            </a:p>
            <a:p>
              <a:pPr indent="0" lvl="0" marL="0" marR="0" rtl="0" algn="l">
                <a:lnSpc>
                  <a:spcPct val="100000"/>
                </a:lnSpc>
                <a:spcBef>
                  <a:spcPts val="600"/>
                </a:spcBef>
                <a:spcAft>
                  <a:spcPts val="0"/>
                </a:spcAft>
                <a:buNone/>
              </a:pPr>
              <a:r>
                <a:rPr b="1" i="0" lang="en-US" sz="1600" u="none" cap="none" strike="noStrike">
                  <a:solidFill>
                    <a:srgbClr val="ED6B00"/>
                  </a:solidFill>
                  <a:latin typeface="Calibri"/>
                  <a:ea typeface="Calibri"/>
                  <a:cs typeface="Calibri"/>
                  <a:sym typeface="Calibri"/>
                </a:rPr>
                <a:t>¡Éxito!</a:t>
              </a:r>
              <a:endParaRPr/>
            </a:p>
          </p:txBody>
        </p:sp>
      </p:grpSp>
      <p:sp>
        <p:nvSpPr>
          <p:cNvPr id="296" name="Google Shape;296;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97" name="Google Shape;297;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298" name="Google Shape;298;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99" name="Google Shape;299;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300" name="Google Shape;300;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301" name="Google Shape;301;p18"/>
          <p:cNvSpPr txBox="1"/>
          <p:nvPr/>
        </p:nvSpPr>
        <p:spPr>
          <a:xfrm>
            <a:off x="417896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5</a:t>
            </a:r>
            <a:endParaRPr b="0" i="0" sz="5000" u="none" cap="none" strike="noStrike">
              <a:solidFill>
                <a:srgbClr val="FFB375"/>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7" name="Google Shape;307;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308" name="Google Shape;308;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9" name="Google Shape;309;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10" name="Google Shape;310;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5</a:t>
            </a:r>
            <a:endParaRPr b="0" i="0" sz="6000" u="none" cap="none" strike="noStrike">
              <a:solidFill>
                <a:srgbClr val="FFB375"/>
              </a:solidFill>
              <a:latin typeface="Calibri"/>
              <a:ea typeface="Calibri"/>
              <a:cs typeface="Calibri"/>
              <a:sym typeface="Calibri"/>
            </a:endParaRPr>
          </a:p>
        </p:txBody>
      </p:sp>
      <p:pic>
        <p:nvPicPr>
          <p:cNvPr id="311" name="Google Shape;311;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312" name="Google Shape;312;p20"/>
          <p:cNvSpPr txBox="1"/>
          <p:nvPr/>
        </p:nvSpPr>
        <p:spPr>
          <a:xfrm>
            <a:off x="2733983"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resentación</a:t>
            </a:r>
            <a:endParaRPr b="0" i="0" sz="1100" u="none" cap="none" strike="noStrike">
              <a:solidFill>
                <a:srgbClr val="741B47"/>
              </a:solidFill>
              <a:latin typeface="Calibri"/>
              <a:ea typeface="Calibri"/>
              <a:cs typeface="Calibri"/>
              <a:sym typeface="Calibri"/>
            </a:endParaRPr>
          </a:p>
        </p:txBody>
      </p:sp>
      <p:sp>
        <p:nvSpPr>
          <p:cNvPr id="313" name="Google Shape;313;p20"/>
          <p:cNvSpPr txBox="1"/>
          <p:nvPr/>
        </p:nvSpPr>
        <p:spPr>
          <a:xfrm>
            <a:off x="958647" y="3708229"/>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MEDIOS DE </a:t>
            </a:r>
            <a:r>
              <a:rPr b="1" i="0" lang="en-US" sz="2000" u="none" cap="none" strike="noStrike">
                <a:solidFill>
                  <a:srgbClr val="ED6B00"/>
                </a:solidFill>
                <a:latin typeface="Calibri"/>
                <a:ea typeface="Calibri"/>
                <a:cs typeface="Calibri"/>
                <a:sym typeface="Calibri"/>
              </a:rPr>
              <a:t>RECLUTAMIENTO</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12700" marR="508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práctica. Utiliza el archivo </a:t>
            </a:r>
            <a:r>
              <a:rPr b="1" i="0" lang="en-US" sz="1600" u="none" cap="none" strike="noStrike">
                <a:solidFill>
                  <a:srgbClr val="ED6B00"/>
                </a:solidFill>
                <a:latin typeface="Calibri"/>
                <a:ea typeface="Calibri"/>
                <a:cs typeface="Calibri"/>
                <a:sym typeface="Calibri"/>
              </a:rPr>
              <a:t>“Actividad</a:t>
            </a:r>
            <a:r>
              <a:rPr b="1" lang="en-US" sz="1600">
                <a:solidFill>
                  <a:srgbClr val="ED6B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Práctica</a:t>
            </a:r>
            <a:r>
              <a:rPr b="1" lang="en-US" sz="1600">
                <a:solidFill>
                  <a:srgbClr val="ED6B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5” </a:t>
            </a:r>
            <a:r>
              <a:rPr b="0" i="0" lang="en-US" sz="1600" u="none" cap="none" strike="noStrike">
                <a:solidFill>
                  <a:srgbClr val="000000"/>
                </a:solidFill>
                <a:latin typeface="Calibri"/>
                <a:ea typeface="Calibri"/>
                <a:cs typeface="Calibri"/>
                <a:sym typeface="Calibri"/>
              </a:rPr>
              <a:t>y sigue las  instrucciones señaladas.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9" name="Google Shape;319;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0" name="Google Shape;320;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21" name="Google Shape;321;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22" name="Google Shape;322;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323" name="Google Shape;323;p21"/>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MEDIOS DE </a:t>
            </a:r>
            <a:r>
              <a:rPr b="1" i="0" lang="en-US" sz="2000" u="none" cap="none" strike="noStrike">
                <a:solidFill>
                  <a:srgbClr val="ED6B00"/>
                </a:solidFill>
                <a:latin typeface="Calibri"/>
                <a:ea typeface="Calibri"/>
                <a:cs typeface="Calibri"/>
                <a:sym typeface="Calibri"/>
              </a:rPr>
              <a:t>RECLUTAMIENTO</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24" name="Google Shape;324;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30" name="Google Shape;330;p55"/>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pic>
        <p:nvPicPr>
          <p:cNvPr id="331" name="Google Shape;331;p55"/>
          <p:cNvPicPr preferRelativeResize="0"/>
          <p:nvPr/>
        </p:nvPicPr>
        <p:blipFill rotWithShape="1">
          <a:blip r:embed="rId3">
            <a:alphaModFix/>
          </a:blip>
          <a:srcRect b="0" l="0" r="0" t="0"/>
          <a:stretch/>
        </p:blipFill>
        <p:spPr>
          <a:xfrm>
            <a:off x="5639333" y="1565094"/>
            <a:ext cx="3816532" cy="6006178"/>
          </a:xfrm>
          <a:prstGeom prst="rect">
            <a:avLst/>
          </a:prstGeom>
          <a:noFill/>
          <a:ln>
            <a:noFill/>
          </a:ln>
        </p:spPr>
      </p:pic>
      <p:grpSp>
        <p:nvGrpSpPr>
          <p:cNvPr id="332" name="Google Shape;332;p55"/>
          <p:cNvGrpSpPr/>
          <p:nvPr/>
        </p:nvGrpSpPr>
        <p:grpSpPr>
          <a:xfrm>
            <a:off x="-4655" y="4568183"/>
            <a:ext cx="9154909" cy="783005"/>
            <a:chOff x="-4655" y="4568183"/>
            <a:chExt cx="9154909" cy="783005"/>
          </a:xfrm>
        </p:grpSpPr>
        <p:sp>
          <p:nvSpPr>
            <p:cNvPr id="333" name="Google Shape;333;p55"/>
            <p:cNvSpPr txBox="1"/>
            <p:nvPr/>
          </p:nvSpPr>
          <p:spPr>
            <a:xfrm>
              <a:off x="1284454" y="4701528"/>
              <a:ext cx="78658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Ley Nº 19.631.</a:t>
              </a:r>
              <a:endParaRPr b="0" i="0" sz="1600" u="none" cap="none" strike="noStrike">
                <a:solidFill>
                  <a:srgbClr val="000000"/>
                </a:solidFill>
                <a:latin typeface="Calibri"/>
                <a:ea typeface="Calibri"/>
                <a:cs typeface="Calibri"/>
                <a:sym typeface="Calibri"/>
              </a:endParaRPr>
            </a:p>
          </p:txBody>
        </p:sp>
        <p:grpSp>
          <p:nvGrpSpPr>
            <p:cNvPr id="334" name="Google Shape;334;p55"/>
            <p:cNvGrpSpPr/>
            <p:nvPr/>
          </p:nvGrpSpPr>
          <p:grpSpPr>
            <a:xfrm>
              <a:off x="-4655" y="4568183"/>
              <a:ext cx="1135367" cy="783005"/>
              <a:chOff x="-4655" y="4568183"/>
              <a:chExt cx="1135367" cy="783005"/>
            </a:xfrm>
          </p:grpSpPr>
          <p:sp>
            <p:nvSpPr>
              <p:cNvPr id="335" name="Google Shape;335;p55"/>
              <p:cNvSpPr/>
              <p:nvPr/>
            </p:nvSpPr>
            <p:spPr>
              <a:xfrm rot="5400000">
                <a:off x="171526" y="439200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336" name="Google Shape;336;p55"/>
              <p:cNvPicPr preferRelativeResize="0"/>
              <p:nvPr/>
            </p:nvPicPr>
            <p:blipFill rotWithShape="1">
              <a:blip r:embed="rId4">
                <a:alphaModFix/>
              </a:blip>
              <a:srcRect b="56896" l="0" r="56603" t="0"/>
              <a:stretch/>
            </p:blipFill>
            <p:spPr>
              <a:xfrm>
                <a:off x="431776" y="4690532"/>
                <a:ext cx="558771" cy="562602"/>
              </a:xfrm>
              <a:prstGeom prst="rect">
                <a:avLst/>
              </a:prstGeom>
              <a:noFill/>
              <a:ln>
                <a:noFill/>
              </a:ln>
            </p:spPr>
          </p:pic>
        </p:grpSp>
      </p:grpSp>
      <p:grpSp>
        <p:nvGrpSpPr>
          <p:cNvPr id="337" name="Google Shape;337;p55"/>
          <p:cNvGrpSpPr/>
          <p:nvPr/>
        </p:nvGrpSpPr>
        <p:grpSpPr>
          <a:xfrm>
            <a:off x="-4655" y="2826713"/>
            <a:ext cx="8958264" cy="783005"/>
            <a:chOff x="-4655" y="2826713"/>
            <a:chExt cx="8958264" cy="783005"/>
          </a:xfrm>
        </p:grpSpPr>
        <p:sp>
          <p:nvSpPr>
            <p:cNvPr id="338" name="Google Shape;338;p55"/>
            <p:cNvSpPr txBox="1"/>
            <p:nvPr/>
          </p:nvSpPr>
          <p:spPr>
            <a:xfrm>
              <a:off x="1284454" y="3048958"/>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Dirección del </a:t>
              </a:r>
              <a:r>
                <a:rPr b="1" i="0" lang="en-US" sz="1600" u="none" cap="none" strike="noStrike">
                  <a:solidFill>
                    <a:srgbClr val="ED6B00"/>
                  </a:solidFill>
                  <a:latin typeface="Calibri"/>
                  <a:ea typeface="Calibri"/>
                  <a:cs typeface="Calibri"/>
                  <a:sym typeface="Calibri"/>
                </a:rPr>
                <a:t>Trabajo</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sp>
          <p:nvSpPr>
            <p:cNvPr id="339" name="Google Shape;339;p55"/>
            <p:cNvSpPr/>
            <p:nvPr/>
          </p:nvSpPr>
          <p:spPr>
            <a:xfrm rot="5400000">
              <a:off x="171526" y="265053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340" name="Google Shape;340;p55"/>
            <p:cNvPicPr preferRelativeResize="0"/>
            <p:nvPr/>
          </p:nvPicPr>
          <p:blipFill rotWithShape="1">
            <a:blip r:embed="rId4">
              <a:alphaModFix/>
            </a:blip>
            <a:srcRect b="45365" l="53240" r="0" t="7899"/>
            <a:stretch/>
          </p:blipFill>
          <p:spPr>
            <a:xfrm>
              <a:off x="389445" y="2938599"/>
              <a:ext cx="592644" cy="600467"/>
            </a:xfrm>
            <a:prstGeom prst="rect">
              <a:avLst/>
            </a:prstGeom>
            <a:noFill/>
            <a:ln>
              <a:noFill/>
            </a:ln>
          </p:spPr>
        </p:pic>
      </p:grpSp>
      <p:grpSp>
        <p:nvGrpSpPr>
          <p:cNvPr id="341" name="Google Shape;341;p55"/>
          <p:cNvGrpSpPr/>
          <p:nvPr/>
        </p:nvGrpSpPr>
        <p:grpSpPr>
          <a:xfrm>
            <a:off x="-4655" y="3697448"/>
            <a:ext cx="6661094" cy="783005"/>
            <a:chOff x="-4655" y="3697448"/>
            <a:chExt cx="6661094" cy="783005"/>
          </a:xfrm>
        </p:grpSpPr>
        <p:sp>
          <p:nvSpPr>
            <p:cNvPr id="342" name="Google Shape;342;p55"/>
            <p:cNvSpPr txBox="1"/>
            <p:nvPr/>
          </p:nvSpPr>
          <p:spPr>
            <a:xfrm>
              <a:off x="1284454" y="3791876"/>
              <a:ext cx="5371985" cy="4616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DL.3500.</a:t>
              </a:r>
              <a:endParaRPr/>
            </a:p>
          </p:txBody>
        </p:sp>
        <p:grpSp>
          <p:nvGrpSpPr>
            <p:cNvPr id="343" name="Google Shape;343;p55"/>
            <p:cNvGrpSpPr/>
            <p:nvPr/>
          </p:nvGrpSpPr>
          <p:grpSpPr>
            <a:xfrm>
              <a:off x="-4655" y="3697448"/>
              <a:ext cx="1135367" cy="783005"/>
              <a:chOff x="-4655" y="3697448"/>
              <a:chExt cx="1135367" cy="783005"/>
            </a:xfrm>
          </p:grpSpPr>
          <p:sp>
            <p:nvSpPr>
              <p:cNvPr id="344" name="Google Shape;344;p55"/>
              <p:cNvSpPr/>
              <p:nvPr/>
            </p:nvSpPr>
            <p:spPr>
              <a:xfrm rot="5400000">
                <a:off x="171526" y="3521267"/>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345" name="Google Shape;345;p55"/>
              <p:cNvPicPr preferRelativeResize="0"/>
              <p:nvPr/>
            </p:nvPicPr>
            <p:blipFill rotWithShape="1">
              <a:blip r:embed="rId4">
                <a:alphaModFix/>
              </a:blip>
              <a:srcRect b="0" l="0" r="53528" t="52206"/>
              <a:stretch/>
            </p:blipFill>
            <p:spPr>
              <a:xfrm>
                <a:off x="399455" y="3784599"/>
                <a:ext cx="582624" cy="607394"/>
              </a:xfrm>
              <a:prstGeom prst="rect">
                <a:avLst/>
              </a:prstGeom>
              <a:noFill/>
              <a:ln>
                <a:noFill/>
              </a:ln>
            </p:spPr>
          </p:pic>
        </p:grpSp>
      </p:grpSp>
      <p:grpSp>
        <p:nvGrpSpPr>
          <p:cNvPr id="346" name="Google Shape;346;p55"/>
          <p:cNvGrpSpPr/>
          <p:nvPr/>
        </p:nvGrpSpPr>
        <p:grpSpPr>
          <a:xfrm>
            <a:off x="-4655" y="1955978"/>
            <a:ext cx="9223735" cy="783005"/>
            <a:chOff x="-4655" y="1955978"/>
            <a:chExt cx="9223735" cy="783005"/>
          </a:xfrm>
        </p:grpSpPr>
        <p:sp>
          <p:nvSpPr>
            <p:cNvPr id="347" name="Google Shape;347;p55"/>
            <p:cNvSpPr txBox="1"/>
            <p:nvPr/>
          </p:nvSpPr>
          <p:spPr>
            <a:xfrm>
              <a:off x="1284454" y="2178223"/>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el </a:t>
              </a:r>
              <a:r>
                <a:rPr b="1" i="0" lang="en-US" sz="1600" u="none" cap="none" strike="noStrike">
                  <a:solidFill>
                    <a:srgbClr val="FF6600"/>
                  </a:solidFill>
                  <a:latin typeface="Calibri"/>
                  <a:ea typeface="Calibri"/>
                  <a:cs typeface="Calibri"/>
                  <a:sym typeface="Calibri"/>
                </a:rPr>
                <a:t>Código del Trabajo</a:t>
              </a:r>
              <a:r>
                <a:rPr b="0" i="0" lang="en-US" sz="1600" u="none" cap="none" strike="noStrike">
                  <a:solidFill>
                    <a:srgbClr val="ED6B00"/>
                  </a:solidFill>
                  <a:latin typeface="Calibri"/>
                  <a:ea typeface="Calibri"/>
                  <a:cs typeface="Calibri"/>
                  <a:sym typeface="Calibri"/>
                </a:rPr>
                <a:t>.</a:t>
              </a:r>
              <a:endParaRPr/>
            </a:p>
          </p:txBody>
        </p:sp>
        <p:grpSp>
          <p:nvGrpSpPr>
            <p:cNvPr id="348" name="Google Shape;348;p55"/>
            <p:cNvGrpSpPr/>
            <p:nvPr/>
          </p:nvGrpSpPr>
          <p:grpSpPr>
            <a:xfrm>
              <a:off x="-4655" y="1955978"/>
              <a:ext cx="1135367" cy="783005"/>
              <a:chOff x="-4655" y="1955978"/>
              <a:chExt cx="1135367" cy="783005"/>
            </a:xfrm>
          </p:grpSpPr>
          <p:sp>
            <p:nvSpPr>
              <p:cNvPr id="349" name="Google Shape;349;p55"/>
              <p:cNvSpPr/>
              <p:nvPr/>
            </p:nvSpPr>
            <p:spPr>
              <a:xfrm rot="5400000">
                <a:off x="171526" y="1779797"/>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350" name="Google Shape;350;p55"/>
              <p:cNvPicPr preferRelativeResize="0"/>
              <p:nvPr/>
            </p:nvPicPr>
            <p:blipFill rotWithShape="1">
              <a:blip r:embed="rId4">
                <a:alphaModFix/>
              </a:blip>
              <a:srcRect b="0" l="54470" r="0" t="58277"/>
              <a:stretch/>
            </p:blipFill>
            <p:spPr>
              <a:xfrm>
                <a:off x="309970" y="2065865"/>
                <a:ext cx="601542" cy="558800"/>
              </a:xfrm>
              <a:prstGeom prst="rect">
                <a:avLst/>
              </a:prstGeom>
              <a:noFill/>
              <a:ln>
                <a:noFill/>
              </a:ln>
            </p:spPr>
          </p:pic>
        </p:grpSp>
      </p:grpSp>
      <p:grpSp>
        <p:nvGrpSpPr>
          <p:cNvPr id="351" name="Google Shape;351;p55"/>
          <p:cNvGrpSpPr/>
          <p:nvPr/>
        </p:nvGrpSpPr>
        <p:grpSpPr>
          <a:xfrm>
            <a:off x="-4655" y="5438917"/>
            <a:ext cx="6906899" cy="783005"/>
            <a:chOff x="-4655" y="5438917"/>
            <a:chExt cx="6906899" cy="783005"/>
          </a:xfrm>
        </p:grpSpPr>
        <p:sp>
          <p:nvSpPr>
            <p:cNvPr id="352" name="Google Shape;352;p55"/>
            <p:cNvSpPr txBox="1"/>
            <p:nvPr/>
          </p:nvSpPr>
          <p:spPr>
            <a:xfrm>
              <a:off x="1284453" y="5562841"/>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Ser </a:t>
              </a:r>
              <a:r>
                <a:rPr b="1" i="0" lang="en-US" sz="1600" u="none" cap="none" strike="noStrike">
                  <a:solidFill>
                    <a:srgbClr val="FF6600"/>
                  </a:solidFill>
                  <a:latin typeface="Calibri"/>
                  <a:ea typeface="Calibri"/>
                  <a:cs typeface="Calibri"/>
                  <a:sym typeface="Calibri"/>
                </a:rPr>
                <a:t>cuidadoso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FF6600"/>
                  </a:solidFill>
                  <a:latin typeface="Calibri"/>
                  <a:ea typeface="Calibri"/>
                  <a:cs typeface="Calibri"/>
                  <a:sym typeface="Calibri"/>
                </a:rPr>
                <a:t>respetuoso</a:t>
              </a:r>
              <a:r>
                <a:rPr b="0" i="0" lang="en-US" sz="1600" u="none" cap="none" strike="noStrike">
                  <a:solidFill>
                    <a:srgbClr val="000000"/>
                  </a:solidFill>
                  <a:latin typeface="Calibri"/>
                  <a:ea typeface="Calibri"/>
                  <a:cs typeface="Calibri"/>
                  <a:sym typeface="Calibri"/>
                </a:rPr>
                <a:t> con los integrantes de tu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equipo de trabajo. </a:t>
              </a:r>
              <a:endParaRPr/>
            </a:p>
          </p:txBody>
        </p:sp>
        <p:grpSp>
          <p:nvGrpSpPr>
            <p:cNvPr id="353" name="Google Shape;353;p55"/>
            <p:cNvGrpSpPr/>
            <p:nvPr/>
          </p:nvGrpSpPr>
          <p:grpSpPr>
            <a:xfrm>
              <a:off x="-4655" y="5438917"/>
              <a:ext cx="1135367" cy="783005"/>
              <a:chOff x="-4655" y="5438917"/>
              <a:chExt cx="1135367" cy="783005"/>
            </a:xfrm>
          </p:grpSpPr>
          <p:sp>
            <p:nvSpPr>
              <p:cNvPr id="354" name="Google Shape;354;p55"/>
              <p:cNvSpPr/>
              <p:nvPr/>
            </p:nvSpPr>
            <p:spPr>
              <a:xfrm rot="5400000">
                <a:off x="171526" y="526273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Equipo.png" id="355" name="Google Shape;355;p55"/>
              <p:cNvPicPr preferRelativeResize="0"/>
              <p:nvPr/>
            </p:nvPicPr>
            <p:blipFill rotWithShape="1">
              <a:blip r:embed="rId5">
                <a:alphaModFix/>
              </a:blip>
              <a:srcRect b="0" l="0" r="0" t="0"/>
              <a:stretch/>
            </p:blipFill>
            <p:spPr>
              <a:xfrm>
                <a:off x="279400" y="5537801"/>
                <a:ext cx="685823" cy="585236"/>
              </a:xfrm>
              <a:prstGeom prst="rect">
                <a:avLst/>
              </a:prstGeom>
              <a:noFill/>
              <a:ln>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8"/>
          <p:cNvSpPr txBox="1"/>
          <p:nvPr/>
        </p:nvSpPr>
        <p:spPr>
          <a:xfrm>
            <a:off x="398953" y="2499449"/>
            <a:ext cx="2768317"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4</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Ejecutar tareas sistemáticas de descripción de cargos, de reclutamiento y de selección de personal, de acuerdo a las necesidades de una empresa, a los procedimientos establecidos y a la normativa vigente.</a:t>
            </a:r>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A – B-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4" name="Google Shape;84;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6" name="Google Shape;86;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7" name="Google Shape;87;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3561634" y="2499449"/>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 Realiza tareas para apoyar el proceso de reclutamiento de personal, de acuerdo a los procesos establecidos por la jefatura y la normativa vigente.</a:t>
            </a:r>
            <a:endParaRPr b="0" i="0" sz="1400" u="none" cap="none" strike="noStrike">
              <a:solidFill>
                <a:srgbClr val="000000"/>
              </a:solidFill>
              <a:latin typeface="Calibri"/>
              <a:ea typeface="Calibri"/>
              <a:cs typeface="Calibri"/>
              <a:sym typeface="Calibri"/>
            </a:endParaRPr>
          </a:p>
        </p:txBody>
      </p:sp>
      <p:sp>
        <p:nvSpPr>
          <p:cNvPr id="89" name="Google Shape;89;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1" name="Google Shape;91;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38"/>
          <p:cNvSpPr txBox="1"/>
          <p:nvPr/>
        </p:nvSpPr>
        <p:spPr>
          <a:xfrm>
            <a:off x="6613508" y="2499449"/>
            <a:ext cx="2803268" cy="395725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2.2</a:t>
            </a:r>
            <a:r>
              <a:rPr b="0" i="0" lang="en-US" sz="1400" u="none" cap="none" strike="noStrike">
                <a:solidFill>
                  <a:srgbClr val="000000"/>
                </a:solidFill>
                <a:latin typeface="Calibri"/>
                <a:ea typeface="Calibri"/>
                <a:cs typeface="Calibri"/>
                <a:sym typeface="Calibri"/>
              </a:rPr>
              <a:t> Ejecuta tareas administrativas para atraer postulantes al puesto de trabajo, según el tipo de reclutamiento establecido por la jefatura y respetando la legislación vigente.</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2.3</a:t>
            </a:r>
            <a:r>
              <a:rPr b="0" i="0" lang="en-US" sz="1400" u="none" cap="none" strike="noStrike">
                <a:solidFill>
                  <a:srgbClr val="000000"/>
                </a:solidFill>
                <a:latin typeface="Calibri"/>
                <a:ea typeface="Calibri"/>
                <a:cs typeface="Calibri"/>
                <a:sym typeface="Calibri"/>
              </a:rPr>
              <a:t> Sistematiza la información recopilada en el proceso de reclutamiento utilizando medios tecnológicos según indicaciones de jefatura.</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Diferencia las  fuentes (externas o internas)  de los medios  de reclutamiento, de acuerdo la información entregada y requerimientos solicitados. </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93" name="Google Shape;93;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4" name="Google Shape;94;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5" name="Google Shape;95;p38"/>
          <p:cNvPicPr preferRelativeResize="0"/>
          <p:nvPr/>
        </p:nvPicPr>
        <p:blipFill rotWithShape="1">
          <a:blip r:embed="rId6">
            <a:alphaModFix/>
          </a:blip>
          <a:srcRect b="0" l="0" r="0" t="0"/>
          <a:stretch/>
        </p:blipFill>
        <p:spPr>
          <a:xfrm flipH="1">
            <a:off x="511864" y="4448534"/>
            <a:ext cx="3103843" cy="2466270"/>
          </a:xfrm>
          <a:prstGeom prst="rect">
            <a:avLst/>
          </a:prstGeom>
          <a:noFill/>
          <a:ln>
            <a:noFill/>
          </a:ln>
        </p:spPr>
      </p:pic>
      <p:pic>
        <p:nvPicPr>
          <p:cNvPr id="96" name="Google Shape;96;p38"/>
          <p:cNvPicPr preferRelativeResize="0"/>
          <p:nvPr/>
        </p:nvPicPr>
        <p:blipFill rotWithShape="1">
          <a:blip r:embed="rId7">
            <a:alphaModFix/>
          </a:blip>
          <a:srcRect b="0" l="0" r="0" t="0"/>
          <a:stretch/>
        </p:blipFill>
        <p:spPr>
          <a:xfrm flipH="1">
            <a:off x="3588297" y="3757726"/>
            <a:ext cx="3025211" cy="40823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9"/>
          <p:cNvSpPr/>
          <p:nvPr/>
        </p:nvSpPr>
        <p:spPr>
          <a:xfrm>
            <a:off x="564075" y="4406897"/>
            <a:ext cx="4657800" cy="724539"/>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2" name="Google Shape;102;p39"/>
          <p:cNvSpPr/>
          <p:nvPr/>
        </p:nvSpPr>
        <p:spPr>
          <a:xfrm>
            <a:off x="564075" y="5238360"/>
            <a:ext cx="4657800" cy="724539"/>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3" name="Google Shape;103;p39"/>
          <p:cNvSpPr/>
          <p:nvPr/>
        </p:nvSpPr>
        <p:spPr>
          <a:xfrm>
            <a:off x="564075" y="3538890"/>
            <a:ext cx="4657800" cy="724539"/>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4" name="Google Shape;104;p39"/>
          <p:cNvGrpSpPr/>
          <p:nvPr/>
        </p:nvGrpSpPr>
        <p:grpSpPr>
          <a:xfrm>
            <a:off x="386551" y="3599386"/>
            <a:ext cx="4680298" cy="538200"/>
            <a:chOff x="386551" y="4159663"/>
            <a:chExt cx="4680298" cy="538200"/>
          </a:xfrm>
        </p:grpSpPr>
        <p:grpSp>
          <p:nvGrpSpPr>
            <p:cNvPr id="105" name="Google Shape;105;p39"/>
            <p:cNvGrpSpPr/>
            <p:nvPr/>
          </p:nvGrpSpPr>
          <p:grpSpPr>
            <a:xfrm>
              <a:off x="386551" y="4218643"/>
              <a:ext cx="391110" cy="407783"/>
              <a:chOff x="375767" y="3309168"/>
              <a:chExt cx="376200" cy="407783"/>
            </a:xfrm>
          </p:grpSpPr>
          <p:sp>
            <p:nvSpPr>
              <p:cNvPr id="106" name="Google Shape;106;p39"/>
              <p:cNvSpPr/>
              <p:nvPr/>
            </p:nvSpPr>
            <p:spPr>
              <a:xfrm>
                <a:off x="375767" y="3331151"/>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9"/>
              <p:cNvSpPr txBox="1"/>
              <p:nvPr/>
            </p:nvSpPr>
            <p:spPr>
              <a:xfrm>
                <a:off x="394081" y="3309168"/>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8" name="Google Shape;108;p39"/>
            <p:cNvSpPr txBox="1"/>
            <p:nvPr/>
          </p:nvSpPr>
          <p:spPr>
            <a:xfrm>
              <a:off x="949350" y="4159663"/>
              <a:ext cx="4117499" cy="538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Identificamos las ventajas y desventajas </a:t>
              </a:r>
              <a:endParaRPr b="0" i="0" sz="1600" u="none" cap="none" strike="noStrike">
                <a:solidFill>
                  <a:schemeClr val="dk1"/>
                </a:solidFill>
                <a:latin typeface="Calibri"/>
                <a:ea typeface="Calibri"/>
                <a:cs typeface="Calibri"/>
                <a:sym typeface="Calibri"/>
              </a:endParaRPr>
            </a:p>
          </p:txBody>
        </p:sp>
      </p:grpSp>
      <p:grpSp>
        <p:nvGrpSpPr>
          <p:cNvPr id="109" name="Google Shape;109;p39"/>
          <p:cNvGrpSpPr/>
          <p:nvPr/>
        </p:nvGrpSpPr>
        <p:grpSpPr>
          <a:xfrm>
            <a:off x="375975" y="2682085"/>
            <a:ext cx="4845900" cy="724539"/>
            <a:chOff x="375767" y="2937644"/>
            <a:chExt cx="4845900" cy="724539"/>
          </a:xfrm>
        </p:grpSpPr>
        <p:sp>
          <p:nvSpPr>
            <p:cNvPr id="110" name="Google Shape;110;p39"/>
            <p:cNvSpPr/>
            <p:nvPr/>
          </p:nvSpPr>
          <p:spPr>
            <a:xfrm>
              <a:off x="563867" y="2937644"/>
              <a:ext cx="4657800" cy="724539"/>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1" name="Google Shape;111;p39"/>
            <p:cNvGrpSpPr/>
            <p:nvPr/>
          </p:nvGrpSpPr>
          <p:grpSpPr>
            <a:xfrm>
              <a:off x="375767" y="3077893"/>
              <a:ext cx="376200" cy="395325"/>
              <a:chOff x="375767" y="3172114"/>
              <a:chExt cx="376200" cy="395325"/>
            </a:xfrm>
          </p:grpSpPr>
          <p:sp>
            <p:nvSpPr>
              <p:cNvPr id="112" name="Google Shape;112;p39"/>
              <p:cNvSpPr/>
              <p:nvPr/>
            </p:nvSpPr>
            <p:spPr>
              <a:xfrm>
                <a:off x="375767" y="318163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9"/>
              <p:cNvSpPr txBox="1"/>
              <p:nvPr/>
            </p:nvSpPr>
            <p:spPr>
              <a:xfrm>
                <a:off x="385292" y="3172114"/>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14" name="Google Shape;114;p39"/>
            <p:cNvSpPr txBox="1"/>
            <p:nvPr/>
          </p:nvSpPr>
          <p:spPr>
            <a:xfrm>
              <a:off x="938567" y="3006455"/>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3750"/>
                </a:lnSpc>
                <a:spcBef>
                  <a:spcPts val="0"/>
                </a:spcBef>
                <a:spcAft>
                  <a:spcPts val="0"/>
                </a:spcAft>
                <a:buNone/>
              </a:pPr>
              <a:r>
                <a:rPr b="0" i="0" lang="en-US" sz="1600" u="none" cap="none" strike="noStrike">
                  <a:solidFill>
                    <a:schemeClr val="dk1"/>
                  </a:solidFill>
                  <a:latin typeface="Calibri"/>
                  <a:ea typeface="Calibri"/>
                  <a:cs typeface="Calibri"/>
                  <a:sym typeface="Calibri"/>
                </a:rPr>
                <a:t>Identificamos la definición del Reclutamiento su objetivo e importancia </a:t>
              </a:r>
              <a:endParaRPr b="0" i="0" sz="1400" u="none" cap="none" strike="noStrike">
                <a:solidFill>
                  <a:srgbClr val="000000"/>
                </a:solidFill>
                <a:latin typeface="Arial"/>
                <a:ea typeface="Arial"/>
                <a:cs typeface="Arial"/>
                <a:sym typeface="Arial"/>
              </a:endParaRPr>
            </a:p>
          </p:txBody>
        </p:sp>
      </p:grpSp>
      <p:sp>
        <p:nvSpPr>
          <p:cNvPr id="115" name="Google Shape;115;p39"/>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p39"/>
          <p:cNvSpPr txBox="1"/>
          <p:nvPr/>
        </p:nvSpPr>
        <p:spPr>
          <a:xfrm>
            <a:off x="46262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7" name="Google Shape;117;p39"/>
          <p:cNvSpPr txBox="1"/>
          <p:nvPr/>
        </p:nvSpPr>
        <p:spPr>
          <a:xfrm>
            <a:off x="574651" y="2134124"/>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TIPOS DE RECLUTAMIENTO: </a:t>
            </a:r>
            <a:endParaRPr b="0" i="0" sz="1800" u="none" cap="none" strike="noStrike">
              <a:solidFill>
                <a:srgbClr val="ED6B00"/>
              </a:solidFill>
              <a:latin typeface="Calibri"/>
              <a:ea typeface="Calibri"/>
              <a:cs typeface="Calibri"/>
              <a:sym typeface="Calibri"/>
            </a:endParaRPr>
          </a:p>
        </p:txBody>
      </p:sp>
      <p:sp>
        <p:nvSpPr>
          <p:cNvPr id="118" name="Google Shape;118;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nvGrpSpPr>
          <p:cNvPr id="119" name="Google Shape;119;p39"/>
          <p:cNvGrpSpPr/>
          <p:nvPr/>
        </p:nvGrpSpPr>
        <p:grpSpPr>
          <a:xfrm>
            <a:off x="394672" y="4496054"/>
            <a:ext cx="4523326" cy="538200"/>
            <a:chOff x="394672" y="5230210"/>
            <a:chExt cx="4523326" cy="538200"/>
          </a:xfrm>
        </p:grpSpPr>
        <p:grpSp>
          <p:nvGrpSpPr>
            <p:cNvPr id="120" name="Google Shape;120;p39"/>
            <p:cNvGrpSpPr/>
            <p:nvPr/>
          </p:nvGrpSpPr>
          <p:grpSpPr>
            <a:xfrm>
              <a:off x="394672" y="5283374"/>
              <a:ext cx="376200" cy="413599"/>
              <a:chOff x="375767" y="3418811"/>
              <a:chExt cx="376200" cy="413599"/>
            </a:xfrm>
          </p:grpSpPr>
          <p:sp>
            <p:nvSpPr>
              <p:cNvPr id="121" name="Google Shape;121;p39"/>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9"/>
              <p:cNvSpPr txBox="1"/>
              <p:nvPr/>
            </p:nvSpPr>
            <p:spPr>
              <a:xfrm>
                <a:off x="385292" y="3418811"/>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23" name="Google Shape;123;p39"/>
            <p:cNvSpPr txBox="1"/>
            <p:nvPr/>
          </p:nvSpPr>
          <p:spPr>
            <a:xfrm>
              <a:off x="957472" y="5230210"/>
              <a:ext cx="3960526" cy="538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Reconocimos el proceso de reclutamiento de personal</a:t>
              </a:r>
              <a:endParaRPr b="0" i="0" sz="1600" u="none" cap="none" strike="noStrike">
                <a:solidFill>
                  <a:srgbClr val="000000"/>
                </a:solidFill>
                <a:latin typeface="Arial"/>
                <a:ea typeface="Arial"/>
                <a:cs typeface="Arial"/>
                <a:sym typeface="Arial"/>
              </a:endParaRPr>
            </a:p>
          </p:txBody>
        </p:sp>
      </p:grpSp>
      <p:grpSp>
        <p:nvGrpSpPr>
          <p:cNvPr id="124" name="Google Shape;124;p39"/>
          <p:cNvGrpSpPr/>
          <p:nvPr/>
        </p:nvGrpSpPr>
        <p:grpSpPr>
          <a:xfrm>
            <a:off x="376876" y="5341222"/>
            <a:ext cx="4523326" cy="538200"/>
            <a:chOff x="376876" y="5900465"/>
            <a:chExt cx="4523326" cy="538200"/>
          </a:xfrm>
        </p:grpSpPr>
        <p:grpSp>
          <p:nvGrpSpPr>
            <p:cNvPr id="125" name="Google Shape;125;p39"/>
            <p:cNvGrpSpPr/>
            <p:nvPr/>
          </p:nvGrpSpPr>
          <p:grpSpPr>
            <a:xfrm>
              <a:off x="376876" y="5971903"/>
              <a:ext cx="376200" cy="395325"/>
              <a:chOff x="375767" y="3117292"/>
              <a:chExt cx="376200" cy="395325"/>
            </a:xfrm>
          </p:grpSpPr>
          <p:sp>
            <p:nvSpPr>
              <p:cNvPr id="126" name="Google Shape;126;p39"/>
              <p:cNvSpPr/>
              <p:nvPr/>
            </p:nvSpPr>
            <p:spPr>
              <a:xfrm>
                <a:off x="375767" y="3126817"/>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9"/>
              <p:cNvSpPr txBox="1"/>
              <p:nvPr/>
            </p:nvSpPr>
            <p:spPr>
              <a:xfrm>
                <a:off x="385292" y="311729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
          <p:nvSpPr>
            <p:cNvPr id="128" name="Google Shape;128;p39"/>
            <p:cNvSpPr txBox="1"/>
            <p:nvPr/>
          </p:nvSpPr>
          <p:spPr>
            <a:xfrm>
              <a:off x="939676" y="5900465"/>
              <a:ext cx="3960526" cy="538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Identificamos los elementos o componentes de un perfil de cargo. </a:t>
              </a:r>
              <a:endParaRPr b="0" i="0" sz="1600" u="none" cap="none" strike="noStrike">
                <a:solidFill>
                  <a:schemeClr val="dk1"/>
                </a:solidFill>
                <a:latin typeface="Calibri"/>
                <a:ea typeface="Calibri"/>
                <a:cs typeface="Calibri"/>
                <a:sym typeface="Calibri"/>
              </a:endParaRPr>
            </a:p>
          </p:txBody>
        </p:sp>
      </p:grpSp>
      <p:pic>
        <p:nvPicPr>
          <p:cNvPr id="129" name="Google Shape;129;p39"/>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sp>
        <p:nvSpPr>
          <p:cNvPr id="130" name="Google Shape;130;p39"/>
          <p:cNvSpPr/>
          <p:nvPr/>
        </p:nvSpPr>
        <p:spPr>
          <a:xfrm>
            <a:off x="564075" y="6097232"/>
            <a:ext cx="4657800" cy="724539"/>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31" name="Google Shape;131;p39"/>
          <p:cNvGrpSpPr/>
          <p:nvPr/>
        </p:nvGrpSpPr>
        <p:grpSpPr>
          <a:xfrm>
            <a:off x="376876" y="6172683"/>
            <a:ext cx="4931524" cy="538200"/>
            <a:chOff x="376876" y="5873054"/>
            <a:chExt cx="4931524" cy="538200"/>
          </a:xfrm>
        </p:grpSpPr>
        <p:grpSp>
          <p:nvGrpSpPr>
            <p:cNvPr id="132" name="Google Shape;132;p39"/>
            <p:cNvGrpSpPr/>
            <p:nvPr/>
          </p:nvGrpSpPr>
          <p:grpSpPr>
            <a:xfrm>
              <a:off x="376876" y="5971903"/>
              <a:ext cx="376200" cy="395325"/>
              <a:chOff x="375767" y="3117292"/>
              <a:chExt cx="376200" cy="395325"/>
            </a:xfrm>
          </p:grpSpPr>
          <p:sp>
            <p:nvSpPr>
              <p:cNvPr id="133" name="Google Shape;133;p39"/>
              <p:cNvSpPr/>
              <p:nvPr/>
            </p:nvSpPr>
            <p:spPr>
              <a:xfrm>
                <a:off x="375767" y="3126817"/>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9"/>
              <p:cNvSpPr txBox="1"/>
              <p:nvPr/>
            </p:nvSpPr>
            <p:spPr>
              <a:xfrm>
                <a:off x="385292" y="311729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5</a:t>
                </a:r>
                <a:endParaRPr b="1" i="0" sz="2800" u="none" cap="none" strike="noStrike">
                  <a:solidFill>
                    <a:srgbClr val="FFFFFF"/>
                  </a:solidFill>
                  <a:latin typeface="Calibri"/>
                  <a:ea typeface="Calibri"/>
                  <a:cs typeface="Calibri"/>
                  <a:sym typeface="Calibri"/>
                </a:endParaRPr>
              </a:p>
            </p:txBody>
          </p:sp>
        </p:grpSp>
        <p:sp>
          <p:nvSpPr>
            <p:cNvPr id="135" name="Google Shape;135;p39"/>
            <p:cNvSpPr txBox="1"/>
            <p:nvPr/>
          </p:nvSpPr>
          <p:spPr>
            <a:xfrm>
              <a:off x="939676" y="5873054"/>
              <a:ext cx="4368724"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Identificamos los tipos de fuentes de reclutamiento (internas, externas y mixtas) y sus ventajas y desventajas </a:t>
              </a:r>
              <a:endParaRPr b="0" i="0" sz="16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40"/>
          <p:cNvGrpSpPr/>
          <p:nvPr/>
        </p:nvGrpSpPr>
        <p:grpSpPr>
          <a:xfrm flipH="1">
            <a:off x="536225" y="2440019"/>
            <a:ext cx="6281790" cy="2971024"/>
            <a:chOff x="2882829" y="2843142"/>
            <a:chExt cx="6281790" cy="2971024"/>
          </a:xfrm>
        </p:grpSpPr>
        <p:sp>
          <p:nvSpPr>
            <p:cNvPr id="141" name="Google Shape;141;p40"/>
            <p:cNvSpPr/>
            <p:nvPr/>
          </p:nvSpPr>
          <p:spPr>
            <a:xfrm>
              <a:off x="3613809" y="2843142"/>
              <a:ext cx="5550810" cy="2971024"/>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2" name="Google Shape;142;p40"/>
            <p:cNvSpPr/>
            <p:nvPr/>
          </p:nvSpPr>
          <p:spPr>
            <a:xfrm rot="-7028957">
              <a:off x="3220169" y="4877110"/>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43" name="Google Shape;143;p4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INTRODUCCIÓN AL MÓDULO</a:t>
            </a:r>
            <a:endParaRPr b="1" i="0" sz="3100" u="none" cap="none" strike="noStrike">
              <a:solidFill>
                <a:srgbClr val="ED6B00"/>
              </a:solidFill>
              <a:latin typeface="Calibri"/>
              <a:ea typeface="Calibri"/>
              <a:cs typeface="Calibri"/>
              <a:sym typeface="Calibri"/>
            </a:endParaRPr>
          </a:p>
        </p:txBody>
      </p:sp>
      <p:sp>
        <p:nvSpPr>
          <p:cNvPr id="144" name="Google Shape;144;p40"/>
          <p:cNvSpPr txBox="1"/>
          <p:nvPr/>
        </p:nvSpPr>
        <p:spPr>
          <a:xfrm>
            <a:off x="794236" y="2784618"/>
            <a:ext cx="5194187" cy="2281826"/>
          </a:xfrm>
          <a:prstGeom prst="rect">
            <a:avLst/>
          </a:prstGeom>
          <a:noFill/>
          <a:ln>
            <a:noFill/>
          </a:ln>
        </p:spPr>
        <p:txBody>
          <a:bodyPr anchorCtr="0" anchor="ctr" bIns="91425" lIns="91425" spcFirstLastPara="1" rIns="91425" wrap="square" tIns="91425">
            <a:noAutofit/>
          </a:bodyPr>
          <a:lstStyle/>
          <a:p>
            <a:pPr indent="0" lvl="0" marL="0" marR="5080" rtl="0" algn="l">
              <a:lnSpc>
                <a:spcPct val="108333"/>
              </a:lnSpc>
              <a:spcBef>
                <a:spcPts val="1000"/>
              </a:spcBef>
              <a:spcAft>
                <a:spcPts val="0"/>
              </a:spcAft>
              <a:buNone/>
            </a:pPr>
            <a:r>
              <a:rPr b="0" i="0" lang="en-US" sz="1400" u="none" cap="none" strike="noStrike">
                <a:solidFill>
                  <a:srgbClr val="000000"/>
                </a:solidFill>
                <a:latin typeface="Calibri"/>
                <a:ea typeface="Calibri"/>
                <a:cs typeface="Calibri"/>
                <a:sym typeface="Calibri"/>
              </a:rPr>
              <a:t>Para revisar los aprendizajes trabajados en la actividad anterior te invitamos:</a:t>
            </a:r>
            <a:endParaRPr/>
          </a:p>
          <a:p>
            <a:pPr indent="0" lvl="0" marL="0" marR="5080" rtl="0" algn="l">
              <a:lnSpc>
                <a:spcPct val="118181"/>
              </a:lnSpc>
              <a:spcBef>
                <a:spcPts val="1000"/>
              </a:spcBef>
              <a:spcAft>
                <a:spcPts val="0"/>
              </a:spcAft>
              <a:buNone/>
            </a:pPr>
            <a:r>
              <a:rPr b="0" i="0" lang="en-US" sz="1400" u="none" cap="none" strike="noStrike">
                <a:solidFill>
                  <a:srgbClr val="000000"/>
                </a:solidFill>
                <a:latin typeface="Calibri"/>
                <a:ea typeface="Calibri"/>
                <a:cs typeface="Calibri"/>
                <a:sym typeface="Calibri"/>
              </a:rPr>
              <a:t>En relación a la fuente de reclutamiento interno “recomendación”, responde la siguiente interrogante: </a:t>
            </a:r>
            <a:r>
              <a:rPr b="1" i="0" lang="en-US" sz="1400" u="none" cap="none" strike="noStrike">
                <a:solidFill>
                  <a:srgbClr val="000000"/>
                </a:solidFill>
                <a:latin typeface="Calibri"/>
                <a:ea typeface="Calibri"/>
                <a:cs typeface="Calibri"/>
                <a:sym typeface="Calibri"/>
              </a:rPr>
              <a:t>Si estuvieras trabajando en una empresa y te piden una recomendación para una vacante disponible. </a:t>
            </a:r>
            <a:endParaRPr/>
          </a:p>
          <a:p>
            <a:pPr indent="0" lvl="0" marL="0" marR="5080" rtl="0" algn="l">
              <a:lnSpc>
                <a:spcPct val="118181"/>
              </a:lnSpc>
              <a:spcBef>
                <a:spcPts val="1000"/>
              </a:spcBef>
              <a:spcAft>
                <a:spcPts val="0"/>
              </a:spcAft>
              <a:buNone/>
            </a:pPr>
            <a:r>
              <a:rPr b="1" i="0" lang="en-US" sz="1400" u="none" cap="none" strike="noStrike">
                <a:solidFill>
                  <a:srgbClr val="ED6B00"/>
                </a:solidFill>
                <a:latin typeface="Calibri"/>
                <a:ea typeface="Calibri"/>
                <a:cs typeface="Calibri"/>
                <a:sym typeface="Calibri"/>
              </a:rPr>
              <a:t>¿A quién recomendarías?, ¿por qué? </a:t>
            </a:r>
            <a:endParaRPr/>
          </a:p>
          <a:p>
            <a:pPr indent="0" lvl="0" marL="0" marR="5080" rtl="0" algn="l">
              <a:lnSpc>
                <a:spcPct val="118181"/>
              </a:lnSpc>
              <a:spcBef>
                <a:spcPts val="1000"/>
              </a:spcBef>
              <a:spcAft>
                <a:spcPts val="0"/>
              </a:spcAft>
              <a:buNone/>
            </a:pPr>
            <a:r>
              <a:rPr b="1" i="0" lang="en-US" sz="1400" u="none" cap="none" strike="noStrike">
                <a:solidFill>
                  <a:srgbClr val="000000"/>
                </a:solidFill>
                <a:latin typeface="Calibri"/>
                <a:ea typeface="Calibri"/>
                <a:cs typeface="Calibri"/>
                <a:sym typeface="Calibri"/>
              </a:rPr>
              <a:t>Utiliza el archivo y sigue las  instrucciones señaladas ¡Éxito!</a:t>
            </a:r>
            <a:endParaRPr/>
          </a:p>
          <a:p>
            <a:pPr indent="0" lvl="0" marL="0" marR="0" rtl="0" algn="l">
              <a:lnSpc>
                <a:spcPct val="115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45" name="Google Shape;145;p40"/>
          <p:cNvSpPr txBox="1"/>
          <p:nvPr/>
        </p:nvSpPr>
        <p:spPr>
          <a:xfrm>
            <a:off x="794236" y="6035519"/>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46" name="Google Shape;146;p40"/>
          <p:cNvPicPr preferRelativeResize="0"/>
          <p:nvPr/>
        </p:nvPicPr>
        <p:blipFill rotWithShape="1">
          <a:blip r:embed="rId3">
            <a:alphaModFix/>
          </a:blip>
          <a:srcRect b="0" l="0" r="0" t="0"/>
          <a:stretch/>
        </p:blipFill>
        <p:spPr>
          <a:xfrm>
            <a:off x="6154447" y="4204447"/>
            <a:ext cx="3656487" cy="34642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a:t>
            </a:r>
            <a:r>
              <a:rPr b="0" i="0" lang="en-US" sz="2800" u="none" cap="none" strike="noStrike">
                <a:solidFill>
                  <a:srgbClr val="A93501"/>
                </a:solidFill>
                <a:latin typeface="Calibri"/>
                <a:ea typeface="Calibri"/>
                <a:cs typeface="Calibri"/>
                <a:sym typeface="Calibri"/>
              </a:rPr>
              <a:t>MOTIVACIÓN</a:t>
            </a:r>
            <a:endParaRPr b="0" i="0" sz="3100" u="none" cap="none" strike="noStrike">
              <a:solidFill>
                <a:srgbClr val="A93501"/>
              </a:solidFill>
              <a:latin typeface="Calibri"/>
              <a:ea typeface="Calibri"/>
              <a:cs typeface="Calibri"/>
              <a:sym typeface="Calibri"/>
            </a:endParaRPr>
          </a:p>
        </p:txBody>
      </p:sp>
      <p:sp>
        <p:nvSpPr>
          <p:cNvPr id="152" name="Google Shape;152;p41"/>
          <p:cNvSpPr txBox="1"/>
          <p:nvPr/>
        </p:nvSpPr>
        <p:spPr>
          <a:xfrm>
            <a:off x="493449" y="1165973"/>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MEDIOS DE RECLUTAMIENTO</a:t>
            </a:r>
            <a:endParaRPr b="1" i="0" sz="1400" u="none" cap="none" strike="noStrike">
              <a:solidFill>
                <a:srgbClr val="000000"/>
              </a:solidFill>
              <a:latin typeface="Calibri"/>
              <a:ea typeface="Calibri"/>
              <a:cs typeface="Calibri"/>
              <a:sym typeface="Calibri"/>
            </a:endParaRPr>
          </a:p>
        </p:txBody>
      </p:sp>
      <p:sp>
        <p:nvSpPr>
          <p:cNvPr id="153" name="Google Shape;153;p41"/>
          <p:cNvSpPr txBox="1"/>
          <p:nvPr/>
        </p:nvSpPr>
        <p:spPr>
          <a:xfrm>
            <a:off x="666664" y="2668385"/>
            <a:ext cx="5091340" cy="23599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Antes de comenzar…</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Los invito a reunirse en pareja, responder las siguientes preguntas y luego comentar</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5080" rtl="0" algn="l">
              <a:lnSpc>
                <a:spcPct val="100699"/>
              </a:lnSpc>
              <a:spcBef>
                <a:spcPts val="85"/>
              </a:spcBef>
              <a:spcAft>
                <a:spcPts val="0"/>
              </a:spcAft>
              <a:buNone/>
            </a:pPr>
            <a:r>
              <a:rPr b="1" i="0" lang="en-US" sz="1600" u="none" cap="none" strike="noStrike">
                <a:solidFill>
                  <a:srgbClr val="ED6B00"/>
                </a:solidFill>
                <a:latin typeface="Calibri"/>
                <a:ea typeface="Calibri"/>
                <a:cs typeface="Calibri"/>
                <a:sym typeface="Calibri"/>
              </a:rPr>
              <a:t>¿Qué medios de comunicación utilizarías para buscar empleo?, ¿por qué? </a:t>
            </a:r>
            <a:endParaRPr/>
          </a:p>
          <a:p>
            <a:pPr indent="0" lvl="0" marL="0" marR="0" rtl="0" algn="l">
              <a:lnSpc>
                <a:spcPct val="100000"/>
              </a:lnSpc>
              <a:spcBef>
                <a:spcPts val="480"/>
              </a:spcBef>
              <a:spcAft>
                <a:spcPts val="0"/>
              </a:spcAft>
              <a:buClr>
                <a:srgbClr val="000000"/>
              </a:buClr>
              <a:buSzPts val="1600"/>
              <a:buFont typeface="Arial"/>
              <a:buNone/>
            </a:pPr>
            <a:r>
              <a:t/>
            </a:r>
            <a:endParaRPr b="1" i="0" sz="1600" u="none" cap="none" strike="noStrike">
              <a:solidFill>
                <a:srgbClr val="ED6B00"/>
              </a:solidFill>
              <a:latin typeface="Calibri"/>
              <a:ea typeface="Calibri"/>
              <a:cs typeface="Calibri"/>
              <a:sym typeface="Calibri"/>
            </a:endParaRPr>
          </a:p>
          <a:p>
            <a:pPr indent="0" lvl="0" marL="0" marR="5080" rtl="0" algn="l">
              <a:lnSpc>
                <a:spcPct val="100699"/>
              </a:lnSpc>
              <a:spcBef>
                <a:spcPts val="85"/>
              </a:spcBef>
              <a:spcAft>
                <a:spcPts val="0"/>
              </a:spcAft>
              <a:buNone/>
            </a:pPr>
            <a:r>
              <a:rPr b="0" i="0" lang="en-US" sz="1600" u="none" cap="none" strike="noStrike">
                <a:solidFill>
                  <a:srgbClr val="000000"/>
                </a:solidFill>
                <a:latin typeface="Calibri"/>
                <a:ea typeface="Calibri"/>
                <a:cs typeface="Calibri"/>
                <a:sym typeface="Calibri"/>
              </a:rPr>
              <a:t>Ahora veremos en detalle en qué consisten los beneficios que reciben los colaboradores de una empresa</a:t>
            </a:r>
            <a:endParaRPr/>
          </a:p>
        </p:txBody>
      </p:sp>
      <p:sp>
        <p:nvSpPr>
          <p:cNvPr id="154" name="Google Shape;154;p41"/>
          <p:cNvSpPr txBox="1"/>
          <p:nvPr/>
        </p:nvSpPr>
        <p:spPr>
          <a:xfrm>
            <a:off x="666664" y="5905011"/>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55" name="Google Shape;155;p41"/>
          <p:cNvPicPr preferRelativeResize="0"/>
          <p:nvPr/>
        </p:nvPicPr>
        <p:blipFill rotWithShape="1">
          <a:blip r:embed="rId3">
            <a:alphaModFix/>
          </a:blip>
          <a:srcRect b="0" l="0" r="0" t="0"/>
          <a:stretch/>
        </p:blipFill>
        <p:spPr>
          <a:xfrm flipH="1">
            <a:off x="6488265" y="3544389"/>
            <a:ext cx="2565334" cy="41686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61" name="Google Shape;161;p5"/>
          <p:cNvSpPr/>
          <p:nvPr/>
        </p:nvSpPr>
        <p:spPr>
          <a:xfrm>
            <a:off x="4063852" y="3194618"/>
            <a:ext cx="5081308" cy="3106992"/>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2" name="Google Shape;162;p5"/>
          <p:cNvSpPr txBox="1"/>
          <p:nvPr/>
        </p:nvSpPr>
        <p:spPr>
          <a:xfrm>
            <a:off x="4514957" y="3468898"/>
            <a:ext cx="4417344"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Reconocer la función de los medios de reclutamiento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Reconocer la importancia de los medios de reclutamiento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Identificar los tipos de medios que existen</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Reconocer los avisos para el reclutamiento y su estructura</a:t>
            </a:r>
            <a:endParaRPr b="0" i="0" sz="1600" u="none" cap="none" strike="noStrike">
              <a:solidFill>
                <a:schemeClr val="dk1"/>
              </a:solidFill>
              <a:latin typeface="Calibri"/>
              <a:ea typeface="Calibri"/>
              <a:cs typeface="Calibri"/>
              <a:sym typeface="Calibri"/>
            </a:endParaRPr>
          </a:p>
        </p:txBody>
      </p:sp>
      <p:grpSp>
        <p:nvGrpSpPr>
          <p:cNvPr id="163" name="Google Shape;163;p5"/>
          <p:cNvGrpSpPr/>
          <p:nvPr/>
        </p:nvGrpSpPr>
        <p:grpSpPr>
          <a:xfrm>
            <a:off x="3895220" y="3500984"/>
            <a:ext cx="375438" cy="362157"/>
            <a:chOff x="8933845" y="4538850"/>
            <a:chExt cx="376200" cy="385800"/>
          </a:xfrm>
        </p:grpSpPr>
        <p:sp>
          <p:nvSpPr>
            <p:cNvPr id="164" name="Google Shape;164;p5"/>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5"/>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nvGrpSpPr>
          <p:cNvPr id="166" name="Google Shape;166;p5"/>
          <p:cNvGrpSpPr/>
          <p:nvPr/>
        </p:nvGrpSpPr>
        <p:grpSpPr>
          <a:xfrm>
            <a:off x="3895220" y="4202870"/>
            <a:ext cx="375438" cy="362157"/>
            <a:chOff x="8933845" y="6093269"/>
            <a:chExt cx="376200" cy="385800"/>
          </a:xfrm>
        </p:grpSpPr>
        <p:sp>
          <p:nvSpPr>
            <p:cNvPr id="167" name="Google Shape;167;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69" name="Google Shape;169;p5"/>
          <p:cNvSpPr txBox="1"/>
          <p:nvPr/>
        </p:nvSpPr>
        <p:spPr>
          <a:xfrm>
            <a:off x="375975" y="1771953"/>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MEDIOS DE </a:t>
            </a:r>
            <a:r>
              <a:rPr b="1" i="0" lang="en-US" sz="2000" u="none" cap="none" strike="noStrike">
                <a:solidFill>
                  <a:srgbClr val="ED6B00"/>
                </a:solidFill>
                <a:latin typeface="Calibri"/>
                <a:ea typeface="Calibri"/>
                <a:cs typeface="Calibri"/>
                <a:sym typeface="Calibri"/>
              </a:rPr>
              <a:t>RECLUTAMIENTO</a:t>
            </a:r>
            <a:endParaRPr b="1" i="0" sz="2000" u="none" cap="none" strike="noStrike">
              <a:solidFill>
                <a:srgbClr val="ED6B00"/>
              </a:solidFill>
              <a:latin typeface="Calibri"/>
              <a:ea typeface="Calibri"/>
              <a:cs typeface="Calibri"/>
              <a:sym typeface="Calibri"/>
            </a:endParaRPr>
          </a:p>
        </p:txBody>
      </p:sp>
      <p:sp>
        <p:nvSpPr>
          <p:cNvPr id="170" name="Google Shape;170;p5"/>
          <p:cNvSpPr txBox="1"/>
          <p:nvPr/>
        </p:nvSpPr>
        <p:spPr>
          <a:xfrm>
            <a:off x="407365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5</a:t>
            </a:r>
            <a:endParaRPr b="0" i="0" sz="5000" u="none" cap="none" strike="noStrike">
              <a:solidFill>
                <a:srgbClr val="FFB375"/>
              </a:solidFill>
              <a:latin typeface="Calibri"/>
              <a:ea typeface="Calibri"/>
              <a:cs typeface="Calibri"/>
              <a:sym typeface="Calibri"/>
            </a:endParaRPr>
          </a:p>
        </p:txBody>
      </p:sp>
      <p:pic>
        <p:nvPicPr>
          <p:cNvPr id="171" name="Google Shape;171;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72" name="Google Shape;172;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grpSp>
        <p:nvGrpSpPr>
          <p:cNvPr id="173" name="Google Shape;173;p5"/>
          <p:cNvGrpSpPr/>
          <p:nvPr/>
        </p:nvGrpSpPr>
        <p:grpSpPr>
          <a:xfrm>
            <a:off x="3895220" y="4904756"/>
            <a:ext cx="375438" cy="362157"/>
            <a:chOff x="8933845" y="4538850"/>
            <a:chExt cx="376200" cy="385800"/>
          </a:xfrm>
        </p:grpSpPr>
        <p:sp>
          <p:nvSpPr>
            <p:cNvPr id="174" name="Google Shape;174;p5"/>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grpSp>
        <p:nvGrpSpPr>
          <p:cNvPr id="176" name="Google Shape;176;p5"/>
          <p:cNvGrpSpPr/>
          <p:nvPr/>
        </p:nvGrpSpPr>
        <p:grpSpPr>
          <a:xfrm>
            <a:off x="3895220" y="5606643"/>
            <a:ext cx="375438" cy="362157"/>
            <a:chOff x="8933845" y="6093269"/>
            <a:chExt cx="376200" cy="385800"/>
          </a:xfrm>
        </p:grpSpPr>
        <p:sp>
          <p:nvSpPr>
            <p:cNvPr id="177" name="Google Shape;177;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MEDIOS DE </a:t>
            </a:r>
            <a:r>
              <a:rPr b="0" i="0" lang="en-US" sz="2800" u="none" cap="none" strike="noStrike">
                <a:solidFill>
                  <a:srgbClr val="A93501"/>
                </a:solidFill>
                <a:latin typeface="Calibri"/>
                <a:ea typeface="Calibri"/>
                <a:cs typeface="Calibri"/>
                <a:sym typeface="Calibri"/>
              </a:rPr>
              <a:t>RECLUTAMIENTO</a:t>
            </a:r>
            <a:endParaRPr b="0" i="0" sz="3100" u="none" cap="none" strike="noStrike">
              <a:solidFill>
                <a:srgbClr val="A93501"/>
              </a:solidFill>
              <a:latin typeface="Calibri"/>
              <a:ea typeface="Calibri"/>
              <a:cs typeface="Calibri"/>
              <a:sym typeface="Calibri"/>
            </a:endParaRPr>
          </a:p>
        </p:txBody>
      </p:sp>
      <p:sp>
        <p:nvSpPr>
          <p:cNvPr id="184" name="Google Shape;184;p6"/>
          <p:cNvSpPr txBox="1"/>
          <p:nvPr/>
        </p:nvSpPr>
        <p:spPr>
          <a:xfrm>
            <a:off x="604816" y="2280553"/>
            <a:ext cx="4181087" cy="2686849"/>
          </a:xfrm>
          <a:prstGeom prst="rect">
            <a:avLst/>
          </a:prstGeom>
          <a:noFill/>
          <a:ln>
            <a:noFill/>
          </a:ln>
        </p:spPr>
        <p:txBody>
          <a:bodyPr anchorCtr="0" anchor="t" bIns="45700" lIns="91425" spcFirstLastPara="1" rIns="91425" wrap="square" tIns="45700">
            <a:spAutoFit/>
          </a:bodyPr>
          <a:lstStyle/>
          <a:p>
            <a:pPr indent="-187198" lvl="0" marL="285750" marR="0" rtl="0" algn="l">
              <a:lnSpc>
                <a:spcPct val="100000"/>
              </a:lnSpc>
              <a:spcBef>
                <a:spcPts val="0"/>
              </a:spcBef>
              <a:spcAft>
                <a:spcPts val="0"/>
              </a:spcAft>
              <a:buClr>
                <a:srgbClr val="000000"/>
              </a:buClr>
              <a:buSzPts val="1552"/>
              <a:buFont typeface="Arial"/>
              <a:buNone/>
            </a:pPr>
            <a:r>
              <a:t/>
            </a:r>
            <a:endParaRPr b="0" i="0" sz="1600" u="none" cap="none" strike="noStrike">
              <a:solidFill>
                <a:srgbClr val="000000"/>
              </a:solidFill>
              <a:latin typeface="Calibri"/>
              <a:ea typeface="Calibri"/>
              <a:cs typeface="Calibri"/>
              <a:sym typeface="Calibri"/>
            </a:endParaRPr>
          </a:p>
          <a:p>
            <a:pPr indent="-285750" lvl="0" marL="351155" marR="0" rtl="0" algn="l">
              <a:lnSpc>
                <a:spcPct val="90000"/>
              </a:lnSpc>
              <a:spcBef>
                <a:spcPts val="0"/>
              </a:spcBef>
              <a:spcAft>
                <a:spcPts val="0"/>
              </a:spcAft>
              <a:buClr>
                <a:schemeClr val="dk1"/>
              </a:buClr>
              <a:buSzPts val="1552"/>
              <a:buFont typeface="Arial"/>
              <a:buChar char="•"/>
            </a:pPr>
            <a:r>
              <a:rPr b="0" i="0" lang="en-US" sz="1600" u="none" cap="none" strike="noStrike">
                <a:solidFill>
                  <a:srgbClr val="000000"/>
                </a:solidFill>
                <a:latin typeface="Calibri"/>
                <a:ea typeface="Calibri"/>
                <a:cs typeface="Calibri"/>
                <a:sym typeface="Calibri"/>
              </a:rPr>
              <a:t>Los medios de reclutamiento son las conductas y/o formas por las cuales se </a:t>
            </a:r>
            <a:r>
              <a:rPr b="1" i="0" lang="en-US" sz="1600" u="none" cap="none" strike="noStrike">
                <a:solidFill>
                  <a:srgbClr val="000000"/>
                </a:solidFill>
                <a:latin typeface="Calibri"/>
                <a:ea typeface="Calibri"/>
                <a:cs typeface="Calibri"/>
                <a:sym typeface="Calibri"/>
              </a:rPr>
              <a:t>busca interesar y atraer a posibles candidato</a:t>
            </a:r>
            <a:r>
              <a:rPr b="0" i="0" lang="en-US" sz="1600" u="none" cap="none" strike="noStrike">
                <a:solidFill>
                  <a:srgbClr val="000000"/>
                </a:solidFill>
                <a:latin typeface="Calibri"/>
                <a:ea typeface="Calibri"/>
                <a:cs typeface="Calibri"/>
                <a:sym typeface="Calibri"/>
              </a:rPr>
              <a:t>s para que ocupe una vacante dentro de la organización.</a:t>
            </a:r>
            <a:endParaRPr/>
          </a:p>
          <a:p>
            <a:pPr indent="-285750" lvl="0" marL="351155" marR="0" rtl="0" algn="l">
              <a:lnSpc>
                <a:spcPct val="90000"/>
              </a:lnSpc>
              <a:spcBef>
                <a:spcPts val="1000"/>
              </a:spcBef>
              <a:spcAft>
                <a:spcPts val="0"/>
              </a:spcAft>
              <a:buClr>
                <a:schemeClr val="dk1"/>
              </a:buClr>
              <a:buSzPts val="1552"/>
              <a:buFont typeface="Arial"/>
              <a:buChar char="•"/>
            </a:pPr>
            <a:r>
              <a:rPr b="0" i="0" lang="en-US" sz="1600" u="none" cap="none" strike="noStrike">
                <a:solidFill>
                  <a:srgbClr val="000000"/>
                </a:solidFill>
                <a:latin typeface="Calibri"/>
                <a:ea typeface="Calibri"/>
                <a:cs typeface="Calibri"/>
                <a:sym typeface="Calibri"/>
              </a:rPr>
              <a:t>Es importante mencionar que entre más amplios sean los medios de difusión, </a:t>
            </a:r>
            <a:r>
              <a:rPr b="1" i="0" lang="en-US" sz="1600" u="none" cap="none" strike="noStrike">
                <a:solidFill>
                  <a:srgbClr val="000000"/>
                </a:solidFill>
                <a:latin typeface="Calibri"/>
                <a:ea typeface="Calibri"/>
                <a:cs typeface="Calibri"/>
                <a:sym typeface="Calibri"/>
              </a:rPr>
              <a:t>mayores posibilidades tendrá la organización de conseguir candidatos </a:t>
            </a:r>
            <a:r>
              <a:rPr b="0" i="0" lang="en-US" sz="1600" u="none" cap="none" strike="noStrike">
                <a:solidFill>
                  <a:srgbClr val="000000"/>
                </a:solidFill>
                <a:latin typeface="Calibri"/>
                <a:ea typeface="Calibri"/>
                <a:cs typeface="Calibri"/>
                <a:sym typeface="Calibri"/>
              </a:rPr>
              <a:t>y seleccionar al más idóneo.</a:t>
            </a:r>
            <a:endParaRPr b="0" i="0" sz="1600" u="none" cap="none" strike="noStrike">
              <a:solidFill>
                <a:srgbClr val="000000"/>
              </a:solidFill>
              <a:latin typeface="Calibri"/>
              <a:ea typeface="Calibri"/>
              <a:cs typeface="Calibri"/>
              <a:sym typeface="Calibri"/>
            </a:endParaRPr>
          </a:p>
        </p:txBody>
      </p:sp>
      <p:pic>
        <p:nvPicPr>
          <p:cNvPr id="185" name="Google Shape;185;p6"/>
          <p:cNvPicPr preferRelativeResize="0"/>
          <p:nvPr/>
        </p:nvPicPr>
        <p:blipFill rotWithShape="1">
          <a:blip r:embed="rId3">
            <a:alphaModFix/>
          </a:blip>
          <a:srcRect b="0" l="0" r="0" t="0"/>
          <a:stretch/>
        </p:blipFill>
        <p:spPr>
          <a:xfrm>
            <a:off x="3974572" y="6362957"/>
            <a:ext cx="4795531" cy="816017"/>
          </a:xfrm>
          <a:prstGeom prst="rect">
            <a:avLst/>
          </a:prstGeom>
          <a:noFill/>
          <a:ln>
            <a:noFill/>
          </a:ln>
        </p:spPr>
      </p:pic>
      <p:pic>
        <p:nvPicPr>
          <p:cNvPr id="186" name="Google Shape;186;p6"/>
          <p:cNvPicPr preferRelativeResize="0"/>
          <p:nvPr/>
        </p:nvPicPr>
        <p:blipFill rotWithShape="1">
          <a:blip r:embed="rId4">
            <a:alphaModFix/>
          </a:blip>
          <a:srcRect b="0" l="0" r="0" t="0"/>
          <a:stretch/>
        </p:blipFill>
        <p:spPr>
          <a:xfrm>
            <a:off x="5902911" y="2904515"/>
            <a:ext cx="3163259" cy="3598208"/>
          </a:xfrm>
          <a:prstGeom prst="rect">
            <a:avLst/>
          </a:prstGeom>
          <a:noFill/>
          <a:ln>
            <a:noFill/>
          </a:ln>
        </p:spPr>
      </p:pic>
      <p:pic>
        <p:nvPicPr>
          <p:cNvPr id="187" name="Google Shape;187;p6"/>
          <p:cNvPicPr preferRelativeResize="0"/>
          <p:nvPr/>
        </p:nvPicPr>
        <p:blipFill rotWithShape="1">
          <a:blip r:embed="rId5">
            <a:alphaModFix/>
          </a:blip>
          <a:srcRect b="0" l="0" r="0" t="0"/>
          <a:stretch/>
        </p:blipFill>
        <p:spPr>
          <a:xfrm>
            <a:off x="4891734" y="2696583"/>
            <a:ext cx="2155989" cy="41887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IMPORTANCIA DE </a:t>
            </a:r>
            <a:r>
              <a:rPr b="0" i="0" lang="en-US" sz="2800" u="none" cap="none" strike="noStrike">
                <a:solidFill>
                  <a:srgbClr val="A93501"/>
                </a:solidFill>
                <a:latin typeface="Calibri"/>
                <a:ea typeface="Calibri"/>
                <a:cs typeface="Calibri"/>
                <a:sym typeface="Calibri"/>
              </a:rPr>
              <a:t>LOS MEDIOS DE RECLUTAMIENTO</a:t>
            </a:r>
            <a:endParaRPr b="0" i="0" sz="3100" u="none" cap="none" strike="noStrike">
              <a:solidFill>
                <a:srgbClr val="A93501"/>
              </a:solidFill>
              <a:latin typeface="Calibri"/>
              <a:ea typeface="Calibri"/>
              <a:cs typeface="Calibri"/>
              <a:sym typeface="Calibri"/>
            </a:endParaRPr>
          </a:p>
        </p:txBody>
      </p:sp>
      <p:sp>
        <p:nvSpPr>
          <p:cNvPr id="193" name="Google Shape;193;p42"/>
          <p:cNvSpPr txBox="1"/>
          <p:nvPr/>
        </p:nvSpPr>
        <p:spPr>
          <a:xfrm>
            <a:off x="651852" y="2699448"/>
            <a:ext cx="6062524" cy="1647590"/>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1"/>
              </a:buClr>
              <a:buSzPts val="1536"/>
              <a:buFont typeface="Arial"/>
              <a:buChar char="•"/>
            </a:pPr>
            <a:r>
              <a:rPr b="0" i="0" lang="en-US" sz="1600" u="none" cap="none" strike="noStrike">
                <a:solidFill>
                  <a:srgbClr val="000000"/>
                </a:solidFill>
                <a:latin typeface="Calibri"/>
                <a:ea typeface="Calibri"/>
                <a:cs typeface="Calibri"/>
                <a:sym typeface="Calibri"/>
              </a:rPr>
              <a:t>Si bien es cierto las fuentes de reclutamiento (internas o externas), juegan un papel fundamental a la hora de buscar al personal capacitado para llenar la vacante de un cargo, también es importante el papel que juegan </a:t>
            </a:r>
            <a:r>
              <a:rPr b="1" i="0" lang="en-US" sz="1600" u="none" cap="none" strike="noStrike">
                <a:solidFill>
                  <a:srgbClr val="ED6B00"/>
                </a:solidFill>
                <a:latin typeface="Calibri"/>
                <a:ea typeface="Calibri"/>
                <a:cs typeface="Calibri"/>
                <a:sym typeface="Calibri"/>
              </a:rPr>
              <a:t>los medios de reclutamiento</a:t>
            </a:r>
            <a:r>
              <a:rPr b="0" i="0" lang="en-US" sz="1600" u="none" cap="none" strike="noStrike">
                <a:solidFill>
                  <a:srgbClr val="000000"/>
                </a:solidFill>
                <a:latin typeface="Calibri"/>
                <a:ea typeface="Calibri"/>
                <a:cs typeface="Calibri"/>
                <a:sym typeface="Calibri"/>
              </a:rPr>
              <a:t>, ya que son los medios utilizados para buscar, interesar y atraer a los posibles candidatos idóneos para que ocupe una vacante dentro de la organización.</a:t>
            </a:r>
            <a:endParaRPr b="0" i="0" sz="1600" u="none" cap="none" strike="noStrike">
              <a:solidFill>
                <a:srgbClr val="000000"/>
              </a:solidFill>
              <a:latin typeface="Calibri"/>
              <a:ea typeface="Calibri"/>
              <a:cs typeface="Calibri"/>
              <a:sym typeface="Calibri"/>
            </a:endParaRPr>
          </a:p>
        </p:txBody>
      </p:sp>
      <p:pic>
        <p:nvPicPr>
          <p:cNvPr id="194" name="Google Shape;194;p42"/>
          <p:cNvPicPr preferRelativeResize="0"/>
          <p:nvPr/>
        </p:nvPicPr>
        <p:blipFill rotWithShape="1">
          <a:blip r:embed="rId3">
            <a:alphaModFix/>
          </a:blip>
          <a:srcRect b="33490" l="-18745" r="0" t="-1050"/>
          <a:stretch/>
        </p:blipFill>
        <p:spPr>
          <a:xfrm>
            <a:off x="3433973" y="4237074"/>
            <a:ext cx="5657640" cy="3322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