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comments+xml" PartName="/ppt/comments/comment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binary" PartName="/ppt/metadata"/>
  <Override ContentType="application/vnd.openxmlformats-officedocument.presentationml.notesMaster+xml" PartName="/ppt/notesMasters/notesMaster1.xml"/>
  <Override ContentType="application/vnd.openxmlformats-officedocument.presentationml.commentAuthors+xml" PartName="/ppt/commentAuthors.xml"/>
  <Override ContentType="application/vnd.openxmlformats-officedocument.presentationml.presProps+xml" PartName="/ppt/presProps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5"/>
    <p:sldMasterId id="2147483654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</p:sldIdLst>
  <p:sldSz cy="7559675" cx="972025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381">
          <p15:clr>
            <a:srgbClr val="A4A3A4"/>
          </p15:clr>
        </p15:guide>
        <p15:guide id="2" pos="3061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23" roundtripDataSignature="AMtx7mjAz9ZBwd8gW+brQHxJ1gaJtdyRTg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Author clrIdx="0" id="0" initials="" lastIdx="1" name="Daniella Toledo"/>
</p:cmAuthorLst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381" orient="horz"/>
        <p:guide pos="3061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3.xml"/><Relationship Id="rId11" Type="http://schemas.openxmlformats.org/officeDocument/2006/relationships/slide" Target="slides/slide4.xml"/><Relationship Id="rId22" Type="http://schemas.openxmlformats.org/officeDocument/2006/relationships/slide" Target="slides/slide15.xml"/><Relationship Id="rId10" Type="http://schemas.openxmlformats.org/officeDocument/2006/relationships/slide" Target="slides/slide3.xml"/><Relationship Id="rId21" Type="http://schemas.openxmlformats.org/officeDocument/2006/relationships/slide" Target="slides/slide14.xml"/><Relationship Id="rId13" Type="http://schemas.openxmlformats.org/officeDocument/2006/relationships/slide" Target="slides/slide6.xml"/><Relationship Id="rId12" Type="http://schemas.openxmlformats.org/officeDocument/2006/relationships/slide" Target="slides/slide5.xml"/><Relationship Id="rId23" Type="http://customschemas.google.com/relationships/presentationmetadata" Target="meta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commentAuthors" Target="commentAuthors.xml"/><Relationship Id="rId9" Type="http://schemas.openxmlformats.org/officeDocument/2006/relationships/slide" Target="slides/slide2.xml"/><Relationship Id="rId15" Type="http://schemas.openxmlformats.org/officeDocument/2006/relationships/slide" Target="slides/slide8.xml"/><Relationship Id="rId14" Type="http://schemas.openxmlformats.org/officeDocument/2006/relationships/slide" Target="slides/slide7.xml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5" Type="http://schemas.openxmlformats.org/officeDocument/2006/relationships/slideMaster" Target="slideMasters/slideMaster1.xml"/><Relationship Id="rId19" Type="http://schemas.openxmlformats.org/officeDocument/2006/relationships/slide" Target="slides/slide12.xml"/><Relationship Id="rId6" Type="http://schemas.openxmlformats.org/officeDocument/2006/relationships/slideMaster" Target="slideMasters/slideMaster2.xml"/><Relationship Id="rId18" Type="http://schemas.openxmlformats.org/officeDocument/2006/relationships/slide" Target="slides/slide1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/Relationships>
</file>

<file path=ppt/comments/comment1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 authorId="0" idx="1" dt="2020-11-12T13:21:52.104">
    <p:pos x="6000" y="0"/>
    <p:text>Recordar cambiar el número de la actividad. El número verde no cambia.</p:text>
    <p:extLst>
      <p:ext uri="{C676402C-5697-4E1C-873F-D02D1690AC5C}">
        <p15:threadingInfo timeZoneBias="0"/>
      </p:ext>
      <p:ext uri="http://customooxmlschemas.google.com/">
        <go:slidesCustomData xmlns:go="http://customooxmlschemas.google.com/" commentPostId="AAAAHQMen-Q"/>
      </p:ext>
    </p:extLst>
  </p:cm>
</p:cmLst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224953" y="685800"/>
            <a:ext cx="44088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22" name="Google Shape;122;p1:notes"/>
          <p:cNvSpPr/>
          <p:nvPr>
            <p:ph idx="2" type="sldImg"/>
          </p:nvPr>
        </p:nvSpPr>
        <p:spPr>
          <a:xfrm>
            <a:off x="1225550" y="685800"/>
            <a:ext cx="4408488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7" name="Google Shape;237;p43:notes"/>
          <p:cNvSpPr/>
          <p:nvPr>
            <p:ph idx="2" type="sldImg"/>
          </p:nvPr>
        </p:nvSpPr>
        <p:spPr>
          <a:xfrm>
            <a:off x="1224953" y="685800"/>
            <a:ext cx="44088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6" name="Google Shape;246;p44:notes"/>
          <p:cNvSpPr/>
          <p:nvPr>
            <p:ph idx="2" type="sldImg"/>
          </p:nvPr>
        </p:nvSpPr>
        <p:spPr>
          <a:xfrm>
            <a:off x="1224953" y="685800"/>
            <a:ext cx="44088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8" name="Google Shape;258;p45:notes"/>
          <p:cNvSpPr/>
          <p:nvPr>
            <p:ph idx="2" type="sldImg"/>
          </p:nvPr>
        </p:nvSpPr>
        <p:spPr>
          <a:xfrm>
            <a:off x="1224953" y="685800"/>
            <a:ext cx="44088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0" name="Google Shape;270;p46:notes"/>
          <p:cNvSpPr/>
          <p:nvPr>
            <p:ph idx="2" type="sldImg"/>
          </p:nvPr>
        </p:nvSpPr>
        <p:spPr>
          <a:xfrm>
            <a:off x="1224953" y="685800"/>
            <a:ext cx="44088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18:notes"/>
          <p:cNvSpPr/>
          <p:nvPr>
            <p:ph idx="2" type="sldImg"/>
          </p:nvPr>
        </p:nvSpPr>
        <p:spPr>
          <a:xfrm>
            <a:off x="1225550" y="685800"/>
            <a:ext cx="4408488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2" name="Google Shape;282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5" name="Google Shape;295;p47:notes"/>
          <p:cNvSpPr/>
          <p:nvPr>
            <p:ph idx="2" type="sldImg"/>
          </p:nvPr>
        </p:nvSpPr>
        <p:spPr>
          <a:xfrm>
            <a:off x="1224953" y="685800"/>
            <a:ext cx="44088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" name="Google Shape;131;p37:notes"/>
          <p:cNvSpPr/>
          <p:nvPr>
            <p:ph idx="2" type="sldImg"/>
          </p:nvPr>
        </p:nvSpPr>
        <p:spPr>
          <a:xfrm>
            <a:off x="1224953" y="685800"/>
            <a:ext cx="44088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8:notes"/>
          <p:cNvSpPr/>
          <p:nvPr>
            <p:ph idx="2" type="sldImg"/>
          </p:nvPr>
        </p:nvSpPr>
        <p:spPr>
          <a:xfrm>
            <a:off x="1225550" y="685800"/>
            <a:ext cx="4408488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9" name="Google Shape;139;p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5:notes"/>
          <p:cNvSpPr/>
          <p:nvPr>
            <p:ph idx="2" type="sldImg"/>
          </p:nvPr>
        </p:nvSpPr>
        <p:spPr>
          <a:xfrm>
            <a:off x="1225550" y="685800"/>
            <a:ext cx="4408488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4" name="Google Shape;154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3:notes"/>
          <p:cNvSpPr/>
          <p:nvPr>
            <p:ph idx="2" type="sldImg"/>
          </p:nvPr>
        </p:nvSpPr>
        <p:spPr>
          <a:xfrm>
            <a:off x="1225550" y="685800"/>
            <a:ext cx="4408488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3" name="Google Shape;193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3" name="Google Shape;203;p39:notes"/>
          <p:cNvSpPr/>
          <p:nvPr>
            <p:ph idx="2" type="sldImg"/>
          </p:nvPr>
        </p:nvSpPr>
        <p:spPr>
          <a:xfrm>
            <a:off x="1224953" y="685800"/>
            <a:ext cx="44088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2" name="Google Shape;212;p40:notes"/>
          <p:cNvSpPr/>
          <p:nvPr>
            <p:ph idx="2" type="sldImg"/>
          </p:nvPr>
        </p:nvSpPr>
        <p:spPr>
          <a:xfrm>
            <a:off x="1224953" y="685800"/>
            <a:ext cx="44088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0" name="Google Shape;220;p41:notes"/>
          <p:cNvSpPr/>
          <p:nvPr>
            <p:ph idx="2" type="sldImg"/>
          </p:nvPr>
        </p:nvSpPr>
        <p:spPr>
          <a:xfrm>
            <a:off x="1224953" y="685800"/>
            <a:ext cx="44088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8" name="Google Shape;228;p42:notes"/>
          <p:cNvSpPr/>
          <p:nvPr>
            <p:ph idx="2" type="sldImg"/>
          </p:nvPr>
        </p:nvSpPr>
        <p:spPr>
          <a:xfrm>
            <a:off x="1224953" y="685800"/>
            <a:ext cx="44088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png"/><Relationship Id="rId4" Type="http://schemas.openxmlformats.org/officeDocument/2006/relationships/image" Target="../media/image3.png"/><Relationship Id="rId5" Type="http://schemas.openxmlformats.org/officeDocument/2006/relationships/image" Target="../media/image5.png"/><Relationship Id="rId6" Type="http://schemas.openxmlformats.org/officeDocument/2006/relationships/image" Target="../media/image4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1_One column text">
    <p:spTree>
      <p:nvGrpSpPr>
        <p:cNvPr id="6" name="Shape 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7;p23"/>
          <p:cNvSpPr/>
          <p:nvPr/>
        </p:nvSpPr>
        <p:spPr>
          <a:xfrm>
            <a:off x="270565" y="1747314"/>
            <a:ext cx="9346500" cy="5675922"/>
          </a:xfrm>
          <a:prstGeom prst="round1Rect">
            <a:avLst>
              <a:gd fmla="val 15350" name="adj"/>
            </a:avLst>
          </a:prstGeom>
          <a:solidFill>
            <a:srgbClr val="C4D7CD">
              <a:alpha val="64705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Google Shape;8;p23"/>
          <p:cNvSpPr/>
          <p:nvPr/>
        </p:nvSpPr>
        <p:spPr>
          <a:xfrm>
            <a:off x="436350" y="6464001"/>
            <a:ext cx="7891862" cy="680474"/>
          </a:xfrm>
          <a:prstGeom prst="roundRect">
            <a:avLst>
              <a:gd fmla="val 19335" name="adj"/>
            </a:avLst>
          </a:prstGeom>
          <a:solidFill>
            <a:srgbClr val="8EB99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" name="Google Shape;9;p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272365" y="1222172"/>
            <a:ext cx="1080000" cy="241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0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272365" y="418596"/>
            <a:ext cx="1080000" cy="6647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1;p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521706" y="6387272"/>
            <a:ext cx="830659" cy="75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2;p2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33443" y="419875"/>
            <a:ext cx="4210917" cy="680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2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33441" y="6464037"/>
            <a:ext cx="690406" cy="680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ción" type="twoTxTwoObj">
  <p:cSld name="TWO_OBJECTS_WITH_TEXT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49"/>
          <p:cNvSpPr txBox="1"/>
          <p:nvPr>
            <p:ph type="title"/>
          </p:nvPr>
        </p:nvSpPr>
        <p:spPr>
          <a:xfrm>
            <a:off x="669925" y="403225"/>
            <a:ext cx="8383588" cy="146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49"/>
          <p:cNvSpPr txBox="1"/>
          <p:nvPr>
            <p:ph idx="1" type="body"/>
          </p:nvPr>
        </p:nvSpPr>
        <p:spPr>
          <a:xfrm>
            <a:off x="669925" y="1852613"/>
            <a:ext cx="4111625" cy="908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79" name="Google Shape;79;p49"/>
          <p:cNvSpPr txBox="1"/>
          <p:nvPr>
            <p:ph idx="2" type="body"/>
          </p:nvPr>
        </p:nvSpPr>
        <p:spPr>
          <a:xfrm>
            <a:off x="669925" y="2760663"/>
            <a:ext cx="4111625" cy="40624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0" name="Google Shape;80;p49"/>
          <p:cNvSpPr txBox="1"/>
          <p:nvPr>
            <p:ph idx="3" type="body"/>
          </p:nvPr>
        </p:nvSpPr>
        <p:spPr>
          <a:xfrm>
            <a:off x="4921250" y="1852613"/>
            <a:ext cx="4132263" cy="908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81" name="Google Shape;81;p49"/>
          <p:cNvSpPr txBox="1"/>
          <p:nvPr>
            <p:ph idx="4" type="body"/>
          </p:nvPr>
        </p:nvSpPr>
        <p:spPr>
          <a:xfrm>
            <a:off x="4921250" y="2760663"/>
            <a:ext cx="4132263" cy="40624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2" name="Google Shape;82;p49"/>
          <p:cNvSpPr txBox="1"/>
          <p:nvPr>
            <p:ph idx="10" type="dt"/>
          </p:nvPr>
        </p:nvSpPr>
        <p:spPr>
          <a:xfrm>
            <a:off x="668338" y="7007225"/>
            <a:ext cx="2187575" cy="4016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49"/>
          <p:cNvSpPr txBox="1"/>
          <p:nvPr>
            <p:ph idx="11" type="ftr"/>
          </p:nvPr>
        </p:nvSpPr>
        <p:spPr>
          <a:xfrm>
            <a:off x="3219450" y="7007225"/>
            <a:ext cx="3281363" cy="4016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49"/>
          <p:cNvSpPr txBox="1"/>
          <p:nvPr>
            <p:ph idx="12" type="sldNum"/>
          </p:nvPr>
        </p:nvSpPr>
        <p:spPr>
          <a:xfrm>
            <a:off x="6864350" y="7007225"/>
            <a:ext cx="2187575" cy="4016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lo el título" type="titleOnly">
  <p:cSld name="TITLE_ONLY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31"/>
          <p:cNvSpPr txBox="1"/>
          <p:nvPr>
            <p:ph type="title"/>
          </p:nvPr>
        </p:nvSpPr>
        <p:spPr>
          <a:xfrm>
            <a:off x="668338" y="403225"/>
            <a:ext cx="8383587" cy="146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31"/>
          <p:cNvSpPr txBox="1"/>
          <p:nvPr>
            <p:ph idx="10" type="dt"/>
          </p:nvPr>
        </p:nvSpPr>
        <p:spPr>
          <a:xfrm>
            <a:off x="668338" y="7007225"/>
            <a:ext cx="2187575" cy="4016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31"/>
          <p:cNvSpPr txBox="1"/>
          <p:nvPr>
            <p:ph idx="11" type="ftr"/>
          </p:nvPr>
        </p:nvSpPr>
        <p:spPr>
          <a:xfrm>
            <a:off x="3219450" y="7007225"/>
            <a:ext cx="3281363" cy="4016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31"/>
          <p:cNvSpPr txBox="1"/>
          <p:nvPr>
            <p:ph idx="12" type="sldNum"/>
          </p:nvPr>
        </p:nvSpPr>
        <p:spPr>
          <a:xfrm>
            <a:off x="6864350" y="7007225"/>
            <a:ext cx="2187575" cy="4016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 blanco" type="blank">
  <p:cSld name="BLANK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50"/>
          <p:cNvSpPr txBox="1"/>
          <p:nvPr>
            <p:ph idx="10" type="dt"/>
          </p:nvPr>
        </p:nvSpPr>
        <p:spPr>
          <a:xfrm>
            <a:off x="668338" y="7007225"/>
            <a:ext cx="2187575" cy="4016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50"/>
          <p:cNvSpPr txBox="1"/>
          <p:nvPr>
            <p:ph idx="11" type="ftr"/>
          </p:nvPr>
        </p:nvSpPr>
        <p:spPr>
          <a:xfrm>
            <a:off x="3219450" y="7007225"/>
            <a:ext cx="3281363" cy="4016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" name="Google Shape;93;p50"/>
          <p:cNvSpPr txBox="1"/>
          <p:nvPr>
            <p:ph idx="12" type="sldNum"/>
          </p:nvPr>
        </p:nvSpPr>
        <p:spPr>
          <a:xfrm>
            <a:off x="6864350" y="7007225"/>
            <a:ext cx="2187575" cy="4016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ido con título" type="objTx">
  <p:cSld name="OBJECT_WITH_CAPTION_TEXT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51"/>
          <p:cNvSpPr txBox="1"/>
          <p:nvPr>
            <p:ph type="title"/>
          </p:nvPr>
        </p:nvSpPr>
        <p:spPr>
          <a:xfrm>
            <a:off x="669925" y="503238"/>
            <a:ext cx="3135313" cy="1765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6" name="Google Shape;96;p51"/>
          <p:cNvSpPr txBox="1"/>
          <p:nvPr>
            <p:ph idx="1" type="body"/>
          </p:nvPr>
        </p:nvSpPr>
        <p:spPr>
          <a:xfrm>
            <a:off x="4132263" y="1089025"/>
            <a:ext cx="4921250" cy="5372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97" name="Google Shape;97;p51"/>
          <p:cNvSpPr txBox="1"/>
          <p:nvPr>
            <p:ph idx="2" type="body"/>
          </p:nvPr>
        </p:nvSpPr>
        <p:spPr>
          <a:xfrm>
            <a:off x="669925" y="2268538"/>
            <a:ext cx="3135313" cy="42005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98" name="Google Shape;98;p51"/>
          <p:cNvSpPr txBox="1"/>
          <p:nvPr>
            <p:ph idx="10" type="dt"/>
          </p:nvPr>
        </p:nvSpPr>
        <p:spPr>
          <a:xfrm>
            <a:off x="668338" y="7007225"/>
            <a:ext cx="2187575" cy="4016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9" name="Google Shape;99;p51"/>
          <p:cNvSpPr txBox="1"/>
          <p:nvPr>
            <p:ph idx="11" type="ftr"/>
          </p:nvPr>
        </p:nvSpPr>
        <p:spPr>
          <a:xfrm>
            <a:off x="3219450" y="7007225"/>
            <a:ext cx="3281363" cy="4016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0" name="Google Shape;100;p51"/>
          <p:cNvSpPr txBox="1"/>
          <p:nvPr>
            <p:ph idx="12" type="sldNum"/>
          </p:nvPr>
        </p:nvSpPr>
        <p:spPr>
          <a:xfrm>
            <a:off x="6864350" y="7007225"/>
            <a:ext cx="2187575" cy="4016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n con título" type="picTx">
  <p:cSld name="PICTURE_WITH_CAPTION_TEXT"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52"/>
          <p:cNvSpPr txBox="1"/>
          <p:nvPr>
            <p:ph type="title"/>
          </p:nvPr>
        </p:nvSpPr>
        <p:spPr>
          <a:xfrm>
            <a:off x="669925" y="503238"/>
            <a:ext cx="3135313" cy="1765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3" name="Google Shape;103;p52"/>
          <p:cNvSpPr/>
          <p:nvPr>
            <p:ph idx="2" type="pic"/>
          </p:nvPr>
        </p:nvSpPr>
        <p:spPr>
          <a:xfrm>
            <a:off x="4132263" y="1089025"/>
            <a:ext cx="4921250" cy="5372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4" name="Google Shape;104;p52"/>
          <p:cNvSpPr txBox="1"/>
          <p:nvPr>
            <p:ph idx="1" type="body"/>
          </p:nvPr>
        </p:nvSpPr>
        <p:spPr>
          <a:xfrm>
            <a:off x="669925" y="2268538"/>
            <a:ext cx="3135313" cy="42005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105" name="Google Shape;105;p52"/>
          <p:cNvSpPr txBox="1"/>
          <p:nvPr>
            <p:ph idx="10" type="dt"/>
          </p:nvPr>
        </p:nvSpPr>
        <p:spPr>
          <a:xfrm>
            <a:off x="668338" y="7007225"/>
            <a:ext cx="2187575" cy="4016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6" name="Google Shape;106;p52"/>
          <p:cNvSpPr txBox="1"/>
          <p:nvPr>
            <p:ph idx="11" type="ftr"/>
          </p:nvPr>
        </p:nvSpPr>
        <p:spPr>
          <a:xfrm>
            <a:off x="3219450" y="7007225"/>
            <a:ext cx="3281363" cy="4016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7" name="Google Shape;107;p52"/>
          <p:cNvSpPr txBox="1"/>
          <p:nvPr>
            <p:ph idx="12" type="sldNum"/>
          </p:nvPr>
        </p:nvSpPr>
        <p:spPr>
          <a:xfrm>
            <a:off x="6864350" y="7007225"/>
            <a:ext cx="2187575" cy="4016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texto vertical" type="vertTx">
  <p:cSld name="VERTICAL_TEXT"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53"/>
          <p:cNvSpPr txBox="1"/>
          <p:nvPr>
            <p:ph type="title"/>
          </p:nvPr>
        </p:nvSpPr>
        <p:spPr>
          <a:xfrm>
            <a:off x="668338" y="403225"/>
            <a:ext cx="8383587" cy="146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0" name="Google Shape;110;p53"/>
          <p:cNvSpPr txBox="1"/>
          <p:nvPr>
            <p:ph idx="1" type="body"/>
          </p:nvPr>
        </p:nvSpPr>
        <p:spPr>
          <a:xfrm rot="5400000">
            <a:off x="2462213" y="219076"/>
            <a:ext cx="4795838" cy="83835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1" name="Google Shape;111;p53"/>
          <p:cNvSpPr txBox="1"/>
          <p:nvPr>
            <p:ph idx="10" type="dt"/>
          </p:nvPr>
        </p:nvSpPr>
        <p:spPr>
          <a:xfrm>
            <a:off x="668338" y="7007225"/>
            <a:ext cx="2187575" cy="4016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2" name="Google Shape;112;p53"/>
          <p:cNvSpPr txBox="1"/>
          <p:nvPr>
            <p:ph idx="11" type="ftr"/>
          </p:nvPr>
        </p:nvSpPr>
        <p:spPr>
          <a:xfrm>
            <a:off x="3219450" y="7007225"/>
            <a:ext cx="3281363" cy="4016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3" name="Google Shape;113;p53"/>
          <p:cNvSpPr txBox="1"/>
          <p:nvPr>
            <p:ph idx="12" type="sldNum"/>
          </p:nvPr>
        </p:nvSpPr>
        <p:spPr>
          <a:xfrm>
            <a:off x="6864350" y="7007225"/>
            <a:ext cx="2187575" cy="4016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vertical y texto" type="vertTitleAndTx">
  <p:cSld name="VERTICAL_TITLE_AND_VERTICAL_TEXT"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54"/>
          <p:cNvSpPr txBox="1"/>
          <p:nvPr>
            <p:ph type="title"/>
          </p:nvPr>
        </p:nvSpPr>
        <p:spPr>
          <a:xfrm rot="5400000">
            <a:off x="4801394" y="2558256"/>
            <a:ext cx="6405563" cy="209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6" name="Google Shape;116;p54"/>
          <p:cNvSpPr txBox="1"/>
          <p:nvPr>
            <p:ph idx="1" type="body"/>
          </p:nvPr>
        </p:nvSpPr>
        <p:spPr>
          <a:xfrm rot="5400000">
            <a:off x="533400" y="538163"/>
            <a:ext cx="6405563" cy="61356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7" name="Google Shape;117;p54"/>
          <p:cNvSpPr txBox="1"/>
          <p:nvPr>
            <p:ph idx="10" type="dt"/>
          </p:nvPr>
        </p:nvSpPr>
        <p:spPr>
          <a:xfrm>
            <a:off x="668338" y="7007225"/>
            <a:ext cx="2187575" cy="4016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8" name="Google Shape;118;p54"/>
          <p:cNvSpPr txBox="1"/>
          <p:nvPr>
            <p:ph idx="11" type="ftr"/>
          </p:nvPr>
        </p:nvSpPr>
        <p:spPr>
          <a:xfrm>
            <a:off x="3219450" y="7007225"/>
            <a:ext cx="3281363" cy="4016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9" name="Google Shape;119;p54"/>
          <p:cNvSpPr txBox="1"/>
          <p:nvPr>
            <p:ph idx="12" type="sldNum"/>
          </p:nvPr>
        </p:nvSpPr>
        <p:spPr>
          <a:xfrm>
            <a:off x="6864350" y="7007225"/>
            <a:ext cx="2187575" cy="4016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24"/>
          <p:cNvSpPr/>
          <p:nvPr/>
        </p:nvSpPr>
        <p:spPr>
          <a:xfrm>
            <a:off x="242856" y="1756550"/>
            <a:ext cx="9346500" cy="5675922"/>
          </a:xfrm>
          <a:prstGeom prst="round1Rect">
            <a:avLst>
              <a:gd fmla="val 15350" name="adj"/>
            </a:avLst>
          </a:prstGeom>
          <a:solidFill>
            <a:srgbClr val="EEEEE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" name="Google Shape;16;p2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272365" y="1222172"/>
            <a:ext cx="1080000" cy="241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272365" y="418596"/>
            <a:ext cx="1080000" cy="6647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18;p2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33443" y="419875"/>
            <a:ext cx="4210917" cy="680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26"/>
          <p:cNvSpPr/>
          <p:nvPr/>
        </p:nvSpPr>
        <p:spPr>
          <a:xfrm flipH="1" rot="10800000">
            <a:off x="181650" y="822025"/>
            <a:ext cx="9356700" cy="6531300"/>
          </a:xfrm>
          <a:prstGeom prst="round1Rect">
            <a:avLst>
              <a:gd fmla="val 15350" name="adj"/>
            </a:avLst>
          </a:prstGeom>
          <a:solidFill>
            <a:srgbClr val="EFEFE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Google Shape;21;p26"/>
          <p:cNvSpPr/>
          <p:nvPr/>
        </p:nvSpPr>
        <p:spPr>
          <a:xfrm>
            <a:off x="8091900" y="779400"/>
            <a:ext cx="662100" cy="52500"/>
          </a:xfrm>
          <a:prstGeom prst="rect">
            <a:avLst/>
          </a:prstGeom>
          <a:solidFill>
            <a:srgbClr val="0F69B4"/>
          </a:solidFill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" name="Google Shape;22;p26"/>
          <p:cNvSpPr/>
          <p:nvPr/>
        </p:nvSpPr>
        <p:spPr>
          <a:xfrm>
            <a:off x="8754000" y="779400"/>
            <a:ext cx="785400" cy="52500"/>
          </a:xfrm>
          <a:prstGeom prst="rect">
            <a:avLst/>
          </a:prstGeom>
          <a:solidFill>
            <a:srgbClr val="EB3C46"/>
          </a:solidFill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Google Shape;23;p26"/>
          <p:cNvSpPr/>
          <p:nvPr/>
        </p:nvSpPr>
        <p:spPr>
          <a:xfrm>
            <a:off x="180900" y="180900"/>
            <a:ext cx="7911000" cy="6510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29754D"/>
          </a:solidFill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Google Shape;24;p26"/>
          <p:cNvSpPr txBox="1"/>
          <p:nvPr/>
        </p:nvSpPr>
        <p:spPr>
          <a:xfrm>
            <a:off x="8443618" y="271143"/>
            <a:ext cx="1166700" cy="34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Actividad 4|</a:t>
            </a:r>
            <a:r>
              <a:rPr b="0" i="0" lang="en-US" sz="1600" u="none" cap="none" strike="noStrik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b="0" i="0" sz="1600" u="none" cap="none" strike="noStrike">
              <a:solidFill>
                <a:srgbClr val="29754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" name="Google Shape;25;p26"/>
          <p:cNvSpPr txBox="1"/>
          <p:nvPr/>
        </p:nvSpPr>
        <p:spPr>
          <a:xfrm>
            <a:off x="442650" y="350325"/>
            <a:ext cx="7441800" cy="3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MÓDULO</a:t>
            </a:r>
            <a:r>
              <a:rPr b="0" i="0" lang="en-US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 Instalación de motores eléctricos y equipos de calefacción</a:t>
            </a:r>
            <a:endParaRPr b="0" i="0" sz="1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" name="Google Shape;26;p26"/>
          <p:cNvSpPr txBox="1"/>
          <p:nvPr/>
        </p:nvSpPr>
        <p:spPr>
          <a:xfrm>
            <a:off x="180900" y="6881800"/>
            <a:ext cx="527945" cy="26472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b="0" i="0" lang="en-US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100" u="none" cap="none" strike="noStrike">
              <a:solidFill>
                <a:srgbClr val="741B4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" name="Google Shape;27;p26"/>
          <p:cNvSpPr txBox="1"/>
          <p:nvPr/>
        </p:nvSpPr>
        <p:spPr>
          <a:xfrm>
            <a:off x="375975" y="6881800"/>
            <a:ext cx="6786600" cy="34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       </a:t>
            </a:r>
            <a:r>
              <a:rPr b="0" i="0" lang="en-US" sz="1100" u="none" cap="none" strike="noStrik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 ELECTRICIDAD </a:t>
            </a:r>
            <a:r>
              <a:rPr b="0" i="0" lang="en-US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| 4° Medio | Presentación</a:t>
            </a:r>
            <a:endParaRPr b="0" i="0" sz="1100" u="none" cap="none" strike="noStrike">
              <a:solidFill>
                <a:srgbClr val="741B4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27"/>
          <p:cNvSpPr/>
          <p:nvPr/>
        </p:nvSpPr>
        <p:spPr>
          <a:xfrm>
            <a:off x="180900" y="180900"/>
            <a:ext cx="7911000" cy="6510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29754D"/>
          </a:solidFill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" name="Google Shape;30;p27"/>
          <p:cNvSpPr/>
          <p:nvPr/>
        </p:nvSpPr>
        <p:spPr>
          <a:xfrm>
            <a:off x="8091900" y="779400"/>
            <a:ext cx="662100" cy="52500"/>
          </a:xfrm>
          <a:prstGeom prst="rect">
            <a:avLst/>
          </a:prstGeom>
          <a:solidFill>
            <a:srgbClr val="0F69B4"/>
          </a:solidFill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" name="Google Shape;31;p27"/>
          <p:cNvSpPr/>
          <p:nvPr/>
        </p:nvSpPr>
        <p:spPr>
          <a:xfrm>
            <a:off x="8754000" y="779400"/>
            <a:ext cx="785400" cy="52500"/>
          </a:xfrm>
          <a:prstGeom prst="rect">
            <a:avLst/>
          </a:prstGeom>
          <a:solidFill>
            <a:srgbClr val="EB3C46"/>
          </a:solidFill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" name="Google Shape;32;p27"/>
          <p:cNvSpPr txBox="1"/>
          <p:nvPr/>
        </p:nvSpPr>
        <p:spPr>
          <a:xfrm>
            <a:off x="8443618" y="271143"/>
            <a:ext cx="1166700" cy="34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Actividad 4|</a:t>
            </a:r>
            <a:r>
              <a:rPr b="0" i="0" lang="en-US" sz="1600" u="none" cap="none" strike="noStrik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b="0" i="0" sz="1600" u="none" cap="none" strike="noStrike">
              <a:solidFill>
                <a:srgbClr val="29754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" name="Google Shape;33;p27"/>
          <p:cNvSpPr txBox="1"/>
          <p:nvPr/>
        </p:nvSpPr>
        <p:spPr>
          <a:xfrm>
            <a:off x="442650" y="350325"/>
            <a:ext cx="7441800" cy="3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MÓDULO</a:t>
            </a:r>
            <a:r>
              <a:rPr b="0" i="0" lang="en-US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 Instalación de motores eléctricos y equipos de calefacción</a:t>
            </a:r>
            <a:endParaRPr b="0" i="0" sz="1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" name="Google Shape;34;p27"/>
          <p:cNvSpPr txBox="1"/>
          <p:nvPr/>
        </p:nvSpPr>
        <p:spPr>
          <a:xfrm>
            <a:off x="180900" y="6881800"/>
            <a:ext cx="527945" cy="26472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b="0" i="0" lang="en-US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100" u="none" cap="none" strike="noStrike">
              <a:solidFill>
                <a:srgbClr val="741B4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" name="Google Shape;35;p27"/>
          <p:cNvSpPr txBox="1"/>
          <p:nvPr/>
        </p:nvSpPr>
        <p:spPr>
          <a:xfrm>
            <a:off x="375975" y="6881800"/>
            <a:ext cx="6786600" cy="34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       </a:t>
            </a:r>
            <a:r>
              <a:rPr b="0" i="0" lang="en-US" sz="1100" u="none" cap="none" strike="noStrik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 ELECTRICIDAD </a:t>
            </a:r>
            <a:r>
              <a:rPr b="0" i="0" lang="en-US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| 4° Medio | Presentación</a:t>
            </a:r>
            <a:endParaRPr b="0" i="0" sz="1100" u="none" cap="none" strike="noStrike">
              <a:solidFill>
                <a:srgbClr val="741B4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32"/>
          <p:cNvSpPr/>
          <p:nvPr/>
        </p:nvSpPr>
        <p:spPr>
          <a:xfrm flipH="1" rot="10800000">
            <a:off x="181650" y="822025"/>
            <a:ext cx="9356700" cy="6531300"/>
          </a:xfrm>
          <a:prstGeom prst="round1Rect">
            <a:avLst>
              <a:gd fmla="val 15350" name="adj"/>
            </a:avLst>
          </a:prstGeom>
          <a:solidFill>
            <a:srgbClr val="D7E3D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" name="Google Shape;38;p32"/>
          <p:cNvSpPr/>
          <p:nvPr/>
        </p:nvSpPr>
        <p:spPr>
          <a:xfrm>
            <a:off x="8091900" y="779400"/>
            <a:ext cx="662100" cy="52500"/>
          </a:xfrm>
          <a:prstGeom prst="rect">
            <a:avLst/>
          </a:prstGeom>
          <a:solidFill>
            <a:srgbClr val="0F69B4"/>
          </a:solidFill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" name="Google Shape;39;p32"/>
          <p:cNvSpPr/>
          <p:nvPr/>
        </p:nvSpPr>
        <p:spPr>
          <a:xfrm>
            <a:off x="8754000" y="779400"/>
            <a:ext cx="785400" cy="52500"/>
          </a:xfrm>
          <a:prstGeom prst="rect">
            <a:avLst/>
          </a:prstGeom>
          <a:solidFill>
            <a:srgbClr val="EB3C46"/>
          </a:solidFill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" name="Google Shape;40;p32"/>
          <p:cNvSpPr txBox="1"/>
          <p:nvPr/>
        </p:nvSpPr>
        <p:spPr>
          <a:xfrm>
            <a:off x="180900" y="6881800"/>
            <a:ext cx="527945" cy="26472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b="0" i="0" lang="en-US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100" u="none" cap="none" strike="noStrike">
              <a:solidFill>
                <a:srgbClr val="741B4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" name="Google Shape;41;p32"/>
          <p:cNvSpPr/>
          <p:nvPr/>
        </p:nvSpPr>
        <p:spPr>
          <a:xfrm>
            <a:off x="180900" y="180900"/>
            <a:ext cx="7911000" cy="6510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29754D"/>
          </a:solidFill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" name="Google Shape;42;p32"/>
          <p:cNvSpPr txBox="1"/>
          <p:nvPr/>
        </p:nvSpPr>
        <p:spPr>
          <a:xfrm>
            <a:off x="8443618" y="271143"/>
            <a:ext cx="1166700" cy="34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Actividad 4|</a:t>
            </a:r>
            <a:r>
              <a:rPr b="0" i="0" lang="en-US" sz="1600" u="none" cap="none" strike="noStrik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b="0" i="0" sz="1600" u="none" cap="none" strike="noStrike">
              <a:solidFill>
                <a:srgbClr val="29754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" name="Google Shape;43;p32"/>
          <p:cNvSpPr txBox="1"/>
          <p:nvPr/>
        </p:nvSpPr>
        <p:spPr>
          <a:xfrm>
            <a:off x="442650" y="350325"/>
            <a:ext cx="7441800" cy="3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MÓDULO</a:t>
            </a:r>
            <a:r>
              <a:rPr b="0" i="0" lang="en-US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 Instalación de motores eléctricos y equipos de calefacción</a:t>
            </a:r>
            <a:endParaRPr b="0" i="0" sz="1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" name="Google Shape;44;p32"/>
          <p:cNvSpPr txBox="1"/>
          <p:nvPr/>
        </p:nvSpPr>
        <p:spPr>
          <a:xfrm>
            <a:off x="375975" y="6881800"/>
            <a:ext cx="6786600" cy="34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       </a:t>
            </a:r>
            <a:r>
              <a:rPr b="0" i="0" lang="en-US" sz="1100" u="none" cap="none" strike="noStrik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 ELECTRICIDAD </a:t>
            </a:r>
            <a:r>
              <a:rPr b="0" i="0" lang="en-US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|4° Medio | Presentación</a:t>
            </a:r>
            <a:endParaRPr b="0" i="0" sz="1100" u="none" cap="none" strike="noStrike">
              <a:solidFill>
                <a:srgbClr val="741B4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a de título" type="title">
  <p:cSld name="TITLE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34"/>
          <p:cNvSpPr txBox="1"/>
          <p:nvPr>
            <p:ph type="ctrTitle"/>
          </p:nvPr>
        </p:nvSpPr>
        <p:spPr>
          <a:xfrm>
            <a:off x="1214438" y="1236663"/>
            <a:ext cx="7291387" cy="263207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34"/>
          <p:cNvSpPr txBox="1"/>
          <p:nvPr>
            <p:ph idx="1" type="subTitle"/>
          </p:nvPr>
        </p:nvSpPr>
        <p:spPr>
          <a:xfrm>
            <a:off x="1214438" y="3970338"/>
            <a:ext cx="7291387" cy="1825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54" name="Google Shape;54;p34"/>
          <p:cNvSpPr txBox="1"/>
          <p:nvPr>
            <p:ph idx="10" type="dt"/>
          </p:nvPr>
        </p:nvSpPr>
        <p:spPr>
          <a:xfrm>
            <a:off x="668338" y="7007225"/>
            <a:ext cx="2187575" cy="4016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34"/>
          <p:cNvSpPr txBox="1"/>
          <p:nvPr>
            <p:ph idx="11" type="ftr"/>
          </p:nvPr>
        </p:nvSpPr>
        <p:spPr>
          <a:xfrm>
            <a:off x="3219450" y="7007225"/>
            <a:ext cx="3281363" cy="4016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34"/>
          <p:cNvSpPr txBox="1"/>
          <p:nvPr>
            <p:ph idx="12" type="sldNum"/>
          </p:nvPr>
        </p:nvSpPr>
        <p:spPr>
          <a:xfrm>
            <a:off x="6864350" y="7007225"/>
            <a:ext cx="2187575" cy="4016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objetos" type="obj">
  <p:cSld name="OBJECT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35"/>
          <p:cNvSpPr txBox="1"/>
          <p:nvPr>
            <p:ph type="title"/>
          </p:nvPr>
        </p:nvSpPr>
        <p:spPr>
          <a:xfrm>
            <a:off x="668338" y="403225"/>
            <a:ext cx="8383587" cy="146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35"/>
          <p:cNvSpPr txBox="1"/>
          <p:nvPr>
            <p:ph idx="1" type="body"/>
          </p:nvPr>
        </p:nvSpPr>
        <p:spPr>
          <a:xfrm>
            <a:off x="668338" y="2012950"/>
            <a:ext cx="8383587" cy="47958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0" name="Google Shape;60;p35"/>
          <p:cNvSpPr txBox="1"/>
          <p:nvPr>
            <p:ph idx="10" type="dt"/>
          </p:nvPr>
        </p:nvSpPr>
        <p:spPr>
          <a:xfrm>
            <a:off x="668338" y="7007225"/>
            <a:ext cx="2187575" cy="4016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35"/>
          <p:cNvSpPr txBox="1"/>
          <p:nvPr>
            <p:ph idx="11" type="ftr"/>
          </p:nvPr>
        </p:nvSpPr>
        <p:spPr>
          <a:xfrm>
            <a:off x="3219450" y="7007225"/>
            <a:ext cx="3281363" cy="4016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35"/>
          <p:cNvSpPr txBox="1"/>
          <p:nvPr>
            <p:ph idx="12" type="sldNum"/>
          </p:nvPr>
        </p:nvSpPr>
        <p:spPr>
          <a:xfrm>
            <a:off x="6864350" y="7007225"/>
            <a:ext cx="2187575" cy="4016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cabezado de sección" type="secHead">
  <p:cSld name="SECTION_HEADER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36"/>
          <p:cNvSpPr txBox="1"/>
          <p:nvPr>
            <p:ph type="title"/>
          </p:nvPr>
        </p:nvSpPr>
        <p:spPr>
          <a:xfrm>
            <a:off x="663575" y="1884363"/>
            <a:ext cx="8383588" cy="31448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36"/>
          <p:cNvSpPr txBox="1"/>
          <p:nvPr>
            <p:ph idx="1" type="body"/>
          </p:nvPr>
        </p:nvSpPr>
        <p:spPr>
          <a:xfrm>
            <a:off x="663575" y="5059363"/>
            <a:ext cx="8383588" cy="16525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66" name="Google Shape;66;p36"/>
          <p:cNvSpPr txBox="1"/>
          <p:nvPr>
            <p:ph idx="10" type="dt"/>
          </p:nvPr>
        </p:nvSpPr>
        <p:spPr>
          <a:xfrm>
            <a:off x="668338" y="7007225"/>
            <a:ext cx="2187575" cy="4016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36"/>
          <p:cNvSpPr txBox="1"/>
          <p:nvPr>
            <p:ph idx="11" type="ftr"/>
          </p:nvPr>
        </p:nvSpPr>
        <p:spPr>
          <a:xfrm>
            <a:off x="3219450" y="7007225"/>
            <a:ext cx="3281363" cy="4016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36"/>
          <p:cNvSpPr txBox="1"/>
          <p:nvPr>
            <p:ph idx="12" type="sldNum"/>
          </p:nvPr>
        </p:nvSpPr>
        <p:spPr>
          <a:xfrm>
            <a:off x="6864350" y="7007225"/>
            <a:ext cx="2187575" cy="4016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os objetos" type="twoObj">
  <p:cSld name="TWO_OBJECTS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30"/>
          <p:cNvSpPr txBox="1"/>
          <p:nvPr>
            <p:ph type="title"/>
          </p:nvPr>
        </p:nvSpPr>
        <p:spPr>
          <a:xfrm>
            <a:off x="668338" y="403225"/>
            <a:ext cx="8383587" cy="146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30"/>
          <p:cNvSpPr txBox="1"/>
          <p:nvPr>
            <p:ph idx="1" type="body"/>
          </p:nvPr>
        </p:nvSpPr>
        <p:spPr>
          <a:xfrm>
            <a:off x="668338" y="2012950"/>
            <a:ext cx="4114800" cy="47958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2" name="Google Shape;72;p30"/>
          <p:cNvSpPr txBox="1"/>
          <p:nvPr>
            <p:ph idx="2" type="body"/>
          </p:nvPr>
        </p:nvSpPr>
        <p:spPr>
          <a:xfrm>
            <a:off x="4935538" y="2012950"/>
            <a:ext cx="4116387" cy="47958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3" name="Google Shape;73;p30"/>
          <p:cNvSpPr txBox="1"/>
          <p:nvPr>
            <p:ph idx="10" type="dt"/>
          </p:nvPr>
        </p:nvSpPr>
        <p:spPr>
          <a:xfrm>
            <a:off x="668338" y="7007225"/>
            <a:ext cx="2187575" cy="4016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30"/>
          <p:cNvSpPr txBox="1"/>
          <p:nvPr>
            <p:ph idx="11" type="ftr"/>
          </p:nvPr>
        </p:nvSpPr>
        <p:spPr>
          <a:xfrm>
            <a:off x="3219450" y="7007225"/>
            <a:ext cx="3281363" cy="4016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30"/>
          <p:cNvSpPr txBox="1"/>
          <p:nvPr>
            <p:ph idx="12" type="sldNum"/>
          </p:nvPr>
        </p:nvSpPr>
        <p:spPr>
          <a:xfrm>
            <a:off x="6864350" y="7007225"/>
            <a:ext cx="2187575" cy="4016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slideLayout" Target="../slideLayouts/slideLayout7.xml"/><Relationship Id="rId3" Type="http://schemas.openxmlformats.org/officeDocument/2006/relationships/slideLayout" Target="../slideLayouts/slideLayout8.xml"/><Relationship Id="rId4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15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2.xml"/><Relationship Id="rId8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48"/>
          <p:cNvSpPr txBox="1"/>
          <p:nvPr>
            <p:ph type="title"/>
          </p:nvPr>
        </p:nvSpPr>
        <p:spPr>
          <a:xfrm>
            <a:off x="668338" y="403225"/>
            <a:ext cx="8383587" cy="146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47" name="Google Shape;47;p48"/>
          <p:cNvSpPr txBox="1"/>
          <p:nvPr>
            <p:ph idx="1" type="body"/>
          </p:nvPr>
        </p:nvSpPr>
        <p:spPr>
          <a:xfrm>
            <a:off x="668338" y="2012950"/>
            <a:ext cx="8383587" cy="47958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8" name="Google Shape;48;p48"/>
          <p:cNvSpPr txBox="1"/>
          <p:nvPr>
            <p:ph idx="10" type="dt"/>
          </p:nvPr>
        </p:nvSpPr>
        <p:spPr>
          <a:xfrm>
            <a:off x="668338" y="7007225"/>
            <a:ext cx="2187575" cy="4016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9" name="Google Shape;49;p48"/>
          <p:cNvSpPr txBox="1"/>
          <p:nvPr>
            <p:ph idx="11" type="ftr"/>
          </p:nvPr>
        </p:nvSpPr>
        <p:spPr>
          <a:xfrm>
            <a:off x="3219450" y="7007225"/>
            <a:ext cx="3281363" cy="4016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0" name="Google Shape;50;p48"/>
          <p:cNvSpPr txBox="1"/>
          <p:nvPr>
            <p:ph idx="12" type="sldNum"/>
          </p:nvPr>
        </p:nvSpPr>
        <p:spPr>
          <a:xfrm>
            <a:off x="6864350" y="7007225"/>
            <a:ext cx="2187575" cy="4016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5" r:id="rId1"/>
    <p:sldLayoutId id="2147483656" r:id="rId2"/>
    <p:sldLayoutId id="2147483657" r:id="rId3"/>
    <p:sldLayoutId id="2147483658" r:id="rId4"/>
    <p:sldLayoutId id="2147483659" r:id="rId5"/>
    <p:sldLayoutId id="2147483660" r:id="rId6"/>
    <p:sldLayoutId id="2147483661" r:id="rId7"/>
    <p:sldLayoutId id="2147483662" r:id="rId8"/>
    <p:sldLayoutId id="2147483663" r:id="rId9"/>
    <p:sldLayoutId id="2147483664" r:id="rId10"/>
    <p:sldLayoutId id="2147483665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4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0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9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0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2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1.png"/><Relationship Id="rId4" Type="http://schemas.openxmlformats.org/officeDocument/2006/relationships/image" Target="../media/image14.png"/><Relationship Id="rId5" Type="http://schemas.openxmlformats.org/officeDocument/2006/relationships/image" Target="../media/image16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3.png"/><Relationship Id="rId4" Type="http://schemas.openxmlformats.org/officeDocument/2006/relationships/image" Target="../media/image1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comments" Target="../comments/comment1.xml"/><Relationship Id="rId4" Type="http://schemas.openxmlformats.org/officeDocument/2006/relationships/image" Target="../media/image6.png"/><Relationship Id="rId5" Type="http://schemas.openxmlformats.org/officeDocument/2006/relationships/image" Target="../media/image13.png"/><Relationship Id="rId6" Type="http://schemas.openxmlformats.org/officeDocument/2006/relationships/image" Target="../media/image7.png"/><Relationship Id="rId7" Type="http://schemas.openxmlformats.org/officeDocument/2006/relationships/image" Target="../media/image1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"/>
          <p:cNvSpPr txBox="1"/>
          <p:nvPr/>
        </p:nvSpPr>
        <p:spPr>
          <a:xfrm>
            <a:off x="1176619" y="6648293"/>
            <a:ext cx="7012134" cy="311887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1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En estos documentos se utilizarán de manera inclusiva términos como: el estudiante, el docente, el compañero u otras palabras equivalentes y sus respectivos plurales, es decir, con ellas, se hace referencia tanto a hombres como a mujeres.</a:t>
            </a:r>
            <a:endParaRPr b="0" i="0" sz="11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p1"/>
          <p:cNvSpPr txBox="1"/>
          <p:nvPr/>
        </p:nvSpPr>
        <p:spPr>
          <a:xfrm>
            <a:off x="1139100" y="834800"/>
            <a:ext cx="4156800" cy="3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-US" sz="1200" u="none" cap="none" strike="noStrik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SECTOR ELECTRICIDAD </a:t>
            </a:r>
            <a:r>
              <a:rPr b="0" i="0" lang="en-US" sz="1200" u="none" cap="none" strike="noStrik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| NIVEL 3° MEDIO</a:t>
            </a:r>
            <a:endParaRPr b="0" i="0" sz="1200" u="none" cap="none" strike="noStrike">
              <a:solidFill>
                <a:srgbClr val="29754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p1"/>
          <p:cNvSpPr txBox="1"/>
          <p:nvPr/>
        </p:nvSpPr>
        <p:spPr>
          <a:xfrm>
            <a:off x="374950" y="2144650"/>
            <a:ext cx="1444325" cy="17838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en-US" sz="15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MÓDULO 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1" i="0" sz="15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p1"/>
          <p:cNvSpPr txBox="1"/>
          <p:nvPr/>
        </p:nvSpPr>
        <p:spPr>
          <a:xfrm>
            <a:off x="365424" y="2773515"/>
            <a:ext cx="8205552" cy="108453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INSTALACIÓN DE MOTORES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ELÉCTRICOS Y 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EQUIPOS DE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CALEFACCIÓN</a:t>
            </a:r>
            <a:endParaRPr/>
          </a:p>
        </p:txBody>
      </p:sp>
      <p:pic>
        <p:nvPicPr>
          <p:cNvPr id="128" name="Google Shape;128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68214" y="2561228"/>
            <a:ext cx="5502762" cy="41270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43"/>
          <p:cNvSpPr/>
          <p:nvPr/>
        </p:nvSpPr>
        <p:spPr>
          <a:xfrm>
            <a:off x="375973" y="1865377"/>
            <a:ext cx="8975291" cy="4840224"/>
          </a:xfrm>
          <a:prstGeom prst="roundRect">
            <a:avLst>
              <a:gd fmla="val 4995" name="adj"/>
            </a:avLst>
          </a:prstGeom>
          <a:solidFill>
            <a:srgbClr val="D7E3D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" name="Google Shape;240;p43"/>
          <p:cNvSpPr txBox="1"/>
          <p:nvPr/>
        </p:nvSpPr>
        <p:spPr>
          <a:xfrm>
            <a:off x="375974" y="1178093"/>
            <a:ext cx="4122874" cy="42668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00" u="none" cap="none" strike="noStrik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EQUIPO DE AIRE SPLIT</a:t>
            </a:r>
            <a:endParaRPr/>
          </a:p>
        </p:txBody>
      </p:sp>
      <p:sp>
        <p:nvSpPr>
          <p:cNvPr id="241" name="Google Shape;241;p43"/>
          <p:cNvSpPr txBox="1"/>
          <p:nvPr/>
        </p:nvSpPr>
        <p:spPr>
          <a:xfrm>
            <a:off x="3151291" y="2065074"/>
            <a:ext cx="3417680" cy="40215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Conexión Eléctrica</a:t>
            </a:r>
            <a:endParaRPr b="1" i="0" sz="2400" u="none" cap="none" strike="noStrike">
              <a:solidFill>
                <a:srgbClr val="29754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2" name="Google Shape;242;p43"/>
          <p:cNvSpPr/>
          <p:nvPr/>
        </p:nvSpPr>
        <p:spPr>
          <a:xfrm>
            <a:off x="2131659" y="2596940"/>
            <a:ext cx="5826200" cy="3784642"/>
          </a:xfrm>
          <a:prstGeom prst="roundRect">
            <a:avLst>
              <a:gd fmla="val 4995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3" name="Google Shape;243;p4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36161" y="2818602"/>
            <a:ext cx="5074537" cy="33413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44"/>
          <p:cNvSpPr/>
          <p:nvPr/>
        </p:nvSpPr>
        <p:spPr>
          <a:xfrm>
            <a:off x="375973" y="1865377"/>
            <a:ext cx="8975291" cy="4840224"/>
          </a:xfrm>
          <a:prstGeom prst="roundRect">
            <a:avLst>
              <a:gd fmla="val 4995" name="adj"/>
            </a:avLst>
          </a:prstGeom>
          <a:solidFill>
            <a:srgbClr val="D7E3D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" name="Google Shape;249;p44"/>
          <p:cNvSpPr txBox="1"/>
          <p:nvPr/>
        </p:nvSpPr>
        <p:spPr>
          <a:xfrm>
            <a:off x="375974" y="1178093"/>
            <a:ext cx="4122874" cy="42668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00" u="none" cap="none" strike="noStrik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EQUIPO DE AIRE SPLIT</a:t>
            </a:r>
            <a:endParaRPr/>
          </a:p>
        </p:txBody>
      </p:sp>
      <p:sp>
        <p:nvSpPr>
          <p:cNvPr id="250" name="Google Shape;250;p44"/>
          <p:cNvSpPr txBox="1"/>
          <p:nvPr/>
        </p:nvSpPr>
        <p:spPr>
          <a:xfrm>
            <a:off x="774730" y="2475156"/>
            <a:ext cx="3417680" cy="40215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Protección Eléctrica</a:t>
            </a:r>
            <a:endParaRPr b="1" i="0" sz="2400" u="none" cap="none" strike="noStrike">
              <a:solidFill>
                <a:srgbClr val="29754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1" name="Google Shape;251;p44"/>
          <p:cNvSpPr txBox="1"/>
          <p:nvPr/>
        </p:nvSpPr>
        <p:spPr>
          <a:xfrm>
            <a:off x="5104529" y="2475156"/>
            <a:ext cx="3417680" cy="40215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Termomagnético</a:t>
            </a:r>
            <a:endParaRPr b="1" i="0" sz="2400" u="none" cap="none" strike="noStrike">
              <a:solidFill>
                <a:srgbClr val="29754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2" name="Google Shape;252;p44"/>
          <p:cNvSpPr/>
          <p:nvPr/>
        </p:nvSpPr>
        <p:spPr>
          <a:xfrm>
            <a:off x="774730" y="3137911"/>
            <a:ext cx="3321245" cy="16312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Se basa en dos de los efectos producidos por la circulación de corriente eléctrica en un circuito: el magnético y el térmico (efecto Joule).</a:t>
            </a:r>
            <a:endParaRPr/>
          </a:p>
        </p:txBody>
      </p:sp>
      <p:sp>
        <p:nvSpPr>
          <p:cNvPr id="253" name="Google Shape;253;p44"/>
          <p:cNvSpPr/>
          <p:nvPr/>
        </p:nvSpPr>
        <p:spPr>
          <a:xfrm>
            <a:off x="5008101" y="3029804"/>
            <a:ext cx="3937432" cy="2949260"/>
          </a:xfrm>
          <a:prstGeom prst="roundRect">
            <a:avLst>
              <a:gd fmla="val 4995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54" name="Google Shape;254;p44"/>
          <p:cNvCxnSpPr/>
          <p:nvPr/>
        </p:nvCxnSpPr>
        <p:spPr>
          <a:xfrm>
            <a:off x="4600255" y="2389632"/>
            <a:ext cx="0" cy="3816096"/>
          </a:xfrm>
          <a:prstGeom prst="straightConnector1">
            <a:avLst/>
          </a:prstGeom>
          <a:noFill/>
          <a:ln cap="flat" cmpd="sng" w="9525">
            <a:solidFill>
              <a:srgbClr val="00B050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255" name="Google Shape;255;p4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232769" y="3309651"/>
            <a:ext cx="3591769" cy="24801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45"/>
          <p:cNvSpPr/>
          <p:nvPr/>
        </p:nvSpPr>
        <p:spPr>
          <a:xfrm>
            <a:off x="375973" y="1865377"/>
            <a:ext cx="8975291" cy="4840224"/>
          </a:xfrm>
          <a:prstGeom prst="roundRect">
            <a:avLst>
              <a:gd fmla="val 4995" name="adj"/>
            </a:avLst>
          </a:prstGeom>
          <a:solidFill>
            <a:srgbClr val="D7E3D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1" name="Google Shape;261;p45"/>
          <p:cNvSpPr txBox="1"/>
          <p:nvPr/>
        </p:nvSpPr>
        <p:spPr>
          <a:xfrm>
            <a:off x="375974" y="1178093"/>
            <a:ext cx="4122874" cy="42668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00" u="none" cap="none" strike="noStrik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EQUIPO DE AIRE SPLIT</a:t>
            </a:r>
            <a:endParaRPr/>
          </a:p>
        </p:txBody>
      </p:sp>
      <p:sp>
        <p:nvSpPr>
          <p:cNvPr id="262" name="Google Shape;262;p45"/>
          <p:cNvSpPr txBox="1"/>
          <p:nvPr/>
        </p:nvSpPr>
        <p:spPr>
          <a:xfrm>
            <a:off x="774730" y="2174900"/>
            <a:ext cx="3198686" cy="41013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Protección Eléctrica</a:t>
            </a:r>
            <a:endParaRPr b="1" i="0" sz="2400" u="none" cap="none" strike="noStrike">
              <a:solidFill>
                <a:srgbClr val="29754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3" name="Google Shape;263;p45"/>
          <p:cNvSpPr txBox="1"/>
          <p:nvPr/>
        </p:nvSpPr>
        <p:spPr>
          <a:xfrm>
            <a:off x="5104529" y="2174900"/>
            <a:ext cx="3417680" cy="40215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Curva de Disparo</a:t>
            </a:r>
            <a:endParaRPr b="1" i="0" sz="2400" u="none" cap="none" strike="noStrike">
              <a:solidFill>
                <a:srgbClr val="29754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4" name="Google Shape;264;p45"/>
          <p:cNvSpPr/>
          <p:nvPr/>
        </p:nvSpPr>
        <p:spPr>
          <a:xfrm>
            <a:off x="774730" y="2845634"/>
            <a:ext cx="3321245" cy="23237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Muestran el tiempo de disparo en función de la intensidad de defecto en amperios.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Cuanto más alta sea la corriente, más corto será el tiempo de disparo.</a:t>
            </a:r>
            <a:endParaRPr/>
          </a:p>
        </p:txBody>
      </p:sp>
      <p:sp>
        <p:nvSpPr>
          <p:cNvPr id="265" name="Google Shape;265;p45"/>
          <p:cNvSpPr/>
          <p:nvPr/>
        </p:nvSpPr>
        <p:spPr>
          <a:xfrm>
            <a:off x="5227093" y="2715904"/>
            <a:ext cx="3597444" cy="3816096"/>
          </a:xfrm>
          <a:prstGeom prst="roundRect">
            <a:avLst>
              <a:gd fmla="val 4995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66" name="Google Shape;266;p45"/>
          <p:cNvCxnSpPr/>
          <p:nvPr/>
        </p:nvCxnSpPr>
        <p:spPr>
          <a:xfrm>
            <a:off x="4600255" y="2389632"/>
            <a:ext cx="0" cy="3816096"/>
          </a:xfrm>
          <a:prstGeom prst="straightConnector1">
            <a:avLst/>
          </a:prstGeom>
          <a:noFill/>
          <a:ln cap="flat" cmpd="sng" w="9525">
            <a:solidFill>
              <a:srgbClr val="00B050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267" name="Google Shape;267;p4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633715" y="2888702"/>
            <a:ext cx="2822495" cy="35530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2" name="Google Shape;272;p4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>
            <a:off x="728412" y="2141832"/>
            <a:ext cx="4699772" cy="445268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73" name="Google Shape;273;p46"/>
          <p:cNvGrpSpPr/>
          <p:nvPr/>
        </p:nvGrpSpPr>
        <p:grpSpPr>
          <a:xfrm>
            <a:off x="3965846" y="1531848"/>
            <a:ext cx="5076598" cy="2360124"/>
            <a:chOff x="-1373856" y="2035275"/>
            <a:chExt cx="5076598" cy="2360124"/>
          </a:xfrm>
        </p:grpSpPr>
        <p:grpSp>
          <p:nvGrpSpPr>
            <p:cNvPr id="274" name="Google Shape;274;p46"/>
            <p:cNvGrpSpPr/>
            <p:nvPr/>
          </p:nvGrpSpPr>
          <p:grpSpPr>
            <a:xfrm flipH="1">
              <a:off x="-1373856" y="2035275"/>
              <a:ext cx="5076598" cy="2360124"/>
              <a:chOff x="5369949" y="3385389"/>
              <a:chExt cx="6585558" cy="3061644"/>
            </a:xfrm>
          </p:grpSpPr>
          <p:sp>
            <p:nvSpPr>
              <p:cNvPr id="275" name="Google Shape;275;p46"/>
              <p:cNvSpPr/>
              <p:nvPr/>
            </p:nvSpPr>
            <p:spPr>
              <a:xfrm>
                <a:off x="5369949" y="3385389"/>
                <a:ext cx="5663127" cy="3061644"/>
              </a:xfrm>
              <a:prstGeom prst="roundRect">
                <a:avLst>
                  <a:gd fmla="val 10157" name="adj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rPr b="0" i="0" lang="en-US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    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6" name="Google Shape;276;p46"/>
              <p:cNvSpPr/>
              <p:nvPr/>
            </p:nvSpPr>
            <p:spPr>
              <a:xfrm rot="6773518">
                <a:off x="11184045" y="4509331"/>
                <a:ext cx="432619" cy="1022555"/>
              </a:xfrm>
              <a:prstGeom prst="triangle">
                <a:avLst>
                  <a:gd fmla="val 50000" name="adj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77" name="Google Shape;277;p46"/>
            <p:cNvSpPr txBox="1"/>
            <p:nvPr/>
          </p:nvSpPr>
          <p:spPr>
            <a:xfrm>
              <a:off x="-300452" y="2370054"/>
              <a:ext cx="3809662" cy="154062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6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Antes de realizar la actividad práctica te invitamos a que revises la cápsula animada: </a:t>
              </a:r>
              <a:endParaRPr/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100" u="none" cap="none" strike="noStrike">
                  <a:solidFill>
                    <a:srgbClr val="C73E32"/>
                  </a:solidFill>
                  <a:latin typeface="Calibri"/>
                  <a:ea typeface="Calibri"/>
                  <a:cs typeface="Calibri"/>
                  <a:sym typeface="Calibri"/>
                </a:rPr>
                <a:t>"Seguridad y uso de elementos de protección personal"</a:t>
              </a:r>
              <a:endParaRPr b="1" i="0" sz="2100" u="none" cap="none" strike="noStrike">
                <a:solidFill>
                  <a:srgbClr val="C73E32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78" name="Google Shape;278;p46"/>
          <p:cNvSpPr txBox="1"/>
          <p:nvPr/>
        </p:nvSpPr>
        <p:spPr>
          <a:xfrm>
            <a:off x="375975" y="1373700"/>
            <a:ext cx="3527431" cy="31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COMPLEMENTARIO</a:t>
            </a:r>
            <a:endParaRPr b="1" i="0" sz="3100" u="none" cap="none" strike="noStrike">
              <a:solidFill>
                <a:srgbClr val="29754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9" name="Google Shape;279;p46"/>
          <p:cNvSpPr txBox="1"/>
          <p:nvPr/>
        </p:nvSpPr>
        <p:spPr>
          <a:xfrm>
            <a:off x="366450" y="1220100"/>
            <a:ext cx="4700400" cy="15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MATERIAL</a:t>
            </a:r>
            <a:endParaRPr b="1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18"/>
          <p:cNvSpPr txBox="1"/>
          <p:nvPr/>
        </p:nvSpPr>
        <p:spPr>
          <a:xfrm>
            <a:off x="375975" y="1373700"/>
            <a:ext cx="8950500" cy="31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¿CUÁNTO APRENDIMOS?</a:t>
            </a:r>
            <a:endParaRPr b="1" i="0" sz="3100" u="none" cap="none" strike="noStrike">
              <a:solidFill>
                <a:srgbClr val="29754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85" name="Google Shape;285;p18"/>
          <p:cNvGrpSpPr/>
          <p:nvPr/>
        </p:nvGrpSpPr>
        <p:grpSpPr>
          <a:xfrm>
            <a:off x="2035277" y="2911885"/>
            <a:ext cx="6999671" cy="2696553"/>
            <a:chOff x="4461133" y="3098700"/>
            <a:chExt cx="4657800" cy="1525000"/>
          </a:xfrm>
        </p:grpSpPr>
        <p:sp>
          <p:nvSpPr>
            <p:cNvPr id="286" name="Google Shape;286;p18"/>
            <p:cNvSpPr/>
            <p:nvPr/>
          </p:nvSpPr>
          <p:spPr>
            <a:xfrm>
              <a:off x="4461133" y="3098700"/>
              <a:ext cx="4657800" cy="1525000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   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7" name="Google Shape;287;p18"/>
            <p:cNvSpPr txBox="1"/>
            <p:nvPr/>
          </p:nvSpPr>
          <p:spPr>
            <a:xfrm>
              <a:off x="5442537" y="3212772"/>
              <a:ext cx="3323687" cy="121282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000" u="none" cap="none" strike="noStrike">
                  <a:solidFill>
                    <a:srgbClr val="29754D"/>
                  </a:solidFill>
                  <a:latin typeface="Calibri"/>
                  <a:ea typeface="Calibri"/>
                  <a:cs typeface="Calibri"/>
                  <a:sym typeface="Calibri"/>
                </a:rPr>
                <a:t>EQUIPO DE AIRE SPLIT</a:t>
              </a:r>
              <a:endParaRPr/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6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¡Ahora realizaremos una actividad que resume todo lo que hemos visto! </a:t>
              </a:r>
              <a:endParaRPr/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600" u="none" cap="none" strike="noStrike">
                  <a:solidFill>
                    <a:srgbClr val="29754D"/>
                  </a:solidFill>
                  <a:latin typeface="Calibri"/>
                  <a:ea typeface="Calibri"/>
                  <a:cs typeface="Calibri"/>
                  <a:sym typeface="Calibri"/>
                </a:rPr>
                <a:t>¡Atentos, atentas!</a:t>
              </a:r>
              <a:endParaRPr/>
            </a:p>
          </p:txBody>
        </p:sp>
      </p:grpSp>
      <p:sp>
        <p:nvSpPr>
          <p:cNvPr id="288" name="Google Shape;288;p18"/>
          <p:cNvSpPr txBox="1"/>
          <p:nvPr/>
        </p:nvSpPr>
        <p:spPr>
          <a:xfrm>
            <a:off x="366450" y="1220100"/>
            <a:ext cx="4700400" cy="15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REVISEMOS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9" name="Google Shape;289;p18"/>
          <p:cNvSpPr txBox="1"/>
          <p:nvPr/>
        </p:nvSpPr>
        <p:spPr>
          <a:xfrm>
            <a:off x="4125175" y="1184197"/>
            <a:ext cx="466492" cy="52109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0" i="0" lang="en-US" sz="5000" u="none" cap="none" strike="noStrike">
                <a:solidFill>
                  <a:srgbClr val="8EB99F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 b="0" i="0" sz="5000" u="none" cap="none" strike="noStrike">
              <a:solidFill>
                <a:srgbClr val="8EB99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90" name="Google Shape;290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74444" y="5389023"/>
            <a:ext cx="1651873" cy="884514"/>
          </a:xfrm>
          <a:prstGeom prst="rect">
            <a:avLst/>
          </a:prstGeom>
          <a:noFill/>
          <a:ln>
            <a:noFill/>
          </a:ln>
        </p:spPr>
      </p:pic>
      <p:pic>
        <p:nvPicPr>
          <p:cNvPr id="291" name="Google Shape;291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6892" y="2531975"/>
            <a:ext cx="3856770" cy="365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2" name="Google Shape;292;p1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126317" y="5056194"/>
            <a:ext cx="1806825" cy="13482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47"/>
          <p:cNvSpPr/>
          <p:nvPr/>
        </p:nvSpPr>
        <p:spPr>
          <a:xfrm>
            <a:off x="383456" y="2370247"/>
            <a:ext cx="8839201" cy="3238192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" name="Google Shape;298;p47"/>
          <p:cNvSpPr txBox="1"/>
          <p:nvPr/>
        </p:nvSpPr>
        <p:spPr>
          <a:xfrm>
            <a:off x="375975" y="1373700"/>
            <a:ext cx="8950500" cy="31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TICKET DE SALIDA</a:t>
            </a:r>
            <a:endParaRPr b="1" i="0" sz="3100" u="none" cap="none" strike="noStrike">
              <a:solidFill>
                <a:srgbClr val="29754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9" name="Google Shape;299;p47"/>
          <p:cNvSpPr txBox="1"/>
          <p:nvPr/>
        </p:nvSpPr>
        <p:spPr>
          <a:xfrm>
            <a:off x="366450" y="1220100"/>
            <a:ext cx="4700400" cy="15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ANTES DE TERMINAR:</a:t>
            </a:r>
            <a:endParaRPr b="1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0" name="Google Shape;300;p47"/>
          <p:cNvSpPr txBox="1"/>
          <p:nvPr/>
        </p:nvSpPr>
        <p:spPr>
          <a:xfrm>
            <a:off x="958647" y="2963122"/>
            <a:ext cx="5107856" cy="247698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000" u="none" cap="none" strike="noStrik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EQUIPO DE AIRE SPLIT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¡No olvides contestar y entregar el Ticket de Salida!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100" u="none" cap="none" strike="noStrik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¡Hasta la próxima! </a:t>
            </a:r>
            <a:endParaRPr b="1" i="0" sz="2100" u="none" cap="none" strike="noStrike">
              <a:solidFill>
                <a:srgbClr val="29754D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b="0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b="1" i="0" sz="1600" u="none" cap="none" strike="noStrike">
              <a:solidFill>
                <a:srgbClr val="76384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01" name="Google Shape;301;p4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08329" y="4336989"/>
            <a:ext cx="674379" cy="60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2" name="Google Shape;302;p4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7318" y="3028336"/>
            <a:ext cx="2663305" cy="41688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37"/>
          <p:cNvSpPr txBox="1"/>
          <p:nvPr/>
        </p:nvSpPr>
        <p:spPr>
          <a:xfrm>
            <a:off x="1139099" y="834799"/>
            <a:ext cx="5923437" cy="34085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 u="none" cap="none" strike="noStrik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MÓDULO 1 </a:t>
            </a:r>
            <a:r>
              <a:rPr b="0" i="0" lang="en-US" sz="1200" u="none" cap="none" strike="noStrik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| INSTALACIÓN DE MOTORES ELÉCTRICOS Y EQUIPOS DE CALEFACCIÓN</a:t>
            </a:r>
            <a:endParaRPr/>
          </a:p>
        </p:txBody>
      </p:sp>
      <p:sp>
        <p:nvSpPr>
          <p:cNvPr id="134" name="Google Shape;134;p37"/>
          <p:cNvSpPr txBox="1"/>
          <p:nvPr/>
        </p:nvSpPr>
        <p:spPr>
          <a:xfrm>
            <a:off x="365425" y="2144650"/>
            <a:ext cx="1444325" cy="17838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en-US" sz="15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ACTIVIDAD 4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1" i="0" sz="15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p37"/>
          <p:cNvSpPr txBox="1"/>
          <p:nvPr/>
        </p:nvSpPr>
        <p:spPr>
          <a:xfrm>
            <a:off x="365425" y="2450909"/>
            <a:ext cx="3198390" cy="121841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EQUIPO DE AIRE SPLIT</a:t>
            </a:r>
            <a:endParaRPr/>
          </a:p>
        </p:txBody>
      </p:sp>
      <p:pic>
        <p:nvPicPr>
          <p:cNvPr id="136" name="Google Shape;136;p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48007" y="2257395"/>
            <a:ext cx="6862946" cy="48612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38"/>
          <p:cNvSpPr/>
          <p:nvPr/>
        </p:nvSpPr>
        <p:spPr>
          <a:xfrm>
            <a:off x="4766523" y="2346374"/>
            <a:ext cx="2980513" cy="3817095"/>
          </a:xfrm>
          <a:prstGeom prst="roundRect">
            <a:avLst>
              <a:gd fmla="val 5451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Google Shape;142;p38"/>
          <p:cNvSpPr/>
          <p:nvPr/>
        </p:nvSpPr>
        <p:spPr>
          <a:xfrm>
            <a:off x="1649549" y="2346374"/>
            <a:ext cx="2980513" cy="3817095"/>
          </a:xfrm>
          <a:prstGeom prst="roundRect">
            <a:avLst>
              <a:gd fmla="val 5451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3" name="Google Shape;143;p3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757285" y="1980974"/>
            <a:ext cx="765041" cy="7294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3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643636" y="2258130"/>
            <a:ext cx="3223256" cy="3035128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38"/>
          <p:cNvSpPr txBox="1"/>
          <p:nvPr/>
        </p:nvSpPr>
        <p:spPr>
          <a:xfrm>
            <a:off x="4914212" y="3507536"/>
            <a:ext cx="2740958" cy="134107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Instala equipos de calefacción en baja tensión, de acuerdo a los requerimientos y considerando la normativa eléctrica vigente.</a:t>
            </a:r>
            <a:b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b="1" i="0" sz="1600" u="none" cap="none" strike="noStrike">
              <a:solidFill>
                <a:srgbClr val="76384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p38"/>
          <p:cNvSpPr txBox="1"/>
          <p:nvPr/>
        </p:nvSpPr>
        <p:spPr>
          <a:xfrm>
            <a:off x="5057556" y="2934381"/>
            <a:ext cx="2396712" cy="40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APRENDIZAJE ESPERADO</a:t>
            </a:r>
            <a:endParaRPr b="0" i="0" sz="1800" u="none" cap="none" strike="noStrike">
              <a:solidFill>
                <a:srgbClr val="29754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Google Shape;147;p38"/>
          <p:cNvSpPr txBox="1"/>
          <p:nvPr/>
        </p:nvSpPr>
        <p:spPr>
          <a:xfrm>
            <a:off x="1755646" y="2934381"/>
            <a:ext cx="2768317" cy="40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METODOLOGÍA SELECCIONADA</a:t>
            </a:r>
            <a:endParaRPr b="0" i="0" sz="1800" u="none" cap="none" strike="noStrike">
              <a:solidFill>
                <a:srgbClr val="29754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p38"/>
          <p:cNvSpPr txBox="1"/>
          <p:nvPr/>
        </p:nvSpPr>
        <p:spPr>
          <a:xfrm>
            <a:off x="1814810" y="3507536"/>
            <a:ext cx="2714922" cy="199149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Texto Guía</a:t>
            </a:r>
            <a:b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b="1" i="0" sz="1600" u="none" cap="none" strike="noStrike">
              <a:solidFill>
                <a:srgbClr val="76384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9" name="Google Shape;149;p3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873555" y="1980974"/>
            <a:ext cx="766449" cy="730800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38"/>
          <p:cNvSpPr txBox="1"/>
          <p:nvPr/>
        </p:nvSpPr>
        <p:spPr>
          <a:xfrm>
            <a:off x="452175" y="1378245"/>
            <a:ext cx="8950500" cy="31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00" u="none" cap="none" strike="noStrik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EQUIPO DE AIRE SPLIT</a:t>
            </a:r>
            <a:endParaRPr/>
          </a:p>
        </p:txBody>
      </p:sp>
      <p:pic>
        <p:nvPicPr>
          <p:cNvPr id="151" name="Google Shape;151;p38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 flipH="1">
            <a:off x="-340870" y="2668912"/>
            <a:ext cx="3054031" cy="41909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5"/>
          <p:cNvSpPr/>
          <p:nvPr/>
        </p:nvSpPr>
        <p:spPr>
          <a:xfrm>
            <a:off x="4139385" y="1950720"/>
            <a:ext cx="4892150" cy="4683949"/>
          </a:xfrm>
          <a:prstGeom prst="roundRect">
            <a:avLst>
              <a:gd fmla="val 7468" name="adj"/>
            </a:avLst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" name="Google Shape;157;p5"/>
          <p:cNvSpPr txBox="1"/>
          <p:nvPr/>
        </p:nvSpPr>
        <p:spPr>
          <a:xfrm>
            <a:off x="4350841" y="2309277"/>
            <a:ext cx="4305479" cy="42336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145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Actividad de conocimientos previos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145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Actividad Inicial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145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Equipo de Aire Split : Estructura General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145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Equipo de Aire Split : Funcionamiento Interno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145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Equipo de Aire Split : Diagrama de Montaje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145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Equipo de Aire Split : Conexión Eléctrica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145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Equipo de Aire Split : Protección Eléctrica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145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Actividad Cuánto Aprendimos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145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Actividad Taller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145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Ticket de Salida</a:t>
            </a:r>
            <a:endParaRPr/>
          </a:p>
        </p:txBody>
      </p:sp>
      <p:grpSp>
        <p:nvGrpSpPr>
          <p:cNvPr id="158" name="Google Shape;158;p5"/>
          <p:cNvGrpSpPr/>
          <p:nvPr/>
        </p:nvGrpSpPr>
        <p:grpSpPr>
          <a:xfrm>
            <a:off x="4008135" y="2304393"/>
            <a:ext cx="272043" cy="297063"/>
            <a:chOff x="4074489" y="2137010"/>
            <a:chExt cx="272043" cy="297063"/>
          </a:xfrm>
        </p:grpSpPr>
        <p:sp>
          <p:nvSpPr>
            <p:cNvPr id="159" name="Google Shape;159;p5"/>
            <p:cNvSpPr/>
            <p:nvPr/>
          </p:nvSpPr>
          <p:spPr>
            <a:xfrm>
              <a:off x="4081630" y="2162411"/>
              <a:ext cx="264902" cy="271662"/>
            </a:xfrm>
            <a:prstGeom prst="roundRect">
              <a:avLst>
                <a:gd fmla="val 16667" name="adj"/>
              </a:avLst>
            </a:prstGeom>
            <a:solidFill>
              <a:srgbClr val="29754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29754D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" name="Google Shape;160;p5"/>
            <p:cNvSpPr txBox="1"/>
            <p:nvPr/>
          </p:nvSpPr>
          <p:spPr>
            <a:xfrm>
              <a:off x="4074489" y="2137010"/>
              <a:ext cx="211457" cy="27166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b="1" i="0" lang="en-US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1</a:t>
              </a:r>
              <a:endParaRPr b="1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1" name="Google Shape;161;p5"/>
          <p:cNvGrpSpPr/>
          <p:nvPr/>
        </p:nvGrpSpPr>
        <p:grpSpPr>
          <a:xfrm>
            <a:off x="3999669" y="2744326"/>
            <a:ext cx="280509" cy="297063"/>
            <a:chOff x="4061260" y="2801067"/>
            <a:chExt cx="280509" cy="297063"/>
          </a:xfrm>
        </p:grpSpPr>
        <p:sp>
          <p:nvSpPr>
            <p:cNvPr id="162" name="Google Shape;162;p5"/>
            <p:cNvSpPr/>
            <p:nvPr/>
          </p:nvSpPr>
          <p:spPr>
            <a:xfrm>
              <a:off x="4076867" y="2826468"/>
              <a:ext cx="264902" cy="271662"/>
            </a:xfrm>
            <a:prstGeom prst="roundRect">
              <a:avLst>
                <a:gd fmla="val 16667" name="adj"/>
              </a:avLst>
            </a:prstGeom>
            <a:solidFill>
              <a:srgbClr val="29754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" name="Google Shape;163;p5"/>
            <p:cNvSpPr txBox="1"/>
            <p:nvPr/>
          </p:nvSpPr>
          <p:spPr>
            <a:xfrm>
              <a:off x="4061260" y="2801067"/>
              <a:ext cx="211457" cy="27166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b="1" i="0" lang="en-US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2</a:t>
              </a:r>
              <a:endParaRPr b="1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4" name="Google Shape;164;p5"/>
          <p:cNvGrpSpPr/>
          <p:nvPr/>
        </p:nvGrpSpPr>
        <p:grpSpPr>
          <a:xfrm>
            <a:off x="3999669" y="3184259"/>
            <a:ext cx="280509" cy="297063"/>
            <a:chOff x="4061260" y="3497985"/>
            <a:chExt cx="280509" cy="297063"/>
          </a:xfrm>
        </p:grpSpPr>
        <p:sp>
          <p:nvSpPr>
            <p:cNvPr id="165" name="Google Shape;165;p5"/>
            <p:cNvSpPr/>
            <p:nvPr/>
          </p:nvSpPr>
          <p:spPr>
            <a:xfrm>
              <a:off x="4076867" y="3523386"/>
              <a:ext cx="264902" cy="271662"/>
            </a:xfrm>
            <a:prstGeom prst="roundRect">
              <a:avLst>
                <a:gd fmla="val 16667" name="adj"/>
              </a:avLst>
            </a:prstGeom>
            <a:solidFill>
              <a:srgbClr val="29754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" name="Google Shape;166;p5"/>
            <p:cNvSpPr txBox="1"/>
            <p:nvPr/>
          </p:nvSpPr>
          <p:spPr>
            <a:xfrm>
              <a:off x="4061260" y="3497985"/>
              <a:ext cx="211457" cy="27166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b="1" i="0" lang="en-US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3</a:t>
              </a:r>
              <a:endParaRPr b="1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67" name="Google Shape;167;p5"/>
          <p:cNvSpPr txBox="1"/>
          <p:nvPr/>
        </p:nvSpPr>
        <p:spPr>
          <a:xfrm>
            <a:off x="4162730" y="1248313"/>
            <a:ext cx="4892150" cy="28847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EQUIPO DE AIRE SPLIT</a:t>
            </a:r>
            <a:endParaRPr/>
          </a:p>
        </p:txBody>
      </p:sp>
      <p:sp>
        <p:nvSpPr>
          <p:cNvPr id="168" name="Google Shape;168;p5"/>
          <p:cNvSpPr txBox="1"/>
          <p:nvPr/>
        </p:nvSpPr>
        <p:spPr>
          <a:xfrm>
            <a:off x="375975" y="1217288"/>
            <a:ext cx="4107535" cy="31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00" u="none" cap="none" strike="noStrik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MENÚ DE LA ACTIVIDAD</a:t>
            </a:r>
            <a:endParaRPr b="1" i="0" sz="3100" u="none" cap="none" strike="noStrike">
              <a:solidFill>
                <a:srgbClr val="29754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9" name="Google Shape;169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94397" y="2347898"/>
            <a:ext cx="3019065" cy="440686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70" name="Google Shape;170;p5"/>
          <p:cNvGrpSpPr/>
          <p:nvPr/>
        </p:nvGrpSpPr>
        <p:grpSpPr>
          <a:xfrm>
            <a:off x="3999669" y="3569184"/>
            <a:ext cx="280509" cy="297063"/>
            <a:chOff x="4111547" y="4058527"/>
            <a:chExt cx="280509" cy="297063"/>
          </a:xfrm>
        </p:grpSpPr>
        <p:sp>
          <p:nvSpPr>
            <p:cNvPr id="171" name="Google Shape;171;p5"/>
            <p:cNvSpPr/>
            <p:nvPr/>
          </p:nvSpPr>
          <p:spPr>
            <a:xfrm>
              <a:off x="4127154" y="4083928"/>
              <a:ext cx="264902" cy="271662"/>
            </a:xfrm>
            <a:prstGeom prst="roundRect">
              <a:avLst>
                <a:gd fmla="val 16667" name="adj"/>
              </a:avLst>
            </a:prstGeom>
            <a:solidFill>
              <a:srgbClr val="29754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" name="Google Shape;172;p5"/>
            <p:cNvSpPr txBox="1"/>
            <p:nvPr/>
          </p:nvSpPr>
          <p:spPr>
            <a:xfrm>
              <a:off x="4111547" y="4058527"/>
              <a:ext cx="211457" cy="27166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b="1" i="0" lang="en-US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4</a:t>
              </a:r>
              <a:endParaRPr b="1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73" name="Google Shape;173;p5"/>
          <p:cNvGrpSpPr/>
          <p:nvPr/>
        </p:nvGrpSpPr>
        <p:grpSpPr>
          <a:xfrm>
            <a:off x="3999669" y="3989126"/>
            <a:ext cx="280509" cy="297063"/>
            <a:chOff x="4171752" y="4702354"/>
            <a:chExt cx="280509" cy="297063"/>
          </a:xfrm>
        </p:grpSpPr>
        <p:sp>
          <p:nvSpPr>
            <p:cNvPr id="174" name="Google Shape;174;p5"/>
            <p:cNvSpPr/>
            <p:nvPr/>
          </p:nvSpPr>
          <p:spPr>
            <a:xfrm>
              <a:off x="4187359" y="4727755"/>
              <a:ext cx="264902" cy="271662"/>
            </a:xfrm>
            <a:prstGeom prst="roundRect">
              <a:avLst>
                <a:gd fmla="val 16667" name="adj"/>
              </a:avLst>
            </a:prstGeom>
            <a:solidFill>
              <a:srgbClr val="29754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" name="Google Shape;175;p5"/>
            <p:cNvSpPr txBox="1"/>
            <p:nvPr/>
          </p:nvSpPr>
          <p:spPr>
            <a:xfrm>
              <a:off x="4171752" y="4702354"/>
              <a:ext cx="211457" cy="27166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b="1" i="0" lang="en-US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5</a:t>
              </a:r>
              <a:endParaRPr b="1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76" name="Google Shape;176;p5"/>
          <p:cNvGrpSpPr/>
          <p:nvPr/>
        </p:nvGrpSpPr>
        <p:grpSpPr>
          <a:xfrm>
            <a:off x="3999669" y="4427677"/>
            <a:ext cx="280509" cy="297063"/>
            <a:chOff x="4066023" y="2137010"/>
            <a:chExt cx="280509" cy="297063"/>
          </a:xfrm>
        </p:grpSpPr>
        <p:sp>
          <p:nvSpPr>
            <p:cNvPr id="177" name="Google Shape;177;p5"/>
            <p:cNvSpPr/>
            <p:nvPr/>
          </p:nvSpPr>
          <p:spPr>
            <a:xfrm>
              <a:off x="4081630" y="2162411"/>
              <a:ext cx="264902" cy="271662"/>
            </a:xfrm>
            <a:prstGeom prst="roundRect">
              <a:avLst>
                <a:gd fmla="val 16667" name="adj"/>
              </a:avLst>
            </a:prstGeom>
            <a:solidFill>
              <a:srgbClr val="29754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29754D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" name="Google Shape;178;p5"/>
            <p:cNvSpPr txBox="1"/>
            <p:nvPr/>
          </p:nvSpPr>
          <p:spPr>
            <a:xfrm>
              <a:off x="4066023" y="2137010"/>
              <a:ext cx="211457" cy="27166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b="1" i="0" lang="en-US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6</a:t>
              </a:r>
              <a:endParaRPr b="1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79" name="Google Shape;179;p5"/>
          <p:cNvGrpSpPr/>
          <p:nvPr/>
        </p:nvGrpSpPr>
        <p:grpSpPr>
          <a:xfrm>
            <a:off x="3999669" y="4855960"/>
            <a:ext cx="280509" cy="297063"/>
            <a:chOff x="4061260" y="2801067"/>
            <a:chExt cx="280509" cy="297063"/>
          </a:xfrm>
        </p:grpSpPr>
        <p:sp>
          <p:nvSpPr>
            <p:cNvPr id="180" name="Google Shape;180;p5"/>
            <p:cNvSpPr/>
            <p:nvPr/>
          </p:nvSpPr>
          <p:spPr>
            <a:xfrm>
              <a:off x="4076867" y="2826468"/>
              <a:ext cx="264902" cy="271662"/>
            </a:xfrm>
            <a:prstGeom prst="roundRect">
              <a:avLst>
                <a:gd fmla="val 16667" name="adj"/>
              </a:avLst>
            </a:prstGeom>
            <a:solidFill>
              <a:srgbClr val="29754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" name="Google Shape;181;p5"/>
            <p:cNvSpPr txBox="1"/>
            <p:nvPr/>
          </p:nvSpPr>
          <p:spPr>
            <a:xfrm>
              <a:off x="4061260" y="2801067"/>
              <a:ext cx="211457" cy="27166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b="1" i="0" lang="en-US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7</a:t>
              </a:r>
              <a:endParaRPr b="1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2" name="Google Shape;182;p5"/>
          <p:cNvGrpSpPr/>
          <p:nvPr/>
        </p:nvGrpSpPr>
        <p:grpSpPr>
          <a:xfrm>
            <a:off x="3999669" y="5284244"/>
            <a:ext cx="280509" cy="297063"/>
            <a:chOff x="4061260" y="2801067"/>
            <a:chExt cx="280509" cy="297063"/>
          </a:xfrm>
        </p:grpSpPr>
        <p:sp>
          <p:nvSpPr>
            <p:cNvPr id="183" name="Google Shape;183;p5"/>
            <p:cNvSpPr/>
            <p:nvPr/>
          </p:nvSpPr>
          <p:spPr>
            <a:xfrm>
              <a:off x="4076867" y="2826468"/>
              <a:ext cx="264902" cy="271662"/>
            </a:xfrm>
            <a:prstGeom prst="roundRect">
              <a:avLst>
                <a:gd fmla="val 16667" name="adj"/>
              </a:avLst>
            </a:prstGeom>
            <a:solidFill>
              <a:srgbClr val="29754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" name="Google Shape;184;p5"/>
            <p:cNvSpPr txBox="1"/>
            <p:nvPr/>
          </p:nvSpPr>
          <p:spPr>
            <a:xfrm>
              <a:off x="4061260" y="2801067"/>
              <a:ext cx="211457" cy="27166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b="1" i="0" lang="en-US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8</a:t>
              </a:r>
              <a:endParaRPr b="1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5" name="Google Shape;185;p5"/>
          <p:cNvGrpSpPr/>
          <p:nvPr/>
        </p:nvGrpSpPr>
        <p:grpSpPr>
          <a:xfrm>
            <a:off x="3999669" y="5706112"/>
            <a:ext cx="280509" cy="297063"/>
            <a:chOff x="4061260" y="2801067"/>
            <a:chExt cx="280509" cy="297063"/>
          </a:xfrm>
        </p:grpSpPr>
        <p:sp>
          <p:nvSpPr>
            <p:cNvPr id="186" name="Google Shape;186;p5"/>
            <p:cNvSpPr/>
            <p:nvPr/>
          </p:nvSpPr>
          <p:spPr>
            <a:xfrm>
              <a:off x="4076867" y="2826468"/>
              <a:ext cx="264902" cy="271662"/>
            </a:xfrm>
            <a:prstGeom prst="roundRect">
              <a:avLst>
                <a:gd fmla="val 16667" name="adj"/>
              </a:avLst>
            </a:prstGeom>
            <a:solidFill>
              <a:srgbClr val="29754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" name="Google Shape;187;p5"/>
            <p:cNvSpPr txBox="1"/>
            <p:nvPr/>
          </p:nvSpPr>
          <p:spPr>
            <a:xfrm>
              <a:off x="4061260" y="2801067"/>
              <a:ext cx="211457" cy="27166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b="1" i="0" lang="en-US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9</a:t>
              </a:r>
              <a:endParaRPr b="1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8" name="Google Shape;188;p5"/>
          <p:cNvGrpSpPr/>
          <p:nvPr/>
        </p:nvGrpSpPr>
        <p:grpSpPr>
          <a:xfrm>
            <a:off x="3929181" y="6151455"/>
            <a:ext cx="437091" cy="271662"/>
            <a:chOff x="3990772" y="2826468"/>
            <a:chExt cx="437091" cy="271662"/>
          </a:xfrm>
        </p:grpSpPr>
        <p:sp>
          <p:nvSpPr>
            <p:cNvPr id="189" name="Google Shape;189;p5"/>
            <p:cNvSpPr/>
            <p:nvPr/>
          </p:nvSpPr>
          <p:spPr>
            <a:xfrm>
              <a:off x="4076867" y="2826468"/>
              <a:ext cx="264902" cy="271662"/>
            </a:xfrm>
            <a:prstGeom prst="roundRect">
              <a:avLst>
                <a:gd fmla="val 16667" name="adj"/>
              </a:avLst>
            </a:prstGeom>
            <a:solidFill>
              <a:srgbClr val="29754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" name="Google Shape;190;p5"/>
            <p:cNvSpPr txBox="1"/>
            <p:nvPr/>
          </p:nvSpPr>
          <p:spPr>
            <a:xfrm>
              <a:off x="3990772" y="2826468"/>
              <a:ext cx="437091" cy="27166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b="1" i="0" lang="en-US" sz="16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10</a:t>
              </a:r>
              <a:endParaRPr b="1" i="0" sz="16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3"/>
          <p:cNvSpPr/>
          <p:nvPr/>
        </p:nvSpPr>
        <p:spPr>
          <a:xfrm>
            <a:off x="464463" y="2555714"/>
            <a:ext cx="5146719" cy="2812708"/>
          </a:xfrm>
          <a:prstGeom prst="roundRect">
            <a:avLst>
              <a:gd fmla="val 9635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" name="Google Shape;196;p3"/>
          <p:cNvSpPr txBox="1"/>
          <p:nvPr/>
        </p:nvSpPr>
        <p:spPr>
          <a:xfrm>
            <a:off x="375975" y="1373700"/>
            <a:ext cx="8950500" cy="31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CONOCIMIENTOS PREVIOS</a:t>
            </a:r>
            <a:endParaRPr b="1" i="0" sz="3100" u="none" cap="none" strike="noStrike">
              <a:solidFill>
                <a:srgbClr val="29754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7" name="Google Shape;197;p3"/>
          <p:cNvSpPr txBox="1"/>
          <p:nvPr/>
        </p:nvSpPr>
        <p:spPr>
          <a:xfrm>
            <a:off x="816853" y="3218280"/>
            <a:ext cx="4542225" cy="152098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000" u="none" cap="none" strike="noStrik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EQUIPO DE AIRE SPLIT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Ahora veamos cómo lo que ya has aprendido refuerza y mejora lo que estás a punto de aprender.</a:t>
            </a:r>
            <a:endParaRPr/>
          </a:p>
        </p:txBody>
      </p:sp>
      <p:sp>
        <p:nvSpPr>
          <p:cNvPr id="198" name="Google Shape;198;p3"/>
          <p:cNvSpPr txBox="1"/>
          <p:nvPr/>
        </p:nvSpPr>
        <p:spPr>
          <a:xfrm>
            <a:off x="366450" y="1220100"/>
            <a:ext cx="4700400" cy="15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ACTIVIDAD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9" name="Google Shape;199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70208" y="2389245"/>
            <a:ext cx="4428641" cy="4302108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Google Shape;200;p3"/>
          <p:cNvSpPr txBox="1"/>
          <p:nvPr/>
        </p:nvSpPr>
        <p:spPr>
          <a:xfrm>
            <a:off x="4321821" y="1184197"/>
            <a:ext cx="466492" cy="52109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0" i="0" lang="en-US" sz="5000" u="none" cap="none" strike="noStrike">
                <a:solidFill>
                  <a:srgbClr val="8EB99F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 b="0" i="0" sz="5000" u="none" cap="none" strike="noStrike">
              <a:solidFill>
                <a:srgbClr val="8EB99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39"/>
          <p:cNvSpPr/>
          <p:nvPr/>
        </p:nvSpPr>
        <p:spPr>
          <a:xfrm>
            <a:off x="375973" y="1865377"/>
            <a:ext cx="8975291" cy="4840224"/>
          </a:xfrm>
          <a:prstGeom prst="roundRect">
            <a:avLst>
              <a:gd fmla="val 4995" name="adj"/>
            </a:avLst>
          </a:prstGeom>
          <a:solidFill>
            <a:srgbClr val="D7E3D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" name="Google Shape;206;p39"/>
          <p:cNvSpPr txBox="1"/>
          <p:nvPr/>
        </p:nvSpPr>
        <p:spPr>
          <a:xfrm>
            <a:off x="375974" y="1178093"/>
            <a:ext cx="4122874" cy="42668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00" u="none" cap="none" strike="noStrik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EQUIPO DE AIRE SPLIT</a:t>
            </a:r>
            <a:endParaRPr/>
          </a:p>
        </p:txBody>
      </p:sp>
      <p:sp>
        <p:nvSpPr>
          <p:cNvPr id="207" name="Google Shape;207;p39"/>
          <p:cNvSpPr txBox="1"/>
          <p:nvPr/>
        </p:nvSpPr>
        <p:spPr>
          <a:xfrm>
            <a:off x="705564" y="2098030"/>
            <a:ext cx="8060484" cy="387906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Estructura General</a:t>
            </a:r>
            <a:endParaRPr/>
          </a:p>
        </p:txBody>
      </p:sp>
      <p:sp>
        <p:nvSpPr>
          <p:cNvPr id="208" name="Google Shape;208;p39"/>
          <p:cNvSpPr/>
          <p:nvPr/>
        </p:nvSpPr>
        <p:spPr>
          <a:xfrm>
            <a:off x="1944547" y="2879678"/>
            <a:ext cx="5474826" cy="3357350"/>
          </a:xfrm>
          <a:prstGeom prst="roundRect">
            <a:avLst>
              <a:gd fmla="val 4995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9" name="Google Shape;209;p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41104" y="3187166"/>
            <a:ext cx="4681711" cy="27258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40"/>
          <p:cNvSpPr/>
          <p:nvPr/>
        </p:nvSpPr>
        <p:spPr>
          <a:xfrm>
            <a:off x="375973" y="1865377"/>
            <a:ext cx="8975291" cy="4840224"/>
          </a:xfrm>
          <a:prstGeom prst="roundRect">
            <a:avLst>
              <a:gd fmla="val 4995" name="adj"/>
            </a:avLst>
          </a:prstGeom>
          <a:solidFill>
            <a:srgbClr val="D7E3D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" name="Google Shape;215;p40"/>
          <p:cNvSpPr txBox="1"/>
          <p:nvPr/>
        </p:nvSpPr>
        <p:spPr>
          <a:xfrm>
            <a:off x="375974" y="1178093"/>
            <a:ext cx="4122874" cy="42668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00" u="none" cap="none" strike="noStrik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EQUIPO DE AIRE SPLIT</a:t>
            </a:r>
            <a:endParaRPr/>
          </a:p>
        </p:txBody>
      </p:sp>
      <p:sp>
        <p:nvSpPr>
          <p:cNvPr id="216" name="Google Shape;216;p40"/>
          <p:cNvSpPr txBox="1"/>
          <p:nvPr/>
        </p:nvSpPr>
        <p:spPr>
          <a:xfrm>
            <a:off x="774730" y="2475156"/>
            <a:ext cx="3417680" cy="40215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Funcionamiento Interno</a:t>
            </a:r>
            <a:endParaRPr b="1" i="0" sz="2400" u="none" cap="none" strike="noStrike">
              <a:solidFill>
                <a:srgbClr val="29754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" name="Google Shape;217;p40"/>
          <p:cNvSpPr txBox="1"/>
          <p:nvPr/>
        </p:nvSpPr>
        <p:spPr>
          <a:xfrm>
            <a:off x="880280" y="3210635"/>
            <a:ext cx="7936174" cy="27534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4572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en-US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Una </a:t>
            </a:r>
            <a:r>
              <a:rPr b="1" i="0" lang="en-US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válvula de expansión</a:t>
            </a:r>
            <a:r>
              <a:rPr b="0" i="0" lang="en-US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regula el paso del líquido refrigerante hacia el evaporador a través de la temperatura y la presión.</a:t>
            </a:r>
            <a:endParaRPr/>
          </a:p>
          <a:p>
            <a:pPr indent="-342900" lvl="0" marL="457200" marR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en-US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Gracias a una estrangulación brusca, la válvula permite que la </a:t>
            </a:r>
            <a:r>
              <a:rPr b="1" i="0" lang="en-US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presión y la temperatura bajen</a:t>
            </a:r>
            <a:r>
              <a:rPr b="0" i="0" lang="en-US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/>
          </a:p>
          <a:p>
            <a:pPr indent="-342900" lvl="0" marL="457200" marR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en-US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El refrigerante alcanza el </a:t>
            </a:r>
            <a:r>
              <a:rPr b="1" i="0" lang="en-US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evaporador</a:t>
            </a:r>
            <a:r>
              <a:rPr b="0" i="0" lang="en-US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con carga disminuida.</a:t>
            </a:r>
            <a:endParaRPr/>
          </a:p>
          <a:p>
            <a:pPr indent="-342900" lvl="0" marL="457200" marR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en-US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En este punto el </a:t>
            </a:r>
            <a:r>
              <a:rPr b="1" i="0" lang="en-US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refrigerante se calienta y absorbe todo el calor</a:t>
            </a:r>
            <a:r>
              <a:rPr b="0" i="0" lang="en-US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del lugar o la habitación en donde está, hasta que se evapora completamente.</a:t>
            </a:r>
            <a:endParaRPr/>
          </a:p>
          <a:p>
            <a:pPr indent="0" lvl="0" marL="0" marR="0" rtl="0" algn="l">
              <a:lnSpc>
                <a:spcPct val="80000"/>
              </a:lnSpc>
              <a:spcBef>
                <a:spcPts val="1800"/>
              </a:spcBef>
              <a:spcAft>
                <a:spcPts val="1200"/>
              </a:spcAft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41"/>
          <p:cNvSpPr/>
          <p:nvPr/>
        </p:nvSpPr>
        <p:spPr>
          <a:xfrm>
            <a:off x="375973" y="1865377"/>
            <a:ext cx="8975291" cy="4840224"/>
          </a:xfrm>
          <a:prstGeom prst="roundRect">
            <a:avLst>
              <a:gd fmla="val 4995" name="adj"/>
            </a:avLst>
          </a:prstGeom>
          <a:solidFill>
            <a:srgbClr val="D7E3D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" name="Google Shape;223;p41"/>
          <p:cNvSpPr txBox="1"/>
          <p:nvPr/>
        </p:nvSpPr>
        <p:spPr>
          <a:xfrm>
            <a:off x="375974" y="1178093"/>
            <a:ext cx="4122874" cy="42668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00" u="none" cap="none" strike="noStrik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EQUIPO DE AIRE SPLIT</a:t>
            </a:r>
            <a:endParaRPr/>
          </a:p>
        </p:txBody>
      </p:sp>
      <p:sp>
        <p:nvSpPr>
          <p:cNvPr id="224" name="Google Shape;224;p41"/>
          <p:cNvSpPr txBox="1"/>
          <p:nvPr/>
        </p:nvSpPr>
        <p:spPr>
          <a:xfrm>
            <a:off x="774730" y="2475156"/>
            <a:ext cx="3417680" cy="40215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Funcionamiento Interno</a:t>
            </a:r>
            <a:endParaRPr b="1" i="0" sz="2400" u="none" cap="none" strike="noStrike">
              <a:solidFill>
                <a:srgbClr val="29754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5" name="Google Shape;225;p41"/>
          <p:cNvSpPr txBox="1"/>
          <p:nvPr/>
        </p:nvSpPr>
        <p:spPr>
          <a:xfrm>
            <a:off x="903809" y="3210635"/>
            <a:ext cx="8062770" cy="317094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457200" marR="0" rtl="0" algn="l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en-US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Llega al </a:t>
            </a:r>
            <a:r>
              <a:rPr b="1" i="0" lang="en-US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compresor en forma de gas</a:t>
            </a:r>
            <a:r>
              <a:rPr b="0" i="0" lang="en-US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en donde la presión y temperatura aumentan y se dirige al condensador.</a:t>
            </a:r>
            <a:endParaRPr/>
          </a:p>
          <a:p>
            <a:pPr indent="-342900" lvl="0" marL="457200" marR="0" rtl="0" algn="l">
              <a:lnSpc>
                <a:spcPct val="80000"/>
              </a:lnSpc>
              <a:spcBef>
                <a:spcPts val="216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en-US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En el </a:t>
            </a:r>
            <a:r>
              <a:rPr b="1" i="0" lang="en-US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condensador, el refrigerante empieza a enfriarse</a:t>
            </a:r>
            <a:r>
              <a:rPr b="0" i="0" lang="en-US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alcanza nuevamente el estado líquido y vuelve a ser impulsado a través de la válvula de expansión, comenzando el ciclo otra vez. </a:t>
            </a:r>
            <a:r>
              <a:rPr b="1" i="0" lang="en-US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2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marR="0" rtl="0" algn="l">
              <a:lnSpc>
                <a:spcPct val="80000"/>
              </a:lnSpc>
              <a:spcBef>
                <a:spcPts val="216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en-US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El ciclo se repite hasta que el recinto alcance la temperatura esperada. Cuando esto sucede, un termostato incluido en el aparato hace que el equipo pare mientras la temperatura vuelve a subir. Entonces se activa el ciclo y comienza de nuevo</a:t>
            </a:r>
            <a:endParaRPr/>
          </a:p>
          <a:p>
            <a:pPr indent="0" lvl="0" marL="0" marR="0" rtl="0" algn="l">
              <a:lnSpc>
                <a:spcPct val="70000"/>
              </a:lnSpc>
              <a:spcBef>
                <a:spcPts val="1800"/>
              </a:spcBef>
              <a:spcAft>
                <a:spcPts val="1800"/>
              </a:spcAft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42"/>
          <p:cNvSpPr/>
          <p:nvPr/>
        </p:nvSpPr>
        <p:spPr>
          <a:xfrm>
            <a:off x="375973" y="1865377"/>
            <a:ext cx="8975291" cy="4840224"/>
          </a:xfrm>
          <a:prstGeom prst="roundRect">
            <a:avLst>
              <a:gd fmla="val 4995" name="adj"/>
            </a:avLst>
          </a:prstGeom>
          <a:solidFill>
            <a:srgbClr val="D7E3D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" name="Google Shape;231;p42"/>
          <p:cNvSpPr txBox="1"/>
          <p:nvPr/>
        </p:nvSpPr>
        <p:spPr>
          <a:xfrm>
            <a:off x="375974" y="1178093"/>
            <a:ext cx="4122874" cy="42668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00" u="none" cap="none" strike="noStrik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EQUIPO DE AIRE SPLIT</a:t>
            </a:r>
            <a:endParaRPr/>
          </a:p>
        </p:txBody>
      </p:sp>
      <p:sp>
        <p:nvSpPr>
          <p:cNvPr id="232" name="Google Shape;232;p42"/>
          <p:cNvSpPr txBox="1"/>
          <p:nvPr/>
        </p:nvSpPr>
        <p:spPr>
          <a:xfrm>
            <a:off x="1171480" y="2065074"/>
            <a:ext cx="1946859" cy="76018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Diagrama de Montaje</a:t>
            </a:r>
            <a:endParaRPr b="1" i="0" sz="2400" u="none" cap="none" strike="noStrike">
              <a:solidFill>
                <a:srgbClr val="29754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3" name="Google Shape;233;p42"/>
          <p:cNvSpPr/>
          <p:nvPr/>
        </p:nvSpPr>
        <p:spPr>
          <a:xfrm>
            <a:off x="3235573" y="2065074"/>
            <a:ext cx="4431324" cy="4417788"/>
          </a:xfrm>
          <a:prstGeom prst="roundRect">
            <a:avLst>
              <a:gd fmla="val 4995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4" name="Google Shape;234;p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12697" y="2243336"/>
            <a:ext cx="3308721" cy="41382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Diseño personalizado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Toledo</dc:creator>
</cp:coreProperties>
</file>