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6" r:id="rId2"/>
    <p:sldId id="277" r:id="rId3"/>
    <p:sldId id="282" r:id="rId4"/>
    <p:sldId id="258" r:id="rId5"/>
    <p:sldId id="278" r:id="rId6"/>
    <p:sldId id="279" r:id="rId7"/>
    <p:sldId id="260" r:id="rId8"/>
    <p:sldId id="324" r:id="rId9"/>
    <p:sldId id="325" r:id="rId10"/>
    <p:sldId id="326" r:id="rId11"/>
    <p:sldId id="327" r:id="rId12"/>
    <p:sldId id="328" r:id="rId13"/>
    <p:sldId id="330" r:id="rId14"/>
    <p:sldId id="329" r:id="rId15"/>
    <p:sldId id="331" r:id="rId16"/>
    <p:sldId id="332" r:id="rId17"/>
    <p:sldId id="333" r:id="rId18"/>
    <p:sldId id="334" r:id="rId19"/>
    <p:sldId id="335" r:id="rId20"/>
    <p:sldId id="337" r:id="rId21"/>
    <p:sldId id="310" r:id="rId22"/>
    <p:sldId id="338" r:id="rId23"/>
    <p:sldId id="302" r:id="rId24"/>
    <p:sldId id="339" r:id="rId25"/>
    <p:sldId id="273" r:id="rId26"/>
    <p:sldId id="275" r:id="rId27"/>
    <p:sldId id="274" r:id="rId28"/>
    <p:sldId id="276" r:id="rId29"/>
  </p:sldIdLst>
  <p:sldSz cx="97202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061">
          <p15:clr>
            <a:srgbClr val="A4A3A4"/>
          </p15:clr>
        </p15:guide>
        <p15:guide id="3" orient="horz">
          <p15:clr>
            <a:srgbClr val="A4A3A4"/>
          </p15:clr>
        </p15:guide>
        <p15:guide id="4" pos="1560">
          <p15:clr>
            <a:srgbClr val="A4A3A4"/>
          </p15:clr>
        </p15:guide>
      </p15:sldGuideLst>
    </p:ext>
    <p:ext uri="{2D200454-40CA-4A62-9FC3-DE9A4176ACB9}">
      <p15:notesGuideLst xmlns:p15="http://schemas.microsoft.com/office/powerpoint/2012/main"/>
    </p:ext>
    <p:ext uri="http://customooxmlschemas.google.com/">
      <go:slidesCustomData xmlns="" xmlns:p15="http://schemas.microsoft.com/office/powerpoint/2012/main" xmlns:go="http://customooxmlschemas.google.com/" roundtripDataSignature="AMtx7mgdpmz/hhui4CnszWcIjF0/xYqBtw==" r:id="rId47"/>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la Toledo" initials="" lastIdx="2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3501"/>
    <a:srgbClr val="F7E3D1"/>
    <a:srgbClr val="ED6B00"/>
    <a:srgbClr val="FECC00"/>
    <a:srgbClr val="B99F2F"/>
    <a:srgbClr val="C64033"/>
    <a:srgbClr val="AA4E02"/>
    <a:srgbClr val="FFB375"/>
    <a:srgbClr val="F9EBDE"/>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46" autoAdjust="0"/>
    <p:restoredTop sz="94643"/>
  </p:normalViewPr>
  <p:slideViewPr>
    <p:cSldViewPr snapToGrid="0">
      <p:cViewPr varScale="1">
        <p:scale>
          <a:sx n="58" d="100"/>
          <a:sy n="58" d="100"/>
        </p:scale>
        <p:origin x="1524" y="78"/>
      </p:cViewPr>
      <p:guideLst>
        <p:guide orient="horz" pos="2381"/>
        <p:guide pos="3061"/>
        <p:guide orient="horz"/>
        <p:guide pos="1560"/>
      </p:guideLst>
    </p:cSldViewPr>
  </p:slideViewPr>
  <p:notesTextViewPr>
    <p:cViewPr>
      <p:scale>
        <a:sx n="1" d="1"/>
        <a:sy n="1" d="1"/>
      </p:scale>
      <p:origin x="0" y="0"/>
    </p:cViewPr>
  </p:notesTextViewPr>
  <p:notesViewPr>
    <p:cSldViewPr snapToGrid="0">
      <p:cViewPr varScale="1">
        <p:scale>
          <a:sx n="94" d="100"/>
          <a:sy n="94" d="100"/>
        </p:scale>
        <p:origin x="360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47" Type="http://customschemas.google.com/relationships/presentationmetadata" Target="meta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128682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829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2374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32988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18333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p2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7431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p19: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3870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p2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9987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7"/>
        <p:cNvGrpSpPr/>
        <p:nvPr/>
      </p:nvGrpSpPr>
      <p:grpSpPr>
        <a:xfrm>
          <a:off x="0" y="0"/>
          <a:ext cx="0" cy="0"/>
          <a:chOff x="0" y="0"/>
          <a:chExt cx="0" cy="0"/>
        </a:xfrm>
      </p:grpSpPr>
      <p:pic>
        <p:nvPicPr>
          <p:cNvPr id="25" name="Imagen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441" y="418596"/>
            <a:ext cx="2897433" cy="680400"/>
          </a:xfrm>
          <a:prstGeom prst="rect">
            <a:avLst/>
          </a:prstGeom>
        </p:spPr>
      </p:pic>
      <p:sp>
        <p:nvSpPr>
          <p:cNvPr id="19" name="Google Shape;9;p23"/>
          <p:cNvSpPr/>
          <p:nvPr userDrawn="1"/>
        </p:nvSpPr>
        <p:spPr>
          <a:xfrm>
            <a:off x="242856" y="1756550"/>
            <a:ext cx="9346500" cy="5675922"/>
          </a:xfrm>
          <a:prstGeom prst="round1Rect">
            <a:avLst>
              <a:gd name="adj" fmla="val 15350"/>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2" name="Google Shape;12;p23"/>
          <p:cNvPicPr preferRelativeResize="0">
            <a:picLocks noChangeAspect="1"/>
          </p:cNvPicPr>
          <p:nvPr userDrawn="1"/>
        </p:nvPicPr>
        <p:blipFill rotWithShape="1">
          <a:blip r:embed="rId3">
            <a:alphaModFix/>
          </a:blip>
          <a:srcRect/>
          <a:stretch/>
        </p:blipFill>
        <p:spPr>
          <a:xfrm>
            <a:off x="8521706" y="6387272"/>
            <a:ext cx="830659" cy="756000"/>
          </a:xfrm>
          <a:prstGeom prst="rect">
            <a:avLst/>
          </a:prstGeom>
          <a:noFill/>
          <a:ln>
            <a:noFill/>
          </a:ln>
        </p:spPr>
      </p:pic>
      <p:sp>
        <p:nvSpPr>
          <p:cNvPr id="13" name="Google Shape;13;p23"/>
          <p:cNvSpPr/>
          <p:nvPr/>
        </p:nvSpPr>
        <p:spPr>
          <a:xfrm>
            <a:off x="436350" y="6464001"/>
            <a:ext cx="7891862" cy="680474"/>
          </a:xfrm>
          <a:prstGeom prst="roundRect">
            <a:avLst>
              <a:gd name="adj" fmla="val 19335"/>
            </a:avLst>
          </a:prstGeom>
          <a:solidFill>
            <a:srgbClr val="FFB3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baseline="-25000">
              <a:solidFill>
                <a:schemeClr val="lt1"/>
              </a:solidFill>
              <a:latin typeface="Arial"/>
              <a:ea typeface="Arial"/>
              <a:cs typeface="Arial"/>
              <a:sym typeface="Arial"/>
            </a:endParaRPr>
          </a:p>
        </p:txBody>
      </p:sp>
      <p:pic>
        <p:nvPicPr>
          <p:cNvPr id="18" name="Imagen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3441" y="6462797"/>
            <a:ext cx="690482" cy="680475"/>
          </a:xfrm>
          <a:prstGeom prst="rect">
            <a:avLst/>
          </a:prstGeom>
        </p:spPr>
      </p:pic>
      <p:pic>
        <p:nvPicPr>
          <p:cNvPr id="2" name="Imagen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3" name="Imagen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8" name="Google Shape;9;p23"/>
          <p:cNvSpPr/>
          <p:nvPr userDrawn="1"/>
        </p:nvSpPr>
        <p:spPr>
          <a:xfrm>
            <a:off x="242856" y="1756550"/>
            <a:ext cx="9346500" cy="5675922"/>
          </a:xfrm>
          <a:prstGeom prst="round1Rect">
            <a:avLst>
              <a:gd name="adj" fmla="val 15350"/>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441" y="418596"/>
            <a:ext cx="2897433" cy="680400"/>
          </a:xfrm>
          <a:prstGeom prst="rect">
            <a:avLst/>
          </a:prstGeom>
        </p:spPr>
      </p:pic>
      <p:pic>
        <p:nvPicPr>
          <p:cNvPr id="5" name="Imagen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6" name="Imagen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25"/>
          <p:cNvSpPr/>
          <p:nvPr/>
        </p:nvSpPr>
        <p:spPr>
          <a:xfrm rot="10800000" flipH="1">
            <a:off x="180975" y="832250"/>
            <a:ext cx="9358200" cy="12369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5"/>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5"/>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3" name="Google Shape;23;p25"/>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6"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8|</a:t>
            </a:r>
            <a:r>
              <a:rPr lang="en-US" sz="1600" b="0" i="0" u="none" strike="noStrike" cap="none" dirty="0">
                <a:solidFill>
                  <a:srgbClr val="ED6B00"/>
                </a:solidFill>
                <a:latin typeface="Calibri"/>
                <a:ea typeface="Calibri"/>
                <a:cs typeface="Calibri"/>
                <a:sym typeface="Calibri"/>
              </a:rPr>
              <a:t>3</a:t>
            </a:r>
            <a:endParaRPr sz="1600" b="0" i="0" u="none" strike="noStrike" cap="none" dirty="0">
              <a:solidFill>
                <a:srgbClr val="ED6B00"/>
              </a:solidFill>
              <a:latin typeface="Calibri"/>
              <a:ea typeface="Calibri"/>
              <a:cs typeface="Calibri"/>
              <a:sym typeface="Calibri"/>
            </a:endParaRPr>
          </a:p>
        </p:txBody>
      </p:sp>
      <p:sp>
        <p:nvSpPr>
          <p:cNvPr id="10"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ED6B00"/>
                </a:solidFill>
                <a:latin typeface="Calibri"/>
                <a:ea typeface="Calibri"/>
                <a:cs typeface="Calibri"/>
                <a:sym typeface="Calibri"/>
              </a:rPr>
              <a:t>RECURSOS</a:t>
            </a:r>
            <a:r>
              <a:rPr lang="en-US" sz="1100" b="0" i="0" u="none" strike="noStrike" cap="none" baseline="0" dirty="0">
                <a:solidFill>
                  <a:srgbClr val="ED6B00"/>
                </a:solidFill>
                <a:latin typeface="Calibri"/>
                <a:ea typeface="Calibri"/>
                <a:cs typeface="Calibri"/>
                <a:sym typeface="Calibri"/>
              </a:rPr>
              <a:t> HUMANOS </a:t>
            </a:r>
            <a:r>
              <a:rPr lang="en-US" sz="1100" b="0" i="0" u="none" strike="noStrike" cap="none" dirty="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2"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1"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1100"/>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dirty="0" err="1">
                <a:solidFill>
                  <a:schemeClr val="bg1"/>
                </a:solidFill>
                <a:latin typeface="Calibri" panose="020F0502020204030204" pitchFamily="34" charset="0"/>
                <a:ea typeface="Roboto"/>
                <a:cs typeface="Calibri" panose="020F0502020204030204" pitchFamily="34" charset="0"/>
              </a:rPr>
              <a:t>Cálculo</a:t>
            </a:r>
            <a:r>
              <a:rPr lang="en-US" sz="1400" b="0" dirty="0">
                <a:solidFill>
                  <a:schemeClr val="bg1"/>
                </a:solidFill>
                <a:latin typeface="Calibri" panose="020F0502020204030204" pitchFamily="34" charset="0"/>
                <a:ea typeface="Roboto"/>
                <a:cs typeface="Calibri" panose="020F0502020204030204" pitchFamily="34" charset="0"/>
              </a:rPr>
              <a:t> de </a:t>
            </a:r>
            <a:r>
              <a:rPr lang="en-US" sz="1400" b="0" dirty="0" err="1">
                <a:solidFill>
                  <a:schemeClr val="bg1"/>
                </a:solidFill>
                <a:latin typeface="Calibri" panose="020F0502020204030204" pitchFamily="34" charset="0"/>
                <a:ea typeface="Roboto"/>
                <a:cs typeface="Calibri" panose="020F0502020204030204" pitchFamily="34" charset="0"/>
              </a:rPr>
              <a:t>remuneración</a:t>
            </a:r>
            <a:r>
              <a:rPr lang="en-US" sz="1400" b="0" dirty="0">
                <a:solidFill>
                  <a:schemeClr val="bg1"/>
                </a:solidFill>
                <a:latin typeface="Calibri" panose="020F0502020204030204" pitchFamily="34" charset="0"/>
                <a:ea typeface="Roboto"/>
                <a:cs typeface="Calibri" panose="020F0502020204030204" pitchFamily="34" charset="0"/>
              </a:rPr>
              <a:t>, </a:t>
            </a:r>
            <a:r>
              <a:rPr lang="en-US" sz="1400" b="0" dirty="0" err="1">
                <a:solidFill>
                  <a:schemeClr val="bg1"/>
                </a:solidFill>
                <a:latin typeface="Calibri" panose="020F0502020204030204" pitchFamily="34" charset="0"/>
                <a:ea typeface="Roboto"/>
                <a:cs typeface="Calibri" panose="020F0502020204030204" pitchFamily="34" charset="0"/>
              </a:rPr>
              <a:t>finiquitos</a:t>
            </a:r>
            <a:r>
              <a:rPr lang="en-US" sz="1400" b="0" dirty="0">
                <a:solidFill>
                  <a:schemeClr val="bg1"/>
                </a:solidFill>
                <a:latin typeface="Calibri" panose="020F0502020204030204" pitchFamily="34" charset="0"/>
                <a:ea typeface="Roboto"/>
                <a:cs typeface="Calibri" panose="020F0502020204030204" pitchFamily="34" charset="0"/>
              </a:rPr>
              <a:t> y </a:t>
            </a:r>
            <a:r>
              <a:rPr lang="en-US" sz="1400" b="0" dirty="0" err="1">
                <a:solidFill>
                  <a:schemeClr val="bg1"/>
                </a:solidFill>
                <a:latin typeface="Calibri" panose="020F0502020204030204" pitchFamily="34" charset="0"/>
                <a:ea typeface="Roboto"/>
                <a:cs typeface="Calibri" panose="020F0502020204030204" pitchFamily="34" charset="0"/>
              </a:rPr>
              <a:t>obligaciones</a:t>
            </a:r>
            <a:r>
              <a:rPr lang="en-US" sz="1400" b="0" dirty="0">
                <a:solidFill>
                  <a:schemeClr val="bg1"/>
                </a:solidFill>
                <a:latin typeface="Calibri" panose="020F0502020204030204" pitchFamily="34" charset="0"/>
                <a:ea typeface="Roboto"/>
                <a:cs typeface="Calibri" panose="020F0502020204030204" pitchFamily="34" charset="0"/>
              </a:rPr>
              <a:t> </a:t>
            </a:r>
            <a:r>
              <a:rPr lang="en-US" sz="1400" b="0" dirty="0" err="1">
                <a:solidFill>
                  <a:schemeClr val="bg1"/>
                </a:solidFill>
                <a:latin typeface="Calibri" panose="020F0502020204030204" pitchFamily="34" charset="0"/>
                <a:ea typeface="Roboto"/>
                <a:cs typeface="Calibri" panose="020F0502020204030204" pitchFamily="34" charset="0"/>
              </a:rPr>
              <a:t>laborales</a:t>
            </a:r>
            <a:endParaRPr lang="en-US" sz="1400" b="0" dirty="0">
              <a:solidFill>
                <a:schemeClr val="bg1"/>
              </a:solidFill>
              <a:latin typeface="Calibri" panose="020F0502020204030204" pitchFamily="34" charset="0"/>
              <a:ea typeface="Roboto"/>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6" name="Google Shape;26;p26"/>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6"/>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6"/>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 name="Google Shape;29;p26"/>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6"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ED6B00"/>
                </a:solidFill>
                <a:latin typeface="Calibri"/>
                <a:ea typeface="Calibri"/>
                <a:cs typeface="Calibri"/>
                <a:sym typeface="Calibri"/>
              </a:rPr>
              <a:t>RECURSOS</a:t>
            </a:r>
            <a:r>
              <a:rPr lang="en-US" sz="1100" b="0" i="0" u="none" strike="noStrike" cap="none" baseline="0" dirty="0">
                <a:solidFill>
                  <a:srgbClr val="ED6B00"/>
                </a:solidFill>
                <a:latin typeface="Calibri"/>
                <a:ea typeface="Calibri"/>
                <a:cs typeface="Calibri"/>
                <a:sym typeface="Calibri"/>
              </a:rPr>
              <a:t> HUMANOS </a:t>
            </a:r>
            <a:r>
              <a:rPr lang="en-US" sz="1100" b="0" i="0" u="none" strike="noStrike" cap="none" dirty="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1"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8|</a:t>
            </a:r>
            <a:r>
              <a:rPr lang="en-US" sz="1600" b="0" i="0" u="none" strike="noStrike" cap="none" dirty="0">
                <a:solidFill>
                  <a:srgbClr val="ED6B00"/>
                </a:solidFill>
                <a:latin typeface="Calibri"/>
                <a:ea typeface="Calibri"/>
                <a:cs typeface="Calibri"/>
                <a:sym typeface="Calibri"/>
              </a:rPr>
              <a:t>3</a:t>
            </a:r>
            <a:endParaRPr sz="1600" b="0" i="0" u="none" strike="noStrike" cap="none" dirty="0">
              <a:solidFill>
                <a:srgbClr val="ED6B00"/>
              </a:solidFill>
              <a:latin typeface="Calibri"/>
              <a:ea typeface="Calibri"/>
              <a:cs typeface="Calibri"/>
              <a:sym typeface="Calibri"/>
            </a:endParaRPr>
          </a:p>
        </p:txBody>
      </p:sp>
      <p:sp>
        <p:nvSpPr>
          <p:cNvPr id="10"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1100"/>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dirty="0" err="1">
                <a:solidFill>
                  <a:schemeClr val="bg1"/>
                </a:solidFill>
                <a:latin typeface="Calibri" panose="020F0502020204030204" pitchFamily="34" charset="0"/>
                <a:ea typeface="Roboto"/>
                <a:cs typeface="Calibri" panose="020F0502020204030204" pitchFamily="34" charset="0"/>
              </a:rPr>
              <a:t>Cálculo</a:t>
            </a:r>
            <a:r>
              <a:rPr lang="en-US" sz="1400" b="0" dirty="0">
                <a:solidFill>
                  <a:schemeClr val="bg1"/>
                </a:solidFill>
                <a:latin typeface="Calibri" panose="020F0502020204030204" pitchFamily="34" charset="0"/>
                <a:ea typeface="Roboto"/>
                <a:cs typeface="Calibri" panose="020F0502020204030204" pitchFamily="34" charset="0"/>
              </a:rPr>
              <a:t> de </a:t>
            </a:r>
            <a:r>
              <a:rPr lang="en-US" sz="1400" b="0" dirty="0" err="1">
                <a:solidFill>
                  <a:schemeClr val="bg1"/>
                </a:solidFill>
                <a:latin typeface="Calibri" panose="020F0502020204030204" pitchFamily="34" charset="0"/>
                <a:ea typeface="Roboto"/>
                <a:cs typeface="Calibri" panose="020F0502020204030204" pitchFamily="34" charset="0"/>
              </a:rPr>
              <a:t>remuneración</a:t>
            </a:r>
            <a:r>
              <a:rPr lang="en-US" sz="1400" b="0" dirty="0">
                <a:solidFill>
                  <a:schemeClr val="bg1"/>
                </a:solidFill>
                <a:latin typeface="Calibri" panose="020F0502020204030204" pitchFamily="34" charset="0"/>
                <a:ea typeface="Roboto"/>
                <a:cs typeface="Calibri" panose="020F0502020204030204" pitchFamily="34" charset="0"/>
              </a:rPr>
              <a:t>, </a:t>
            </a:r>
            <a:r>
              <a:rPr lang="en-US" sz="1400" b="0" dirty="0" err="1">
                <a:solidFill>
                  <a:schemeClr val="bg1"/>
                </a:solidFill>
                <a:latin typeface="Calibri" panose="020F0502020204030204" pitchFamily="34" charset="0"/>
                <a:ea typeface="Roboto"/>
                <a:cs typeface="Calibri" panose="020F0502020204030204" pitchFamily="34" charset="0"/>
              </a:rPr>
              <a:t>finiquitos</a:t>
            </a:r>
            <a:r>
              <a:rPr lang="en-US" sz="1400" b="0" dirty="0">
                <a:solidFill>
                  <a:schemeClr val="bg1"/>
                </a:solidFill>
                <a:latin typeface="Calibri" panose="020F0502020204030204" pitchFamily="34" charset="0"/>
                <a:ea typeface="Roboto"/>
                <a:cs typeface="Calibri" panose="020F0502020204030204" pitchFamily="34" charset="0"/>
              </a:rPr>
              <a:t> y </a:t>
            </a:r>
            <a:r>
              <a:rPr lang="en-US" sz="1400" b="0" dirty="0" err="1">
                <a:solidFill>
                  <a:schemeClr val="bg1"/>
                </a:solidFill>
                <a:latin typeface="Calibri" panose="020F0502020204030204" pitchFamily="34" charset="0"/>
                <a:ea typeface="Roboto"/>
                <a:cs typeface="Calibri" panose="020F0502020204030204" pitchFamily="34" charset="0"/>
              </a:rPr>
              <a:t>obligaciones</a:t>
            </a:r>
            <a:r>
              <a:rPr lang="en-US" sz="1400" b="0" dirty="0">
                <a:solidFill>
                  <a:schemeClr val="bg1"/>
                </a:solidFill>
                <a:latin typeface="Calibri" panose="020F0502020204030204" pitchFamily="34" charset="0"/>
                <a:ea typeface="Roboto"/>
                <a:cs typeface="Calibri" panose="020F0502020204030204" pitchFamily="34" charset="0"/>
              </a:rPr>
              <a:t> </a:t>
            </a:r>
            <a:r>
              <a:rPr lang="en-US" sz="1400" b="0" dirty="0" err="1">
                <a:solidFill>
                  <a:schemeClr val="bg1"/>
                </a:solidFill>
                <a:latin typeface="Calibri" panose="020F0502020204030204" pitchFamily="34" charset="0"/>
                <a:ea typeface="Roboto"/>
                <a:cs typeface="Calibri" panose="020F0502020204030204" pitchFamily="34" charset="0"/>
              </a:rPr>
              <a:t>laborales</a:t>
            </a:r>
            <a:endParaRPr lang="en-US" sz="1400" b="0" dirty="0">
              <a:solidFill>
                <a:schemeClr val="bg1"/>
              </a:solidFill>
              <a:latin typeface="Calibri" panose="020F0502020204030204" pitchFamily="34" charset="0"/>
              <a:ea typeface="Roboto"/>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27"/>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7"/>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3" name="Google Shape;33;p27"/>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6"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ED6B00"/>
                </a:solidFill>
                <a:latin typeface="Calibri"/>
                <a:ea typeface="Calibri"/>
                <a:cs typeface="Calibri"/>
                <a:sym typeface="Calibri"/>
              </a:rPr>
              <a:t>RECURSOS</a:t>
            </a:r>
            <a:r>
              <a:rPr lang="en-US" sz="1100" b="0" i="0" u="none" strike="noStrike" cap="none" baseline="0" dirty="0">
                <a:solidFill>
                  <a:srgbClr val="ED6B00"/>
                </a:solidFill>
                <a:latin typeface="Calibri"/>
                <a:ea typeface="Calibri"/>
                <a:cs typeface="Calibri"/>
                <a:sym typeface="Calibri"/>
              </a:rPr>
              <a:t> HUMANOS </a:t>
            </a:r>
            <a:r>
              <a:rPr lang="en-US" sz="1100" b="0" i="0" u="none" strike="noStrike" cap="none" dirty="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1"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8|</a:t>
            </a:r>
            <a:r>
              <a:rPr lang="en-US" sz="1600" b="0" i="0" u="none" strike="noStrike" cap="none" dirty="0">
                <a:solidFill>
                  <a:srgbClr val="ED6B00"/>
                </a:solidFill>
                <a:latin typeface="Calibri"/>
                <a:ea typeface="Calibri"/>
                <a:cs typeface="Calibri"/>
                <a:sym typeface="Calibri"/>
              </a:rPr>
              <a:t>3</a:t>
            </a:r>
            <a:endParaRPr sz="1600" b="0" i="0" u="none" strike="noStrike" cap="none" dirty="0">
              <a:solidFill>
                <a:srgbClr val="ED6B00"/>
              </a:solidFill>
              <a:latin typeface="Calibri"/>
              <a:ea typeface="Calibri"/>
              <a:cs typeface="Calibri"/>
              <a:sym typeface="Calibri"/>
            </a:endParaRPr>
          </a:p>
        </p:txBody>
      </p:sp>
      <p:sp>
        <p:nvSpPr>
          <p:cNvPr id="10"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1100"/>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dirty="0" err="1">
                <a:solidFill>
                  <a:schemeClr val="bg1"/>
                </a:solidFill>
                <a:latin typeface="Calibri" panose="020F0502020204030204" pitchFamily="34" charset="0"/>
                <a:ea typeface="Roboto"/>
                <a:cs typeface="Calibri" panose="020F0502020204030204" pitchFamily="34" charset="0"/>
              </a:rPr>
              <a:t>Cálculo</a:t>
            </a:r>
            <a:r>
              <a:rPr lang="en-US" sz="1400" b="0" dirty="0">
                <a:solidFill>
                  <a:schemeClr val="bg1"/>
                </a:solidFill>
                <a:latin typeface="Calibri" panose="020F0502020204030204" pitchFamily="34" charset="0"/>
                <a:ea typeface="Roboto"/>
                <a:cs typeface="Calibri" panose="020F0502020204030204" pitchFamily="34" charset="0"/>
              </a:rPr>
              <a:t> de </a:t>
            </a:r>
            <a:r>
              <a:rPr lang="en-US" sz="1400" b="0" dirty="0" err="1">
                <a:solidFill>
                  <a:schemeClr val="bg1"/>
                </a:solidFill>
                <a:latin typeface="Calibri" panose="020F0502020204030204" pitchFamily="34" charset="0"/>
                <a:ea typeface="Roboto"/>
                <a:cs typeface="Calibri" panose="020F0502020204030204" pitchFamily="34" charset="0"/>
              </a:rPr>
              <a:t>remuneración</a:t>
            </a:r>
            <a:r>
              <a:rPr lang="en-US" sz="1400" b="0" dirty="0">
                <a:solidFill>
                  <a:schemeClr val="bg1"/>
                </a:solidFill>
                <a:latin typeface="Calibri" panose="020F0502020204030204" pitchFamily="34" charset="0"/>
                <a:ea typeface="Roboto"/>
                <a:cs typeface="Calibri" panose="020F0502020204030204" pitchFamily="34" charset="0"/>
              </a:rPr>
              <a:t>, </a:t>
            </a:r>
            <a:r>
              <a:rPr lang="en-US" sz="1400" b="0" dirty="0" err="1">
                <a:solidFill>
                  <a:schemeClr val="bg1"/>
                </a:solidFill>
                <a:latin typeface="Calibri" panose="020F0502020204030204" pitchFamily="34" charset="0"/>
                <a:ea typeface="Roboto"/>
                <a:cs typeface="Calibri" panose="020F0502020204030204" pitchFamily="34" charset="0"/>
              </a:rPr>
              <a:t>finiquitos</a:t>
            </a:r>
            <a:r>
              <a:rPr lang="en-US" sz="1400" b="0" dirty="0">
                <a:solidFill>
                  <a:schemeClr val="bg1"/>
                </a:solidFill>
                <a:latin typeface="Calibri" panose="020F0502020204030204" pitchFamily="34" charset="0"/>
                <a:ea typeface="Roboto"/>
                <a:cs typeface="Calibri" panose="020F0502020204030204" pitchFamily="34" charset="0"/>
              </a:rPr>
              <a:t> y </a:t>
            </a:r>
            <a:r>
              <a:rPr lang="en-US" sz="1400" b="0" dirty="0" err="1">
                <a:solidFill>
                  <a:schemeClr val="bg1"/>
                </a:solidFill>
                <a:latin typeface="Calibri" panose="020F0502020204030204" pitchFamily="34" charset="0"/>
                <a:ea typeface="Roboto"/>
                <a:cs typeface="Calibri" panose="020F0502020204030204" pitchFamily="34" charset="0"/>
              </a:rPr>
              <a:t>obligaciones</a:t>
            </a:r>
            <a:r>
              <a:rPr lang="en-US" sz="1400" b="0" dirty="0">
                <a:solidFill>
                  <a:schemeClr val="bg1"/>
                </a:solidFill>
                <a:latin typeface="Calibri" panose="020F0502020204030204" pitchFamily="34" charset="0"/>
                <a:ea typeface="Roboto"/>
                <a:cs typeface="Calibri" panose="020F0502020204030204" pitchFamily="34" charset="0"/>
              </a:rPr>
              <a:t> </a:t>
            </a:r>
            <a:r>
              <a:rPr lang="en-US" sz="1400" b="0" dirty="0" err="1">
                <a:solidFill>
                  <a:schemeClr val="bg1"/>
                </a:solidFill>
                <a:latin typeface="Calibri" panose="020F0502020204030204" pitchFamily="34" charset="0"/>
                <a:ea typeface="Roboto"/>
                <a:cs typeface="Calibri" panose="020F0502020204030204" pitchFamily="34" charset="0"/>
              </a:rPr>
              <a:t>laborales</a:t>
            </a:r>
            <a:endParaRPr lang="en-US" sz="1400" b="0" dirty="0">
              <a:solidFill>
                <a:schemeClr val="bg1"/>
              </a:solidFill>
              <a:latin typeface="Calibri" panose="020F0502020204030204" pitchFamily="34" charset="0"/>
              <a:ea typeface="Roboto"/>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28"/>
          <p:cNvSpPr/>
          <p:nvPr/>
        </p:nvSpPr>
        <p:spPr>
          <a:xfrm rot="10800000" flipH="1">
            <a:off x="181650" y="822025"/>
            <a:ext cx="9356700" cy="6531300"/>
          </a:xfrm>
          <a:prstGeom prst="round1Rect">
            <a:avLst>
              <a:gd name="adj" fmla="val 15350"/>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8"/>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8"/>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 name="Google Shape;38;p28"/>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6"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ED6B00"/>
                </a:solidFill>
                <a:latin typeface="Calibri"/>
                <a:ea typeface="Calibri"/>
                <a:cs typeface="Calibri"/>
                <a:sym typeface="Calibri"/>
              </a:rPr>
              <a:t>RECURSOS</a:t>
            </a:r>
            <a:r>
              <a:rPr lang="en-US" sz="1100" b="0" i="0" u="none" strike="noStrike" cap="none" baseline="0" dirty="0">
                <a:solidFill>
                  <a:srgbClr val="ED6B00"/>
                </a:solidFill>
                <a:latin typeface="Calibri"/>
                <a:ea typeface="Calibri"/>
                <a:cs typeface="Calibri"/>
                <a:sym typeface="Calibri"/>
              </a:rPr>
              <a:t> HUMANOS </a:t>
            </a:r>
            <a:r>
              <a:rPr lang="en-US" sz="1100" b="0" i="0" u="none" strike="noStrike" cap="none" dirty="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2"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8|</a:t>
            </a:r>
            <a:r>
              <a:rPr lang="en-US" sz="1600" b="0" i="0" u="none" strike="noStrike" cap="none" dirty="0">
                <a:solidFill>
                  <a:srgbClr val="ED6B00"/>
                </a:solidFill>
                <a:latin typeface="Calibri"/>
                <a:ea typeface="Calibri"/>
                <a:cs typeface="Calibri"/>
                <a:sym typeface="Calibri"/>
              </a:rPr>
              <a:t>3</a:t>
            </a:r>
            <a:endParaRPr sz="1600" b="0" i="0" u="none" strike="noStrike" cap="none" dirty="0">
              <a:solidFill>
                <a:srgbClr val="ED6B00"/>
              </a:solidFill>
              <a:latin typeface="Calibri"/>
              <a:ea typeface="Calibri"/>
              <a:cs typeface="Calibri"/>
              <a:sym typeface="Calibri"/>
            </a:endParaRPr>
          </a:p>
        </p:txBody>
      </p:sp>
      <p:sp>
        <p:nvSpPr>
          <p:cNvPr id="10"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1100"/>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dirty="0" err="1">
                <a:solidFill>
                  <a:schemeClr val="bg1"/>
                </a:solidFill>
                <a:latin typeface="Calibri" panose="020F0502020204030204" pitchFamily="34" charset="0"/>
                <a:ea typeface="Roboto"/>
                <a:cs typeface="Calibri" panose="020F0502020204030204" pitchFamily="34" charset="0"/>
              </a:rPr>
              <a:t>Cálculo</a:t>
            </a:r>
            <a:r>
              <a:rPr lang="en-US" sz="1400" b="0" dirty="0">
                <a:solidFill>
                  <a:schemeClr val="bg1"/>
                </a:solidFill>
                <a:latin typeface="Calibri" panose="020F0502020204030204" pitchFamily="34" charset="0"/>
                <a:ea typeface="Roboto"/>
                <a:cs typeface="Calibri" panose="020F0502020204030204" pitchFamily="34" charset="0"/>
              </a:rPr>
              <a:t> de </a:t>
            </a:r>
            <a:r>
              <a:rPr lang="en-US" sz="1400" b="0" dirty="0" err="1">
                <a:solidFill>
                  <a:schemeClr val="bg1"/>
                </a:solidFill>
                <a:latin typeface="Calibri" panose="020F0502020204030204" pitchFamily="34" charset="0"/>
                <a:ea typeface="Roboto"/>
                <a:cs typeface="Calibri" panose="020F0502020204030204" pitchFamily="34" charset="0"/>
              </a:rPr>
              <a:t>remuneración</a:t>
            </a:r>
            <a:r>
              <a:rPr lang="en-US" sz="1400" b="0" dirty="0">
                <a:solidFill>
                  <a:schemeClr val="bg1"/>
                </a:solidFill>
                <a:latin typeface="Calibri" panose="020F0502020204030204" pitchFamily="34" charset="0"/>
                <a:ea typeface="Roboto"/>
                <a:cs typeface="Calibri" panose="020F0502020204030204" pitchFamily="34" charset="0"/>
              </a:rPr>
              <a:t>, </a:t>
            </a:r>
            <a:r>
              <a:rPr lang="en-US" sz="1400" b="0" dirty="0" err="1">
                <a:solidFill>
                  <a:schemeClr val="bg1"/>
                </a:solidFill>
                <a:latin typeface="Calibri" panose="020F0502020204030204" pitchFamily="34" charset="0"/>
                <a:ea typeface="Roboto"/>
                <a:cs typeface="Calibri" panose="020F0502020204030204" pitchFamily="34" charset="0"/>
              </a:rPr>
              <a:t>finiquitos</a:t>
            </a:r>
            <a:r>
              <a:rPr lang="en-US" sz="1400" b="0" dirty="0">
                <a:solidFill>
                  <a:schemeClr val="bg1"/>
                </a:solidFill>
                <a:latin typeface="Calibri" panose="020F0502020204030204" pitchFamily="34" charset="0"/>
                <a:ea typeface="Roboto"/>
                <a:cs typeface="Calibri" panose="020F0502020204030204" pitchFamily="34" charset="0"/>
              </a:rPr>
              <a:t> y </a:t>
            </a:r>
            <a:r>
              <a:rPr lang="en-US" sz="1400" b="0" dirty="0" err="1">
                <a:solidFill>
                  <a:schemeClr val="bg1"/>
                </a:solidFill>
                <a:latin typeface="Calibri" panose="020F0502020204030204" pitchFamily="34" charset="0"/>
                <a:ea typeface="Roboto"/>
                <a:cs typeface="Calibri" panose="020F0502020204030204" pitchFamily="34" charset="0"/>
              </a:rPr>
              <a:t>obligaciones</a:t>
            </a:r>
            <a:r>
              <a:rPr lang="en-US" sz="1400" b="0" dirty="0">
                <a:solidFill>
                  <a:schemeClr val="bg1"/>
                </a:solidFill>
                <a:latin typeface="Calibri" panose="020F0502020204030204" pitchFamily="34" charset="0"/>
                <a:ea typeface="Roboto"/>
                <a:cs typeface="Calibri" panose="020F0502020204030204" pitchFamily="34" charset="0"/>
              </a:rPr>
              <a:t> </a:t>
            </a:r>
            <a:r>
              <a:rPr lang="en-US" sz="1400" b="0" dirty="0" err="1">
                <a:solidFill>
                  <a:schemeClr val="bg1"/>
                </a:solidFill>
                <a:latin typeface="Calibri" panose="020F0502020204030204" pitchFamily="34" charset="0"/>
                <a:ea typeface="Roboto"/>
                <a:cs typeface="Calibri" panose="020F0502020204030204" pitchFamily="34" charset="0"/>
              </a:rPr>
              <a:t>laborales</a:t>
            </a:r>
            <a:endParaRPr lang="en-US" sz="1400" b="0" dirty="0">
              <a:solidFill>
                <a:schemeClr val="bg1"/>
              </a:solidFill>
              <a:latin typeface="Calibri" panose="020F0502020204030204" pitchFamily="34" charset="0"/>
              <a:ea typeface="Roboto"/>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1_One column text 2">
    <p:bg>
      <p:bgPr>
        <a:solidFill>
          <a:schemeClr val="lt1"/>
        </a:solidFill>
        <a:effectLst/>
      </p:bgPr>
    </p:bg>
    <p:spTree>
      <p:nvGrpSpPr>
        <p:cNvPr id="1" name="Shape 59"/>
        <p:cNvGrpSpPr/>
        <p:nvPr/>
      </p:nvGrpSpPr>
      <p:grpSpPr>
        <a:xfrm>
          <a:off x="0" y="0"/>
          <a:ext cx="0" cy="0"/>
          <a:chOff x="0" y="0"/>
          <a:chExt cx="0" cy="0"/>
        </a:xfrm>
      </p:grpSpPr>
      <p:sp>
        <p:nvSpPr>
          <p:cNvPr id="61" name="Google Shape;61;p30"/>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30"/>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3" name="Google Shape;63;p30"/>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 name="Google Shape;31;p6"/>
          <p:cNvSpPr/>
          <p:nvPr userDrawn="1"/>
        </p:nvSpPr>
        <p:spPr>
          <a:xfrm>
            <a:off x="181651" y="180900"/>
            <a:ext cx="7909200" cy="651000"/>
          </a:xfrm>
          <a:prstGeom prst="round2SameRect">
            <a:avLst>
              <a:gd name="adj1" fmla="val 16667"/>
              <a:gd name="adj2" fmla="val 0"/>
            </a:avLst>
          </a:prstGeom>
          <a:blipFill dpi="0" rotWithShape="0">
            <a:blip r:embed="rId2"/>
            <a:srcRect/>
            <a:tile tx="0" ty="0" sx="100000" sy="100000" flip="none" algn="tl"/>
          </a:blip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8"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4" name="Google Shape;92;p3"/>
          <p:cNvSpPr txBox="1"/>
          <p:nvPr userDrawn="1"/>
        </p:nvSpPr>
        <p:spPr>
          <a:xfrm>
            <a:off x="8170652" y="288449"/>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b="1" i="0" u="none" strike="noStrike" cap="none" dirty="0">
                <a:solidFill>
                  <a:schemeClr val="tx1"/>
                </a:solidFill>
                <a:latin typeface="Calibri"/>
                <a:ea typeface="Calibri"/>
                <a:cs typeface="Calibri"/>
                <a:sym typeface="Calibri"/>
              </a:rPr>
              <a:t>¡</a:t>
            </a:r>
            <a:r>
              <a:rPr lang="en-US" b="1" i="0" u="none" strike="noStrike" cap="none" dirty="0" err="1">
                <a:solidFill>
                  <a:schemeClr val="tx1"/>
                </a:solidFill>
                <a:latin typeface="Calibri"/>
                <a:ea typeface="Calibri"/>
                <a:cs typeface="Calibri"/>
                <a:sym typeface="Calibri"/>
              </a:rPr>
              <a:t>Atención</a:t>
            </a:r>
            <a:r>
              <a:rPr lang="en-US" b="1" i="0" u="none" strike="noStrike" cap="none" dirty="0">
                <a:solidFill>
                  <a:schemeClr val="tx1"/>
                </a:solidFill>
                <a:latin typeface="Calibri"/>
                <a:ea typeface="Calibri"/>
                <a:cs typeface="Calibri"/>
                <a:sym typeface="Calibri"/>
              </a:rPr>
              <a:t>!</a:t>
            </a:r>
            <a:endParaRPr b="1" i="0" u="none" strike="noStrike" cap="none" dirty="0">
              <a:solidFill>
                <a:schemeClr val="tx1"/>
              </a:solidFill>
              <a:latin typeface="Calibri"/>
              <a:ea typeface="Calibri"/>
              <a:cs typeface="Calibri"/>
              <a:sym typeface="Calibri"/>
            </a:endParaRPr>
          </a:p>
        </p:txBody>
      </p:sp>
      <p:sp>
        <p:nvSpPr>
          <p:cNvPr id="9"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ED6B00"/>
                </a:solidFill>
                <a:latin typeface="Calibri"/>
                <a:ea typeface="Calibri"/>
                <a:cs typeface="Calibri"/>
                <a:sym typeface="Calibri"/>
              </a:rPr>
              <a:t>RECURSOS</a:t>
            </a:r>
            <a:r>
              <a:rPr lang="en-US" sz="1100" b="0" i="0" u="none" strike="noStrike" cap="none" baseline="0" dirty="0">
                <a:solidFill>
                  <a:srgbClr val="ED6B00"/>
                </a:solidFill>
                <a:latin typeface="Calibri"/>
                <a:ea typeface="Calibri"/>
                <a:cs typeface="Calibri"/>
                <a:sym typeface="Calibri"/>
              </a:rPr>
              <a:t> HUMANOS </a:t>
            </a:r>
            <a:r>
              <a:rPr lang="en-US" sz="1100" b="0" i="0" u="none" strike="noStrike" cap="none" dirty="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p:nvPr/>
        </p:nvSpPr>
        <p:spPr>
          <a:xfrm>
            <a:off x="1176619" y="6648293"/>
            <a:ext cx="7012134" cy="311887"/>
          </a:xfrm>
          <a:prstGeom prst="rect">
            <a:avLst/>
          </a:prstGeom>
          <a:noFill/>
          <a:ln>
            <a:noFill/>
          </a:ln>
        </p:spPr>
        <p:txBody>
          <a:bodyPr spcFirstLastPara="1" wrap="square" lIns="91425" tIns="91425" rIns="91425" bIns="91425" anchor="ctr" anchorCtr="0">
            <a:noAutofit/>
          </a:bodyPr>
          <a:lstStyle/>
          <a:p>
            <a:pPr marL="0" marR="0" lvl="1" indent="0" algn="just" rtl="0">
              <a:lnSpc>
                <a:spcPct val="100000"/>
              </a:lnSpc>
              <a:spcBef>
                <a:spcPts val="0"/>
              </a:spcBef>
              <a:spcAft>
                <a:spcPts val="0"/>
              </a:spcAft>
              <a:buNone/>
            </a:pPr>
            <a:r>
              <a:rPr lang="en-US" sz="1100" b="0" i="0" u="none" strike="noStrike" cap="none" dirty="0">
                <a:solidFill>
                  <a:schemeClr val="lt1"/>
                </a:solidFill>
                <a:latin typeface="Calibri"/>
                <a:ea typeface="Calibri"/>
                <a:cs typeface="Calibri"/>
                <a:sym typeface="Calibri"/>
              </a:rPr>
              <a:t>En </a:t>
            </a:r>
            <a:r>
              <a:rPr lang="en-US" sz="1100" b="0" i="0" u="none" strike="noStrike" cap="none" dirty="0" err="1">
                <a:solidFill>
                  <a:schemeClr val="lt1"/>
                </a:solidFill>
                <a:latin typeface="Calibri"/>
                <a:ea typeface="Calibri"/>
                <a:cs typeface="Calibri"/>
                <a:sym typeface="Calibri"/>
              </a:rPr>
              <a:t>estos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documentos</a:t>
            </a:r>
            <a:r>
              <a:rPr lang="en-US" sz="1100" b="0" i="0" u="none" strike="noStrike" cap="none" dirty="0">
                <a:solidFill>
                  <a:schemeClr val="lt1"/>
                </a:solidFill>
                <a:latin typeface="Calibri"/>
                <a:ea typeface="Calibri"/>
                <a:cs typeface="Calibri"/>
                <a:sym typeface="Calibri"/>
              </a:rPr>
              <a:t> se </a:t>
            </a:r>
            <a:r>
              <a:rPr lang="en-US" sz="1100" b="0" i="0" u="none" strike="noStrike" cap="none" dirty="0" err="1">
                <a:solidFill>
                  <a:schemeClr val="lt1"/>
                </a:solidFill>
                <a:latin typeface="Calibri"/>
                <a:ea typeface="Calibri"/>
                <a:cs typeface="Calibri"/>
                <a:sym typeface="Calibri"/>
              </a:rPr>
              <a:t>utilizarán</a:t>
            </a:r>
            <a:r>
              <a:rPr lang="en-US" sz="1100" b="0" i="0" u="none" strike="noStrike" cap="none" dirty="0">
                <a:solidFill>
                  <a:schemeClr val="lt1"/>
                </a:solidFill>
                <a:latin typeface="Calibri"/>
                <a:ea typeface="Calibri"/>
                <a:cs typeface="Calibri"/>
                <a:sym typeface="Calibri"/>
              </a:rPr>
              <a:t> de </a:t>
            </a:r>
            <a:r>
              <a:rPr lang="en-US" sz="1100" b="0" i="0" u="none" strike="noStrike" cap="none" dirty="0" err="1">
                <a:solidFill>
                  <a:schemeClr val="lt1"/>
                </a:solidFill>
                <a:latin typeface="Calibri"/>
                <a:ea typeface="Calibri"/>
                <a:cs typeface="Calibri"/>
                <a:sym typeface="Calibri"/>
              </a:rPr>
              <a:t>manera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inclusiva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términos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como</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estudiante</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docente</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compañero</a:t>
            </a:r>
            <a:r>
              <a:rPr lang="en-US" sz="1100" b="0" i="0" u="none" strike="noStrike" cap="none" dirty="0">
                <a:solidFill>
                  <a:schemeClr val="lt1"/>
                </a:solidFill>
                <a:latin typeface="Calibri"/>
                <a:ea typeface="Calibri"/>
                <a:cs typeface="Calibri"/>
                <a:sym typeface="Calibri"/>
              </a:rPr>
              <a:t> u </a:t>
            </a:r>
            <a:r>
              <a:rPr lang="en-US" sz="1100" b="0" i="0" u="none" strike="noStrike" cap="none" dirty="0" err="1">
                <a:solidFill>
                  <a:schemeClr val="lt1"/>
                </a:solidFill>
                <a:latin typeface="Calibri"/>
                <a:ea typeface="Calibri"/>
                <a:cs typeface="Calibri"/>
                <a:sym typeface="Calibri"/>
              </a:rPr>
              <a:t>otras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palabras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equivalentes</a:t>
            </a:r>
            <a:r>
              <a:rPr lang="en-US" sz="1100" b="0" i="0" u="none" strike="noStrike" cap="none" dirty="0">
                <a:solidFill>
                  <a:schemeClr val="lt1"/>
                </a:solidFill>
                <a:latin typeface="Calibri"/>
                <a:ea typeface="Calibri"/>
                <a:cs typeface="Calibri"/>
                <a:sym typeface="Calibri"/>
              </a:rPr>
              <a:t> y </a:t>
            </a:r>
            <a:r>
              <a:rPr lang="en-US" sz="1100" b="0" i="0" u="none" strike="noStrike" cap="none" dirty="0" err="1">
                <a:solidFill>
                  <a:schemeClr val="lt1"/>
                </a:solidFill>
                <a:latin typeface="Calibri"/>
                <a:ea typeface="Calibri"/>
                <a:cs typeface="Calibri"/>
                <a:sym typeface="Calibri"/>
              </a:rPr>
              <a:t>sus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respectivos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plurales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es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decir</a:t>
            </a:r>
            <a:r>
              <a:rPr lang="en-US" sz="1100" b="0" i="0" u="none" strike="noStrike" cap="none" dirty="0">
                <a:solidFill>
                  <a:schemeClr val="lt1"/>
                </a:solidFill>
                <a:latin typeface="Calibri"/>
                <a:ea typeface="Calibri"/>
                <a:cs typeface="Calibri"/>
                <a:sym typeface="Calibri"/>
              </a:rPr>
              <a:t>, con </a:t>
            </a:r>
            <a:r>
              <a:rPr lang="en-US" sz="1100" b="0" i="0" u="none" strike="noStrike" cap="none" dirty="0" err="1">
                <a:solidFill>
                  <a:schemeClr val="lt1"/>
                </a:solidFill>
                <a:latin typeface="Calibri"/>
                <a:ea typeface="Calibri"/>
                <a:cs typeface="Calibri"/>
                <a:sym typeface="Calibri"/>
              </a:rPr>
              <a:t>ellas</a:t>
            </a:r>
            <a:r>
              <a:rPr lang="en-US" sz="1100" b="0" i="0" u="none" strike="noStrike" cap="none" dirty="0">
                <a:solidFill>
                  <a:schemeClr val="lt1"/>
                </a:solidFill>
                <a:latin typeface="Calibri"/>
                <a:ea typeface="Calibri"/>
                <a:cs typeface="Calibri"/>
                <a:sym typeface="Calibri"/>
              </a:rPr>
              <a:t>, se </a:t>
            </a:r>
            <a:r>
              <a:rPr lang="en-US" sz="1100" b="0" i="0" u="none" strike="noStrike" cap="none" dirty="0" err="1">
                <a:solidFill>
                  <a:schemeClr val="lt1"/>
                </a:solidFill>
                <a:latin typeface="Calibri"/>
                <a:ea typeface="Calibri"/>
                <a:cs typeface="Calibri"/>
                <a:sym typeface="Calibri"/>
              </a:rPr>
              <a:t>hace</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referencia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tanto</a:t>
            </a:r>
            <a:r>
              <a:rPr lang="en-US" sz="1100" b="0" i="0" u="none" strike="noStrike" cap="none" dirty="0">
                <a:solidFill>
                  <a:schemeClr val="lt1"/>
                </a:solidFill>
                <a:latin typeface="Calibri"/>
                <a:ea typeface="Calibri"/>
                <a:cs typeface="Calibri"/>
                <a:sym typeface="Calibri"/>
              </a:rPr>
              <a:t> a hombres </a:t>
            </a:r>
            <a:r>
              <a:rPr lang="en-US" sz="1100" b="0" i="0" u="none" strike="noStrike" cap="none" dirty="0" err="1">
                <a:solidFill>
                  <a:schemeClr val="lt1"/>
                </a:solidFill>
                <a:latin typeface="Calibri"/>
                <a:ea typeface="Calibri"/>
                <a:cs typeface="Calibri"/>
                <a:sym typeface="Calibri"/>
              </a:rPr>
              <a:t>como</a:t>
            </a:r>
            <a:r>
              <a:rPr lang="en-US" sz="1100" b="0" i="0" u="none" strike="noStrike" cap="none" dirty="0">
                <a:solidFill>
                  <a:schemeClr val="lt1"/>
                </a:solidFill>
                <a:latin typeface="Calibri"/>
                <a:ea typeface="Calibri"/>
                <a:cs typeface="Calibri"/>
                <a:sym typeface="Calibri"/>
              </a:rPr>
              <a:t> a </a:t>
            </a:r>
            <a:r>
              <a:rPr lang="en-US" sz="1100" b="0" i="0" u="none" strike="noStrike" cap="none" dirty="0" err="1">
                <a:solidFill>
                  <a:schemeClr val="lt1"/>
                </a:solidFill>
                <a:latin typeface="Calibri"/>
                <a:ea typeface="Calibri"/>
                <a:cs typeface="Calibri"/>
                <a:sym typeface="Calibri"/>
              </a:rPr>
              <a:t>mujeres</a:t>
            </a:r>
            <a:r>
              <a:rPr lang="en-US" sz="1100" b="0" i="0" u="none" strike="noStrike" cap="none" dirty="0">
                <a:solidFill>
                  <a:schemeClr val="lt1"/>
                </a:solidFill>
                <a:latin typeface="Calibri"/>
                <a:ea typeface="Calibri"/>
                <a:cs typeface="Calibri"/>
                <a:sym typeface="Calibri"/>
              </a:rPr>
              <a:t>.</a:t>
            </a:r>
            <a:endParaRPr sz="1100" b="0" i="0" u="none" strike="noStrike" cap="none" dirty="0">
              <a:solidFill>
                <a:schemeClr val="lt1"/>
              </a:solidFill>
              <a:latin typeface="Calibri"/>
              <a:ea typeface="Calibri"/>
              <a:cs typeface="Calibri"/>
              <a:sym typeface="Calibri"/>
            </a:endParaRPr>
          </a:p>
        </p:txBody>
      </p:sp>
      <p:sp>
        <p:nvSpPr>
          <p:cNvPr id="6" name="Google Shape;15;p2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ED6B00"/>
                </a:solidFill>
                <a:latin typeface="Calibri"/>
                <a:ea typeface="Calibri"/>
                <a:cs typeface="Calibri"/>
                <a:sym typeface="Calibri"/>
              </a:rPr>
              <a:t>RECURSOS HUMANOS </a:t>
            </a:r>
            <a:r>
              <a:rPr lang="en-US" sz="1200" b="0" i="0" u="none" strike="noStrike" cap="none" dirty="0">
                <a:solidFill>
                  <a:srgbClr val="ED6B00"/>
                </a:solidFill>
                <a:latin typeface="Calibri"/>
                <a:ea typeface="Calibri"/>
                <a:cs typeface="Calibri"/>
                <a:sym typeface="Calibri"/>
              </a:rPr>
              <a:t>| NIVEL 4° MEDIO</a:t>
            </a:r>
            <a:endParaRPr sz="1200" b="0" i="0" u="none" strike="noStrike" cap="none" dirty="0">
              <a:solidFill>
                <a:srgbClr val="ED6B00"/>
              </a:solidFill>
              <a:latin typeface="Calibri"/>
              <a:ea typeface="Calibri"/>
              <a:cs typeface="Calibri"/>
              <a:sym typeface="Calibri"/>
            </a:endParaRPr>
          </a:p>
        </p:txBody>
      </p:sp>
      <p:sp>
        <p:nvSpPr>
          <p:cNvPr id="9" name="Google Shape;76;p1"/>
          <p:cNvSpPr txBox="1"/>
          <p:nvPr/>
        </p:nvSpPr>
        <p:spPr>
          <a:xfrm>
            <a:off x="374950"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MÓDULO </a:t>
            </a:r>
            <a:r>
              <a:rPr lang="en-US" sz="1500" b="1" dirty="0">
                <a:latin typeface="Calibri"/>
                <a:ea typeface="Calibri"/>
                <a:cs typeface="Calibri"/>
                <a:sym typeface="Calibri"/>
              </a:rPr>
              <a:t>2</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sp>
        <p:nvSpPr>
          <p:cNvPr id="10" name="Google Shape;76;p1"/>
          <p:cNvSpPr txBox="1"/>
          <p:nvPr/>
        </p:nvSpPr>
        <p:spPr>
          <a:xfrm>
            <a:off x="374950"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MÓDULO </a:t>
            </a:r>
            <a:r>
              <a:rPr lang="en-US" sz="1500" b="1" dirty="0">
                <a:latin typeface="Calibri"/>
                <a:ea typeface="Calibri"/>
                <a:cs typeface="Calibri"/>
                <a:sym typeface="Calibri"/>
              </a:rPr>
              <a:t>2</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pic>
        <p:nvPicPr>
          <p:cNvPr id="13" name="Imagen 12" descr="PORTADA RRHH M2.png"/>
          <p:cNvPicPr>
            <a:picLocks noChangeAspect="1"/>
          </p:cNvPicPr>
          <p:nvPr/>
        </p:nvPicPr>
        <p:blipFill rotWithShape="1">
          <a:blip r:embed="rId3">
            <a:extLst>
              <a:ext uri="{28A0092B-C50C-407E-A947-70E740481C1C}">
                <a14:useLocalDpi xmlns:a14="http://schemas.microsoft.com/office/drawing/2010/main" val="0"/>
              </a:ext>
            </a:extLst>
          </a:blip>
          <a:srcRect t="-13125"/>
          <a:stretch/>
        </p:blipFill>
        <p:spPr>
          <a:xfrm>
            <a:off x="2672185" y="2565400"/>
            <a:ext cx="5644631" cy="3895724"/>
          </a:xfrm>
          <a:prstGeom prst="rect">
            <a:avLst/>
          </a:prstGeom>
        </p:spPr>
      </p:pic>
      <p:sp>
        <p:nvSpPr>
          <p:cNvPr id="14" name="Google Shape;101;p3"/>
          <p:cNvSpPr/>
          <p:nvPr/>
        </p:nvSpPr>
        <p:spPr>
          <a:xfrm>
            <a:off x="2781492" y="2692673"/>
            <a:ext cx="3446501" cy="559340"/>
          </a:xfrm>
          <a:prstGeom prst="roundRect">
            <a:avLst>
              <a:gd name="adj" fmla="val 0"/>
            </a:avLst>
          </a:prstGeom>
          <a:solidFill>
            <a:srgbClr val="F7E3D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 name="Google Shape;61;p13"/>
          <p:cNvSpPr txBox="1">
            <a:spLocks/>
          </p:cNvSpPr>
          <p:nvPr/>
        </p:nvSpPr>
        <p:spPr>
          <a:xfrm>
            <a:off x="365425" y="2174214"/>
            <a:ext cx="8422975" cy="1357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es-ES_tradnl" sz="3500" b="1" dirty="0">
                <a:solidFill>
                  <a:srgbClr val="ED6B00"/>
                </a:solidFill>
                <a:latin typeface="Calibri" panose="020F0502020204030204" pitchFamily="34" charset="0"/>
                <a:ea typeface="Roboto"/>
                <a:cs typeface="Calibri" panose="020F0502020204030204" pitchFamily="34" charset="0"/>
              </a:rPr>
              <a:t>CÁLCULO DE REMUNERACIÓN, FINIQUITOS Y OBLIGACIONES LABORALES</a:t>
            </a:r>
            <a:endParaRPr lang="es-ES" sz="3500" b="1" dirty="0">
              <a:solidFill>
                <a:srgbClr val="ED6B00"/>
              </a:solidFill>
              <a:latin typeface="Calibri" panose="020F0502020204030204" pitchFamily="34" charset="0"/>
              <a:ea typeface="Roboto"/>
              <a:cs typeface="Calibri" panose="020F0502020204030204" pitchFamily="34" charset="0"/>
            </a:endParaRPr>
          </a:p>
          <a:p>
            <a:pPr>
              <a:lnSpc>
                <a:spcPct val="90000"/>
              </a:lnSpc>
            </a:pPr>
            <a:endParaRPr lang="x-none" sz="3500" b="1" dirty="0">
              <a:solidFill>
                <a:srgbClr val="ED6B00"/>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1;p3"/>
          <p:cNvSpPr/>
          <p:nvPr/>
        </p:nvSpPr>
        <p:spPr>
          <a:xfrm>
            <a:off x="508000" y="2260600"/>
            <a:ext cx="8661400" cy="4406900"/>
          </a:xfrm>
          <a:prstGeom prst="roundRect">
            <a:avLst>
              <a:gd name="adj" fmla="val 5516"/>
            </a:avLst>
          </a:prstGeom>
          <a:solidFill>
            <a:schemeClr val="bg1"/>
          </a:solidFill>
          <a:ln w="1270"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 name="Rectángulo 1"/>
          <p:cNvSpPr/>
          <p:nvPr/>
        </p:nvSpPr>
        <p:spPr>
          <a:xfrm>
            <a:off x="385761" y="1099106"/>
            <a:ext cx="9334501" cy="875111"/>
          </a:xfrm>
          <a:prstGeom prst="rect">
            <a:avLst/>
          </a:prstGeom>
        </p:spPr>
        <p:txBody>
          <a:bodyPr wrap="square">
            <a:spAutoFit/>
          </a:bodyPr>
          <a:lstStyle/>
          <a:p>
            <a:pPr>
              <a:lnSpc>
                <a:spcPct val="90000"/>
              </a:lnSpc>
            </a:pPr>
            <a:r>
              <a:rPr lang="es-CL" sz="2800" b="1" dirty="0">
                <a:solidFill>
                  <a:srgbClr val="ED6B00"/>
                </a:solidFill>
                <a:latin typeface="Calibri"/>
                <a:ea typeface="Calibri"/>
                <a:cs typeface="Calibri"/>
              </a:rPr>
              <a:t>SISTEMA DE TERMINACIÓN DE </a:t>
            </a:r>
            <a:br>
              <a:rPr lang="es-CL" sz="2800" b="1" dirty="0">
                <a:solidFill>
                  <a:srgbClr val="ED6B00"/>
                </a:solidFill>
                <a:latin typeface="Calibri"/>
                <a:ea typeface="Calibri"/>
                <a:cs typeface="Calibri"/>
              </a:rPr>
            </a:br>
            <a:r>
              <a:rPr lang="es-CL" sz="2800" dirty="0">
                <a:solidFill>
                  <a:srgbClr val="A93501"/>
                </a:solidFill>
                <a:latin typeface="Calibri"/>
                <a:ea typeface="Calibri"/>
                <a:cs typeface="Calibri"/>
              </a:rPr>
              <a:t>CONTRATO DE TRABAJO</a:t>
            </a:r>
          </a:p>
        </p:txBody>
      </p:sp>
      <p:sp>
        <p:nvSpPr>
          <p:cNvPr id="4" name="CuadroTexto 3">
            <a:extLst>
              <a:ext uri="{FF2B5EF4-FFF2-40B4-BE49-F238E27FC236}">
                <a16:creationId xmlns:a16="http://schemas.microsoft.com/office/drawing/2014/main" id="{574F4F51-3D32-4B98-9147-F5CCC08C80DB}"/>
              </a:ext>
            </a:extLst>
          </p:cNvPr>
          <p:cNvSpPr txBox="1"/>
          <p:nvPr/>
        </p:nvSpPr>
        <p:spPr>
          <a:xfrm>
            <a:off x="685800" y="2494339"/>
            <a:ext cx="7112000" cy="400366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s-ES" sz="1800" b="1" dirty="0">
                <a:latin typeface="Calibri"/>
                <a:cs typeface="Calibri"/>
              </a:rPr>
              <a:t>Según el Código del Trabajo (Sector Privado), el origen para una desvinculación se puede dar por lo siguiente:</a:t>
            </a:r>
          </a:p>
          <a:p>
            <a:pPr>
              <a:lnSpc>
                <a:spcPct val="50000"/>
              </a:lnSpc>
            </a:pPr>
            <a:endParaRPr lang="es-ES" sz="1800" dirty="0">
              <a:latin typeface="Calibri"/>
              <a:cs typeface="Calibri"/>
            </a:endParaRPr>
          </a:p>
          <a:p>
            <a:pPr marL="176400" indent="-176400">
              <a:spcBef>
                <a:spcPts val="500"/>
              </a:spcBef>
              <a:buFont typeface="Arial" panose="020B0604020202020204" pitchFamily="34" charset="0"/>
              <a:buChar char="•"/>
            </a:pPr>
            <a:r>
              <a:rPr lang="es-ES" sz="1800" dirty="0">
                <a:latin typeface="Calibri"/>
                <a:cs typeface="Calibri"/>
              </a:rPr>
              <a:t>Art. 9 Si trabajador niega firma ante I.T. a menos que pruebe haber sido contratado de manera distinta. </a:t>
            </a:r>
          </a:p>
          <a:p>
            <a:pPr marL="176400" indent="-176400">
              <a:spcBef>
                <a:spcPts val="500"/>
              </a:spcBef>
              <a:buFont typeface="Arial" panose="020B0604020202020204" pitchFamily="34" charset="0"/>
              <a:buChar char="•"/>
            </a:pPr>
            <a:r>
              <a:rPr lang="es-ES" sz="1800" dirty="0">
                <a:latin typeface="Calibri"/>
                <a:cs typeface="Calibri"/>
              </a:rPr>
              <a:t>Art.159 CAUSALES “OBJETIVAS” DE TERMINACIÓN DE CONTRATO.</a:t>
            </a:r>
          </a:p>
          <a:p>
            <a:pPr marL="176400" indent="-176400">
              <a:spcBef>
                <a:spcPts val="500"/>
              </a:spcBef>
              <a:buFont typeface="Arial" panose="020B0604020202020204" pitchFamily="34" charset="0"/>
              <a:buChar char="•"/>
            </a:pPr>
            <a:r>
              <a:rPr lang="es-ES" sz="1800" dirty="0">
                <a:latin typeface="Calibri"/>
                <a:cs typeface="Calibri"/>
              </a:rPr>
              <a:t>Art.160 CAUSALES SUBJETIVAS DE TERMINACIÓN DE CONTRATO</a:t>
            </a:r>
            <a:br>
              <a:rPr lang="es-ES" sz="1800" dirty="0">
                <a:latin typeface="Calibri"/>
                <a:cs typeface="Calibri"/>
              </a:rPr>
            </a:br>
            <a:r>
              <a:rPr lang="es-ES" sz="1800" dirty="0">
                <a:latin typeface="Calibri"/>
                <a:cs typeface="Calibri"/>
              </a:rPr>
              <a:t> o de “Caducidad”</a:t>
            </a:r>
          </a:p>
          <a:p>
            <a:pPr marL="176400" indent="-176400">
              <a:spcBef>
                <a:spcPts val="500"/>
              </a:spcBef>
              <a:buFont typeface="Arial" panose="020B0604020202020204" pitchFamily="34" charset="0"/>
              <a:buChar char="•"/>
            </a:pPr>
            <a:r>
              <a:rPr lang="es-ES" sz="1800" dirty="0">
                <a:latin typeface="Calibri"/>
                <a:cs typeface="Calibri"/>
              </a:rPr>
              <a:t>Art.161 Necesidades de la empresa, establecimiento o servicio</a:t>
            </a:r>
            <a:br>
              <a:rPr lang="es-ES" sz="1800" dirty="0">
                <a:latin typeface="Calibri"/>
                <a:cs typeface="Calibri"/>
              </a:rPr>
            </a:br>
            <a:r>
              <a:rPr lang="es-ES" sz="1800" dirty="0">
                <a:latin typeface="Calibri"/>
                <a:cs typeface="Calibri"/>
              </a:rPr>
              <a:t> (N.E.E.S.) o unilateral de término.</a:t>
            </a:r>
          </a:p>
          <a:p>
            <a:pPr marL="176400" indent="-176400">
              <a:spcBef>
                <a:spcPts val="500"/>
              </a:spcBef>
              <a:buFont typeface="Arial" panose="020B0604020202020204" pitchFamily="34" charset="0"/>
              <a:buChar char="•"/>
            </a:pPr>
            <a:r>
              <a:rPr lang="es-ES" sz="1800" dirty="0">
                <a:latin typeface="Calibri"/>
                <a:cs typeface="Calibri"/>
              </a:rPr>
              <a:t>Art. 168 letra b) Sin expresión de causa</a:t>
            </a:r>
          </a:p>
          <a:p>
            <a:pPr marL="176400" indent="-176400">
              <a:spcBef>
                <a:spcPts val="500"/>
              </a:spcBef>
              <a:buFont typeface="Arial" panose="020B0604020202020204" pitchFamily="34" charset="0"/>
              <a:buChar char="•"/>
            </a:pPr>
            <a:r>
              <a:rPr lang="es-ES" sz="1800" dirty="0">
                <a:latin typeface="Calibri"/>
                <a:cs typeface="Calibri"/>
              </a:rPr>
              <a:t>Art.171 Despido Indirecto</a:t>
            </a:r>
          </a:p>
          <a:p>
            <a:pPr marL="176400" indent="-176400">
              <a:spcBef>
                <a:spcPts val="500"/>
              </a:spcBef>
              <a:buFont typeface="Arial" panose="020B0604020202020204" pitchFamily="34" charset="0"/>
              <a:buChar char="•"/>
            </a:pPr>
            <a:r>
              <a:rPr lang="es-ES" sz="1800" dirty="0">
                <a:latin typeface="Calibri"/>
                <a:cs typeface="Calibri"/>
              </a:rPr>
              <a:t>Art.174 Desafuero</a:t>
            </a:r>
          </a:p>
        </p:txBody>
      </p:sp>
      <p:pic>
        <p:nvPicPr>
          <p:cNvPr id="6" name="Imagen 5"/>
          <p:cNvPicPr>
            <a:picLocks noChangeAspect="1"/>
          </p:cNvPicPr>
          <p:nvPr/>
        </p:nvPicPr>
        <p:blipFill>
          <a:blip r:embed="rId2"/>
          <a:stretch>
            <a:fillRect/>
          </a:stretch>
        </p:blipFill>
        <p:spPr>
          <a:xfrm>
            <a:off x="6934200" y="3897730"/>
            <a:ext cx="2628900" cy="2836445"/>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5443" y="2372989"/>
            <a:ext cx="536896" cy="511923"/>
          </a:xfrm>
          <a:prstGeom prst="rect">
            <a:avLst/>
          </a:prstGeom>
        </p:spPr>
      </p:pic>
    </p:spTree>
    <p:extLst>
      <p:ext uri="{BB962C8B-B14F-4D97-AF65-F5344CB8AC3E}">
        <p14:creationId xmlns:p14="http://schemas.microsoft.com/office/powerpoint/2010/main" val="1704109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1;p3"/>
          <p:cNvSpPr/>
          <p:nvPr/>
        </p:nvSpPr>
        <p:spPr>
          <a:xfrm>
            <a:off x="508000" y="2260600"/>
            <a:ext cx="7670800" cy="4013200"/>
          </a:xfrm>
          <a:prstGeom prst="roundRect">
            <a:avLst>
              <a:gd name="adj" fmla="val 5516"/>
            </a:avLst>
          </a:prstGeom>
          <a:solidFill>
            <a:schemeClr val="bg1"/>
          </a:solidFill>
          <a:ln w="1270"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 name="Rectángulo 1"/>
          <p:cNvSpPr/>
          <p:nvPr/>
        </p:nvSpPr>
        <p:spPr>
          <a:xfrm>
            <a:off x="385761" y="1099106"/>
            <a:ext cx="9334501" cy="875111"/>
          </a:xfrm>
          <a:prstGeom prst="rect">
            <a:avLst/>
          </a:prstGeom>
        </p:spPr>
        <p:txBody>
          <a:bodyPr wrap="square">
            <a:spAutoFit/>
          </a:bodyPr>
          <a:lstStyle/>
          <a:p>
            <a:pPr>
              <a:lnSpc>
                <a:spcPct val="90000"/>
              </a:lnSpc>
            </a:pPr>
            <a:r>
              <a:rPr lang="es-CL" sz="2800" b="1" dirty="0">
                <a:solidFill>
                  <a:srgbClr val="ED6B00"/>
                </a:solidFill>
                <a:latin typeface="Calibri"/>
                <a:ea typeface="Calibri"/>
                <a:cs typeface="Calibri"/>
              </a:rPr>
              <a:t>DEBERES Y DERECHOS </a:t>
            </a:r>
            <a:br>
              <a:rPr lang="es-CL" sz="2800" b="1" dirty="0">
                <a:solidFill>
                  <a:srgbClr val="ED6B00"/>
                </a:solidFill>
                <a:latin typeface="Calibri"/>
                <a:ea typeface="Calibri"/>
                <a:cs typeface="Calibri"/>
              </a:rPr>
            </a:br>
            <a:r>
              <a:rPr lang="es-CL" sz="2800" dirty="0">
                <a:solidFill>
                  <a:srgbClr val="A93501"/>
                </a:solidFill>
                <a:latin typeface="Calibri"/>
                <a:ea typeface="Calibri"/>
                <a:cs typeface="Calibri"/>
              </a:rPr>
              <a:t>DE LOS TRABAJADORES Y DEL EMPLEADOR</a:t>
            </a:r>
          </a:p>
        </p:txBody>
      </p:sp>
      <p:sp>
        <p:nvSpPr>
          <p:cNvPr id="9" name="CuadroTexto 8">
            <a:extLst>
              <a:ext uri="{FF2B5EF4-FFF2-40B4-BE49-F238E27FC236}">
                <a16:creationId xmlns:a16="http://schemas.microsoft.com/office/drawing/2014/main" id="{2F832BB8-62C5-4E58-9122-6ABA5F36DC1C}"/>
              </a:ext>
            </a:extLst>
          </p:cNvPr>
          <p:cNvSpPr txBox="1"/>
          <p:nvPr/>
        </p:nvSpPr>
        <p:spPr>
          <a:xfrm>
            <a:off x="734197" y="2681681"/>
            <a:ext cx="7114403" cy="314445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140400" indent="-140400">
              <a:spcBef>
                <a:spcPts val="1100"/>
              </a:spcBef>
              <a:buFont typeface="Arial"/>
              <a:buChar char="•"/>
            </a:pPr>
            <a:r>
              <a:rPr lang="es-CL" sz="1800" dirty="0">
                <a:latin typeface="Calibri"/>
                <a:cs typeface="Calibri"/>
              </a:rPr>
              <a:t>Los Trabajadores deben cumplir cabalmente con lo acordado en el Contrato de trabajo y el empleador cumplir con los pagos de remuneraciones, condiciones de higiene y seguridad, descontar de las liquidaciones de sueldos los descuentos previsionales y posteriormente pagarlo a cada institución.</a:t>
            </a:r>
          </a:p>
          <a:p>
            <a:pPr marL="140400" indent="-140400">
              <a:spcBef>
                <a:spcPts val="1100"/>
              </a:spcBef>
              <a:buFont typeface="Arial"/>
              <a:buChar char="•"/>
            </a:pPr>
            <a:r>
              <a:rPr lang="es-CL" sz="1800" dirty="0">
                <a:latin typeface="Calibri"/>
                <a:cs typeface="Calibri"/>
              </a:rPr>
              <a:t>El no cumplimiento de las obligaciones fundamentales de ambas partes, da derecho a la terminación del Contrato de Trabajo y este puede ser de parte del empleador como también puede ser de parte del trabajador.</a:t>
            </a:r>
          </a:p>
          <a:p>
            <a:pPr marL="140400" indent="-140400">
              <a:spcBef>
                <a:spcPts val="1100"/>
              </a:spcBef>
              <a:buFont typeface="Arial"/>
              <a:buChar char="•"/>
            </a:pPr>
            <a:r>
              <a:rPr lang="es-CL" sz="1800" dirty="0">
                <a:latin typeface="Calibri"/>
                <a:cs typeface="Calibri"/>
              </a:rPr>
              <a:t>No analizaremos cada causal, debido que se analizará en el ramo legislación laboral.</a:t>
            </a:r>
          </a:p>
        </p:txBody>
      </p:sp>
    </p:spTree>
    <p:extLst>
      <p:ext uri="{BB962C8B-B14F-4D97-AF65-F5344CB8AC3E}">
        <p14:creationId xmlns:p14="http://schemas.microsoft.com/office/powerpoint/2010/main" val="25740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01;p3"/>
          <p:cNvSpPr/>
          <p:nvPr/>
        </p:nvSpPr>
        <p:spPr>
          <a:xfrm>
            <a:off x="520700" y="5651500"/>
            <a:ext cx="6464300" cy="1130300"/>
          </a:xfrm>
          <a:prstGeom prst="roundRect">
            <a:avLst>
              <a:gd name="adj" fmla="val 8292"/>
            </a:avLst>
          </a:prstGeom>
          <a:solidFill>
            <a:schemeClr val="accent4">
              <a:lumMod val="40000"/>
              <a:lumOff val="60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 name="Google Shape;101;p3"/>
          <p:cNvSpPr/>
          <p:nvPr/>
        </p:nvSpPr>
        <p:spPr>
          <a:xfrm>
            <a:off x="508000" y="1866900"/>
            <a:ext cx="7632700" cy="3644900"/>
          </a:xfrm>
          <a:prstGeom prst="roundRect">
            <a:avLst>
              <a:gd name="adj" fmla="val 5516"/>
            </a:avLst>
          </a:prstGeom>
          <a:solidFill>
            <a:schemeClr val="bg1"/>
          </a:solidFill>
          <a:ln w="1270"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 name="Rectangle 3">
            <a:extLst>
              <a:ext uri="{FF2B5EF4-FFF2-40B4-BE49-F238E27FC236}">
                <a16:creationId xmlns:a16="http://schemas.microsoft.com/office/drawing/2014/main" id="{C44E8897-4E31-41E7-898F-0F0702FB38C4}"/>
              </a:ext>
            </a:extLst>
          </p:cNvPr>
          <p:cNvSpPr txBox="1">
            <a:spLocks noChangeArrowheads="1"/>
          </p:cNvSpPr>
          <p:nvPr/>
        </p:nvSpPr>
        <p:spPr>
          <a:xfrm>
            <a:off x="749301" y="2031491"/>
            <a:ext cx="6451599" cy="375653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400050">
              <a:lnSpc>
                <a:spcPct val="80000"/>
              </a:lnSpc>
              <a:spcBef>
                <a:spcPts val="600"/>
              </a:spcBef>
              <a:buFont typeface="+mj-lt"/>
              <a:buAutoNum type="romanUcPeriod"/>
            </a:pPr>
            <a:r>
              <a:rPr lang="es-ES_tradnl" altLang="es-CL" sz="1700" b="1" dirty="0">
                <a:latin typeface="Calibri"/>
                <a:cs typeface="Calibri"/>
              </a:rPr>
              <a:t>Mutuo consentimiento.</a:t>
            </a:r>
          </a:p>
          <a:p>
            <a:pPr marL="400050" indent="-400050">
              <a:lnSpc>
                <a:spcPct val="80000"/>
              </a:lnSpc>
              <a:spcBef>
                <a:spcPts val="600"/>
              </a:spcBef>
              <a:buFont typeface="+mj-lt"/>
              <a:buAutoNum type="romanUcPeriod"/>
            </a:pPr>
            <a:r>
              <a:rPr lang="es-ES_tradnl" altLang="es-CL" sz="1700" b="1" dirty="0">
                <a:latin typeface="Calibri"/>
                <a:cs typeface="Calibri"/>
              </a:rPr>
              <a:t>Renuncia</a:t>
            </a:r>
          </a:p>
          <a:p>
            <a:pPr marL="604800" lvl="1" indent="-255600">
              <a:lnSpc>
                <a:spcPct val="80000"/>
              </a:lnSpc>
              <a:spcBef>
                <a:spcPts val="600"/>
              </a:spcBef>
              <a:buFont typeface="+mj-lt"/>
              <a:buAutoNum type="arabicPeriod"/>
            </a:pPr>
            <a:r>
              <a:rPr lang="es-ES_tradnl" altLang="es-CL" sz="1700" dirty="0">
                <a:solidFill>
                  <a:srgbClr val="800000"/>
                </a:solidFill>
                <a:latin typeface="Calibri"/>
                <a:cs typeface="Calibri"/>
              </a:rPr>
              <a:t>Dando aviso a lo menos con 30 días de anticipación</a:t>
            </a:r>
          </a:p>
          <a:p>
            <a:pPr marL="400050" indent="-400050">
              <a:lnSpc>
                <a:spcPct val="80000"/>
              </a:lnSpc>
              <a:spcBef>
                <a:spcPts val="600"/>
              </a:spcBef>
              <a:buFont typeface="+mj-lt"/>
              <a:buAutoNum type="romanUcPeriod"/>
            </a:pPr>
            <a:r>
              <a:rPr lang="es-ES_tradnl" altLang="es-CL" sz="1700" b="1" dirty="0">
                <a:latin typeface="Calibri"/>
                <a:cs typeface="Calibri"/>
              </a:rPr>
              <a:t>Muerte del trabajador</a:t>
            </a:r>
          </a:p>
          <a:p>
            <a:pPr marL="400050" indent="-400050">
              <a:lnSpc>
                <a:spcPct val="80000"/>
              </a:lnSpc>
              <a:spcBef>
                <a:spcPts val="600"/>
              </a:spcBef>
              <a:buFont typeface="+mj-lt"/>
              <a:buAutoNum type="romanUcPeriod"/>
            </a:pPr>
            <a:r>
              <a:rPr lang="es-ES_tradnl" altLang="es-CL" sz="1700" b="1" dirty="0">
                <a:latin typeface="Calibri"/>
                <a:cs typeface="Calibri"/>
              </a:rPr>
              <a:t>Vencimiento del plazo convenido- Principio. de Continuidad </a:t>
            </a:r>
          </a:p>
          <a:p>
            <a:pPr marL="640800" lvl="1" indent="-255600">
              <a:lnSpc>
                <a:spcPct val="80000"/>
              </a:lnSpc>
              <a:spcBef>
                <a:spcPts val="600"/>
              </a:spcBef>
              <a:buFont typeface="+mj-lt"/>
              <a:buAutoNum type="arabicPeriod"/>
            </a:pPr>
            <a:r>
              <a:rPr lang="es-ES_tradnl" altLang="es-CL" sz="1700" dirty="0">
                <a:solidFill>
                  <a:srgbClr val="800000"/>
                </a:solidFill>
                <a:latin typeface="Calibri"/>
                <a:cs typeface="Calibri"/>
              </a:rPr>
              <a:t>1 año para trabajadores, 2 para profesionales.</a:t>
            </a:r>
          </a:p>
          <a:p>
            <a:pPr marL="640800" lvl="1" indent="-255600">
              <a:lnSpc>
                <a:spcPct val="80000"/>
              </a:lnSpc>
              <a:spcBef>
                <a:spcPts val="600"/>
              </a:spcBef>
              <a:buFont typeface="+mj-lt"/>
              <a:buAutoNum type="arabicPeriod"/>
            </a:pPr>
            <a:r>
              <a:rPr lang="es-ES_tradnl" altLang="es-CL" sz="1700" dirty="0">
                <a:solidFill>
                  <a:srgbClr val="800000"/>
                </a:solidFill>
                <a:latin typeface="Calibri"/>
                <a:cs typeface="Calibri"/>
              </a:rPr>
              <a:t>Si continua trabajando = contrato indefinido.</a:t>
            </a:r>
          </a:p>
          <a:p>
            <a:pPr marL="640800" lvl="1" indent="-255600">
              <a:lnSpc>
                <a:spcPct val="80000"/>
              </a:lnSpc>
              <a:spcBef>
                <a:spcPts val="600"/>
              </a:spcBef>
              <a:buFont typeface="+mj-lt"/>
              <a:buAutoNum type="arabicPeriod"/>
            </a:pPr>
            <a:r>
              <a:rPr lang="es-ES_tradnl" altLang="es-CL" sz="1700" dirty="0">
                <a:solidFill>
                  <a:srgbClr val="800000"/>
                </a:solidFill>
                <a:latin typeface="Calibri"/>
                <a:cs typeface="Calibri"/>
              </a:rPr>
              <a:t>Después 2º renovación = indefinido.</a:t>
            </a:r>
          </a:p>
          <a:p>
            <a:pPr marL="640800" lvl="1" indent="-255600">
              <a:lnSpc>
                <a:spcPct val="80000"/>
              </a:lnSpc>
              <a:spcBef>
                <a:spcPts val="600"/>
              </a:spcBef>
              <a:buFont typeface="+mj-lt"/>
              <a:buAutoNum type="arabicPeriod"/>
            </a:pPr>
            <a:r>
              <a:rPr lang="es-ES_tradnl" altLang="es-CL" sz="1700" dirty="0">
                <a:solidFill>
                  <a:srgbClr val="800000"/>
                </a:solidFill>
                <a:latin typeface="Calibri"/>
                <a:cs typeface="Calibri"/>
              </a:rPr>
              <a:t>Más de dos contratos durante 12 meses o más trabajados en un periodo de 15 meses o menos.</a:t>
            </a:r>
          </a:p>
          <a:p>
            <a:pPr marL="400050" indent="-400050">
              <a:lnSpc>
                <a:spcPct val="80000"/>
              </a:lnSpc>
              <a:spcBef>
                <a:spcPts val="600"/>
              </a:spcBef>
              <a:buFont typeface="+mj-lt"/>
              <a:buAutoNum type="romanUcPeriod"/>
            </a:pPr>
            <a:r>
              <a:rPr lang="es-ES_tradnl" altLang="es-CL" sz="1700" b="1" dirty="0">
                <a:latin typeface="Calibri"/>
                <a:cs typeface="Calibri"/>
              </a:rPr>
              <a:t>Conclusión del trabajo (expresamente obra que presta)</a:t>
            </a:r>
          </a:p>
          <a:p>
            <a:pPr marL="400050" indent="-400050">
              <a:lnSpc>
                <a:spcPct val="80000"/>
              </a:lnSpc>
              <a:spcBef>
                <a:spcPts val="600"/>
              </a:spcBef>
              <a:buFont typeface="+mj-lt"/>
              <a:buAutoNum type="romanUcPeriod"/>
            </a:pPr>
            <a:r>
              <a:rPr lang="es-ES_tradnl" altLang="es-CL" sz="1700" b="1" dirty="0">
                <a:latin typeface="Calibri"/>
                <a:cs typeface="Calibri"/>
              </a:rPr>
              <a:t>Caso fortuito o fuerza mayor</a:t>
            </a:r>
            <a:r>
              <a:rPr lang="es-ES_tradnl" altLang="es-CL" sz="1700" dirty="0">
                <a:latin typeface="Calibri"/>
                <a:cs typeface="Calibri"/>
              </a:rPr>
              <a:t>.</a:t>
            </a:r>
            <a:endParaRPr lang="es-ES" altLang="es-CL" sz="1700" dirty="0">
              <a:latin typeface="Calibri"/>
              <a:cs typeface="Calibri"/>
            </a:endParaRPr>
          </a:p>
        </p:txBody>
      </p:sp>
      <p:sp>
        <p:nvSpPr>
          <p:cNvPr id="8" name="Rectángulo 7"/>
          <p:cNvSpPr/>
          <p:nvPr/>
        </p:nvSpPr>
        <p:spPr>
          <a:xfrm>
            <a:off x="385761" y="1099106"/>
            <a:ext cx="9334501" cy="553998"/>
          </a:xfrm>
          <a:prstGeom prst="rect">
            <a:avLst/>
          </a:prstGeom>
        </p:spPr>
        <p:txBody>
          <a:bodyPr wrap="square">
            <a:spAutoFit/>
          </a:bodyPr>
          <a:lstStyle/>
          <a:p>
            <a:r>
              <a:rPr lang="es-CL" sz="3000" b="1" dirty="0">
                <a:solidFill>
                  <a:srgbClr val="ED6B00"/>
                </a:solidFill>
                <a:latin typeface="Calibri"/>
                <a:ea typeface="Calibri"/>
                <a:cs typeface="Calibri"/>
              </a:rPr>
              <a:t>CAUSALES DE TÉRMINO </a:t>
            </a:r>
            <a:r>
              <a:rPr lang="es-CL" sz="3000" dirty="0">
                <a:solidFill>
                  <a:srgbClr val="A93501"/>
                </a:solidFill>
                <a:latin typeface="Calibri"/>
                <a:ea typeface="Calibri"/>
                <a:cs typeface="Calibri"/>
              </a:rPr>
              <a:t>ART. 159 C.T</a:t>
            </a:r>
            <a:r>
              <a:rPr lang="es-CL" sz="3000" b="1" dirty="0">
                <a:solidFill>
                  <a:srgbClr val="ED6B00"/>
                </a:solidFill>
                <a:latin typeface="Calibri"/>
                <a:ea typeface="Calibri"/>
                <a:cs typeface="Calibri"/>
              </a:rPr>
              <a:t>.</a:t>
            </a:r>
          </a:p>
        </p:txBody>
      </p:sp>
      <p:sp>
        <p:nvSpPr>
          <p:cNvPr id="11" name="CuadroTexto 10">
            <a:extLst>
              <a:ext uri="{FF2B5EF4-FFF2-40B4-BE49-F238E27FC236}">
                <a16:creationId xmlns:a16="http://schemas.microsoft.com/office/drawing/2014/main" id="{213A9C4A-91C1-4138-91F7-85ABA2F82FB5}"/>
              </a:ext>
            </a:extLst>
          </p:cNvPr>
          <p:cNvSpPr txBox="1"/>
          <p:nvPr/>
        </p:nvSpPr>
        <p:spPr>
          <a:xfrm>
            <a:off x="737299" y="5706829"/>
            <a:ext cx="4444302" cy="954107"/>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s-CL" sz="1600" b="1" dirty="0">
                <a:solidFill>
                  <a:srgbClr val="A93501"/>
                </a:solidFill>
                <a:latin typeface="Calibri"/>
                <a:cs typeface="Calibri"/>
              </a:rPr>
              <a:t>Derecho a pago:</a:t>
            </a:r>
          </a:p>
          <a:p>
            <a:pPr>
              <a:lnSpc>
                <a:spcPct val="50000"/>
              </a:lnSpc>
            </a:pPr>
            <a:endParaRPr lang="es-CL" sz="1600" b="1" dirty="0">
              <a:solidFill>
                <a:srgbClr val="A93501"/>
              </a:solidFill>
              <a:latin typeface="Calibri"/>
              <a:cs typeface="Calibri"/>
            </a:endParaRPr>
          </a:p>
          <a:p>
            <a:pPr marL="176400" indent="-176400">
              <a:buFont typeface="Arial" panose="020B0604020202020204" pitchFamily="34" charset="0"/>
              <a:buChar char="•"/>
            </a:pPr>
            <a:r>
              <a:rPr lang="es-CL" sz="1600" dirty="0">
                <a:solidFill>
                  <a:schemeClr val="tx1"/>
                </a:solidFill>
                <a:latin typeface="Calibri"/>
                <a:cs typeface="Calibri"/>
              </a:rPr>
              <a:t>Feriado legal proporcional </a:t>
            </a:r>
          </a:p>
          <a:p>
            <a:pPr marL="176400" indent="-176400">
              <a:buFont typeface="Arial" panose="020B0604020202020204" pitchFamily="34" charset="0"/>
              <a:buChar char="•"/>
            </a:pPr>
            <a:r>
              <a:rPr lang="es-CL" sz="1600" dirty="0">
                <a:solidFill>
                  <a:schemeClr val="tx1"/>
                </a:solidFill>
                <a:latin typeface="Calibri"/>
                <a:cs typeface="Calibri"/>
              </a:rPr>
              <a:t>Sin derecho a indemnización</a:t>
            </a: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1343" y="1905000"/>
            <a:ext cx="536896" cy="511923"/>
          </a:xfrm>
          <a:prstGeom prst="rect">
            <a:avLst/>
          </a:prstGeom>
        </p:spPr>
      </p:pic>
    </p:spTree>
    <p:extLst>
      <p:ext uri="{BB962C8B-B14F-4D97-AF65-F5344CB8AC3E}">
        <p14:creationId xmlns:p14="http://schemas.microsoft.com/office/powerpoint/2010/main" val="1466229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01;p3"/>
          <p:cNvSpPr/>
          <p:nvPr/>
        </p:nvSpPr>
        <p:spPr>
          <a:xfrm>
            <a:off x="520700" y="5753100"/>
            <a:ext cx="6464300" cy="1130300"/>
          </a:xfrm>
          <a:prstGeom prst="roundRect">
            <a:avLst>
              <a:gd name="adj" fmla="val 8292"/>
            </a:avLst>
          </a:prstGeom>
          <a:solidFill>
            <a:schemeClr val="accent4">
              <a:lumMod val="40000"/>
              <a:lumOff val="60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 name="Google Shape;101;p3"/>
          <p:cNvSpPr/>
          <p:nvPr/>
        </p:nvSpPr>
        <p:spPr>
          <a:xfrm>
            <a:off x="508000" y="1866900"/>
            <a:ext cx="8267700" cy="3644900"/>
          </a:xfrm>
          <a:prstGeom prst="roundRect">
            <a:avLst>
              <a:gd name="adj" fmla="val 5516"/>
            </a:avLst>
          </a:prstGeom>
          <a:solidFill>
            <a:schemeClr val="bg1"/>
          </a:solidFill>
          <a:ln w="1270"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 name="Rectangle 3">
            <a:extLst>
              <a:ext uri="{FF2B5EF4-FFF2-40B4-BE49-F238E27FC236}">
                <a16:creationId xmlns:a16="http://schemas.microsoft.com/office/drawing/2014/main" id="{C44E8897-4E31-41E7-898F-0F0702FB38C4}"/>
              </a:ext>
            </a:extLst>
          </p:cNvPr>
          <p:cNvSpPr txBox="1">
            <a:spLocks noChangeArrowheads="1"/>
          </p:cNvSpPr>
          <p:nvPr/>
        </p:nvSpPr>
        <p:spPr>
          <a:xfrm>
            <a:off x="635001" y="2031491"/>
            <a:ext cx="8610599" cy="375653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500"/>
              </a:spcBef>
              <a:buNone/>
            </a:pPr>
            <a:r>
              <a:rPr lang="es-ES_tradnl" altLang="es-CL" sz="1700" b="1" dirty="0">
                <a:latin typeface="Calibri"/>
                <a:cs typeface="Calibri"/>
              </a:rPr>
              <a:t>1. Conductas de carácter grave, debidamente comprobada:</a:t>
            </a:r>
          </a:p>
          <a:p>
            <a:pPr marL="360000" lvl="1" indent="-180000">
              <a:lnSpc>
                <a:spcPct val="80000"/>
              </a:lnSpc>
            </a:pPr>
            <a:r>
              <a:rPr lang="es-ES_tradnl" altLang="es-CL" sz="1700" dirty="0">
                <a:latin typeface="Calibri"/>
                <a:cs typeface="Calibri"/>
              </a:rPr>
              <a:t>Falta de probidad en el desempeño de sus funciones:</a:t>
            </a:r>
          </a:p>
          <a:p>
            <a:pPr marL="540000" lvl="2" indent="-180000">
              <a:lnSpc>
                <a:spcPct val="80000"/>
              </a:lnSpc>
              <a:buNone/>
            </a:pPr>
            <a:r>
              <a:rPr lang="es-ES_tradnl" altLang="es-CL" sz="1700" dirty="0">
                <a:latin typeface="Calibri"/>
                <a:cs typeface="Calibri"/>
              </a:rPr>
              <a:t>- Dentro de la empresa</a:t>
            </a:r>
          </a:p>
          <a:p>
            <a:pPr marL="540000" lvl="2" indent="-180000">
              <a:lnSpc>
                <a:spcPct val="80000"/>
              </a:lnSpc>
              <a:buNone/>
            </a:pPr>
            <a:r>
              <a:rPr lang="es-ES_tradnl" altLang="es-CL" sz="1700" dirty="0">
                <a:latin typeface="Calibri"/>
                <a:cs typeface="Calibri"/>
              </a:rPr>
              <a:t>- En desempeño de sus funciones</a:t>
            </a:r>
          </a:p>
          <a:p>
            <a:pPr marL="360000" lvl="1" indent="-180000">
              <a:lnSpc>
                <a:spcPct val="80000"/>
              </a:lnSpc>
            </a:pPr>
            <a:r>
              <a:rPr lang="es-ES_tradnl" altLang="es-CL" sz="1700" dirty="0">
                <a:latin typeface="Calibri"/>
                <a:cs typeface="Calibri"/>
              </a:rPr>
              <a:t>Conductas de acoso sexual.</a:t>
            </a:r>
          </a:p>
          <a:p>
            <a:pPr marL="360000" lvl="1" indent="-180000">
              <a:lnSpc>
                <a:spcPct val="80000"/>
              </a:lnSpc>
            </a:pPr>
            <a:r>
              <a:rPr lang="es-ES_tradnl" altLang="es-CL" sz="1700" dirty="0">
                <a:latin typeface="Calibri"/>
                <a:cs typeface="Calibri"/>
              </a:rPr>
              <a:t>Vías de hecho del trabajador contra el empleador o cualquier trabajador que se </a:t>
            </a:r>
            <a:br>
              <a:rPr lang="es-ES_tradnl" altLang="es-CL" sz="1700" dirty="0">
                <a:latin typeface="Calibri"/>
                <a:cs typeface="Calibri"/>
              </a:rPr>
            </a:br>
            <a:r>
              <a:rPr lang="es-ES_tradnl" altLang="es-CL" sz="1700" dirty="0">
                <a:latin typeface="Calibri"/>
                <a:cs typeface="Calibri"/>
              </a:rPr>
              <a:t>desempeñe en la misma empresa.</a:t>
            </a:r>
          </a:p>
          <a:p>
            <a:pPr marL="360000" lvl="1" indent="-180000">
              <a:lnSpc>
                <a:spcPct val="80000"/>
              </a:lnSpc>
            </a:pPr>
            <a:r>
              <a:rPr lang="es-ES_tradnl" altLang="es-CL" sz="1700" dirty="0">
                <a:latin typeface="Calibri"/>
                <a:cs typeface="Calibri"/>
              </a:rPr>
              <a:t>Injurias proferidas por el trabajador contra el empleador.</a:t>
            </a:r>
          </a:p>
          <a:p>
            <a:pPr marL="360000" lvl="1" indent="-180000">
              <a:lnSpc>
                <a:spcPct val="80000"/>
              </a:lnSpc>
            </a:pPr>
            <a:r>
              <a:rPr lang="es-ES_tradnl" altLang="es-CL" sz="1700" dirty="0">
                <a:latin typeface="Calibri"/>
                <a:cs typeface="Calibri"/>
              </a:rPr>
              <a:t>Conducta inmoral del trabajador que afecte a la empresa donde se desempeña.</a:t>
            </a:r>
          </a:p>
          <a:p>
            <a:pPr marL="360000" lvl="1" indent="-180000">
              <a:lnSpc>
                <a:spcPct val="80000"/>
              </a:lnSpc>
            </a:pPr>
            <a:r>
              <a:rPr lang="es-ES_tradnl" altLang="es-CL" sz="1700" dirty="0">
                <a:latin typeface="Calibri"/>
                <a:cs typeface="Calibri"/>
              </a:rPr>
              <a:t>Conductas de acoso laboral</a:t>
            </a:r>
          </a:p>
          <a:p>
            <a:pPr marL="360000" lvl="1" indent="-180000">
              <a:lnSpc>
                <a:spcPct val="50000"/>
              </a:lnSpc>
            </a:pPr>
            <a:endParaRPr lang="es-ES_tradnl" altLang="es-CL" sz="1700" dirty="0">
              <a:latin typeface="Calibri"/>
              <a:cs typeface="Calibri"/>
            </a:endParaRPr>
          </a:p>
          <a:p>
            <a:pPr marL="0" indent="0">
              <a:spcBef>
                <a:spcPts val="500"/>
              </a:spcBef>
              <a:buNone/>
            </a:pPr>
            <a:r>
              <a:rPr lang="es-ES_tradnl" altLang="es-CL" sz="1700" b="1" dirty="0">
                <a:latin typeface="Calibri"/>
                <a:cs typeface="Calibri"/>
              </a:rPr>
              <a:t>2.  Negociaciones que ejecute trabajador dentro del giro del negocio y que hubieran </a:t>
            </a:r>
            <a:br>
              <a:rPr lang="es-ES_tradnl" altLang="es-CL" sz="1700" b="1" dirty="0">
                <a:latin typeface="Calibri"/>
                <a:cs typeface="Calibri"/>
              </a:rPr>
            </a:br>
            <a:r>
              <a:rPr lang="es-ES_tradnl" altLang="es-CL" sz="1700" b="1" dirty="0">
                <a:latin typeface="Calibri"/>
                <a:cs typeface="Calibri"/>
              </a:rPr>
              <a:t>     sido prohibidas por escrito en el respectivo contrato por el empleador.</a:t>
            </a:r>
            <a:endParaRPr lang="es-ES" altLang="es-CL" sz="1700" b="1" dirty="0">
              <a:latin typeface="Calibri"/>
              <a:cs typeface="Calibri"/>
            </a:endParaRPr>
          </a:p>
        </p:txBody>
      </p:sp>
      <p:sp>
        <p:nvSpPr>
          <p:cNvPr id="8" name="Rectángulo 7"/>
          <p:cNvSpPr/>
          <p:nvPr/>
        </p:nvSpPr>
        <p:spPr>
          <a:xfrm>
            <a:off x="385761" y="1099106"/>
            <a:ext cx="9334501" cy="553998"/>
          </a:xfrm>
          <a:prstGeom prst="rect">
            <a:avLst/>
          </a:prstGeom>
        </p:spPr>
        <p:txBody>
          <a:bodyPr wrap="square">
            <a:spAutoFit/>
          </a:bodyPr>
          <a:lstStyle/>
          <a:p>
            <a:r>
              <a:rPr lang="es-CL" sz="3000" b="1" dirty="0">
                <a:solidFill>
                  <a:srgbClr val="ED6B00"/>
                </a:solidFill>
                <a:latin typeface="Calibri"/>
                <a:ea typeface="Calibri"/>
                <a:cs typeface="Calibri"/>
              </a:rPr>
              <a:t>CAUSALES DE TÉRMINO </a:t>
            </a:r>
            <a:r>
              <a:rPr lang="es-CL" sz="3000" dirty="0">
                <a:solidFill>
                  <a:srgbClr val="A93501"/>
                </a:solidFill>
                <a:latin typeface="Calibri"/>
                <a:ea typeface="Calibri"/>
                <a:cs typeface="Calibri"/>
              </a:rPr>
              <a:t>ART. 160 C.T</a:t>
            </a:r>
            <a:r>
              <a:rPr lang="es-CL" sz="3000" b="1" dirty="0">
                <a:solidFill>
                  <a:srgbClr val="ED6B00"/>
                </a:solidFill>
                <a:latin typeface="Calibri"/>
                <a:ea typeface="Calibri"/>
                <a:cs typeface="Calibri"/>
              </a:rPr>
              <a:t>.</a:t>
            </a:r>
          </a:p>
        </p:txBody>
      </p:sp>
      <p:sp>
        <p:nvSpPr>
          <p:cNvPr id="11" name="CuadroTexto 10">
            <a:extLst>
              <a:ext uri="{FF2B5EF4-FFF2-40B4-BE49-F238E27FC236}">
                <a16:creationId xmlns:a16="http://schemas.microsoft.com/office/drawing/2014/main" id="{213A9C4A-91C1-4138-91F7-85ABA2F82FB5}"/>
              </a:ext>
            </a:extLst>
          </p:cNvPr>
          <p:cNvSpPr txBox="1"/>
          <p:nvPr/>
        </p:nvSpPr>
        <p:spPr>
          <a:xfrm>
            <a:off x="737299" y="5808429"/>
            <a:ext cx="4444302" cy="904863"/>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s-CL" sz="1600" b="1" dirty="0">
                <a:solidFill>
                  <a:srgbClr val="A93501"/>
                </a:solidFill>
                <a:latin typeface="Calibri"/>
                <a:cs typeface="Calibri"/>
              </a:rPr>
              <a:t>Derecho a pago:</a:t>
            </a:r>
          </a:p>
          <a:p>
            <a:pPr>
              <a:lnSpc>
                <a:spcPct val="30000"/>
              </a:lnSpc>
            </a:pPr>
            <a:endParaRPr lang="es-CL" sz="1600" b="1" dirty="0">
              <a:solidFill>
                <a:srgbClr val="A93501"/>
              </a:solidFill>
              <a:latin typeface="Calibri"/>
              <a:cs typeface="Calibri"/>
            </a:endParaRPr>
          </a:p>
          <a:p>
            <a:pPr marL="176400" indent="-176400">
              <a:buFont typeface="Arial" panose="020B0604020202020204" pitchFamily="34" charset="0"/>
              <a:buChar char="•"/>
            </a:pPr>
            <a:r>
              <a:rPr lang="es-CL" sz="1600" dirty="0">
                <a:solidFill>
                  <a:schemeClr val="tx1"/>
                </a:solidFill>
                <a:latin typeface="Calibri"/>
                <a:cs typeface="Calibri"/>
              </a:rPr>
              <a:t>Feriado legal proporcional </a:t>
            </a:r>
          </a:p>
          <a:p>
            <a:pPr marL="176400" indent="-176400">
              <a:buFont typeface="Arial" panose="020B0604020202020204" pitchFamily="34" charset="0"/>
              <a:buChar char="•"/>
            </a:pPr>
            <a:r>
              <a:rPr lang="es-CL" sz="1600" dirty="0">
                <a:solidFill>
                  <a:schemeClr val="tx1"/>
                </a:solidFill>
                <a:latin typeface="Calibri"/>
                <a:cs typeface="Calibri"/>
              </a:rPr>
              <a:t>Sin derecho a indemnización</a:t>
            </a: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9043" y="1892300"/>
            <a:ext cx="536896" cy="511923"/>
          </a:xfrm>
          <a:prstGeom prst="rect">
            <a:avLst/>
          </a:prstGeom>
        </p:spPr>
      </p:pic>
    </p:spTree>
    <p:extLst>
      <p:ext uri="{BB962C8B-B14F-4D97-AF65-F5344CB8AC3E}">
        <p14:creationId xmlns:p14="http://schemas.microsoft.com/office/powerpoint/2010/main" val="2754713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01;p3"/>
          <p:cNvSpPr/>
          <p:nvPr/>
        </p:nvSpPr>
        <p:spPr>
          <a:xfrm>
            <a:off x="520700" y="5842000"/>
            <a:ext cx="6464300" cy="965200"/>
          </a:xfrm>
          <a:prstGeom prst="roundRect">
            <a:avLst>
              <a:gd name="adj" fmla="val 8292"/>
            </a:avLst>
          </a:prstGeom>
          <a:solidFill>
            <a:schemeClr val="accent4">
              <a:lumMod val="40000"/>
              <a:lumOff val="60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 name="Google Shape;101;p3"/>
          <p:cNvSpPr/>
          <p:nvPr/>
        </p:nvSpPr>
        <p:spPr>
          <a:xfrm>
            <a:off x="508000" y="1866900"/>
            <a:ext cx="8267700" cy="3784600"/>
          </a:xfrm>
          <a:prstGeom prst="roundRect">
            <a:avLst>
              <a:gd name="adj" fmla="val 5516"/>
            </a:avLst>
          </a:prstGeom>
          <a:solidFill>
            <a:schemeClr val="bg1"/>
          </a:solidFill>
          <a:ln w="1270"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 name="Rectangle 3">
            <a:extLst>
              <a:ext uri="{FF2B5EF4-FFF2-40B4-BE49-F238E27FC236}">
                <a16:creationId xmlns:a16="http://schemas.microsoft.com/office/drawing/2014/main" id="{C44E8897-4E31-41E7-898F-0F0702FB38C4}"/>
              </a:ext>
            </a:extLst>
          </p:cNvPr>
          <p:cNvSpPr txBox="1">
            <a:spLocks noChangeArrowheads="1"/>
          </p:cNvSpPr>
          <p:nvPr/>
        </p:nvSpPr>
        <p:spPr>
          <a:xfrm>
            <a:off x="635001" y="2018791"/>
            <a:ext cx="8610599" cy="375653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s-ES_tradnl" altLang="es-CL" sz="1600" b="1" dirty="0">
                <a:latin typeface="Calibri"/>
                <a:cs typeface="Calibri"/>
              </a:rPr>
              <a:t>3</a:t>
            </a:r>
            <a:r>
              <a:rPr lang="es-ES_tradnl" altLang="es-CL" sz="1600" dirty="0">
                <a:latin typeface="Calibri"/>
                <a:cs typeface="Calibri"/>
              </a:rPr>
              <a:t>.</a:t>
            </a:r>
            <a:r>
              <a:rPr lang="es-ES_tradnl" altLang="es-CL" sz="1600" b="1" dirty="0">
                <a:latin typeface="Calibri"/>
                <a:cs typeface="Calibri"/>
              </a:rPr>
              <a:t> No concurrencia sin causa justificada</a:t>
            </a:r>
          </a:p>
          <a:p>
            <a:pPr marL="327600" lvl="1" indent="-158400">
              <a:lnSpc>
                <a:spcPct val="80000"/>
              </a:lnSpc>
            </a:pPr>
            <a:r>
              <a:rPr lang="es-ES_tradnl" altLang="es-CL" sz="1600" dirty="0">
                <a:latin typeface="Calibri"/>
                <a:cs typeface="Calibri"/>
              </a:rPr>
              <a:t>Dos días seguidos</a:t>
            </a:r>
          </a:p>
          <a:p>
            <a:pPr marL="327600" lvl="1" indent="-158400">
              <a:lnSpc>
                <a:spcPct val="80000"/>
              </a:lnSpc>
            </a:pPr>
            <a:r>
              <a:rPr lang="es-ES_tradnl" altLang="es-CL" sz="1600" dirty="0">
                <a:latin typeface="Calibri"/>
                <a:cs typeface="Calibri"/>
              </a:rPr>
              <a:t>Dos Lunes al mes</a:t>
            </a:r>
          </a:p>
          <a:p>
            <a:pPr marL="327600" lvl="1" indent="-158400">
              <a:lnSpc>
                <a:spcPct val="80000"/>
              </a:lnSpc>
            </a:pPr>
            <a:r>
              <a:rPr lang="es-ES_tradnl" altLang="es-CL" sz="1600" dirty="0">
                <a:latin typeface="Calibri"/>
                <a:cs typeface="Calibri"/>
              </a:rPr>
              <a:t>Tres días al mes</a:t>
            </a:r>
          </a:p>
          <a:p>
            <a:pPr marL="327600" lvl="1" indent="-158400">
              <a:lnSpc>
                <a:spcPct val="80000"/>
              </a:lnSpc>
            </a:pPr>
            <a:r>
              <a:rPr lang="es-ES_tradnl" altLang="es-CL" sz="1600" dirty="0">
                <a:latin typeface="Calibri"/>
                <a:cs typeface="Calibri"/>
              </a:rPr>
              <a:t>Trabajador cuya ausencia signifique perturbación grave en la marcha de la empresa.</a:t>
            </a:r>
          </a:p>
          <a:p>
            <a:pPr marL="0" indent="0">
              <a:lnSpc>
                <a:spcPct val="80000"/>
              </a:lnSpc>
              <a:buNone/>
            </a:pPr>
            <a:r>
              <a:rPr lang="es-ES_tradnl" altLang="es-CL" sz="1600" b="1" dirty="0">
                <a:latin typeface="Calibri"/>
                <a:cs typeface="Calibri"/>
              </a:rPr>
              <a:t>4. Abandono del trabajo</a:t>
            </a:r>
          </a:p>
          <a:p>
            <a:pPr marL="363600" lvl="1" indent="-158400">
              <a:lnSpc>
                <a:spcPct val="80000"/>
              </a:lnSpc>
            </a:pPr>
            <a:r>
              <a:rPr lang="es-ES_tradnl" altLang="es-CL" sz="1600" dirty="0">
                <a:latin typeface="Calibri"/>
                <a:cs typeface="Calibri"/>
              </a:rPr>
              <a:t>Salida intempestiva e injustificada, durante las horas del trabajo, sin permiso del empleador.</a:t>
            </a:r>
          </a:p>
          <a:p>
            <a:pPr marL="363600" lvl="1" indent="-158400">
              <a:lnSpc>
                <a:spcPct val="80000"/>
              </a:lnSpc>
            </a:pPr>
            <a:r>
              <a:rPr lang="es-ES_tradnl" altLang="es-CL" sz="1600" dirty="0">
                <a:latin typeface="Calibri"/>
                <a:cs typeface="Calibri"/>
              </a:rPr>
              <a:t>Negativa a trabajar sin causa justificada en las faenas convenidas en el contrato.</a:t>
            </a:r>
          </a:p>
          <a:p>
            <a:pPr marL="0" indent="0">
              <a:lnSpc>
                <a:spcPct val="80000"/>
              </a:lnSpc>
              <a:buNone/>
            </a:pPr>
            <a:r>
              <a:rPr lang="es-ES_tradnl" altLang="es-CL" sz="1600" b="1" dirty="0">
                <a:latin typeface="Calibri"/>
                <a:cs typeface="Calibri"/>
              </a:rPr>
              <a:t>5. Actos u omisiones temerarias que afecten la seguridad o funcionamiento de la empresa, </a:t>
            </a:r>
            <a:br>
              <a:rPr lang="es-ES_tradnl" altLang="es-CL" sz="1600" b="1" dirty="0">
                <a:latin typeface="Calibri"/>
                <a:cs typeface="Calibri"/>
              </a:rPr>
            </a:br>
            <a:r>
              <a:rPr lang="es-ES_tradnl" altLang="es-CL" sz="1600" b="1" dirty="0">
                <a:latin typeface="Calibri"/>
                <a:cs typeface="Calibri"/>
              </a:rPr>
              <a:t>    a la seguridad o a la actividad de los trabajadores, o la salud de estos.</a:t>
            </a:r>
          </a:p>
          <a:p>
            <a:pPr marL="0" indent="0">
              <a:lnSpc>
                <a:spcPct val="80000"/>
              </a:lnSpc>
              <a:buNone/>
            </a:pPr>
            <a:r>
              <a:rPr lang="es-ES_tradnl" altLang="es-CL" sz="1600" b="1" dirty="0">
                <a:latin typeface="Calibri"/>
                <a:cs typeface="Calibri"/>
              </a:rPr>
              <a:t>6. El perjuicio material causado intencionalmente en las instalaciones, maquinas, </a:t>
            </a:r>
            <a:br>
              <a:rPr lang="es-ES_tradnl" altLang="es-CL" sz="1600" b="1" dirty="0">
                <a:latin typeface="Calibri"/>
                <a:cs typeface="Calibri"/>
              </a:rPr>
            </a:br>
            <a:r>
              <a:rPr lang="es-ES_tradnl" altLang="es-CL" sz="1600" b="1" dirty="0">
                <a:latin typeface="Calibri"/>
                <a:cs typeface="Calibri"/>
              </a:rPr>
              <a:t>    herramientas, útiles de trabajo, productos o mercaderías.</a:t>
            </a:r>
          </a:p>
          <a:p>
            <a:pPr marL="0" indent="0">
              <a:lnSpc>
                <a:spcPct val="80000"/>
              </a:lnSpc>
              <a:buNone/>
            </a:pPr>
            <a:r>
              <a:rPr lang="es-ES_tradnl" altLang="es-CL" sz="1600" b="1" dirty="0">
                <a:latin typeface="Calibri"/>
                <a:cs typeface="Calibri"/>
              </a:rPr>
              <a:t>7. Incumplimiento grave de las obligaciones del contrato.</a:t>
            </a:r>
          </a:p>
        </p:txBody>
      </p:sp>
      <p:sp>
        <p:nvSpPr>
          <p:cNvPr id="8" name="Rectángulo 7"/>
          <p:cNvSpPr/>
          <p:nvPr/>
        </p:nvSpPr>
        <p:spPr>
          <a:xfrm>
            <a:off x="385761" y="1099106"/>
            <a:ext cx="9334501" cy="553998"/>
          </a:xfrm>
          <a:prstGeom prst="rect">
            <a:avLst/>
          </a:prstGeom>
        </p:spPr>
        <p:txBody>
          <a:bodyPr wrap="square">
            <a:spAutoFit/>
          </a:bodyPr>
          <a:lstStyle/>
          <a:p>
            <a:r>
              <a:rPr lang="es-CL" sz="3000" b="1" dirty="0">
                <a:solidFill>
                  <a:srgbClr val="ED6B00"/>
                </a:solidFill>
                <a:latin typeface="Calibri"/>
                <a:ea typeface="Calibri"/>
                <a:cs typeface="Calibri"/>
              </a:rPr>
              <a:t>CAUSALES DE TÉRMINO </a:t>
            </a:r>
            <a:r>
              <a:rPr lang="es-CL" sz="3000" dirty="0">
                <a:solidFill>
                  <a:srgbClr val="A93501"/>
                </a:solidFill>
                <a:latin typeface="Calibri"/>
                <a:ea typeface="Calibri"/>
                <a:cs typeface="Calibri"/>
              </a:rPr>
              <a:t>ART. 160 C.T</a:t>
            </a:r>
            <a:r>
              <a:rPr lang="es-CL" sz="3000" b="1" dirty="0">
                <a:solidFill>
                  <a:srgbClr val="ED6B00"/>
                </a:solidFill>
                <a:latin typeface="Calibri"/>
                <a:ea typeface="Calibri"/>
                <a:cs typeface="Calibri"/>
              </a:rPr>
              <a:t>.</a:t>
            </a:r>
          </a:p>
        </p:txBody>
      </p:sp>
      <p:sp>
        <p:nvSpPr>
          <p:cNvPr id="11" name="CuadroTexto 10">
            <a:extLst>
              <a:ext uri="{FF2B5EF4-FFF2-40B4-BE49-F238E27FC236}">
                <a16:creationId xmlns:a16="http://schemas.microsoft.com/office/drawing/2014/main" id="{213A9C4A-91C1-4138-91F7-85ABA2F82FB5}"/>
              </a:ext>
            </a:extLst>
          </p:cNvPr>
          <p:cNvSpPr txBox="1"/>
          <p:nvPr/>
        </p:nvSpPr>
        <p:spPr>
          <a:xfrm>
            <a:off x="737299" y="5846529"/>
            <a:ext cx="4444302" cy="904863"/>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s-CL" sz="1600" b="1" dirty="0">
                <a:solidFill>
                  <a:srgbClr val="A93501"/>
                </a:solidFill>
                <a:latin typeface="Calibri"/>
                <a:cs typeface="Calibri"/>
              </a:rPr>
              <a:t>Derecho a pago:</a:t>
            </a:r>
          </a:p>
          <a:p>
            <a:pPr>
              <a:lnSpc>
                <a:spcPct val="30000"/>
              </a:lnSpc>
            </a:pPr>
            <a:endParaRPr lang="es-CL" sz="1600" b="1" dirty="0">
              <a:solidFill>
                <a:srgbClr val="A93501"/>
              </a:solidFill>
              <a:latin typeface="Calibri"/>
              <a:cs typeface="Calibri"/>
            </a:endParaRPr>
          </a:p>
          <a:p>
            <a:pPr marL="176400" indent="-176400">
              <a:buFont typeface="Arial" panose="020B0604020202020204" pitchFamily="34" charset="0"/>
              <a:buChar char="•"/>
            </a:pPr>
            <a:r>
              <a:rPr lang="es-CL" sz="1600" dirty="0">
                <a:solidFill>
                  <a:schemeClr val="tx1"/>
                </a:solidFill>
                <a:latin typeface="Calibri"/>
                <a:cs typeface="Calibri"/>
              </a:rPr>
              <a:t>Feriado legal proporcional </a:t>
            </a:r>
          </a:p>
          <a:p>
            <a:pPr marL="176400" indent="-176400">
              <a:buFont typeface="Arial" panose="020B0604020202020204" pitchFamily="34" charset="0"/>
              <a:buChar char="•"/>
            </a:pPr>
            <a:r>
              <a:rPr lang="es-CL" sz="1600" dirty="0">
                <a:solidFill>
                  <a:schemeClr val="tx1"/>
                </a:solidFill>
                <a:latin typeface="Calibri"/>
                <a:cs typeface="Calibri"/>
              </a:rPr>
              <a:t>Sin derecho a indemnización</a:t>
            </a: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9043" y="1892300"/>
            <a:ext cx="536896" cy="511923"/>
          </a:xfrm>
          <a:prstGeom prst="rect">
            <a:avLst/>
          </a:prstGeom>
        </p:spPr>
      </p:pic>
    </p:spTree>
    <p:extLst>
      <p:ext uri="{BB962C8B-B14F-4D97-AF65-F5344CB8AC3E}">
        <p14:creationId xmlns:p14="http://schemas.microsoft.com/office/powerpoint/2010/main" val="284120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01;p3"/>
          <p:cNvSpPr/>
          <p:nvPr/>
        </p:nvSpPr>
        <p:spPr>
          <a:xfrm>
            <a:off x="520700" y="5207000"/>
            <a:ext cx="8305800" cy="1536700"/>
          </a:xfrm>
          <a:prstGeom prst="roundRect">
            <a:avLst>
              <a:gd name="adj" fmla="val 8292"/>
            </a:avLst>
          </a:prstGeom>
          <a:solidFill>
            <a:schemeClr val="accent4">
              <a:lumMod val="40000"/>
              <a:lumOff val="60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 name="Google Shape;101;p3"/>
          <p:cNvSpPr/>
          <p:nvPr/>
        </p:nvSpPr>
        <p:spPr>
          <a:xfrm>
            <a:off x="508000" y="1866900"/>
            <a:ext cx="8267700" cy="3187700"/>
          </a:xfrm>
          <a:prstGeom prst="roundRect">
            <a:avLst>
              <a:gd name="adj" fmla="val 5516"/>
            </a:avLst>
          </a:prstGeom>
          <a:solidFill>
            <a:schemeClr val="bg1"/>
          </a:solidFill>
          <a:ln w="1270"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 name="Rectángulo 7"/>
          <p:cNvSpPr/>
          <p:nvPr/>
        </p:nvSpPr>
        <p:spPr>
          <a:xfrm>
            <a:off x="385761" y="1099106"/>
            <a:ext cx="9334501" cy="553998"/>
          </a:xfrm>
          <a:prstGeom prst="rect">
            <a:avLst/>
          </a:prstGeom>
        </p:spPr>
        <p:txBody>
          <a:bodyPr wrap="square">
            <a:spAutoFit/>
          </a:bodyPr>
          <a:lstStyle/>
          <a:p>
            <a:r>
              <a:rPr lang="es-CL" sz="3000" b="1" dirty="0">
                <a:solidFill>
                  <a:srgbClr val="ED6B00"/>
                </a:solidFill>
                <a:latin typeface="Calibri"/>
                <a:ea typeface="Calibri"/>
                <a:cs typeface="Calibri"/>
              </a:rPr>
              <a:t>CAUSALES DE TÉRMINO </a:t>
            </a:r>
            <a:r>
              <a:rPr lang="es-CL" sz="3000" dirty="0">
                <a:solidFill>
                  <a:srgbClr val="A93501"/>
                </a:solidFill>
                <a:latin typeface="Calibri"/>
                <a:ea typeface="Calibri"/>
                <a:cs typeface="Calibri"/>
              </a:rPr>
              <a:t>ART. 161 C.T</a:t>
            </a:r>
            <a:r>
              <a:rPr lang="es-CL" sz="3000" b="1" dirty="0">
                <a:solidFill>
                  <a:srgbClr val="ED6B00"/>
                </a:solidFill>
                <a:latin typeface="Calibri"/>
                <a:ea typeface="Calibri"/>
                <a:cs typeface="Calibri"/>
              </a:rPr>
              <a:t>.</a:t>
            </a:r>
          </a:p>
        </p:txBody>
      </p:sp>
      <p:sp>
        <p:nvSpPr>
          <p:cNvPr id="11" name="CuadroTexto 10">
            <a:extLst>
              <a:ext uri="{FF2B5EF4-FFF2-40B4-BE49-F238E27FC236}">
                <a16:creationId xmlns:a16="http://schemas.microsoft.com/office/drawing/2014/main" id="{213A9C4A-91C1-4138-91F7-85ABA2F82FB5}"/>
              </a:ext>
            </a:extLst>
          </p:cNvPr>
          <p:cNvSpPr txBox="1"/>
          <p:nvPr/>
        </p:nvSpPr>
        <p:spPr>
          <a:xfrm>
            <a:off x="673798" y="5262329"/>
            <a:ext cx="7924102" cy="1397306"/>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s-CL" sz="1600" b="1" dirty="0">
                <a:solidFill>
                  <a:srgbClr val="A93501"/>
                </a:solidFill>
                <a:latin typeface="Calibri"/>
                <a:cs typeface="Calibri"/>
              </a:rPr>
              <a:t>Derecho a pago:</a:t>
            </a:r>
          </a:p>
          <a:p>
            <a:pPr>
              <a:lnSpc>
                <a:spcPct val="30000"/>
              </a:lnSpc>
            </a:pPr>
            <a:endParaRPr lang="es-CL" sz="1600" b="1" dirty="0">
              <a:solidFill>
                <a:srgbClr val="A93501"/>
              </a:solidFill>
              <a:latin typeface="Calibri"/>
              <a:cs typeface="Calibri"/>
            </a:endParaRPr>
          </a:p>
          <a:p>
            <a:pPr marL="176400" indent="-176400">
              <a:buFont typeface="Arial" panose="020B0604020202020204" pitchFamily="34" charset="0"/>
              <a:buChar char="•"/>
            </a:pPr>
            <a:r>
              <a:rPr lang="es-CL" sz="1600" dirty="0">
                <a:solidFill>
                  <a:schemeClr val="tx1"/>
                </a:solidFill>
                <a:latin typeface="Calibri"/>
                <a:cs typeface="Calibri"/>
              </a:rPr>
              <a:t>Feriado legal proporcional </a:t>
            </a:r>
          </a:p>
          <a:p>
            <a:pPr marL="176400" indent="-176400">
              <a:buFont typeface="Arial" panose="020B0604020202020204" pitchFamily="34" charset="0"/>
              <a:buChar char="•"/>
            </a:pPr>
            <a:r>
              <a:rPr lang="es-CL" sz="1600" dirty="0">
                <a:solidFill>
                  <a:schemeClr val="tx1"/>
                </a:solidFill>
                <a:latin typeface="Calibri"/>
                <a:cs typeface="Calibri"/>
              </a:rPr>
              <a:t>Indemnización por no aviso de a lo menos de 30 días.</a:t>
            </a:r>
          </a:p>
          <a:p>
            <a:pPr marL="176400" indent="-176400">
              <a:buFont typeface="Arial" panose="020B0604020202020204" pitchFamily="34" charset="0"/>
              <a:buChar char="•"/>
            </a:pPr>
            <a:r>
              <a:rPr lang="es-CL" sz="1600" dirty="0">
                <a:solidFill>
                  <a:schemeClr val="tx1"/>
                </a:solidFill>
                <a:latin typeface="Calibri"/>
                <a:cs typeface="Calibri"/>
              </a:rPr>
              <a:t>Indemnización por años de Servicio, con un tope de 11 años de antigüedad y por cada año un tope de 90 UF.  Artículo 163 del Código del trabajo</a:t>
            </a: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9043" y="1892300"/>
            <a:ext cx="536896" cy="511923"/>
          </a:xfrm>
          <a:prstGeom prst="rect">
            <a:avLst/>
          </a:prstGeom>
        </p:spPr>
      </p:pic>
      <p:sp>
        <p:nvSpPr>
          <p:cNvPr id="13" name="Rectangle 3">
            <a:extLst>
              <a:ext uri="{FF2B5EF4-FFF2-40B4-BE49-F238E27FC236}">
                <a16:creationId xmlns:a16="http://schemas.microsoft.com/office/drawing/2014/main" id="{A7056B86-3481-451F-ABD4-73E73D0CAEB7}"/>
              </a:ext>
            </a:extLst>
          </p:cNvPr>
          <p:cNvSpPr txBox="1">
            <a:spLocks noChangeArrowheads="1"/>
          </p:cNvSpPr>
          <p:nvPr/>
        </p:nvSpPr>
        <p:spPr>
          <a:xfrm>
            <a:off x="712481" y="2138279"/>
            <a:ext cx="9420838" cy="293614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altLang="es-CL" sz="1800" b="1" dirty="0">
                <a:solidFill>
                  <a:srgbClr val="800000"/>
                </a:solidFill>
                <a:latin typeface="Calibri"/>
                <a:cs typeface="Calibri"/>
              </a:rPr>
              <a:t>El empleador podrá poner término al CT invocando como causal</a:t>
            </a:r>
          </a:p>
          <a:p>
            <a:r>
              <a:rPr lang="es-ES_tradnl" altLang="es-CL" sz="1800" b="1" dirty="0">
                <a:latin typeface="Calibri"/>
                <a:cs typeface="Calibri"/>
              </a:rPr>
              <a:t>Inc. 1º: N.E.E.S. Puede ser justificado si el despido </a:t>
            </a:r>
            <a:r>
              <a:rPr lang="es-ES_tradnl" altLang="es-CL" sz="1800" b="1" dirty="0">
                <a:effectLst>
                  <a:outerShdw blurRad="38100" dist="38100" dir="2700000" algn="tl">
                    <a:srgbClr val="C0C0C0"/>
                  </a:outerShdw>
                </a:effectLst>
                <a:latin typeface="Calibri"/>
                <a:cs typeface="Calibri"/>
              </a:rPr>
              <a:t> </a:t>
            </a:r>
            <a:r>
              <a:rPr lang="es-ES_tradnl" altLang="es-CL" sz="1800" b="1" dirty="0">
                <a:latin typeface="Calibri"/>
                <a:cs typeface="Calibri"/>
              </a:rPr>
              <a:t>se basa en:</a:t>
            </a:r>
          </a:p>
          <a:p>
            <a:pPr marL="205200" lvl="1" indent="0">
              <a:buNone/>
            </a:pPr>
            <a:r>
              <a:rPr lang="es-ES_tradnl" altLang="es-CL" sz="1800" dirty="0">
                <a:latin typeface="Calibri"/>
                <a:cs typeface="Calibri"/>
              </a:rPr>
              <a:t>- Racionalización</a:t>
            </a:r>
          </a:p>
          <a:p>
            <a:pPr marL="205200" lvl="1" indent="0">
              <a:buNone/>
            </a:pPr>
            <a:r>
              <a:rPr lang="es-ES_tradnl" altLang="es-CL" sz="1800" dirty="0">
                <a:latin typeface="Calibri"/>
                <a:cs typeface="Calibri"/>
              </a:rPr>
              <a:t>- Modernización</a:t>
            </a:r>
          </a:p>
          <a:p>
            <a:pPr marL="205200" lvl="1" indent="0">
              <a:buNone/>
            </a:pPr>
            <a:r>
              <a:rPr lang="es-ES_tradnl" altLang="es-CL" sz="1800" dirty="0">
                <a:latin typeface="Calibri"/>
                <a:cs typeface="Calibri"/>
              </a:rPr>
              <a:t>- Bajas en la productividad.</a:t>
            </a:r>
          </a:p>
          <a:p>
            <a:pPr marL="205200" lvl="1" indent="0">
              <a:buNone/>
            </a:pPr>
            <a:r>
              <a:rPr lang="es-ES_tradnl" altLang="es-CL" sz="1800" dirty="0">
                <a:latin typeface="Calibri"/>
                <a:cs typeface="Calibri"/>
              </a:rPr>
              <a:t>- Cambios en las condiciones del mercado o economía.</a:t>
            </a:r>
          </a:p>
          <a:p>
            <a:r>
              <a:rPr lang="es-ES_tradnl" altLang="es-CL" sz="1800" b="1" dirty="0">
                <a:latin typeface="Calibri"/>
                <a:cs typeface="Calibri"/>
              </a:rPr>
              <a:t>Inc. 2º: Desahucio.</a:t>
            </a:r>
          </a:p>
          <a:p>
            <a:r>
              <a:rPr lang="es-ES_tradnl" altLang="es-CL" sz="1800" b="1" dirty="0">
                <a:latin typeface="Calibri"/>
                <a:cs typeface="Calibri"/>
              </a:rPr>
              <a:t>Excepción: no aplicable a quienes gocen de licencia médica por enfermedad.</a:t>
            </a:r>
          </a:p>
          <a:p>
            <a:pPr marL="0" indent="0">
              <a:buNone/>
            </a:pPr>
            <a:endParaRPr lang="es-ES" altLang="es-CL" sz="1800" dirty="0">
              <a:latin typeface="Calibri"/>
              <a:cs typeface="Calibri"/>
            </a:endParaRPr>
          </a:p>
        </p:txBody>
      </p:sp>
    </p:spTree>
    <p:extLst>
      <p:ext uri="{BB962C8B-B14F-4D97-AF65-F5344CB8AC3E}">
        <p14:creationId xmlns:p14="http://schemas.microsoft.com/office/powerpoint/2010/main" val="1615321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1;p3"/>
          <p:cNvSpPr/>
          <p:nvPr/>
        </p:nvSpPr>
        <p:spPr>
          <a:xfrm>
            <a:off x="495300" y="2374900"/>
            <a:ext cx="8267700" cy="4114800"/>
          </a:xfrm>
          <a:prstGeom prst="roundRect">
            <a:avLst>
              <a:gd name="adj" fmla="val 5516"/>
            </a:avLst>
          </a:prstGeom>
          <a:solidFill>
            <a:schemeClr val="bg1"/>
          </a:solidFill>
          <a:ln w="1270"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 name="CuadroTexto 2">
            <a:extLst>
              <a:ext uri="{FF2B5EF4-FFF2-40B4-BE49-F238E27FC236}">
                <a16:creationId xmlns:a16="http://schemas.microsoft.com/office/drawing/2014/main" id="{8488EC91-FB06-4FF0-9979-7D4995234D94}"/>
              </a:ext>
            </a:extLst>
          </p:cNvPr>
          <p:cNvSpPr txBox="1"/>
          <p:nvPr/>
        </p:nvSpPr>
        <p:spPr>
          <a:xfrm>
            <a:off x="777408" y="2690415"/>
            <a:ext cx="6613992" cy="366254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es-ES" sz="1600" dirty="0">
                <a:latin typeface="Calibri"/>
                <a:cs typeface="Calibri"/>
              </a:rPr>
              <a:t>El trabajador que sienta que sus derechos han sido vulnerados o se siente presionado a renunciar, podrá invocar la causal del Art. Nº171 del Código del Trabajo, utilizando una causal en contra de su empleador.</a:t>
            </a:r>
          </a:p>
          <a:p>
            <a:pPr>
              <a:lnSpc>
                <a:spcPct val="50000"/>
              </a:lnSpc>
            </a:pPr>
            <a:endParaRPr lang="es-ES" sz="1600" dirty="0">
              <a:latin typeface="Calibri"/>
              <a:cs typeface="Calibri"/>
            </a:endParaRPr>
          </a:p>
          <a:p>
            <a:pPr marL="176400" indent="-176400">
              <a:buFont typeface="Arial" panose="020B0604020202020204" pitchFamily="34" charset="0"/>
              <a:buChar char="•"/>
            </a:pPr>
            <a:r>
              <a:rPr lang="es-ES" sz="1600" dirty="0">
                <a:latin typeface="Calibri"/>
                <a:cs typeface="Calibri"/>
              </a:rPr>
              <a:t>Por ejemplo el no pago de imposiciones sería una causal de auto despido.</a:t>
            </a:r>
          </a:p>
          <a:p>
            <a:pPr>
              <a:lnSpc>
                <a:spcPct val="50000"/>
              </a:lnSpc>
            </a:pPr>
            <a:endParaRPr lang="es-ES" sz="1600" dirty="0">
              <a:latin typeface="Calibri"/>
              <a:cs typeface="Calibri"/>
            </a:endParaRPr>
          </a:p>
          <a:p>
            <a:r>
              <a:rPr lang="es-ES" sz="1600" dirty="0">
                <a:latin typeface="Calibri"/>
                <a:cs typeface="Calibri"/>
              </a:rPr>
              <a:t>Esta causal debe ser presentada directamente en los tribunales laborales competentes por parte del trabajador.</a:t>
            </a:r>
          </a:p>
          <a:p>
            <a:pPr>
              <a:lnSpc>
                <a:spcPct val="50000"/>
              </a:lnSpc>
            </a:pPr>
            <a:endParaRPr lang="es-CL" sz="1600" dirty="0">
              <a:latin typeface="Calibri"/>
              <a:cs typeface="Calibri"/>
            </a:endParaRPr>
          </a:p>
          <a:p>
            <a:pPr marL="176400" indent="-176400">
              <a:buFont typeface="Arial" panose="020B0604020202020204" pitchFamily="34" charset="0"/>
              <a:buChar char="•"/>
            </a:pPr>
            <a:r>
              <a:rPr lang="es-CL" sz="1600" dirty="0">
                <a:latin typeface="Calibri"/>
                <a:cs typeface="Calibri"/>
              </a:rPr>
              <a:t>Es la causal de término del contrato de trabajo, encuentra su </a:t>
            </a:r>
            <a:br>
              <a:rPr lang="es-CL" sz="1600" dirty="0">
                <a:latin typeface="Calibri"/>
                <a:cs typeface="Calibri"/>
              </a:rPr>
            </a:br>
            <a:r>
              <a:rPr lang="es-CL" sz="1600" dirty="0">
                <a:latin typeface="Calibri"/>
                <a:cs typeface="Calibri"/>
              </a:rPr>
              <a:t>origen en la decisión del trabajador, no del empleador, de </a:t>
            </a:r>
            <a:br>
              <a:rPr lang="es-CL" sz="1600" dirty="0">
                <a:latin typeface="Calibri"/>
                <a:cs typeface="Calibri"/>
              </a:rPr>
            </a:br>
            <a:r>
              <a:rPr lang="es-CL" sz="1600" dirty="0">
                <a:latin typeface="Calibri"/>
                <a:cs typeface="Calibri"/>
              </a:rPr>
              <a:t>poner fin al vínculo laboral.</a:t>
            </a:r>
          </a:p>
          <a:p>
            <a:pPr marL="176400" indent="-176400"/>
            <a:endParaRPr lang="es-CL" sz="1600" dirty="0">
              <a:latin typeface="Calibri"/>
              <a:cs typeface="Calibri"/>
            </a:endParaRPr>
          </a:p>
          <a:p>
            <a:pPr marL="176400" indent="-176400">
              <a:buFont typeface="Arial" panose="020B0604020202020204" pitchFamily="34" charset="0"/>
              <a:buChar char="•"/>
            </a:pPr>
            <a:r>
              <a:rPr lang="es-CL" sz="1600" dirty="0">
                <a:latin typeface="Calibri"/>
                <a:cs typeface="Calibri"/>
              </a:rPr>
              <a:t>En este caso, el trabajador se ve obligado o forzado a poner </a:t>
            </a:r>
            <a:br>
              <a:rPr lang="es-CL" sz="1600" dirty="0">
                <a:latin typeface="Calibri"/>
                <a:cs typeface="Calibri"/>
              </a:rPr>
            </a:br>
            <a:r>
              <a:rPr lang="es-CL" sz="1600" dirty="0">
                <a:latin typeface="Calibri"/>
                <a:cs typeface="Calibri"/>
              </a:rPr>
              <a:t>término a su contrato de trabajo por culpa de su empleador.</a:t>
            </a:r>
          </a:p>
          <a:p>
            <a:pPr algn="just"/>
            <a:endParaRPr lang="es-CL" sz="1600" dirty="0">
              <a:latin typeface="Calibri"/>
              <a:cs typeface="Calibri"/>
            </a:endParaRPr>
          </a:p>
        </p:txBody>
      </p:sp>
      <p:sp>
        <p:nvSpPr>
          <p:cNvPr id="4" name="Rectángulo 3"/>
          <p:cNvSpPr/>
          <p:nvPr/>
        </p:nvSpPr>
        <p:spPr>
          <a:xfrm>
            <a:off x="411161" y="1099106"/>
            <a:ext cx="9334501" cy="600164"/>
          </a:xfrm>
          <a:prstGeom prst="rect">
            <a:avLst/>
          </a:prstGeom>
        </p:spPr>
        <p:txBody>
          <a:bodyPr wrap="square">
            <a:spAutoFit/>
          </a:bodyPr>
          <a:lstStyle/>
          <a:p>
            <a:r>
              <a:rPr lang="es-CL" sz="3300" b="1" dirty="0">
                <a:solidFill>
                  <a:srgbClr val="ED6B00"/>
                </a:solidFill>
                <a:latin typeface="Calibri"/>
                <a:ea typeface="Calibri"/>
                <a:cs typeface="Calibri"/>
              </a:rPr>
              <a:t>AUTODESPIDO</a:t>
            </a:r>
          </a:p>
        </p:txBody>
      </p:sp>
      <p:pic>
        <p:nvPicPr>
          <p:cNvPr id="6" name="Imagen 5"/>
          <p:cNvPicPr>
            <a:picLocks noChangeAspect="1"/>
          </p:cNvPicPr>
          <p:nvPr/>
        </p:nvPicPr>
        <p:blipFill>
          <a:blip r:embed="rId2"/>
          <a:stretch>
            <a:fillRect/>
          </a:stretch>
        </p:blipFill>
        <p:spPr>
          <a:xfrm>
            <a:off x="6232680" y="3924300"/>
            <a:ext cx="2543020" cy="2616200"/>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7143" y="2413000"/>
            <a:ext cx="536896" cy="511923"/>
          </a:xfrm>
          <a:prstGeom prst="rect">
            <a:avLst/>
          </a:prstGeom>
        </p:spPr>
      </p:pic>
    </p:spTree>
    <p:extLst>
      <p:ext uri="{BB962C8B-B14F-4D97-AF65-F5344CB8AC3E}">
        <p14:creationId xmlns:p14="http://schemas.microsoft.com/office/powerpoint/2010/main" val="2804347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1;p3"/>
          <p:cNvSpPr/>
          <p:nvPr/>
        </p:nvSpPr>
        <p:spPr>
          <a:xfrm>
            <a:off x="495300" y="2374900"/>
            <a:ext cx="8267700" cy="4114800"/>
          </a:xfrm>
          <a:prstGeom prst="roundRect">
            <a:avLst>
              <a:gd name="adj" fmla="val 5516"/>
            </a:avLst>
          </a:prstGeom>
          <a:solidFill>
            <a:schemeClr val="bg1"/>
          </a:solidFill>
          <a:ln w="1270"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 name="CuadroTexto 2">
            <a:extLst>
              <a:ext uri="{FF2B5EF4-FFF2-40B4-BE49-F238E27FC236}">
                <a16:creationId xmlns:a16="http://schemas.microsoft.com/office/drawing/2014/main" id="{8488EC91-FB06-4FF0-9979-7D4995234D94}"/>
              </a:ext>
            </a:extLst>
          </p:cNvPr>
          <p:cNvSpPr txBox="1"/>
          <p:nvPr/>
        </p:nvSpPr>
        <p:spPr>
          <a:xfrm>
            <a:off x="739308" y="2779315"/>
            <a:ext cx="6029792" cy="341632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marL="140400" indent="-140400">
              <a:buFont typeface="Arial"/>
              <a:buChar char="•"/>
            </a:pPr>
            <a:r>
              <a:rPr lang="es-ES" sz="1800" dirty="0">
                <a:latin typeface="Calibri"/>
                <a:cs typeface="Calibri"/>
              </a:rPr>
              <a:t>Antes de tomar la decisión de desvincular a un trabajador se debe tener en consideración lo establecido en la Ley 19.631, </a:t>
            </a:r>
            <a:r>
              <a:rPr lang="es-ES" sz="1800" u="sng" dirty="0">
                <a:solidFill>
                  <a:srgbClr val="A93501"/>
                </a:solidFill>
                <a:latin typeface="Calibri"/>
                <a:cs typeface="Calibri"/>
              </a:rPr>
              <a:t>que imposibilita al empleador poner término al contrato de trabajo</a:t>
            </a:r>
            <a:r>
              <a:rPr lang="es-ES" sz="1800" dirty="0">
                <a:solidFill>
                  <a:srgbClr val="A93501"/>
                </a:solidFill>
                <a:latin typeface="Calibri"/>
                <a:cs typeface="Calibri"/>
              </a:rPr>
              <a:t> </a:t>
            </a:r>
            <a:r>
              <a:rPr lang="es-ES" sz="1800" u="sng" dirty="0">
                <a:solidFill>
                  <a:srgbClr val="A93501"/>
                </a:solidFill>
                <a:latin typeface="Calibri"/>
                <a:cs typeface="Calibri"/>
              </a:rPr>
              <a:t>si mantiene deudas previsionales del trabajador</a:t>
            </a:r>
            <a:r>
              <a:rPr lang="es-ES" sz="1800" u="sng" dirty="0">
                <a:latin typeface="Calibri"/>
                <a:cs typeface="Calibri"/>
              </a:rPr>
              <a:t>.</a:t>
            </a:r>
            <a:r>
              <a:rPr lang="es-ES" sz="1800" dirty="0">
                <a:latin typeface="Calibri"/>
                <a:cs typeface="Calibri"/>
              </a:rPr>
              <a:t> </a:t>
            </a:r>
          </a:p>
          <a:p>
            <a:pPr marL="140400" indent="-140400">
              <a:buFont typeface="Arial"/>
              <a:buChar char="•"/>
            </a:pPr>
            <a:endParaRPr lang="es-ES" sz="1800" dirty="0">
              <a:latin typeface="Calibri"/>
              <a:cs typeface="Calibri"/>
            </a:endParaRPr>
          </a:p>
          <a:p>
            <a:pPr marL="140400" indent="-140400">
              <a:buFont typeface="Arial"/>
              <a:buChar char="•"/>
            </a:pPr>
            <a:r>
              <a:rPr lang="es-ES" sz="1800" dirty="0">
                <a:latin typeface="Calibri"/>
                <a:cs typeface="Calibri"/>
              </a:rPr>
              <a:t>De no mediar la demostración del pago mediante certificados o planillas de pago, el contrato se mantiene vigente, estando el empleador obligado a remunerar íntegramente al trabajador hasta el respectivo pago de</a:t>
            </a:r>
            <a:br>
              <a:rPr lang="es-ES" sz="1800" dirty="0">
                <a:latin typeface="Calibri"/>
                <a:cs typeface="Calibri"/>
              </a:rPr>
            </a:br>
            <a:r>
              <a:rPr lang="es-ES" sz="1800" dirty="0">
                <a:latin typeface="Calibri"/>
                <a:cs typeface="Calibri"/>
              </a:rPr>
              <a:t>los previsionales.</a:t>
            </a:r>
          </a:p>
          <a:p>
            <a:pPr marL="140400" indent="-140400">
              <a:buFont typeface="Arial"/>
              <a:buChar char="•"/>
            </a:pPr>
            <a:endParaRPr lang="es-ES" sz="1800" dirty="0">
              <a:latin typeface="Calibri"/>
              <a:cs typeface="Calibri"/>
            </a:endParaRPr>
          </a:p>
          <a:p>
            <a:pPr marL="140400" indent="-140400">
              <a:buFont typeface="Arial"/>
              <a:buChar char="•"/>
            </a:pPr>
            <a:r>
              <a:rPr lang="es-ES" sz="1800" dirty="0">
                <a:latin typeface="Calibri"/>
                <a:cs typeface="Calibri"/>
              </a:rPr>
              <a:t>Esta Ley se conoce como la Ley Bustos.</a:t>
            </a:r>
            <a:endParaRPr lang="es-CL" sz="1800" dirty="0">
              <a:latin typeface="Calibri"/>
              <a:cs typeface="Calibri"/>
            </a:endParaRPr>
          </a:p>
        </p:txBody>
      </p:sp>
      <p:sp>
        <p:nvSpPr>
          <p:cNvPr id="4" name="Rectángulo 3"/>
          <p:cNvSpPr/>
          <p:nvPr/>
        </p:nvSpPr>
        <p:spPr>
          <a:xfrm>
            <a:off x="411161" y="1099106"/>
            <a:ext cx="9334501" cy="903068"/>
          </a:xfrm>
          <a:prstGeom prst="rect">
            <a:avLst/>
          </a:prstGeom>
        </p:spPr>
        <p:txBody>
          <a:bodyPr wrap="square">
            <a:spAutoFit/>
          </a:bodyPr>
          <a:lstStyle/>
          <a:p>
            <a:pPr>
              <a:lnSpc>
                <a:spcPct val="90000"/>
              </a:lnSpc>
            </a:pPr>
            <a:r>
              <a:rPr lang="es-CL" sz="2900" b="1" dirty="0">
                <a:solidFill>
                  <a:srgbClr val="ED6B00"/>
                </a:solidFill>
                <a:latin typeface="Calibri"/>
                <a:ea typeface="Calibri"/>
                <a:cs typeface="Calibri"/>
              </a:rPr>
              <a:t>IMPOSIBILIDAD DEL EMPLEADOR PONER </a:t>
            </a:r>
            <a:br>
              <a:rPr lang="es-CL" sz="2900" b="1" dirty="0">
                <a:solidFill>
                  <a:srgbClr val="ED6B00"/>
                </a:solidFill>
                <a:latin typeface="Calibri"/>
                <a:ea typeface="Calibri"/>
                <a:cs typeface="Calibri"/>
              </a:rPr>
            </a:br>
            <a:r>
              <a:rPr lang="es-CL" sz="2900" dirty="0">
                <a:solidFill>
                  <a:srgbClr val="A93501"/>
                </a:solidFill>
                <a:latin typeface="Calibri"/>
                <a:ea typeface="Calibri"/>
                <a:cs typeface="Calibri"/>
              </a:rPr>
              <a:t>TÉRMINO AL CONTRATO DE TRABAJO</a:t>
            </a: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7143" y="2413000"/>
            <a:ext cx="536896" cy="511923"/>
          </a:xfrm>
          <a:prstGeom prst="rect">
            <a:avLst/>
          </a:prstGeom>
        </p:spPr>
      </p:pic>
      <p:pic>
        <p:nvPicPr>
          <p:cNvPr id="10" name="Imagen 9"/>
          <p:cNvPicPr>
            <a:picLocks noChangeAspect="1"/>
          </p:cNvPicPr>
          <p:nvPr/>
        </p:nvPicPr>
        <p:blipFill>
          <a:blip r:embed="rId3"/>
          <a:stretch>
            <a:fillRect/>
          </a:stretch>
        </p:blipFill>
        <p:spPr>
          <a:xfrm>
            <a:off x="6375400" y="3719930"/>
            <a:ext cx="2628900" cy="2836445"/>
          </a:xfrm>
          <a:prstGeom prst="rect">
            <a:avLst/>
          </a:prstGeom>
        </p:spPr>
      </p:pic>
    </p:spTree>
    <p:extLst>
      <p:ext uri="{BB962C8B-B14F-4D97-AF65-F5344CB8AC3E}">
        <p14:creationId xmlns:p14="http://schemas.microsoft.com/office/powerpoint/2010/main" val="3378091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01;p3"/>
          <p:cNvSpPr/>
          <p:nvPr/>
        </p:nvSpPr>
        <p:spPr>
          <a:xfrm>
            <a:off x="508000" y="1866900"/>
            <a:ext cx="8267700" cy="4660900"/>
          </a:xfrm>
          <a:prstGeom prst="roundRect">
            <a:avLst>
              <a:gd name="adj" fmla="val 5516"/>
            </a:avLst>
          </a:prstGeom>
          <a:solidFill>
            <a:schemeClr val="bg1"/>
          </a:solidFill>
          <a:ln w="1270"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 name="Rectángulo 7"/>
          <p:cNvSpPr/>
          <p:nvPr/>
        </p:nvSpPr>
        <p:spPr>
          <a:xfrm>
            <a:off x="385761" y="1099106"/>
            <a:ext cx="9334501" cy="584776"/>
          </a:xfrm>
          <a:prstGeom prst="rect">
            <a:avLst/>
          </a:prstGeom>
        </p:spPr>
        <p:txBody>
          <a:bodyPr wrap="square">
            <a:spAutoFit/>
          </a:bodyPr>
          <a:lstStyle/>
          <a:p>
            <a:r>
              <a:rPr lang="es-CL" sz="3200" b="1" dirty="0">
                <a:solidFill>
                  <a:srgbClr val="ED6B00"/>
                </a:solidFill>
                <a:latin typeface="Calibri"/>
                <a:ea typeface="Calibri"/>
                <a:cs typeface="Calibri"/>
              </a:rPr>
              <a:t>ARTÍCULO 163  DEL</a:t>
            </a:r>
            <a:r>
              <a:rPr lang="es-CL" sz="3200" dirty="0">
                <a:solidFill>
                  <a:srgbClr val="A93501"/>
                </a:solidFill>
                <a:latin typeface="Calibri"/>
                <a:ea typeface="Calibri"/>
                <a:cs typeface="Calibri"/>
              </a:rPr>
              <a:t> CÓDIGO DEL TRABAJO</a:t>
            </a:r>
            <a:endParaRPr lang="es-CL" sz="3200" b="1" dirty="0">
              <a:solidFill>
                <a:srgbClr val="ED6B00"/>
              </a:solidFill>
              <a:latin typeface="Calibri"/>
              <a:ea typeface="Calibri"/>
              <a:cs typeface="Calibri"/>
            </a:endParaRP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9043" y="1892300"/>
            <a:ext cx="536896" cy="511923"/>
          </a:xfrm>
          <a:prstGeom prst="rect">
            <a:avLst/>
          </a:prstGeom>
        </p:spPr>
      </p:pic>
      <p:sp>
        <p:nvSpPr>
          <p:cNvPr id="15" name="CuadroTexto 14">
            <a:extLst>
              <a:ext uri="{FF2B5EF4-FFF2-40B4-BE49-F238E27FC236}">
                <a16:creationId xmlns:a16="http://schemas.microsoft.com/office/drawing/2014/main" id="{29C3FA6C-73D1-4B90-AA1E-C19A5BDED7FE}"/>
              </a:ext>
            </a:extLst>
          </p:cNvPr>
          <p:cNvSpPr txBox="1"/>
          <p:nvPr/>
        </p:nvSpPr>
        <p:spPr>
          <a:xfrm>
            <a:off x="722123" y="2250549"/>
            <a:ext cx="7418577" cy="4031873"/>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marL="176400" indent="-176400">
              <a:buFont typeface="Arial"/>
              <a:buChar char="•"/>
            </a:pPr>
            <a:r>
              <a:rPr lang="es-CL" sz="1600" b="1" dirty="0">
                <a:solidFill>
                  <a:schemeClr val="tx1"/>
                </a:solidFill>
                <a:latin typeface="Calibri"/>
                <a:cs typeface="Calibri"/>
              </a:rPr>
              <a:t> Art. 163. </a:t>
            </a:r>
            <a:r>
              <a:rPr lang="es-CL" sz="1600" dirty="0">
                <a:latin typeface="Calibri"/>
                <a:cs typeface="Calibri"/>
              </a:rPr>
              <a:t>Si el contrato hubiera estado vigente un año o más y el empleador le pusiera término en conformidad al artículo 161, deberá pagar al trabajador, la indemnización por años de servicio que las partes hayan convenido individual o colectivamente, siempre que ésta fuere de un monto superior a la establecida en el inciso siguiente.</a:t>
            </a:r>
          </a:p>
          <a:p>
            <a:pPr marL="176400" indent="-176400">
              <a:buFont typeface="Arial"/>
              <a:buChar char="•"/>
            </a:pPr>
            <a:endParaRPr lang="es-CL" sz="1600" dirty="0">
              <a:latin typeface="Calibri"/>
              <a:cs typeface="Calibri"/>
            </a:endParaRPr>
          </a:p>
          <a:p>
            <a:pPr marL="176400" indent="-176400">
              <a:buFont typeface="Arial"/>
              <a:buChar char="•"/>
            </a:pPr>
            <a:r>
              <a:rPr lang="es-CL" sz="1600" b="0" i="0" dirty="0">
                <a:solidFill>
                  <a:srgbClr val="333333"/>
                </a:solidFill>
                <a:effectLst/>
                <a:latin typeface="Calibri"/>
                <a:cs typeface="Calibri"/>
              </a:rPr>
              <a:t>El monto de esta indemnización es el equivalente a la última remuneración mensual ganada o devengada por el trabajador, con tope de 90 UF, inciso final artículo 172.</a:t>
            </a:r>
          </a:p>
          <a:p>
            <a:pPr marL="176400" indent="-176400">
              <a:buFont typeface="Arial"/>
              <a:buChar char="•"/>
            </a:pPr>
            <a:endParaRPr lang="es-CL" sz="1600" dirty="0">
              <a:solidFill>
                <a:srgbClr val="333333"/>
              </a:solidFill>
              <a:latin typeface="Calibri"/>
              <a:cs typeface="Calibri"/>
            </a:endParaRPr>
          </a:p>
          <a:p>
            <a:pPr marL="176400" indent="-176400">
              <a:buFont typeface="Arial"/>
              <a:buChar char="•"/>
            </a:pPr>
            <a:r>
              <a:rPr lang="es-CL" sz="1600" dirty="0">
                <a:latin typeface="Calibri"/>
                <a:cs typeface="Calibri"/>
              </a:rPr>
              <a:t>Procede el pago de esta indemnización cada vez que el empleador ponga término al contrato de trabajo invocando alguna de las causales contempladas en el artículo 161 del Código del Trabajo, esto es, necesidades de la empresa o desahucio, y no le da un aviso con a lo menos 30 días de anticipación.</a:t>
            </a:r>
          </a:p>
          <a:p>
            <a:pPr marL="176400" indent="-176400">
              <a:buFont typeface="Arial"/>
              <a:buChar char="•"/>
            </a:pPr>
            <a:endParaRPr lang="es-CL" sz="1600" dirty="0">
              <a:latin typeface="Calibri"/>
              <a:cs typeface="Calibri"/>
            </a:endParaRPr>
          </a:p>
          <a:p>
            <a:pPr marL="176400" indent="-176400">
              <a:buFont typeface="Arial"/>
              <a:buChar char="•"/>
            </a:pPr>
            <a:r>
              <a:rPr lang="es-CL" sz="1600" dirty="0">
                <a:latin typeface="Calibri"/>
                <a:cs typeface="Calibri"/>
              </a:rPr>
              <a:t>Esta indemnización también se denomina indemnización por desahucio o de preaviso y se encuentra establecida en el artículo 161 inciso 2º del Código del Trabajo.</a:t>
            </a:r>
          </a:p>
        </p:txBody>
      </p:sp>
    </p:spTree>
    <p:extLst>
      <p:ext uri="{BB962C8B-B14F-4D97-AF65-F5344CB8AC3E}">
        <p14:creationId xmlns:p14="http://schemas.microsoft.com/office/powerpoint/2010/main" val="3174599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1;p3"/>
          <p:cNvSpPr/>
          <p:nvPr/>
        </p:nvSpPr>
        <p:spPr>
          <a:xfrm>
            <a:off x="495300" y="2374900"/>
            <a:ext cx="8267700" cy="4114800"/>
          </a:xfrm>
          <a:prstGeom prst="roundRect">
            <a:avLst>
              <a:gd name="adj" fmla="val 5516"/>
            </a:avLst>
          </a:prstGeom>
          <a:solidFill>
            <a:schemeClr val="bg1"/>
          </a:solidFill>
          <a:ln w="1270"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 name="CuadroTexto 7">
            <a:extLst>
              <a:ext uri="{FF2B5EF4-FFF2-40B4-BE49-F238E27FC236}">
                <a16:creationId xmlns:a16="http://schemas.microsoft.com/office/drawing/2014/main" id="{CA0A0BDF-96EE-4E3E-833D-703DBFA35C5D}"/>
              </a:ext>
            </a:extLst>
          </p:cNvPr>
          <p:cNvSpPr txBox="1"/>
          <p:nvPr/>
        </p:nvSpPr>
        <p:spPr>
          <a:xfrm>
            <a:off x="685801" y="2598073"/>
            <a:ext cx="7302500" cy="59554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nSpc>
                <a:spcPct val="90000"/>
              </a:lnSpc>
            </a:pPr>
            <a:r>
              <a:rPr lang="es-CL" sz="1800" b="1" dirty="0">
                <a:solidFill>
                  <a:srgbClr val="800000"/>
                </a:solidFill>
                <a:latin typeface="Calibri"/>
                <a:ea typeface="Calibri"/>
                <a:cs typeface="Calibri"/>
              </a:rPr>
              <a:t>¿Cuál es la última remuneración mensual que sirve de base para el pago de la indemnización por años de servicio y la sustitutiva del aviso previo?</a:t>
            </a:r>
          </a:p>
        </p:txBody>
      </p:sp>
      <p:sp>
        <p:nvSpPr>
          <p:cNvPr id="9" name="CuadroTexto 8">
            <a:extLst>
              <a:ext uri="{FF2B5EF4-FFF2-40B4-BE49-F238E27FC236}">
                <a16:creationId xmlns:a16="http://schemas.microsoft.com/office/drawing/2014/main" id="{CE4754D7-2642-48BF-B8C1-08AB3EBAFAB0}"/>
              </a:ext>
            </a:extLst>
          </p:cNvPr>
          <p:cNvSpPr txBox="1"/>
          <p:nvPr/>
        </p:nvSpPr>
        <p:spPr>
          <a:xfrm>
            <a:off x="686849" y="3351111"/>
            <a:ext cx="6590251" cy="255454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marL="176400" indent="-176400">
              <a:buFont typeface="Arial"/>
              <a:buChar char="•"/>
            </a:pPr>
            <a:r>
              <a:rPr lang="es-CL" sz="1600" dirty="0">
                <a:latin typeface="Calibri"/>
                <a:cs typeface="Calibri"/>
              </a:rPr>
              <a:t>Esta comprende toda cantidad que percibía el trabajador al momento de terminar el contrato, incluidas las imposiciones y cotizaciones previsionales o de seguridad social, y las regalías o especies avaluadas en dinero. </a:t>
            </a:r>
          </a:p>
          <a:p>
            <a:pPr marL="176400" indent="-176400">
              <a:buFont typeface="Arial"/>
              <a:buChar char="•"/>
            </a:pPr>
            <a:endParaRPr lang="es-CL" sz="1600" dirty="0">
              <a:latin typeface="Calibri"/>
              <a:cs typeface="Calibri"/>
            </a:endParaRPr>
          </a:p>
          <a:p>
            <a:pPr marL="176400" indent="-176400">
              <a:buFont typeface="Arial"/>
              <a:buChar char="•"/>
            </a:pPr>
            <a:r>
              <a:rPr lang="es-CL" sz="1600" dirty="0">
                <a:latin typeface="Calibri"/>
                <a:cs typeface="Calibri"/>
              </a:rPr>
              <a:t>Se excluyen la asignación familiar legal, pagos por sobretiempo y beneficios o asignaciones esporádicas o que se paguen una sola vez al año, como gratificaciones y aguinaldos. </a:t>
            </a:r>
          </a:p>
          <a:p>
            <a:pPr marL="176400" indent="-176400">
              <a:buFont typeface="Arial"/>
              <a:buChar char="•"/>
            </a:pPr>
            <a:endParaRPr lang="es-CL" sz="1600" dirty="0">
              <a:latin typeface="Calibri"/>
              <a:cs typeface="Calibri"/>
            </a:endParaRPr>
          </a:p>
          <a:p>
            <a:pPr marL="176400" indent="-176400">
              <a:buFont typeface="Arial"/>
              <a:buChar char="•"/>
            </a:pPr>
            <a:r>
              <a:rPr lang="es-CL" sz="1600" dirty="0">
                <a:latin typeface="Calibri"/>
                <a:cs typeface="Calibri"/>
              </a:rPr>
              <a:t>Si la remuneración es variable se calcula sobre la base del promedio percibido por el trabajador en los últimos tres meses calendario.</a:t>
            </a:r>
          </a:p>
        </p:txBody>
      </p:sp>
      <p:sp>
        <p:nvSpPr>
          <p:cNvPr id="11" name="Rectángulo 10"/>
          <p:cNvSpPr/>
          <p:nvPr/>
        </p:nvSpPr>
        <p:spPr>
          <a:xfrm>
            <a:off x="385761" y="1099106"/>
            <a:ext cx="9334501" cy="584776"/>
          </a:xfrm>
          <a:prstGeom prst="rect">
            <a:avLst/>
          </a:prstGeom>
        </p:spPr>
        <p:txBody>
          <a:bodyPr wrap="square">
            <a:spAutoFit/>
          </a:bodyPr>
          <a:lstStyle/>
          <a:p>
            <a:r>
              <a:rPr lang="es-CL" sz="3200" b="1" dirty="0">
                <a:solidFill>
                  <a:srgbClr val="ED6B00"/>
                </a:solidFill>
                <a:latin typeface="Calibri"/>
                <a:ea typeface="Calibri"/>
                <a:cs typeface="Calibri"/>
              </a:rPr>
              <a:t>PAGO DE </a:t>
            </a:r>
            <a:r>
              <a:rPr lang="es-CL" sz="3200" dirty="0">
                <a:solidFill>
                  <a:srgbClr val="A93501"/>
                </a:solidFill>
                <a:latin typeface="Calibri"/>
                <a:ea typeface="Calibri"/>
                <a:cs typeface="Calibri"/>
              </a:rPr>
              <a:t>INDEMNIZACIONES</a:t>
            </a:r>
            <a:endParaRPr lang="es-CL" sz="3200" b="1" dirty="0">
              <a:solidFill>
                <a:srgbClr val="ED6B00"/>
              </a:solidFill>
              <a:latin typeface="Calibri"/>
              <a:ea typeface="Calibri"/>
              <a:cs typeface="Calibri"/>
            </a:endParaRPr>
          </a:p>
        </p:txBody>
      </p:sp>
      <p:pic>
        <p:nvPicPr>
          <p:cNvPr id="12" name="Imagen 11"/>
          <p:cNvPicPr>
            <a:picLocks noChangeAspect="1"/>
          </p:cNvPicPr>
          <p:nvPr/>
        </p:nvPicPr>
        <p:blipFill>
          <a:blip r:embed="rId2"/>
          <a:stretch>
            <a:fillRect/>
          </a:stretch>
        </p:blipFill>
        <p:spPr>
          <a:xfrm flipH="1">
            <a:off x="7198325" y="3441700"/>
            <a:ext cx="1882175" cy="3048000"/>
          </a:xfrm>
          <a:prstGeom prst="rect">
            <a:avLst/>
          </a:prstGeom>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6775" y="2437271"/>
            <a:ext cx="482540" cy="482540"/>
          </a:xfrm>
          <a:prstGeom prst="rect">
            <a:avLst/>
          </a:prstGeom>
        </p:spPr>
      </p:pic>
    </p:spTree>
    <p:extLst>
      <p:ext uri="{BB962C8B-B14F-4D97-AF65-F5344CB8AC3E}">
        <p14:creationId xmlns:p14="http://schemas.microsoft.com/office/powerpoint/2010/main" val="2662032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3;p2"/>
          <p:cNvSpPr txBox="1"/>
          <p:nvPr/>
        </p:nvSpPr>
        <p:spPr>
          <a:xfrm>
            <a:off x="373891"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ACTIVIDAD </a:t>
            </a:r>
            <a:r>
              <a:rPr lang="en-US" sz="1500" b="1" dirty="0">
                <a:latin typeface="Calibri"/>
                <a:ea typeface="Calibri"/>
                <a:cs typeface="Calibri"/>
                <a:sym typeface="Calibri"/>
              </a:rPr>
              <a:t>8</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sp>
        <p:nvSpPr>
          <p:cNvPr id="3" name="Rectángulo 2"/>
          <p:cNvSpPr/>
          <p:nvPr/>
        </p:nvSpPr>
        <p:spPr>
          <a:xfrm>
            <a:off x="378287" y="2269061"/>
            <a:ext cx="5666913" cy="1430135"/>
          </a:xfrm>
          <a:prstGeom prst="rect">
            <a:avLst/>
          </a:prstGeom>
        </p:spPr>
        <p:txBody>
          <a:bodyPr wrap="square">
            <a:spAutoFit/>
          </a:bodyPr>
          <a:lstStyle/>
          <a:p>
            <a:pPr>
              <a:lnSpc>
                <a:spcPct val="90000"/>
              </a:lnSpc>
              <a:buSzPts val="1100"/>
            </a:pPr>
            <a:r>
              <a:rPr lang="es-CL" sz="3200" b="1" dirty="0">
                <a:solidFill>
                  <a:srgbClr val="ED6B00"/>
                </a:solidFill>
                <a:latin typeface="Calibri" panose="020F0502020204030204" pitchFamily="34" charset="0"/>
                <a:ea typeface="Roboto"/>
                <a:cs typeface="Calibri" panose="020F0502020204030204" pitchFamily="34" charset="0"/>
              </a:rPr>
              <a:t>DETERMINACIÓN Y </a:t>
            </a:r>
            <a:br>
              <a:rPr lang="es-CL" sz="3200" b="1" dirty="0">
                <a:solidFill>
                  <a:srgbClr val="ED6B00"/>
                </a:solidFill>
                <a:latin typeface="Calibri" panose="020F0502020204030204" pitchFamily="34" charset="0"/>
                <a:ea typeface="Roboto"/>
                <a:cs typeface="Calibri" panose="020F0502020204030204" pitchFamily="34" charset="0"/>
              </a:rPr>
            </a:br>
            <a:r>
              <a:rPr lang="es-CL" sz="3200" b="1" dirty="0">
                <a:solidFill>
                  <a:srgbClr val="ED6B00"/>
                </a:solidFill>
                <a:latin typeface="Calibri" panose="020F0502020204030204" pitchFamily="34" charset="0"/>
                <a:ea typeface="Roboto"/>
                <a:cs typeface="Calibri" panose="020F0502020204030204" pitchFamily="34" charset="0"/>
              </a:rPr>
              <a:t>CÁLCULOS DE LAS INDEMNIZACIONES</a:t>
            </a:r>
            <a:endParaRPr lang="es-ES" sz="3200" b="1" dirty="0">
              <a:solidFill>
                <a:srgbClr val="ED6B00"/>
              </a:solidFill>
              <a:latin typeface="Calibri" panose="020F0502020204030204" pitchFamily="34" charset="0"/>
              <a:ea typeface="Roboto"/>
              <a:cs typeface="Calibri" panose="020F0502020204030204" pitchFamily="34" charset="0"/>
            </a:endParaRPr>
          </a:p>
        </p:txBody>
      </p:sp>
      <p:pic>
        <p:nvPicPr>
          <p:cNvPr id="6" name="Imagen 5" descr="RRHH M2 A8 Determinacion y calculo indemnizaciones.png"/>
          <p:cNvPicPr>
            <a:picLocks noChangeAspect="1"/>
          </p:cNvPicPr>
          <p:nvPr/>
        </p:nvPicPr>
        <p:blipFill rotWithShape="1">
          <a:blip r:embed="rId2">
            <a:extLst>
              <a:ext uri="{28A0092B-C50C-407E-A947-70E740481C1C}">
                <a14:useLocalDpi xmlns:a14="http://schemas.microsoft.com/office/drawing/2010/main" val="0"/>
              </a:ext>
            </a:extLst>
          </a:blip>
          <a:srcRect b="14897"/>
          <a:stretch/>
        </p:blipFill>
        <p:spPr>
          <a:xfrm>
            <a:off x="2099852" y="2426337"/>
            <a:ext cx="7061586" cy="4938633"/>
          </a:xfrm>
          <a:prstGeom prst="rect">
            <a:avLst/>
          </a:prstGeom>
        </p:spPr>
      </p:pic>
      <p:sp>
        <p:nvSpPr>
          <p:cNvPr id="7" name="Google Shape;15;p23"/>
          <p:cNvSpPr txBox="1"/>
          <p:nvPr/>
        </p:nvSpPr>
        <p:spPr>
          <a:xfrm>
            <a:off x="1139100" y="834799"/>
            <a:ext cx="6264242" cy="408257"/>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1100"/>
            </a:pPr>
            <a:r>
              <a:rPr lang="en-US" sz="1200" b="1" i="0" u="none" strike="noStrike" cap="none" dirty="0">
                <a:solidFill>
                  <a:srgbClr val="ED6B00"/>
                </a:solidFill>
                <a:latin typeface="Calibri"/>
                <a:ea typeface="Calibri"/>
                <a:cs typeface="Calibri"/>
                <a:sym typeface="Calibri"/>
              </a:rPr>
              <a:t>MÓDULO 2 </a:t>
            </a:r>
            <a:r>
              <a:rPr lang="en-US" sz="1200" b="0" i="0" u="none" strike="noStrike" cap="none" dirty="0">
                <a:solidFill>
                  <a:srgbClr val="ED6B00"/>
                </a:solidFill>
                <a:latin typeface="Calibri"/>
                <a:ea typeface="Calibri"/>
                <a:cs typeface="Calibri"/>
                <a:sym typeface="Calibri"/>
              </a:rPr>
              <a:t>| </a:t>
            </a:r>
            <a:r>
              <a:rPr lang="es-ES_tradnl" sz="1200" dirty="0">
                <a:solidFill>
                  <a:srgbClr val="ED6B00"/>
                </a:solidFill>
                <a:latin typeface="Calibri" panose="020F0502020204030204" pitchFamily="34" charset="0"/>
                <a:ea typeface="Roboto"/>
                <a:cs typeface="Calibri" panose="020F0502020204030204" pitchFamily="34" charset="0"/>
              </a:rPr>
              <a:t>CÁLCULO DE REMUNERACIÓN, FINIQUITOS Y OBLIGACIONES LABORALES</a:t>
            </a:r>
            <a:endParaRPr lang="es-ES" sz="1200" dirty="0">
              <a:solidFill>
                <a:srgbClr val="ED6B00"/>
              </a:solidFill>
              <a:latin typeface="Calibri" panose="020F0502020204030204" pitchFamily="34" charset="0"/>
              <a:ea typeface="Roboto"/>
              <a:cs typeface="Calibri" panose="020F0502020204030204" pitchFamily="34" charset="0"/>
            </a:endParaRPr>
          </a:p>
        </p:txBody>
      </p:sp>
    </p:spTree>
    <p:extLst>
      <p:ext uri="{BB962C8B-B14F-4D97-AF65-F5344CB8AC3E}">
        <p14:creationId xmlns:p14="http://schemas.microsoft.com/office/powerpoint/2010/main" val="3542685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11161" y="1099106"/>
            <a:ext cx="9334501" cy="903068"/>
          </a:xfrm>
          <a:prstGeom prst="rect">
            <a:avLst/>
          </a:prstGeom>
        </p:spPr>
        <p:txBody>
          <a:bodyPr wrap="square">
            <a:spAutoFit/>
          </a:bodyPr>
          <a:lstStyle/>
          <a:p>
            <a:pPr>
              <a:lnSpc>
                <a:spcPct val="90000"/>
              </a:lnSpc>
            </a:pPr>
            <a:r>
              <a:rPr lang="es-CL" sz="2900" b="1" dirty="0">
                <a:solidFill>
                  <a:srgbClr val="ED6B00"/>
                </a:solidFill>
                <a:latin typeface="Calibri"/>
                <a:ea typeface="Calibri"/>
                <a:cs typeface="Calibri"/>
              </a:rPr>
              <a:t>FORMA DE CALCULAR LA BASE PARA LAS </a:t>
            </a:r>
            <a:r>
              <a:rPr lang="es-CL" sz="2900" dirty="0">
                <a:solidFill>
                  <a:srgbClr val="A93501"/>
                </a:solidFill>
                <a:latin typeface="Calibri"/>
                <a:ea typeface="Calibri"/>
                <a:cs typeface="Calibri"/>
              </a:rPr>
              <a:t>INDEMNIZACIONES</a:t>
            </a:r>
          </a:p>
        </p:txBody>
      </p:sp>
      <p:pic>
        <p:nvPicPr>
          <p:cNvPr id="4" name="Imagen 3"/>
          <p:cNvPicPr>
            <a:picLocks noChangeAspect="1"/>
          </p:cNvPicPr>
          <p:nvPr/>
        </p:nvPicPr>
        <p:blipFill>
          <a:blip r:embed="rId2"/>
          <a:stretch>
            <a:fillRect/>
          </a:stretch>
        </p:blipFill>
        <p:spPr>
          <a:xfrm>
            <a:off x="520700" y="2463800"/>
            <a:ext cx="8140700" cy="4038600"/>
          </a:xfrm>
          <a:prstGeom prst="rect">
            <a:avLst/>
          </a:prstGeom>
        </p:spPr>
      </p:pic>
      <p:sp>
        <p:nvSpPr>
          <p:cNvPr id="5" name="Rectángulo: esquinas redondeadas 2">
            <a:extLst>
              <a:ext uri="{FF2B5EF4-FFF2-40B4-BE49-F238E27FC236}">
                <a16:creationId xmlns:a16="http://schemas.microsoft.com/office/drawing/2014/main" id="{D7A6F934-B3CE-481D-8B18-5976B386B974}"/>
              </a:ext>
            </a:extLst>
          </p:cNvPr>
          <p:cNvSpPr/>
          <p:nvPr/>
        </p:nvSpPr>
        <p:spPr>
          <a:xfrm>
            <a:off x="1294992" y="3429465"/>
            <a:ext cx="2734811" cy="7550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s-CL" sz="1700" dirty="0">
                <a:solidFill>
                  <a:schemeClr val="tx1"/>
                </a:solidFill>
                <a:latin typeface="Calibri"/>
                <a:cs typeface="Calibri"/>
              </a:rPr>
              <a:t>INDEMNIZACIÓN </a:t>
            </a:r>
            <a:br>
              <a:rPr lang="es-CL" sz="1700" dirty="0">
                <a:solidFill>
                  <a:schemeClr val="tx1"/>
                </a:solidFill>
                <a:latin typeface="Calibri"/>
                <a:cs typeface="Calibri"/>
              </a:rPr>
            </a:br>
            <a:r>
              <a:rPr lang="es-CL" sz="1700" dirty="0">
                <a:solidFill>
                  <a:schemeClr val="tx1"/>
                </a:solidFill>
                <a:latin typeface="Calibri"/>
                <a:cs typeface="Calibri"/>
              </a:rPr>
              <a:t>AVISO PREVIO</a:t>
            </a:r>
          </a:p>
        </p:txBody>
      </p:sp>
      <p:sp>
        <p:nvSpPr>
          <p:cNvPr id="6" name="Rectángulo: esquinas redondeadas 4">
            <a:extLst>
              <a:ext uri="{FF2B5EF4-FFF2-40B4-BE49-F238E27FC236}">
                <a16:creationId xmlns:a16="http://schemas.microsoft.com/office/drawing/2014/main" id="{84C0E8EA-AC77-49D2-AABA-84C088210097}"/>
              </a:ext>
            </a:extLst>
          </p:cNvPr>
          <p:cNvSpPr/>
          <p:nvPr/>
        </p:nvSpPr>
        <p:spPr>
          <a:xfrm>
            <a:off x="3218401" y="2396455"/>
            <a:ext cx="2734811" cy="7550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s-CL" sz="1800" dirty="0">
                <a:solidFill>
                  <a:schemeClr val="bg1"/>
                </a:solidFill>
                <a:latin typeface="Calibri"/>
                <a:cs typeface="Calibri"/>
              </a:rPr>
              <a:t>INDEMNIZACIONES</a:t>
            </a:r>
            <a:br>
              <a:rPr lang="es-CL" sz="1800" dirty="0">
                <a:solidFill>
                  <a:schemeClr val="bg1"/>
                </a:solidFill>
                <a:latin typeface="Calibri"/>
                <a:cs typeface="Calibri"/>
              </a:rPr>
            </a:br>
            <a:r>
              <a:rPr lang="es-CL" sz="1800" dirty="0">
                <a:solidFill>
                  <a:schemeClr val="bg1"/>
                </a:solidFill>
                <a:latin typeface="Calibri"/>
                <a:cs typeface="Calibri"/>
              </a:rPr>
              <a:t> ART. 163 CT.</a:t>
            </a:r>
          </a:p>
        </p:txBody>
      </p:sp>
      <p:sp>
        <p:nvSpPr>
          <p:cNvPr id="7" name="Rectángulo: esquinas redondeadas 6">
            <a:extLst>
              <a:ext uri="{FF2B5EF4-FFF2-40B4-BE49-F238E27FC236}">
                <a16:creationId xmlns:a16="http://schemas.microsoft.com/office/drawing/2014/main" id="{E6AE88D4-9BB6-4D55-9FE3-D61CE3A49E10}"/>
              </a:ext>
            </a:extLst>
          </p:cNvPr>
          <p:cNvSpPr/>
          <p:nvPr/>
        </p:nvSpPr>
        <p:spPr>
          <a:xfrm>
            <a:off x="5173735" y="3399754"/>
            <a:ext cx="2734811" cy="7550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s-CL" sz="1700" dirty="0">
                <a:solidFill>
                  <a:schemeClr val="tx1"/>
                </a:solidFill>
                <a:latin typeface="Calibri"/>
                <a:cs typeface="Calibri"/>
              </a:rPr>
              <a:t>INDEMNIZACIÓN </a:t>
            </a:r>
            <a:br>
              <a:rPr lang="es-CL" sz="1700" dirty="0">
                <a:solidFill>
                  <a:schemeClr val="tx1"/>
                </a:solidFill>
                <a:latin typeface="Calibri"/>
                <a:cs typeface="Calibri"/>
              </a:rPr>
            </a:br>
            <a:r>
              <a:rPr lang="es-CL" sz="1700" dirty="0">
                <a:solidFill>
                  <a:schemeClr val="tx1"/>
                </a:solidFill>
                <a:latin typeface="Calibri"/>
                <a:cs typeface="Calibri"/>
              </a:rPr>
              <a:t>AÑO DE SERVICIO</a:t>
            </a:r>
          </a:p>
        </p:txBody>
      </p:sp>
      <p:sp>
        <p:nvSpPr>
          <p:cNvPr id="8" name="Diagrama de flujo: proceso 12">
            <a:extLst>
              <a:ext uri="{FF2B5EF4-FFF2-40B4-BE49-F238E27FC236}">
                <a16:creationId xmlns:a16="http://schemas.microsoft.com/office/drawing/2014/main" id="{7A604634-C01D-44EF-9F81-677F3AB9B2C9}"/>
              </a:ext>
            </a:extLst>
          </p:cNvPr>
          <p:cNvSpPr/>
          <p:nvPr/>
        </p:nvSpPr>
        <p:spPr>
          <a:xfrm>
            <a:off x="2767318" y="4457700"/>
            <a:ext cx="3671582" cy="1157681"/>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CL" dirty="0">
                <a:solidFill>
                  <a:schemeClr val="tx1"/>
                </a:solidFill>
                <a:latin typeface="Calibri"/>
                <a:cs typeface="Calibri"/>
              </a:rPr>
              <a:t>La base de cálculo toma la última remuneración devengada, y si tiene una monto variable, se debe tomar la media de los tres últimos meses</a:t>
            </a:r>
          </a:p>
        </p:txBody>
      </p:sp>
      <p:sp>
        <p:nvSpPr>
          <p:cNvPr id="9" name="CuadroTexto 8">
            <a:extLst>
              <a:ext uri="{FF2B5EF4-FFF2-40B4-BE49-F238E27FC236}">
                <a16:creationId xmlns:a16="http://schemas.microsoft.com/office/drawing/2014/main" id="{1EC3671F-6832-4AC2-BE04-1CB0AEBC8AEB}"/>
              </a:ext>
            </a:extLst>
          </p:cNvPr>
          <p:cNvSpPr txBox="1"/>
          <p:nvPr/>
        </p:nvSpPr>
        <p:spPr>
          <a:xfrm>
            <a:off x="5545203" y="5634397"/>
            <a:ext cx="3405930" cy="936154"/>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CL" b="1" dirty="0">
                <a:solidFill>
                  <a:schemeClr val="tx1"/>
                </a:solidFill>
                <a:latin typeface="Calibri"/>
                <a:cs typeface="Calibri"/>
              </a:rPr>
              <a:t>No se deben considerar en la base:</a:t>
            </a:r>
          </a:p>
          <a:p>
            <a:pPr>
              <a:lnSpc>
                <a:spcPct val="20000"/>
              </a:lnSpc>
            </a:pPr>
            <a:endParaRPr lang="es-CL" b="1" dirty="0">
              <a:solidFill>
                <a:schemeClr val="tx1"/>
              </a:solidFill>
              <a:latin typeface="Calibri"/>
              <a:cs typeface="Calibri"/>
            </a:endParaRPr>
          </a:p>
          <a:p>
            <a:pPr>
              <a:lnSpc>
                <a:spcPct val="90000"/>
              </a:lnSpc>
            </a:pPr>
            <a:r>
              <a:rPr lang="es-CL" dirty="0">
                <a:solidFill>
                  <a:schemeClr val="tx1"/>
                </a:solidFill>
                <a:latin typeface="Calibri"/>
                <a:cs typeface="Calibri"/>
              </a:rPr>
              <a:t>Las Remuneraciones Esporádicas ni las cargas familiares.</a:t>
            </a:r>
          </a:p>
          <a:p>
            <a:endParaRPr lang="es-CL" dirty="0">
              <a:solidFill>
                <a:schemeClr val="tx1"/>
              </a:solidFill>
              <a:latin typeface="Calibri"/>
              <a:cs typeface="Calibri"/>
            </a:endParaRPr>
          </a:p>
        </p:txBody>
      </p:sp>
      <p:sp>
        <p:nvSpPr>
          <p:cNvPr id="10" name="Diagrama de flujo: proceso 14">
            <a:extLst>
              <a:ext uri="{FF2B5EF4-FFF2-40B4-BE49-F238E27FC236}">
                <a16:creationId xmlns:a16="http://schemas.microsoft.com/office/drawing/2014/main" id="{7530322F-712A-444D-92C2-AB0A3D5DEC10}"/>
              </a:ext>
            </a:extLst>
          </p:cNvPr>
          <p:cNvSpPr/>
          <p:nvPr/>
        </p:nvSpPr>
        <p:spPr>
          <a:xfrm>
            <a:off x="605360" y="5562589"/>
            <a:ext cx="3086100" cy="1157681"/>
          </a:xfrm>
          <a:prstGeom prst="flowChartProcess">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s-CL" b="1" dirty="0">
                <a:solidFill>
                  <a:schemeClr val="tx1"/>
                </a:solidFill>
                <a:latin typeface="Calibri"/>
                <a:cs typeface="Calibri"/>
              </a:rPr>
              <a:t>Se consideran en la base:</a:t>
            </a:r>
          </a:p>
          <a:p>
            <a:pPr>
              <a:lnSpc>
                <a:spcPct val="20000"/>
              </a:lnSpc>
            </a:pPr>
            <a:endParaRPr lang="es-CL" b="1" dirty="0">
              <a:solidFill>
                <a:schemeClr val="tx1"/>
              </a:solidFill>
              <a:latin typeface="Calibri"/>
              <a:cs typeface="Calibri"/>
            </a:endParaRPr>
          </a:p>
          <a:p>
            <a:pPr>
              <a:lnSpc>
                <a:spcPct val="90000"/>
              </a:lnSpc>
            </a:pPr>
            <a:r>
              <a:rPr lang="es-CL" dirty="0">
                <a:solidFill>
                  <a:schemeClr val="tx1"/>
                </a:solidFill>
                <a:latin typeface="Calibri"/>
                <a:cs typeface="Calibri"/>
              </a:rPr>
              <a:t>Todos los Haberes imponibles y los </a:t>
            </a:r>
            <a:br>
              <a:rPr lang="es-CL" dirty="0">
                <a:solidFill>
                  <a:schemeClr val="tx1"/>
                </a:solidFill>
                <a:latin typeface="Calibri"/>
                <a:cs typeface="Calibri"/>
              </a:rPr>
            </a:br>
            <a:r>
              <a:rPr lang="es-CL" dirty="0">
                <a:solidFill>
                  <a:schemeClr val="tx1"/>
                </a:solidFill>
                <a:latin typeface="Calibri"/>
                <a:cs typeface="Calibri"/>
              </a:rPr>
              <a:t>no imponibles, como también los beneficios evaluables en dinero.</a:t>
            </a:r>
          </a:p>
        </p:txBody>
      </p:sp>
    </p:spTree>
    <p:extLst>
      <p:ext uri="{BB962C8B-B14F-4D97-AF65-F5344CB8AC3E}">
        <p14:creationId xmlns:p14="http://schemas.microsoft.com/office/powerpoint/2010/main" val="3786235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01;p3"/>
          <p:cNvSpPr/>
          <p:nvPr/>
        </p:nvSpPr>
        <p:spPr>
          <a:xfrm>
            <a:off x="508000" y="5854700"/>
            <a:ext cx="3822700" cy="723900"/>
          </a:xfrm>
          <a:prstGeom prst="roundRect">
            <a:avLst>
              <a:gd name="adj" fmla="val 8292"/>
            </a:avLst>
          </a:prstGeom>
          <a:solidFill>
            <a:srgbClr val="FFFFFF"/>
          </a:solidFill>
          <a:ln w="9525" cap="flat" cmpd="sng">
            <a:solidFill>
              <a:srgbClr val="8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A93501"/>
                </a:solidFill>
                <a:latin typeface="Arial"/>
                <a:ea typeface="Arial"/>
                <a:cs typeface="Arial"/>
                <a:sym typeface="Arial"/>
              </a:rPr>
              <a:t>    </a:t>
            </a:r>
            <a:endParaRPr sz="1400" b="0" i="0" u="none" strike="noStrike" cap="none">
              <a:solidFill>
                <a:srgbClr val="A93501"/>
              </a:solidFill>
              <a:latin typeface="Arial"/>
              <a:ea typeface="Arial"/>
              <a:cs typeface="Arial"/>
              <a:sym typeface="Arial"/>
            </a:endParaRPr>
          </a:p>
        </p:txBody>
      </p:sp>
      <p:sp>
        <p:nvSpPr>
          <p:cNvPr id="2" name="Rectángulo 1"/>
          <p:cNvSpPr/>
          <p:nvPr/>
        </p:nvSpPr>
        <p:spPr>
          <a:xfrm>
            <a:off x="360362" y="1086406"/>
            <a:ext cx="8961438" cy="553998"/>
          </a:xfrm>
          <a:prstGeom prst="rect">
            <a:avLst/>
          </a:prstGeom>
        </p:spPr>
        <p:txBody>
          <a:bodyPr wrap="square">
            <a:noAutofit/>
          </a:bodyPr>
          <a:lstStyle/>
          <a:p>
            <a:pPr>
              <a:lnSpc>
                <a:spcPct val="90000"/>
              </a:lnSpc>
            </a:pPr>
            <a:r>
              <a:rPr lang="es-CL" sz="2400" b="1" dirty="0">
                <a:solidFill>
                  <a:srgbClr val="ED6B00"/>
                </a:solidFill>
                <a:latin typeface="Calibri"/>
                <a:ea typeface="Calibri"/>
                <a:cs typeface="Calibri"/>
              </a:rPr>
              <a:t>CÁLCULO PRÁCTICO DE INDEMNIZACIONES SEGÚN ART. 163 CÓDIGO DEL TRABAJO, </a:t>
            </a:r>
            <a:r>
              <a:rPr lang="es-CL" sz="2400" dirty="0">
                <a:solidFill>
                  <a:srgbClr val="A93501"/>
                </a:solidFill>
                <a:latin typeface="Calibri"/>
                <a:ea typeface="Calibri"/>
                <a:cs typeface="Calibri"/>
              </a:rPr>
              <a:t>APLICANDO LA CAUSAL LEGAL DEL ART. 161 CT.</a:t>
            </a:r>
          </a:p>
        </p:txBody>
      </p:sp>
      <p:graphicFrame>
        <p:nvGraphicFramePr>
          <p:cNvPr id="8" name="Tabla 7">
            <a:extLst>
              <a:ext uri="{FF2B5EF4-FFF2-40B4-BE49-F238E27FC236}">
                <a16:creationId xmlns:a16="http://schemas.microsoft.com/office/drawing/2014/main" id="{1070F5F3-A539-483E-8664-DF6E190C5466}"/>
              </a:ext>
            </a:extLst>
          </p:cNvPr>
          <p:cNvGraphicFramePr>
            <a:graphicFrameLocks noGrp="1"/>
          </p:cNvGraphicFramePr>
          <p:nvPr>
            <p:extLst>
              <p:ext uri="{D42A27DB-BD31-4B8C-83A1-F6EECF244321}">
                <p14:modId xmlns:p14="http://schemas.microsoft.com/office/powerpoint/2010/main" val="1248850194"/>
              </p:ext>
            </p:extLst>
          </p:nvPr>
        </p:nvGraphicFramePr>
        <p:xfrm>
          <a:off x="508000" y="2239432"/>
          <a:ext cx="3725103" cy="3097530"/>
        </p:xfrm>
        <a:graphic>
          <a:graphicData uri="http://schemas.openxmlformats.org/drawingml/2006/table">
            <a:tbl>
              <a:tblPr>
                <a:tableStyleId>{16D9F66E-5EB9-4882-86FB-DCBF35E3C3E4}</a:tableStyleId>
              </a:tblPr>
              <a:tblGrid>
                <a:gridCol w="1473200">
                  <a:extLst>
                    <a:ext uri="{9D8B030D-6E8A-4147-A177-3AD203B41FA5}">
                      <a16:colId xmlns:a16="http://schemas.microsoft.com/office/drawing/2014/main" val="676929041"/>
                    </a:ext>
                  </a:extLst>
                </a:gridCol>
                <a:gridCol w="998904">
                  <a:extLst>
                    <a:ext uri="{9D8B030D-6E8A-4147-A177-3AD203B41FA5}">
                      <a16:colId xmlns:a16="http://schemas.microsoft.com/office/drawing/2014/main" val="2807334997"/>
                    </a:ext>
                  </a:extLst>
                </a:gridCol>
                <a:gridCol w="287851">
                  <a:extLst>
                    <a:ext uri="{9D8B030D-6E8A-4147-A177-3AD203B41FA5}">
                      <a16:colId xmlns:a16="http://schemas.microsoft.com/office/drawing/2014/main" val="20002"/>
                    </a:ext>
                  </a:extLst>
                </a:gridCol>
                <a:gridCol w="965148">
                  <a:extLst>
                    <a:ext uri="{9D8B030D-6E8A-4147-A177-3AD203B41FA5}">
                      <a16:colId xmlns:a16="http://schemas.microsoft.com/office/drawing/2014/main" val="1047369430"/>
                    </a:ext>
                  </a:extLst>
                </a:gridCol>
              </a:tblGrid>
              <a:tr h="0">
                <a:tc gridSpan="4">
                  <a:txBody>
                    <a:bodyPr/>
                    <a:lstStyle/>
                    <a:p>
                      <a:pPr marL="36000" algn="ctr" rtl="0" fontAlgn="ctr">
                        <a:spcBef>
                          <a:spcPts val="0"/>
                        </a:spcBef>
                      </a:pPr>
                      <a:r>
                        <a:rPr lang="es-CL" sz="1400" b="1" u="none" strike="noStrike" dirty="0">
                          <a:effectLst/>
                        </a:rPr>
                        <a:t>DATOS PARA CÁLCULOS DE UNA LIQUIDACIÓN DE REMUNERACIONES</a:t>
                      </a:r>
                      <a:endParaRPr lang="es-CL" sz="1400" b="1" i="0" u="none" strike="noStrike" dirty="0">
                        <a:solidFill>
                          <a:srgbClr val="002060"/>
                        </a:solidFill>
                        <a:effectLst/>
                        <a:latin typeface="Trebuchet MS" panose="020B0603020202020204" pitchFamily="34" charset="0"/>
                      </a:endParaRPr>
                    </a:p>
                  </a:txBody>
                  <a:tcPr marL="9525" marR="9525" marT="9525" marB="0" anchor="ctr"/>
                </a:tc>
                <a:tc hMerge="1">
                  <a:txBody>
                    <a:bodyPr/>
                    <a:lstStyle/>
                    <a:p>
                      <a:endParaRPr lang="es-CL"/>
                    </a:p>
                  </a:txBody>
                  <a:tcPr/>
                </a:tc>
                <a:tc hMerge="1">
                  <a:txBody>
                    <a:bodyPr/>
                    <a:lstStyle/>
                    <a:p>
                      <a:endParaRPr lang="es-ES"/>
                    </a:p>
                  </a:txBody>
                  <a:tcPr/>
                </a:tc>
                <a:tc hMerge="1">
                  <a:txBody>
                    <a:bodyPr/>
                    <a:lstStyle/>
                    <a:p>
                      <a:endParaRPr lang="es-CL"/>
                    </a:p>
                  </a:txBody>
                  <a:tcPr/>
                </a:tc>
                <a:extLst>
                  <a:ext uri="{0D108BD9-81ED-4DB2-BD59-A6C34878D82A}">
                    <a16:rowId xmlns:a16="http://schemas.microsoft.com/office/drawing/2014/main" val="2461235336"/>
                  </a:ext>
                </a:extLst>
              </a:tr>
              <a:tr h="219075">
                <a:tc>
                  <a:txBody>
                    <a:bodyPr/>
                    <a:lstStyle/>
                    <a:p>
                      <a:pPr marL="36000" algn="l" rtl="0" fontAlgn="b">
                        <a:spcBef>
                          <a:spcPts val="0"/>
                        </a:spcBef>
                      </a:pPr>
                      <a:r>
                        <a:rPr lang="es-CL" sz="1100" u="none" strike="noStrike" dirty="0">
                          <a:effectLst/>
                        </a:rPr>
                        <a:t>Días Trabajados</a:t>
                      </a:r>
                      <a:endParaRPr lang="es-CL" sz="11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marL="36000" algn="l" fontAlgn="ctr">
                        <a:spcBef>
                          <a:spcPts val="0"/>
                        </a:spcBef>
                      </a:pPr>
                      <a:r>
                        <a:rPr lang="es-CL" sz="1100" u="none" strike="noStrike" dirty="0">
                          <a:effectLst/>
                        </a:rPr>
                        <a:t>  30</a:t>
                      </a:r>
                      <a:endParaRPr lang="es-CL" sz="1100" b="0" i="0" u="none" strike="noStrike" dirty="0">
                        <a:solidFill>
                          <a:srgbClr val="000000"/>
                        </a:solidFill>
                        <a:effectLst/>
                        <a:latin typeface="Trebuchet MS" panose="020B0603020202020204" pitchFamily="34" charset="0"/>
                      </a:endParaRPr>
                    </a:p>
                  </a:txBody>
                  <a:tcPr marL="9525" marR="9525" marT="9525" marB="0" anchor="ctr"/>
                </a:tc>
                <a:tc gridSpan="2">
                  <a:txBody>
                    <a:bodyPr/>
                    <a:lstStyle/>
                    <a:p>
                      <a:pPr marL="36000" algn="l" rtl="0" fontAlgn="b">
                        <a:spcBef>
                          <a:spcPts val="0"/>
                        </a:spcBef>
                      </a:pPr>
                      <a:r>
                        <a:rPr lang="es-CL" sz="1100" u="none" strike="noStrike" dirty="0">
                          <a:effectLst/>
                        </a:rPr>
                        <a:t> </a:t>
                      </a:r>
                      <a:endParaRPr lang="es-CL" sz="1100" b="0" i="0" u="none" strike="noStrike" dirty="0">
                        <a:solidFill>
                          <a:srgbClr val="000000"/>
                        </a:solidFill>
                        <a:effectLst/>
                        <a:latin typeface="Trebuchet MS" panose="020B0603020202020204" pitchFamily="34" charset="0"/>
                      </a:endParaRPr>
                    </a:p>
                  </a:txBody>
                  <a:tcPr marL="9525" marR="9525" marT="9525" marB="0" anchor="ctr"/>
                </a:tc>
                <a:tc hMerge="1">
                  <a:txBody>
                    <a:bodyPr/>
                    <a:lstStyle/>
                    <a:p>
                      <a:pPr algn="ctr" rtl="0" fontAlgn="b"/>
                      <a:endParaRPr lang="es-CL" sz="1100" b="0" i="0" u="none" strike="noStrike" dirty="0">
                        <a:solidFill>
                          <a:srgbClr val="000000"/>
                        </a:solidFill>
                        <a:effectLst/>
                        <a:latin typeface="Trebuchet MS" panose="020B0603020202020204" pitchFamily="34" charset="0"/>
                      </a:endParaRPr>
                    </a:p>
                  </a:txBody>
                  <a:tcPr marL="9525" marR="9525" marT="9525" marB="0" anchor="b"/>
                </a:tc>
                <a:extLst>
                  <a:ext uri="{0D108BD9-81ED-4DB2-BD59-A6C34878D82A}">
                    <a16:rowId xmlns:a16="http://schemas.microsoft.com/office/drawing/2014/main" val="1981851145"/>
                  </a:ext>
                </a:extLst>
              </a:tr>
              <a:tr h="219075">
                <a:tc>
                  <a:txBody>
                    <a:bodyPr/>
                    <a:lstStyle/>
                    <a:p>
                      <a:pPr marL="36000" algn="l" rtl="0" fontAlgn="b">
                        <a:spcBef>
                          <a:spcPts val="0"/>
                        </a:spcBef>
                      </a:pPr>
                      <a:r>
                        <a:rPr lang="es-CL" sz="1100" u="none" strike="noStrike" dirty="0">
                          <a:effectLst/>
                        </a:rPr>
                        <a:t>SUELDO BASE</a:t>
                      </a:r>
                      <a:endParaRPr lang="es-CL" sz="11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marL="36000" algn="l" fontAlgn="ctr">
                        <a:spcBef>
                          <a:spcPts val="0"/>
                        </a:spcBef>
                      </a:pPr>
                      <a:r>
                        <a:rPr lang="es-CL" sz="1100" u="none" strike="noStrike" dirty="0">
                          <a:effectLst/>
                        </a:rPr>
                        <a:t> $ 400,000 </a:t>
                      </a:r>
                      <a:endParaRPr lang="es-CL" sz="1100" b="0" i="0" u="none" strike="noStrike" dirty="0">
                        <a:solidFill>
                          <a:srgbClr val="000000"/>
                        </a:solidFill>
                        <a:effectLst/>
                        <a:latin typeface="Trebuchet MS" panose="020B0603020202020204" pitchFamily="34" charset="0"/>
                      </a:endParaRPr>
                    </a:p>
                  </a:txBody>
                  <a:tcPr marL="9525" marR="9525" marT="9525" marB="0" anchor="ctr"/>
                </a:tc>
                <a:tc gridSpan="2">
                  <a:txBody>
                    <a:bodyPr/>
                    <a:lstStyle/>
                    <a:p>
                      <a:pPr marL="36000" algn="l" rtl="0" fontAlgn="b">
                        <a:spcBef>
                          <a:spcPts val="0"/>
                        </a:spcBef>
                      </a:pPr>
                      <a:r>
                        <a:rPr lang="es-CL" sz="1100" u="none" strike="noStrike" dirty="0">
                          <a:effectLst/>
                        </a:rPr>
                        <a:t> </a:t>
                      </a:r>
                      <a:endParaRPr lang="es-CL" sz="1100" b="0" i="0" u="none" strike="noStrike" dirty="0">
                        <a:solidFill>
                          <a:srgbClr val="000000"/>
                        </a:solidFill>
                        <a:effectLst/>
                        <a:latin typeface="Trebuchet MS" panose="020B0603020202020204" pitchFamily="34" charset="0"/>
                      </a:endParaRPr>
                    </a:p>
                  </a:txBody>
                  <a:tcPr marL="9525" marR="9525" marT="9525" marB="0" anchor="ctr"/>
                </a:tc>
                <a:tc hMerge="1">
                  <a:txBody>
                    <a:bodyPr/>
                    <a:lstStyle/>
                    <a:p>
                      <a:pPr algn="ctr" rtl="0" fontAlgn="b"/>
                      <a:endParaRPr lang="es-CL" sz="1100" b="0" i="0" u="none" strike="noStrike" dirty="0">
                        <a:solidFill>
                          <a:srgbClr val="000000"/>
                        </a:solidFill>
                        <a:effectLst/>
                        <a:latin typeface="Trebuchet MS" panose="020B0603020202020204" pitchFamily="34" charset="0"/>
                      </a:endParaRPr>
                    </a:p>
                  </a:txBody>
                  <a:tcPr marL="9525" marR="9525" marT="9525" marB="0" anchor="b"/>
                </a:tc>
                <a:extLst>
                  <a:ext uri="{0D108BD9-81ED-4DB2-BD59-A6C34878D82A}">
                    <a16:rowId xmlns:a16="http://schemas.microsoft.com/office/drawing/2014/main" val="2032181714"/>
                  </a:ext>
                </a:extLst>
              </a:tr>
              <a:tr h="268605">
                <a:tc>
                  <a:txBody>
                    <a:bodyPr/>
                    <a:lstStyle/>
                    <a:p>
                      <a:pPr marL="36000" algn="l" rtl="0" fontAlgn="b">
                        <a:spcBef>
                          <a:spcPts val="0"/>
                        </a:spcBef>
                      </a:pPr>
                      <a:r>
                        <a:rPr lang="es-CL" sz="1100" u="none" strike="noStrike" dirty="0">
                          <a:effectLst/>
                        </a:rPr>
                        <a:t>BONO PRODUCCIÓN FIJO</a:t>
                      </a:r>
                      <a:endParaRPr lang="es-CL" sz="11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marL="36000" algn="l" fontAlgn="ctr">
                        <a:spcBef>
                          <a:spcPts val="0"/>
                        </a:spcBef>
                      </a:pPr>
                      <a:r>
                        <a:rPr lang="es-CL" sz="1100" u="none" strike="noStrike" dirty="0">
                          <a:effectLst/>
                        </a:rPr>
                        <a:t> $</a:t>
                      </a:r>
                      <a:r>
                        <a:rPr lang="es-CL" sz="1100" u="none" strike="noStrike" baseline="0" dirty="0">
                          <a:effectLst/>
                        </a:rPr>
                        <a:t> </a:t>
                      </a:r>
                      <a:r>
                        <a:rPr lang="es-CL" sz="1100" u="none" strike="noStrike" dirty="0">
                          <a:effectLst/>
                        </a:rPr>
                        <a:t>25,000 </a:t>
                      </a:r>
                      <a:endParaRPr lang="es-CL" sz="1100" b="0" i="0" u="none" strike="noStrike" dirty="0">
                        <a:solidFill>
                          <a:srgbClr val="000000"/>
                        </a:solidFill>
                        <a:effectLst/>
                        <a:latin typeface="Trebuchet MS" panose="020B0603020202020204" pitchFamily="34" charset="0"/>
                      </a:endParaRPr>
                    </a:p>
                  </a:txBody>
                  <a:tcPr marL="9525" marR="9525" marT="9525" marB="0" anchor="ctr"/>
                </a:tc>
                <a:tc gridSpan="2">
                  <a:txBody>
                    <a:bodyPr/>
                    <a:lstStyle/>
                    <a:p>
                      <a:pPr marL="36000" algn="l" rtl="0" fontAlgn="b">
                        <a:spcBef>
                          <a:spcPts val="0"/>
                        </a:spcBef>
                      </a:pPr>
                      <a:r>
                        <a:rPr lang="es-CL" sz="1100" u="none" strike="noStrike" dirty="0">
                          <a:effectLst/>
                        </a:rPr>
                        <a:t> </a:t>
                      </a:r>
                      <a:endParaRPr lang="es-CL" sz="1100" b="0" i="0" u="none" strike="noStrike" dirty="0">
                        <a:solidFill>
                          <a:srgbClr val="000000"/>
                        </a:solidFill>
                        <a:effectLst/>
                        <a:latin typeface="Trebuchet MS" panose="020B0603020202020204" pitchFamily="34" charset="0"/>
                      </a:endParaRPr>
                    </a:p>
                  </a:txBody>
                  <a:tcPr marL="9525" marR="9525" marT="9525" marB="0" anchor="ctr"/>
                </a:tc>
                <a:tc hMerge="1">
                  <a:txBody>
                    <a:bodyPr/>
                    <a:lstStyle/>
                    <a:p>
                      <a:pPr algn="ctr" rtl="0" fontAlgn="b"/>
                      <a:endParaRPr lang="es-CL" sz="1100" b="0" i="0" u="none" strike="noStrike" dirty="0">
                        <a:solidFill>
                          <a:srgbClr val="000000"/>
                        </a:solidFill>
                        <a:effectLst/>
                        <a:latin typeface="Trebuchet MS" panose="020B0603020202020204" pitchFamily="34" charset="0"/>
                      </a:endParaRPr>
                    </a:p>
                  </a:txBody>
                  <a:tcPr marL="9525" marR="9525" marT="9525" marB="0" anchor="b"/>
                </a:tc>
                <a:extLst>
                  <a:ext uri="{0D108BD9-81ED-4DB2-BD59-A6C34878D82A}">
                    <a16:rowId xmlns:a16="http://schemas.microsoft.com/office/drawing/2014/main" val="1218311218"/>
                  </a:ext>
                </a:extLst>
              </a:tr>
              <a:tr h="219075">
                <a:tc>
                  <a:txBody>
                    <a:bodyPr/>
                    <a:lstStyle/>
                    <a:p>
                      <a:pPr marL="36000" algn="l" rtl="0" fontAlgn="b">
                        <a:spcBef>
                          <a:spcPts val="0"/>
                        </a:spcBef>
                      </a:pPr>
                      <a:r>
                        <a:rPr lang="es-CL" sz="1100" u="none" strike="noStrike" dirty="0">
                          <a:effectLst/>
                        </a:rPr>
                        <a:t>GRATIFICACIÓN</a:t>
                      </a:r>
                      <a:endParaRPr lang="es-CL" sz="11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marL="36000" algn="l" fontAlgn="ctr">
                        <a:spcBef>
                          <a:spcPts val="0"/>
                        </a:spcBef>
                      </a:pPr>
                      <a:r>
                        <a:rPr lang="es-CL" sz="1100" u="none" strike="noStrike">
                          <a:effectLst/>
                        </a:rPr>
                        <a:t> </a:t>
                      </a:r>
                      <a:endParaRPr lang="es-CL" sz="1100" b="0" i="0" u="none" strike="noStrike">
                        <a:solidFill>
                          <a:srgbClr val="000000"/>
                        </a:solidFill>
                        <a:effectLst/>
                        <a:latin typeface="Trebuchet MS" panose="020B0603020202020204" pitchFamily="34" charset="0"/>
                      </a:endParaRPr>
                    </a:p>
                  </a:txBody>
                  <a:tcPr marL="9525" marR="9525" marT="9525" marB="0" anchor="ctr"/>
                </a:tc>
                <a:tc gridSpan="2">
                  <a:txBody>
                    <a:bodyPr/>
                    <a:lstStyle/>
                    <a:p>
                      <a:pPr marL="36000" algn="l" rtl="0" fontAlgn="b">
                        <a:spcBef>
                          <a:spcPts val="0"/>
                        </a:spcBef>
                      </a:pPr>
                      <a:r>
                        <a:rPr lang="es-CL" sz="1100" u="none" strike="noStrike" dirty="0">
                          <a:effectLst/>
                        </a:rPr>
                        <a:t>ART. 50</a:t>
                      </a:r>
                      <a:endParaRPr lang="es-CL" sz="1100" b="0" i="0" u="none" strike="noStrike" dirty="0">
                        <a:solidFill>
                          <a:srgbClr val="000000"/>
                        </a:solidFill>
                        <a:effectLst/>
                        <a:latin typeface="Trebuchet MS" panose="020B0603020202020204" pitchFamily="34" charset="0"/>
                      </a:endParaRPr>
                    </a:p>
                  </a:txBody>
                  <a:tcPr marL="9525" marR="9525" marT="9525" marB="0" anchor="ctr"/>
                </a:tc>
                <a:tc hMerge="1">
                  <a:txBody>
                    <a:bodyPr/>
                    <a:lstStyle/>
                    <a:p>
                      <a:pPr algn="ctr" rtl="0" fontAlgn="b"/>
                      <a:endParaRPr lang="es-CL" sz="1100" b="0" i="0" u="none" strike="noStrike" dirty="0">
                        <a:solidFill>
                          <a:srgbClr val="000000"/>
                        </a:solidFill>
                        <a:effectLst/>
                        <a:latin typeface="Trebuchet MS" panose="020B0603020202020204" pitchFamily="34" charset="0"/>
                      </a:endParaRPr>
                    </a:p>
                  </a:txBody>
                  <a:tcPr marL="9525" marR="9525" marT="9525" marB="0" anchor="b"/>
                </a:tc>
                <a:extLst>
                  <a:ext uri="{0D108BD9-81ED-4DB2-BD59-A6C34878D82A}">
                    <a16:rowId xmlns:a16="http://schemas.microsoft.com/office/drawing/2014/main" val="3474698740"/>
                  </a:ext>
                </a:extLst>
              </a:tr>
              <a:tr h="219075">
                <a:tc>
                  <a:txBody>
                    <a:bodyPr/>
                    <a:lstStyle/>
                    <a:p>
                      <a:pPr marL="36000" algn="l" rtl="0" fontAlgn="b">
                        <a:spcBef>
                          <a:spcPts val="0"/>
                        </a:spcBef>
                      </a:pPr>
                      <a:r>
                        <a:rPr lang="es-CL" sz="1100" u="none" strike="noStrike" dirty="0">
                          <a:effectLst/>
                        </a:rPr>
                        <a:t>HORAS EXTRAS</a:t>
                      </a:r>
                      <a:endParaRPr lang="es-CL" sz="11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marL="36000" algn="l" fontAlgn="ctr">
                        <a:spcBef>
                          <a:spcPts val="0"/>
                        </a:spcBef>
                      </a:pPr>
                      <a:r>
                        <a:rPr lang="es-CL" sz="1100" u="none" strike="noStrike">
                          <a:effectLst/>
                        </a:rPr>
                        <a:t> </a:t>
                      </a:r>
                      <a:endParaRPr lang="es-CL" sz="1100" b="0" i="0" u="none" strike="noStrike">
                        <a:solidFill>
                          <a:srgbClr val="000000"/>
                        </a:solidFill>
                        <a:effectLst/>
                        <a:latin typeface="Trebuchet MS" panose="020B0603020202020204" pitchFamily="34" charset="0"/>
                      </a:endParaRPr>
                    </a:p>
                  </a:txBody>
                  <a:tcPr marL="9525" marR="9525" marT="9525" marB="0" anchor="ctr"/>
                </a:tc>
                <a:tc gridSpan="2">
                  <a:txBody>
                    <a:bodyPr/>
                    <a:lstStyle/>
                    <a:p>
                      <a:pPr marL="36000" algn="l" rtl="0" fontAlgn="b">
                        <a:spcBef>
                          <a:spcPts val="0"/>
                        </a:spcBef>
                      </a:pPr>
                      <a:r>
                        <a:rPr lang="es-CL" sz="1100" u="none" strike="noStrike" dirty="0">
                          <a:effectLst/>
                        </a:rPr>
                        <a:t>20 HORAS</a:t>
                      </a:r>
                      <a:endParaRPr lang="es-CL" sz="1100" b="0" i="0" u="none" strike="noStrike" dirty="0">
                        <a:solidFill>
                          <a:srgbClr val="000000"/>
                        </a:solidFill>
                        <a:effectLst/>
                        <a:latin typeface="Trebuchet MS" panose="020B0603020202020204" pitchFamily="34" charset="0"/>
                      </a:endParaRPr>
                    </a:p>
                  </a:txBody>
                  <a:tcPr marL="9525" marR="9525" marT="9525" marB="0" anchor="ctr"/>
                </a:tc>
                <a:tc hMerge="1">
                  <a:txBody>
                    <a:bodyPr/>
                    <a:lstStyle/>
                    <a:p>
                      <a:pPr algn="ctr" rtl="0" fontAlgn="b"/>
                      <a:endParaRPr lang="es-CL" sz="1100" b="0" i="0" u="none" strike="noStrike" dirty="0">
                        <a:solidFill>
                          <a:srgbClr val="000000"/>
                        </a:solidFill>
                        <a:effectLst/>
                        <a:latin typeface="Trebuchet MS" panose="020B0603020202020204" pitchFamily="34" charset="0"/>
                      </a:endParaRPr>
                    </a:p>
                  </a:txBody>
                  <a:tcPr marL="9525" marR="9525" marT="9525" marB="0" anchor="b"/>
                </a:tc>
                <a:extLst>
                  <a:ext uri="{0D108BD9-81ED-4DB2-BD59-A6C34878D82A}">
                    <a16:rowId xmlns:a16="http://schemas.microsoft.com/office/drawing/2014/main" val="2606131038"/>
                  </a:ext>
                </a:extLst>
              </a:tr>
              <a:tr h="219075">
                <a:tc>
                  <a:txBody>
                    <a:bodyPr/>
                    <a:lstStyle/>
                    <a:p>
                      <a:pPr marL="36000" algn="l" rtl="0" fontAlgn="b">
                        <a:spcBef>
                          <a:spcPts val="0"/>
                        </a:spcBef>
                      </a:pPr>
                      <a:r>
                        <a:rPr lang="es-CL" sz="1100" u="none" strike="noStrike" dirty="0">
                          <a:effectLst/>
                        </a:rPr>
                        <a:t>COLACIÓN</a:t>
                      </a:r>
                      <a:endParaRPr lang="es-CL" sz="11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marL="36000" algn="l" fontAlgn="ctr">
                        <a:spcBef>
                          <a:spcPts val="0"/>
                        </a:spcBef>
                      </a:pPr>
                      <a:r>
                        <a:rPr lang="es-CL" sz="1100" u="none" strike="noStrike" dirty="0">
                          <a:effectLst/>
                        </a:rPr>
                        <a:t> $ 40,000 </a:t>
                      </a:r>
                      <a:endParaRPr lang="es-CL" sz="1100" b="0" i="0" u="none" strike="noStrike" dirty="0">
                        <a:solidFill>
                          <a:srgbClr val="000000"/>
                        </a:solidFill>
                        <a:effectLst/>
                        <a:latin typeface="Trebuchet MS" panose="020B0603020202020204" pitchFamily="34" charset="0"/>
                      </a:endParaRPr>
                    </a:p>
                  </a:txBody>
                  <a:tcPr marL="9525" marR="9525" marT="9525" marB="0" anchor="ctr"/>
                </a:tc>
                <a:tc gridSpan="2">
                  <a:txBody>
                    <a:bodyPr/>
                    <a:lstStyle/>
                    <a:p>
                      <a:pPr marL="36000" algn="l" rtl="0" fontAlgn="b">
                        <a:spcBef>
                          <a:spcPts val="0"/>
                        </a:spcBef>
                      </a:pPr>
                      <a:r>
                        <a:rPr lang="es-CL" sz="1100" u="none" strike="noStrike" dirty="0">
                          <a:effectLst/>
                        </a:rPr>
                        <a:t> </a:t>
                      </a:r>
                      <a:endParaRPr lang="es-CL" sz="1100" b="0" i="0" u="none" strike="noStrike" dirty="0">
                        <a:solidFill>
                          <a:srgbClr val="000000"/>
                        </a:solidFill>
                        <a:effectLst/>
                        <a:latin typeface="Trebuchet MS" panose="020B0603020202020204" pitchFamily="34" charset="0"/>
                      </a:endParaRPr>
                    </a:p>
                  </a:txBody>
                  <a:tcPr marL="9525" marR="9525" marT="9525" marB="0" anchor="ctr"/>
                </a:tc>
                <a:tc hMerge="1">
                  <a:txBody>
                    <a:bodyPr/>
                    <a:lstStyle/>
                    <a:p>
                      <a:pPr algn="ctr" rtl="0" fontAlgn="b"/>
                      <a:endParaRPr lang="es-CL" sz="1100" b="0" i="0" u="none" strike="noStrike" dirty="0">
                        <a:solidFill>
                          <a:srgbClr val="000000"/>
                        </a:solidFill>
                        <a:effectLst/>
                        <a:latin typeface="Trebuchet MS" panose="020B0603020202020204" pitchFamily="34" charset="0"/>
                      </a:endParaRPr>
                    </a:p>
                  </a:txBody>
                  <a:tcPr marL="9525" marR="9525" marT="9525" marB="0" anchor="b"/>
                </a:tc>
                <a:extLst>
                  <a:ext uri="{0D108BD9-81ED-4DB2-BD59-A6C34878D82A}">
                    <a16:rowId xmlns:a16="http://schemas.microsoft.com/office/drawing/2014/main" val="457672052"/>
                  </a:ext>
                </a:extLst>
              </a:tr>
              <a:tr h="219075">
                <a:tc>
                  <a:txBody>
                    <a:bodyPr/>
                    <a:lstStyle/>
                    <a:p>
                      <a:pPr marL="36000" algn="l" rtl="0" fontAlgn="b">
                        <a:spcBef>
                          <a:spcPts val="0"/>
                        </a:spcBef>
                      </a:pPr>
                      <a:r>
                        <a:rPr lang="es-CL" sz="1100" u="none" strike="noStrike" dirty="0">
                          <a:effectLst/>
                        </a:rPr>
                        <a:t>MOVILIZACIÓN</a:t>
                      </a:r>
                      <a:endParaRPr lang="es-CL" sz="11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marL="36000" algn="l" fontAlgn="ctr">
                        <a:spcBef>
                          <a:spcPts val="0"/>
                        </a:spcBef>
                      </a:pPr>
                      <a:r>
                        <a:rPr lang="es-CL" sz="1100" u="none" strike="noStrike" dirty="0">
                          <a:effectLst/>
                        </a:rPr>
                        <a:t> $</a:t>
                      </a:r>
                      <a:r>
                        <a:rPr lang="es-CL" sz="1100" u="none" strike="noStrike" baseline="0" dirty="0">
                          <a:effectLst/>
                        </a:rPr>
                        <a:t> </a:t>
                      </a:r>
                      <a:r>
                        <a:rPr lang="es-CL" sz="1100" u="none" strike="noStrike" dirty="0">
                          <a:effectLst/>
                        </a:rPr>
                        <a:t>30,000 </a:t>
                      </a:r>
                      <a:endParaRPr lang="es-CL" sz="1100" b="0" i="0" u="none" strike="noStrike" dirty="0">
                        <a:solidFill>
                          <a:srgbClr val="000000"/>
                        </a:solidFill>
                        <a:effectLst/>
                        <a:latin typeface="Trebuchet MS" panose="020B0603020202020204" pitchFamily="34" charset="0"/>
                      </a:endParaRPr>
                    </a:p>
                  </a:txBody>
                  <a:tcPr marL="9525" marR="9525" marT="9525" marB="0" anchor="ctr"/>
                </a:tc>
                <a:tc gridSpan="2">
                  <a:txBody>
                    <a:bodyPr/>
                    <a:lstStyle/>
                    <a:p>
                      <a:pPr marL="36000" algn="l" rtl="0" fontAlgn="b">
                        <a:spcBef>
                          <a:spcPts val="0"/>
                        </a:spcBef>
                      </a:pPr>
                      <a:r>
                        <a:rPr lang="es-CL" sz="1100" u="none" strike="noStrike" dirty="0">
                          <a:effectLst/>
                        </a:rPr>
                        <a:t> </a:t>
                      </a:r>
                      <a:endParaRPr lang="es-CL" sz="1100" b="0" i="0" u="none" strike="noStrike" dirty="0">
                        <a:solidFill>
                          <a:srgbClr val="000000"/>
                        </a:solidFill>
                        <a:effectLst/>
                        <a:latin typeface="Trebuchet MS" panose="020B0603020202020204" pitchFamily="34" charset="0"/>
                      </a:endParaRPr>
                    </a:p>
                  </a:txBody>
                  <a:tcPr marL="9525" marR="9525" marT="9525" marB="0" anchor="ctr"/>
                </a:tc>
                <a:tc hMerge="1">
                  <a:txBody>
                    <a:bodyPr/>
                    <a:lstStyle/>
                    <a:p>
                      <a:pPr algn="ctr" rtl="0" fontAlgn="b"/>
                      <a:endParaRPr lang="es-CL" sz="1100" b="0" i="0" u="none" strike="noStrike" dirty="0">
                        <a:solidFill>
                          <a:srgbClr val="000000"/>
                        </a:solidFill>
                        <a:effectLst/>
                        <a:latin typeface="Trebuchet MS" panose="020B0603020202020204" pitchFamily="34" charset="0"/>
                      </a:endParaRPr>
                    </a:p>
                  </a:txBody>
                  <a:tcPr marL="9525" marR="9525" marT="9525" marB="0" anchor="b"/>
                </a:tc>
                <a:extLst>
                  <a:ext uri="{0D108BD9-81ED-4DB2-BD59-A6C34878D82A}">
                    <a16:rowId xmlns:a16="http://schemas.microsoft.com/office/drawing/2014/main" val="666686420"/>
                  </a:ext>
                </a:extLst>
              </a:tr>
              <a:tr h="219075">
                <a:tc>
                  <a:txBody>
                    <a:bodyPr/>
                    <a:lstStyle/>
                    <a:p>
                      <a:pPr marL="36000" algn="l" rtl="0" fontAlgn="b">
                        <a:spcBef>
                          <a:spcPts val="0"/>
                        </a:spcBef>
                      </a:pPr>
                      <a:r>
                        <a:rPr lang="es-CL" sz="1100" u="none" strike="noStrike" dirty="0">
                          <a:effectLst/>
                        </a:rPr>
                        <a:t>AFP</a:t>
                      </a:r>
                      <a:endParaRPr lang="es-CL" sz="11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marL="36000" algn="l" fontAlgn="ctr">
                        <a:spcBef>
                          <a:spcPts val="0"/>
                        </a:spcBef>
                      </a:pPr>
                      <a:r>
                        <a:rPr lang="es-CL" sz="1100" u="none" strike="noStrike" dirty="0">
                          <a:effectLst/>
                        </a:rPr>
                        <a:t>  11.27%</a:t>
                      </a:r>
                      <a:endParaRPr lang="es-CL" sz="1100" b="0" i="0" u="none" strike="noStrike" dirty="0">
                        <a:solidFill>
                          <a:srgbClr val="000000"/>
                        </a:solidFill>
                        <a:effectLst/>
                        <a:latin typeface="Trebuchet MS" panose="020B0603020202020204" pitchFamily="34" charset="0"/>
                      </a:endParaRPr>
                    </a:p>
                  </a:txBody>
                  <a:tcPr marL="9525" marR="9525" marT="9525" marB="0" anchor="ctr"/>
                </a:tc>
                <a:tc gridSpan="2">
                  <a:txBody>
                    <a:bodyPr/>
                    <a:lstStyle/>
                    <a:p>
                      <a:pPr marL="36000" algn="l" rtl="0" fontAlgn="b">
                        <a:spcBef>
                          <a:spcPts val="0"/>
                        </a:spcBef>
                      </a:pPr>
                      <a:r>
                        <a:rPr lang="es-CL" sz="1100" u="none" strike="noStrike" dirty="0">
                          <a:effectLst/>
                        </a:rPr>
                        <a:t>HABITAT</a:t>
                      </a:r>
                      <a:endParaRPr lang="es-CL" sz="1100" b="0" i="0" u="none" strike="noStrike" dirty="0">
                        <a:solidFill>
                          <a:srgbClr val="000000"/>
                        </a:solidFill>
                        <a:effectLst/>
                        <a:latin typeface="Trebuchet MS" panose="020B0603020202020204" pitchFamily="34" charset="0"/>
                      </a:endParaRPr>
                    </a:p>
                  </a:txBody>
                  <a:tcPr marL="9525" marR="9525" marT="9525" marB="0" anchor="ctr"/>
                </a:tc>
                <a:tc hMerge="1">
                  <a:txBody>
                    <a:bodyPr/>
                    <a:lstStyle/>
                    <a:p>
                      <a:pPr algn="ctr" rtl="0" fontAlgn="b"/>
                      <a:endParaRPr lang="es-CL" sz="1100" b="0" i="0" u="none" strike="noStrike" dirty="0">
                        <a:solidFill>
                          <a:srgbClr val="000000"/>
                        </a:solidFill>
                        <a:effectLst/>
                        <a:latin typeface="Trebuchet MS" panose="020B0603020202020204" pitchFamily="34" charset="0"/>
                      </a:endParaRPr>
                    </a:p>
                  </a:txBody>
                  <a:tcPr marL="9525" marR="9525" marT="9525" marB="0" anchor="b"/>
                </a:tc>
                <a:extLst>
                  <a:ext uri="{0D108BD9-81ED-4DB2-BD59-A6C34878D82A}">
                    <a16:rowId xmlns:a16="http://schemas.microsoft.com/office/drawing/2014/main" val="1954856223"/>
                  </a:ext>
                </a:extLst>
              </a:tr>
              <a:tr h="219075">
                <a:tc>
                  <a:txBody>
                    <a:bodyPr/>
                    <a:lstStyle/>
                    <a:p>
                      <a:pPr marL="36000" algn="l" rtl="0" fontAlgn="b">
                        <a:spcBef>
                          <a:spcPts val="0"/>
                        </a:spcBef>
                      </a:pPr>
                      <a:r>
                        <a:rPr lang="es-CL" sz="1100" u="none" strike="noStrike" dirty="0">
                          <a:effectLst/>
                        </a:rPr>
                        <a:t>FONASA</a:t>
                      </a:r>
                      <a:endParaRPr lang="es-CL" sz="11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marL="36000" algn="l" fontAlgn="ctr">
                        <a:spcBef>
                          <a:spcPts val="0"/>
                        </a:spcBef>
                      </a:pPr>
                      <a:r>
                        <a:rPr lang="es-CL" sz="1100" u="none" strike="noStrike" dirty="0">
                          <a:effectLst/>
                        </a:rPr>
                        <a:t>  7%</a:t>
                      </a:r>
                      <a:endParaRPr lang="es-CL" sz="1100" b="0" i="0" u="none" strike="noStrike" dirty="0">
                        <a:solidFill>
                          <a:srgbClr val="000000"/>
                        </a:solidFill>
                        <a:effectLst/>
                        <a:latin typeface="Trebuchet MS" panose="020B0603020202020204" pitchFamily="34" charset="0"/>
                      </a:endParaRPr>
                    </a:p>
                  </a:txBody>
                  <a:tcPr marL="9525" marR="9525" marT="9525" marB="0" anchor="ctr"/>
                </a:tc>
                <a:tc gridSpan="2">
                  <a:txBody>
                    <a:bodyPr/>
                    <a:lstStyle/>
                    <a:p>
                      <a:pPr marL="36000" algn="l" rtl="0" fontAlgn="b">
                        <a:spcBef>
                          <a:spcPts val="0"/>
                        </a:spcBef>
                      </a:pPr>
                      <a:r>
                        <a:rPr lang="es-CL" sz="1100" u="none" strike="noStrike">
                          <a:effectLst/>
                        </a:rPr>
                        <a:t> </a:t>
                      </a:r>
                      <a:endParaRPr lang="es-CL" sz="1100" b="0" i="0" u="none" strike="noStrike">
                        <a:solidFill>
                          <a:srgbClr val="000000"/>
                        </a:solidFill>
                        <a:effectLst/>
                        <a:latin typeface="Trebuchet MS" panose="020B0603020202020204" pitchFamily="34" charset="0"/>
                      </a:endParaRPr>
                    </a:p>
                  </a:txBody>
                  <a:tcPr marL="9525" marR="9525" marT="9525" marB="0" anchor="ctr"/>
                </a:tc>
                <a:tc hMerge="1">
                  <a:txBody>
                    <a:bodyPr/>
                    <a:lstStyle/>
                    <a:p>
                      <a:pPr algn="ctr" rtl="0" fontAlgn="b"/>
                      <a:endParaRPr lang="es-CL" sz="1100" b="0" i="0" u="none" strike="noStrike">
                        <a:solidFill>
                          <a:srgbClr val="000000"/>
                        </a:solidFill>
                        <a:effectLst/>
                        <a:latin typeface="Trebuchet MS" panose="020B0603020202020204" pitchFamily="34" charset="0"/>
                      </a:endParaRPr>
                    </a:p>
                  </a:txBody>
                  <a:tcPr marL="9525" marR="9525" marT="9525" marB="0" anchor="b"/>
                </a:tc>
                <a:extLst>
                  <a:ext uri="{0D108BD9-81ED-4DB2-BD59-A6C34878D82A}">
                    <a16:rowId xmlns:a16="http://schemas.microsoft.com/office/drawing/2014/main" val="1486774993"/>
                  </a:ext>
                </a:extLst>
              </a:tr>
              <a:tr h="219075">
                <a:tc>
                  <a:txBody>
                    <a:bodyPr/>
                    <a:lstStyle/>
                    <a:p>
                      <a:pPr marL="36000" algn="l" rtl="0" fontAlgn="b">
                        <a:spcBef>
                          <a:spcPts val="0"/>
                        </a:spcBef>
                      </a:pPr>
                      <a:r>
                        <a:rPr lang="es-CL" sz="1100" u="none" strike="noStrike" dirty="0">
                          <a:effectLst/>
                        </a:rPr>
                        <a:t>TIPO DE CONTRATO</a:t>
                      </a:r>
                      <a:endParaRPr lang="es-CL" sz="1100" b="0" i="0" u="none" strike="noStrike" dirty="0">
                        <a:solidFill>
                          <a:srgbClr val="000000"/>
                        </a:solidFill>
                        <a:effectLst/>
                        <a:latin typeface="Trebuchet MS" panose="020B0603020202020204" pitchFamily="34" charset="0"/>
                      </a:endParaRPr>
                    </a:p>
                  </a:txBody>
                  <a:tcPr marL="9525" marR="9525" marT="9525" marB="0" anchor="ctr"/>
                </a:tc>
                <a:tc gridSpan="3">
                  <a:txBody>
                    <a:bodyPr/>
                    <a:lstStyle/>
                    <a:p>
                      <a:pPr marL="36000" algn="l" fontAlgn="ctr">
                        <a:spcBef>
                          <a:spcPts val="0"/>
                        </a:spcBef>
                      </a:pPr>
                      <a:r>
                        <a:rPr lang="es-CL" sz="1100" u="none" strike="noStrike" dirty="0">
                          <a:effectLst/>
                        </a:rPr>
                        <a:t>Plazo Indefinido</a:t>
                      </a:r>
                      <a:endParaRPr lang="es-CL" sz="1100" b="0" i="0" u="none" strike="noStrike" dirty="0">
                        <a:solidFill>
                          <a:srgbClr val="000000"/>
                        </a:solidFill>
                        <a:effectLst/>
                        <a:latin typeface="Trebuchet MS" panose="020B0603020202020204" pitchFamily="34" charset="0"/>
                      </a:endParaRPr>
                    </a:p>
                  </a:txBody>
                  <a:tcPr marL="9525" marR="9525" marT="9525" marB="0" anchor="ctr"/>
                </a:tc>
                <a:tc hMerge="1">
                  <a:txBody>
                    <a:bodyPr/>
                    <a:lstStyle/>
                    <a:p>
                      <a:endParaRPr lang="es-ES"/>
                    </a:p>
                  </a:txBody>
                  <a:tcPr/>
                </a:tc>
                <a:tc hMerge="1">
                  <a:txBody>
                    <a:bodyPr/>
                    <a:lstStyle/>
                    <a:p>
                      <a:endParaRPr lang="es-CL"/>
                    </a:p>
                  </a:txBody>
                  <a:tcPr/>
                </a:tc>
                <a:extLst>
                  <a:ext uri="{0D108BD9-81ED-4DB2-BD59-A6C34878D82A}">
                    <a16:rowId xmlns:a16="http://schemas.microsoft.com/office/drawing/2014/main" val="4036953926"/>
                  </a:ext>
                </a:extLst>
              </a:tr>
              <a:tr h="257175">
                <a:tc>
                  <a:txBody>
                    <a:bodyPr/>
                    <a:lstStyle/>
                    <a:p>
                      <a:pPr marL="36000" algn="l" rtl="0" fontAlgn="b">
                        <a:spcBef>
                          <a:spcPts val="0"/>
                        </a:spcBef>
                      </a:pPr>
                      <a:r>
                        <a:rPr lang="es-CL" sz="1100" u="none" strike="noStrike" dirty="0">
                          <a:effectLst/>
                        </a:rPr>
                        <a:t>Jornada</a:t>
                      </a:r>
                      <a:endParaRPr lang="es-CL" sz="1100" b="0" i="0" u="none" strike="noStrike" dirty="0">
                        <a:solidFill>
                          <a:srgbClr val="000000"/>
                        </a:solidFill>
                        <a:effectLst/>
                        <a:latin typeface="Trebuchet MS" panose="020B0603020202020204" pitchFamily="34" charset="0"/>
                      </a:endParaRPr>
                    </a:p>
                  </a:txBody>
                  <a:tcPr marL="9525" marR="9525" marT="9525" marB="0" anchor="ctr"/>
                </a:tc>
                <a:tc gridSpan="2">
                  <a:txBody>
                    <a:bodyPr/>
                    <a:lstStyle/>
                    <a:p>
                      <a:pPr marL="36000" algn="l" fontAlgn="ctr">
                        <a:spcBef>
                          <a:spcPts val="0"/>
                        </a:spcBef>
                      </a:pPr>
                      <a:r>
                        <a:rPr lang="es-CL" sz="1100" u="none" strike="noStrike" dirty="0">
                          <a:effectLst/>
                        </a:rPr>
                        <a:t>lunes a viernes</a:t>
                      </a:r>
                    </a:p>
                    <a:p>
                      <a:pPr marL="36000" algn="l" fontAlgn="ctr">
                        <a:spcBef>
                          <a:spcPts val="0"/>
                        </a:spcBef>
                      </a:pPr>
                      <a:endParaRPr lang="es-CL" sz="1100" b="0" i="0" u="none" strike="noStrike" dirty="0">
                        <a:solidFill>
                          <a:srgbClr val="000000"/>
                        </a:solidFill>
                        <a:effectLst/>
                        <a:latin typeface="Trebuchet MS" panose="020B0603020202020204" pitchFamily="34" charset="0"/>
                      </a:endParaRPr>
                    </a:p>
                  </a:txBody>
                  <a:tcPr marL="9525" marR="9525" marT="9525" marB="0" anchor="ctr"/>
                </a:tc>
                <a:tc hMerge="1">
                  <a:txBody>
                    <a:bodyPr/>
                    <a:lstStyle/>
                    <a:p>
                      <a:endParaRPr lang="es-ES"/>
                    </a:p>
                  </a:txBody>
                  <a:tcPr/>
                </a:tc>
                <a:tc>
                  <a:txBody>
                    <a:bodyPr/>
                    <a:lstStyle/>
                    <a:p>
                      <a:pPr marL="36000" algn="l" rtl="0" fontAlgn="ctr">
                        <a:lnSpc>
                          <a:spcPct val="80000"/>
                        </a:lnSpc>
                        <a:spcBef>
                          <a:spcPts val="0"/>
                        </a:spcBef>
                      </a:pPr>
                      <a:r>
                        <a:rPr lang="es-CL" sz="1100" u="none" strike="noStrike" dirty="0">
                          <a:effectLst/>
                        </a:rPr>
                        <a:t>45 horas semanales. </a:t>
                      </a:r>
                      <a:endParaRPr lang="es-CL" sz="1100" b="0" i="0" u="none" strike="noStrike" dirty="0">
                        <a:solidFill>
                          <a:srgbClr val="000000"/>
                        </a:solidFill>
                        <a:effectLst/>
                        <a:latin typeface="Trebuchet MS" panose="020B0603020202020204" pitchFamily="34" charset="0"/>
                      </a:endParaRPr>
                    </a:p>
                  </a:txBody>
                  <a:tcPr marL="9525" marR="9525" marT="9525" marB="0" anchor="ctr"/>
                </a:tc>
                <a:extLst>
                  <a:ext uri="{0D108BD9-81ED-4DB2-BD59-A6C34878D82A}">
                    <a16:rowId xmlns:a16="http://schemas.microsoft.com/office/drawing/2014/main" val="2730068605"/>
                  </a:ext>
                </a:extLst>
              </a:tr>
            </a:tbl>
          </a:graphicData>
        </a:graphic>
      </p:graphicFrame>
      <p:pic>
        <p:nvPicPr>
          <p:cNvPr id="9" name="Imagen 8">
            <a:extLst>
              <a:ext uri="{FF2B5EF4-FFF2-40B4-BE49-F238E27FC236}">
                <a16:creationId xmlns:a16="http://schemas.microsoft.com/office/drawing/2014/main" id="{5D74E736-02FF-4DA1-B619-E844D3AEDF48}"/>
              </a:ext>
            </a:extLst>
          </p:cNvPr>
          <p:cNvPicPr>
            <a:picLocks noChangeAspect="1"/>
          </p:cNvPicPr>
          <p:nvPr/>
        </p:nvPicPr>
        <p:blipFill>
          <a:blip r:embed="rId2" cstate="print"/>
          <a:stretch>
            <a:fillRect/>
          </a:stretch>
        </p:blipFill>
        <p:spPr>
          <a:xfrm>
            <a:off x="508000" y="5400409"/>
            <a:ext cx="3352800" cy="238125"/>
          </a:xfrm>
          <a:prstGeom prst="rect">
            <a:avLst/>
          </a:prstGeom>
        </p:spPr>
      </p:pic>
      <p:graphicFrame>
        <p:nvGraphicFramePr>
          <p:cNvPr id="10" name="Tabla 9">
            <a:extLst>
              <a:ext uri="{FF2B5EF4-FFF2-40B4-BE49-F238E27FC236}">
                <a16:creationId xmlns:a16="http://schemas.microsoft.com/office/drawing/2014/main" id="{72D191EF-C74A-4C20-BDCF-330218978715}"/>
              </a:ext>
            </a:extLst>
          </p:cNvPr>
          <p:cNvGraphicFramePr>
            <a:graphicFrameLocks noGrp="1"/>
          </p:cNvGraphicFramePr>
          <p:nvPr>
            <p:extLst>
              <p:ext uri="{D42A27DB-BD31-4B8C-83A1-F6EECF244321}">
                <p14:modId xmlns:p14="http://schemas.microsoft.com/office/powerpoint/2010/main" val="4048613979"/>
              </p:ext>
            </p:extLst>
          </p:nvPr>
        </p:nvGraphicFramePr>
        <p:xfrm>
          <a:off x="4510093" y="2209800"/>
          <a:ext cx="4786311" cy="4247172"/>
        </p:xfrm>
        <a:graphic>
          <a:graphicData uri="http://schemas.openxmlformats.org/drawingml/2006/table">
            <a:tbl>
              <a:tblPr>
                <a:tableStyleId>{69CF1AB2-1976-4502-BF36-3FF5EA218861}</a:tableStyleId>
              </a:tblPr>
              <a:tblGrid>
                <a:gridCol w="1239081">
                  <a:extLst>
                    <a:ext uri="{9D8B030D-6E8A-4147-A177-3AD203B41FA5}">
                      <a16:colId xmlns:a16="http://schemas.microsoft.com/office/drawing/2014/main" val="687540187"/>
                    </a:ext>
                  </a:extLst>
                </a:gridCol>
                <a:gridCol w="239739">
                  <a:extLst>
                    <a:ext uri="{9D8B030D-6E8A-4147-A177-3AD203B41FA5}">
                      <a16:colId xmlns:a16="http://schemas.microsoft.com/office/drawing/2014/main" val="3031739296"/>
                    </a:ext>
                  </a:extLst>
                </a:gridCol>
                <a:gridCol w="759554">
                  <a:extLst>
                    <a:ext uri="{9D8B030D-6E8A-4147-A177-3AD203B41FA5}">
                      <a16:colId xmlns:a16="http://schemas.microsoft.com/office/drawing/2014/main" val="1761451098"/>
                    </a:ext>
                  </a:extLst>
                </a:gridCol>
                <a:gridCol w="127000">
                  <a:extLst>
                    <a:ext uri="{9D8B030D-6E8A-4147-A177-3AD203B41FA5}">
                      <a16:colId xmlns:a16="http://schemas.microsoft.com/office/drawing/2014/main" val="3858696071"/>
                    </a:ext>
                  </a:extLst>
                </a:gridCol>
                <a:gridCol w="1219200">
                  <a:extLst>
                    <a:ext uri="{9D8B030D-6E8A-4147-A177-3AD203B41FA5}">
                      <a16:colId xmlns:a16="http://schemas.microsoft.com/office/drawing/2014/main" val="3088551417"/>
                    </a:ext>
                  </a:extLst>
                </a:gridCol>
                <a:gridCol w="465137">
                  <a:extLst>
                    <a:ext uri="{9D8B030D-6E8A-4147-A177-3AD203B41FA5}">
                      <a16:colId xmlns:a16="http://schemas.microsoft.com/office/drawing/2014/main" val="3129605857"/>
                    </a:ext>
                  </a:extLst>
                </a:gridCol>
                <a:gridCol w="736600">
                  <a:extLst>
                    <a:ext uri="{9D8B030D-6E8A-4147-A177-3AD203B41FA5}">
                      <a16:colId xmlns:a16="http://schemas.microsoft.com/office/drawing/2014/main" val="3868420599"/>
                    </a:ext>
                  </a:extLst>
                </a:gridCol>
              </a:tblGrid>
              <a:tr h="549116">
                <a:tc gridSpan="7">
                  <a:txBody>
                    <a:bodyPr/>
                    <a:lstStyle/>
                    <a:p>
                      <a:pPr algn="ctr" fontAlgn="ctr"/>
                      <a:r>
                        <a:rPr lang="es-CL" sz="1400" b="1" u="none" strike="noStrike" dirty="0">
                          <a:effectLst/>
                        </a:rPr>
                        <a:t>LIQUIDACIÓN DE SUELDOS </a:t>
                      </a:r>
                      <a:br>
                        <a:rPr lang="es-CL" sz="1400" b="1" u="none" strike="noStrike" dirty="0">
                          <a:effectLst/>
                        </a:rPr>
                      </a:br>
                      <a:r>
                        <a:rPr lang="es-CL" sz="1400" b="1" u="none" strike="noStrike" dirty="0">
                          <a:effectLst/>
                        </a:rPr>
                        <a:t>MES DE SEPTIEMBRE 2020</a:t>
                      </a:r>
                      <a:endParaRPr lang="es-CL" sz="14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4099872698"/>
                  </a:ext>
                </a:extLst>
              </a:tr>
              <a:tr h="203225">
                <a:tc gridSpan="3">
                  <a:txBody>
                    <a:bodyPr/>
                    <a:lstStyle/>
                    <a:p>
                      <a:pPr algn="ctr" fontAlgn="ctr"/>
                      <a:r>
                        <a:rPr lang="es-CL" sz="1200" b="1" u="none" strike="noStrike" dirty="0">
                          <a:effectLst/>
                        </a:rPr>
                        <a:t>HABERES</a:t>
                      </a:r>
                      <a:endParaRPr lang="es-CL" sz="12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s-CL"/>
                    </a:p>
                  </a:txBody>
                  <a:tcPr/>
                </a:tc>
                <a:tc hMerge="1">
                  <a:txBody>
                    <a:bodyPr/>
                    <a:lstStyle/>
                    <a:p>
                      <a:endParaRPr lang="es-CL"/>
                    </a:p>
                  </a:txBody>
                  <a:tcPr/>
                </a:tc>
                <a:tc>
                  <a:txBody>
                    <a:bodyPr/>
                    <a:lstStyle/>
                    <a:p>
                      <a:pPr algn="l" fontAlgn="ctr"/>
                      <a:r>
                        <a:rPr lang="es-CL" sz="1200" u="none" strike="noStrike">
                          <a:effectLst/>
                        </a:rPr>
                        <a:t> </a:t>
                      </a:r>
                      <a:endParaRPr lang="es-CL" sz="1200" b="1" i="0" u="none" strike="noStrike">
                        <a:solidFill>
                          <a:srgbClr val="000000"/>
                        </a:solidFill>
                        <a:effectLst/>
                        <a:latin typeface="Calibri" panose="020F0502020204030204" pitchFamily="34" charset="0"/>
                      </a:endParaRPr>
                    </a:p>
                  </a:txBody>
                  <a:tcPr marL="9525" marR="9525" marT="9525" marB="0" anchor="ctr"/>
                </a:tc>
                <a:tc gridSpan="3">
                  <a:txBody>
                    <a:bodyPr/>
                    <a:lstStyle/>
                    <a:p>
                      <a:pPr algn="ctr" fontAlgn="ctr"/>
                      <a:r>
                        <a:rPr lang="es-CL" sz="1200" b="1" u="none" strike="noStrike" dirty="0">
                          <a:effectLst/>
                        </a:rPr>
                        <a:t>DESCUENTOS</a:t>
                      </a:r>
                      <a:endParaRPr lang="es-CL" sz="12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275203651"/>
                  </a:ext>
                </a:extLst>
              </a:tr>
              <a:tr h="231395">
                <a:tc>
                  <a:txBody>
                    <a:bodyPr/>
                    <a:lstStyle/>
                    <a:p>
                      <a:pPr algn="l" fontAlgn="b"/>
                      <a:r>
                        <a:rPr lang="es-CL" sz="1100" u="none" strike="noStrike" dirty="0">
                          <a:effectLst/>
                        </a:rPr>
                        <a:t>Días Trabajados</a:t>
                      </a: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s-CL" sz="1100" u="none" strike="noStrike">
                          <a:effectLst/>
                        </a:rPr>
                        <a:t>30</a:t>
                      </a:r>
                      <a:endParaRPr lang="es-CL"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ctr"/>
                </a:tc>
                <a:tc>
                  <a:txBody>
                    <a:bodyPr/>
                    <a:lstStyle/>
                    <a:p>
                      <a:pPr marL="72000" algn="l" fontAlgn="b"/>
                      <a:r>
                        <a:rPr lang="es-CL" sz="1100" u="none" strike="noStrike" dirty="0">
                          <a:effectLst/>
                        </a:rPr>
                        <a:t>AFP Hábitat</a:t>
                      </a: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s-CL" sz="1100" u="none" strike="noStrike">
                          <a:effectLst/>
                        </a:rPr>
                        <a:t>11.27%</a:t>
                      </a:r>
                      <a:endParaRPr lang="es-CL"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s-CL" sz="1100" u="none" strike="noStrike">
                          <a:effectLst/>
                        </a:rPr>
                        <a:t>$ 74,422</a:t>
                      </a:r>
                      <a:endParaRPr lang="es-CL"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15489521"/>
                  </a:ext>
                </a:extLst>
              </a:tr>
              <a:tr h="238546">
                <a:tc>
                  <a:txBody>
                    <a:bodyPr/>
                    <a:lstStyle/>
                    <a:p>
                      <a:pPr algn="l" fontAlgn="b"/>
                      <a:r>
                        <a:rPr lang="es-CL" sz="1100" u="none" strike="noStrike" dirty="0">
                          <a:effectLst/>
                        </a:rPr>
                        <a:t>Sueldo Base</a:t>
                      </a: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CL" sz="1100" u="none" strike="noStrike">
                          <a:effectLst/>
                        </a:rPr>
                        <a:t> </a:t>
                      </a:r>
                      <a:endParaRPr lang="es-CL" sz="1100" b="0" i="0" u="none" strike="noStrike">
                        <a:solidFill>
                          <a:srgbClr val="FF0000"/>
                        </a:solidFill>
                        <a:effectLst/>
                        <a:latin typeface="Calibri" panose="020F0502020204030204" pitchFamily="34" charset="0"/>
                      </a:endParaRPr>
                    </a:p>
                  </a:txBody>
                  <a:tcPr marL="9525" marR="9525" marT="9525" marB="0" anchor="ctr"/>
                </a:tc>
                <a:tc>
                  <a:txBody>
                    <a:bodyPr/>
                    <a:lstStyle/>
                    <a:p>
                      <a:pPr algn="r" fontAlgn="b"/>
                      <a:r>
                        <a:rPr lang="es-CL" sz="1100" u="none" strike="noStrike">
                          <a:effectLst/>
                        </a:rPr>
                        <a:t>$ 400,000</a:t>
                      </a:r>
                      <a:endParaRPr lang="es-CL"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ctr"/>
                </a:tc>
                <a:tc>
                  <a:txBody>
                    <a:bodyPr/>
                    <a:lstStyle/>
                    <a:p>
                      <a:pPr marL="72000" algn="l" fontAlgn="b"/>
                      <a:r>
                        <a:rPr lang="es-CL" sz="1100" u="none" strike="noStrike" dirty="0">
                          <a:effectLst/>
                        </a:rPr>
                        <a:t>Fonasa</a:t>
                      </a: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s-CL" sz="1100" u="none" strike="noStrike" dirty="0">
                          <a:effectLst/>
                        </a:rPr>
                        <a:t>7%</a:t>
                      </a: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s-CL" sz="1100" u="none" strike="noStrike">
                          <a:effectLst/>
                        </a:rPr>
                        <a:t>$ 46,225</a:t>
                      </a:r>
                      <a:endParaRPr lang="es-CL"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55135745"/>
                  </a:ext>
                </a:extLst>
              </a:tr>
              <a:tr h="241456">
                <a:tc>
                  <a:txBody>
                    <a:bodyPr/>
                    <a:lstStyle/>
                    <a:p>
                      <a:pPr algn="l" fontAlgn="b"/>
                      <a:r>
                        <a:rPr lang="es-CL" sz="1100" u="none" strike="noStrike" dirty="0">
                          <a:effectLst/>
                        </a:rPr>
                        <a:t>Gratificación </a:t>
                      </a:r>
                      <a:br>
                        <a:rPr lang="es-CL" sz="1100" u="none" strike="noStrike" dirty="0">
                          <a:effectLst/>
                        </a:rPr>
                      </a:br>
                      <a:r>
                        <a:rPr lang="es-CL" sz="1100" u="none" strike="noStrike" dirty="0">
                          <a:effectLst/>
                        </a:rPr>
                        <a:t>Art. 50</a:t>
                      </a: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s-CL" sz="1100" u="none" strike="noStrike" dirty="0">
                          <a:effectLst/>
                        </a:rPr>
                        <a:t>$ 129,240</a:t>
                      </a: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ctr"/>
                </a:tc>
                <a:tc>
                  <a:txBody>
                    <a:bodyPr/>
                    <a:lstStyle/>
                    <a:p>
                      <a:pPr marL="72000" algn="l" fontAlgn="b"/>
                      <a:r>
                        <a:rPr lang="es-CL" sz="1100" u="none" strike="noStrike">
                          <a:effectLst/>
                        </a:rPr>
                        <a:t>AFC</a:t>
                      </a:r>
                      <a:endParaRPr lang="es-CL"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s-CL" sz="1100" u="none" strike="noStrike" dirty="0">
                          <a:effectLst/>
                        </a:rPr>
                        <a:t>0.6%</a:t>
                      </a: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s-CL" sz="1100" u="none" strike="noStrike">
                          <a:effectLst/>
                        </a:rPr>
                        <a:t>$ 3,962</a:t>
                      </a:r>
                      <a:endParaRPr lang="es-CL"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19275921"/>
                  </a:ext>
                </a:extLst>
              </a:tr>
              <a:tr h="231395">
                <a:tc gridSpan="2">
                  <a:txBody>
                    <a:bodyPr/>
                    <a:lstStyle/>
                    <a:p>
                      <a:pPr algn="l" fontAlgn="b"/>
                      <a:r>
                        <a:rPr lang="es-CL" sz="1100" u="none" strike="noStrike" dirty="0">
                          <a:effectLst/>
                        </a:rPr>
                        <a:t>Bono de producción fijo</a:t>
                      </a:r>
                      <a:endParaRPr lang="es-CL"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s-CL"/>
                    </a:p>
                  </a:txBody>
                  <a:tcPr/>
                </a:tc>
                <a:tc>
                  <a:txBody>
                    <a:bodyPr/>
                    <a:lstStyle/>
                    <a:p>
                      <a:pPr algn="r" fontAlgn="b"/>
                      <a:r>
                        <a:rPr lang="es-CL" sz="1100" u="none" strike="noStrike">
                          <a:effectLst/>
                        </a:rPr>
                        <a:t>$ 25,000</a:t>
                      </a:r>
                      <a:endParaRPr lang="es-CL"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ctr"/>
                </a:tc>
                <a:tc>
                  <a:txBody>
                    <a:bodyPr/>
                    <a:lstStyle/>
                    <a:p>
                      <a:pPr marL="72000" algn="l" fontAlgn="b"/>
                      <a:r>
                        <a:rPr lang="es-CL" sz="1100" u="none" strike="noStrike" dirty="0">
                          <a:effectLst/>
                        </a:rPr>
                        <a:t>APV</a:t>
                      </a: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s-CL" sz="1100" u="none" strike="noStrike" dirty="0">
                          <a:effectLst/>
                        </a:rPr>
                        <a:t>0%</a:t>
                      </a: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s-CL" sz="1100" u="none" strike="noStrike">
                          <a:effectLst/>
                        </a:rPr>
                        <a:t>$ 0</a:t>
                      </a:r>
                      <a:endParaRPr lang="es-CL"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16013474"/>
                  </a:ext>
                </a:extLst>
              </a:tr>
              <a:tr h="231395">
                <a:tc>
                  <a:txBody>
                    <a:bodyPr/>
                    <a:lstStyle/>
                    <a:p>
                      <a:pPr algn="l" fontAlgn="b"/>
                      <a:r>
                        <a:rPr lang="es-CL" sz="1100" u="none" strike="noStrike" dirty="0">
                          <a:effectLst/>
                        </a:rPr>
                        <a:t>Horas extras</a:t>
                      </a: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s-CL" sz="1100" u="none" strike="noStrike">
                          <a:effectLst/>
                        </a:rPr>
                        <a:t>20</a:t>
                      </a:r>
                      <a:endParaRPr lang="es-CL"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s-CL" sz="1100" u="none" strike="noStrike" dirty="0">
                          <a:effectLst/>
                        </a:rPr>
                        <a:t>$ 66,111</a:t>
                      </a: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ctr"/>
                </a:tc>
                <a:tc>
                  <a:txBody>
                    <a:bodyPr/>
                    <a:lstStyle/>
                    <a:p>
                      <a:pPr marL="72000" algn="l" fontAlgn="b"/>
                      <a:r>
                        <a:rPr lang="es-CL" sz="1100" u="none" strike="noStrike" dirty="0">
                          <a:effectLst/>
                        </a:rPr>
                        <a:t>Total previsión</a:t>
                      </a:r>
                      <a:endParaRPr lang="es-CL" sz="11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l" fontAlgn="b"/>
                      <a:r>
                        <a:rPr lang="es-CL" sz="1100" u="none" strike="noStrike" dirty="0">
                          <a:effectLst/>
                        </a:rPr>
                        <a:t> </a:t>
                      </a:r>
                      <a:endParaRPr lang="es-CL"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s-CL" sz="1100" u="none" strike="noStrike">
                          <a:effectLst/>
                        </a:rPr>
                        <a:t>$ 124,608</a:t>
                      </a:r>
                      <a:endParaRPr lang="es-CL" sz="1100" b="1" i="0" u="none" strike="noStrike">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20664681"/>
                  </a:ext>
                </a:extLst>
              </a:tr>
              <a:tr h="231395">
                <a:tc>
                  <a:txBody>
                    <a:bodyPr/>
                    <a:lstStyle/>
                    <a:p>
                      <a:pPr algn="l" fontAlgn="b"/>
                      <a:r>
                        <a:rPr lang="es-CL" sz="1100" u="none" strike="noStrike" dirty="0">
                          <a:effectLst/>
                        </a:rPr>
                        <a:t>Aguinaldo F. Patrias</a:t>
                      </a: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s-CL" sz="1100" u="none" strike="noStrike" dirty="0">
                          <a:effectLst/>
                        </a:rPr>
                        <a:t>$ 40,000</a:t>
                      </a: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ctr"/>
                </a:tc>
                <a:tc>
                  <a:txBody>
                    <a:bodyPr/>
                    <a:lstStyle/>
                    <a:p>
                      <a:pPr marL="72000" algn="l" fontAlgn="b"/>
                      <a:r>
                        <a:rPr lang="es-CL" sz="1100" u="none" strike="noStrike" dirty="0">
                          <a:effectLst/>
                        </a:rPr>
                        <a:t> </a:t>
                      </a: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CL" sz="1100" u="none" strike="noStrike" dirty="0">
                          <a:effectLst/>
                        </a:rPr>
                        <a:t> </a:t>
                      </a: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CL" sz="1100" u="none" strike="noStrike" dirty="0">
                          <a:effectLst/>
                        </a:rPr>
                        <a:t> </a:t>
                      </a:r>
                      <a:endParaRPr lang="es-CL"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8449573"/>
                  </a:ext>
                </a:extLst>
              </a:tr>
              <a:tr h="231395">
                <a:tc>
                  <a:txBody>
                    <a:bodyPr/>
                    <a:lstStyle/>
                    <a:p>
                      <a:pPr algn="l" fontAlgn="b"/>
                      <a:r>
                        <a:rPr lang="es-CL" sz="1100" u="none" strike="noStrike">
                          <a:effectLst/>
                        </a:rPr>
                        <a:t>Colación</a:t>
                      </a:r>
                      <a:endParaRPr lang="es-CL"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s-CL" sz="1100" u="none" strike="noStrike">
                          <a:effectLst/>
                        </a:rPr>
                        <a:t>$ 40,000</a:t>
                      </a:r>
                      <a:endParaRPr lang="es-CL"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ctr"/>
                </a:tc>
                <a:tc>
                  <a:txBody>
                    <a:bodyPr/>
                    <a:lstStyle/>
                    <a:p>
                      <a:pPr marL="72000" algn="l" fontAlgn="b"/>
                      <a:r>
                        <a:rPr lang="es-CL" sz="1100" u="none" strike="noStrike" dirty="0">
                          <a:effectLst/>
                        </a:rPr>
                        <a:t>Impuesto Único</a:t>
                      </a:r>
                      <a:endParaRPr lang="es-CL" sz="11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l" fontAlgn="b"/>
                      <a:r>
                        <a:rPr lang="es-CL" sz="1100" u="none" strike="noStrike" dirty="0">
                          <a:effectLst/>
                        </a:rPr>
                        <a:t> </a:t>
                      </a:r>
                      <a:endParaRPr lang="es-CL" sz="11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r" fontAlgn="b"/>
                      <a:r>
                        <a:rPr lang="es-CL" sz="1100" u="none" strike="noStrike">
                          <a:effectLst/>
                        </a:rPr>
                        <a:t>$ 0</a:t>
                      </a:r>
                      <a:endParaRPr lang="es-CL" sz="1100" b="0" i="0" u="none" strike="noStrike">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70587161"/>
                  </a:ext>
                </a:extLst>
              </a:tr>
              <a:tr h="231395">
                <a:tc>
                  <a:txBody>
                    <a:bodyPr/>
                    <a:lstStyle/>
                    <a:p>
                      <a:pPr algn="l" fontAlgn="b"/>
                      <a:r>
                        <a:rPr lang="es-CL" sz="1100" u="none" strike="noStrike">
                          <a:effectLst/>
                        </a:rPr>
                        <a:t>Movilización</a:t>
                      </a:r>
                      <a:endParaRPr lang="es-CL"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s-CL" sz="1100" u="none" strike="noStrike">
                          <a:effectLst/>
                        </a:rPr>
                        <a:t>$ 30,000</a:t>
                      </a:r>
                      <a:endParaRPr lang="es-CL"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ctr"/>
                </a:tc>
                <a:tc>
                  <a:txBody>
                    <a:bodyPr/>
                    <a:lstStyle/>
                    <a:p>
                      <a:pPr marL="72000" algn="l" fontAlgn="b"/>
                      <a:r>
                        <a:rPr lang="es-CL" sz="1100" u="none" strike="noStrike" dirty="0">
                          <a:effectLst/>
                        </a:rPr>
                        <a:t> </a:t>
                      </a: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CL" sz="1100" u="none" strike="noStrike" dirty="0">
                          <a:effectLst/>
                        </a:rPr>
                        <a:t> </a:t>
                      </a: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7615660"/>
                  </a:ext>
                </a:extLst>
              </a:tr>
              <a:tr h="231395">
                <a:tc>
                  <a:txBody>
                    <a:bodyPr/>
                    <a:lstStyle/>
                    <a:p>
                      <a:pPr algn="l" fontAlgn="b"/>
                      <a:r>
                        <a:rPr lang="es-CL" sz="1100" b="1" u="none" strike="noStrike" dirty="0">
                          <a:effectLst/>
                        </a:rPr>
                        <a:t>Total Haberes</a:t>
                      </a:r>
                      <a:endParaRPr lang="es-CL" sz="1100" b="1" i="0" u="none" strike="noStrike" dirty="0">
                        <a:solidFill>
                          <a:srgbClr val="000000"/>
                        </a:solidFill>
                        <a:effectLst/>
                        <a:latin typeface="Calibri" panose="020F0502020204030204" pitchFamily="34" charset="0"/>
                      </a:endParaRPr>
                    </a:p>
                  </a:txBody>
                  <a:tcPr marL="9525" marR="9525" marT="9525" marB="0" anchor="ctr">
                    <a:solidFill>
                      <a:schemeClr val="accent6">
                        <a:lumMod val="60000"/>
                        <a:lumOff val="40000"/>
                      </a:schemeClr>
                    </a:solidFill>
                  </a:tcPr>
                </a:tc>
                <a:tc>
                  <a:txBody>
                    <a:bodyPr/>
                    <a:lstStyle/>
                    <a:p>
                      <a:pPr algn="l" fontAlgn="b"/>
                      <a:r>
                        <a:rPr lang="es-CL" sz="1100" b="1" u="none" strike="noStrike">
                          <a:effectLst/>
                        </a:rPr>
                        <a:t> </a:t>
                      </a:r>
                      <a:endParaRPr lang="es-CL" sz="1100" b="1" i="0" u="none" strike="noStrike">
                        <a:solidFill>
                          <a:srgbClr val="000000"/>
                        </a:solidFill>
                        <a:effectLst/>
                        <a:latin typeface="Calibri" panose="020F0502020204030204" pitchFamily="34" charset="0"/>
                      </a:endParaRPr>
                    </a:p>
                  </a:txBody>
                  <a:tcPr marL="9525" marR="9525" marT="9525" marB="0" anchor="ctr">
                    <a:solidFill>
                      <a:schemeClr val="accent6">
                        <a:lumMod val="60000"/>
                        <a:lumOff val="40000"/>
                      </a:schemeClr>
                    </a:solidFill>
                  </a:tcPr>
                </a:tc>
                <a:tc>
                  <a:txBody>
                    <a:bodyPr/>
                    <a:lstStyle/>
                    <a:p>
                      <a:pPr algn="r" fontAlgn="b"/>
                      <a:r>
                        <a:rPr lang="es-CL" sz="1100" b="1" u="none" strike="noStrike" dirty="0">
                          <a:effectLst/>
                        </a:rPr>
                        <a:t>$ 730,351</a:t>
                      </a:r>
                      <a:endParaRPr lang="es-CL" sz="1100" b="1" i="0" u="none" strike="noStrike" dirty="0">
                        <a:solidFill>
                          <a:srgbClr val="000000"/>
                        </a:solidFill>
                        <a:effectLst/>
                        <a:latin typeface="Calibri" panose="020F0502020204030204" pitchFamily="34" charset="0"/>
                      </a:endParaRPr>
                    </a:p>
                  </a:txBody>
                  <a:tcPr marL="9525" marR="9525" marT="9525" marB="0" anchor="ctr">
                    <a:solidFill>
                      <a:schemeClr val="accent6">
                        <a:lumMod val="60000"/>
                        <a:lumOff val="40000"/>
                      </a:schemeClr>
                    </a:solidFill>
                  </a:tcPr>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ctr"/>
                </a:tc>
                <a:tc>
                  <a:txBody>
                    <a:bodyPr/>
                    <a:lstStyle/>
                    <a:p>
                      <a:pPr marL="72000" algn="l" fontAlgn="b"/>
                      <a:r>
                        <a:rPr lang="es-CL" sz="1100" u="none" strike="noStrike" dirty="0">
                          <a:effectLst/>
                        </a:rPr>
                        <a:t>Descuentos Varios</a:t>
                      </a:r>
                      <a:endParaRPr lang="es-CL" sz="11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l" fontAlgn="b"/>
                      <a:r>
                        <a:rPr lang="es-CL" sz="1100" u="none" strike="noStrike" dirty="0">
                          <a:effectLst/>
                        </a:rPr>
                        <a:t> </a:t>
                      </a:r>
                      <a:endParaRPr lang="es-CL" sz="11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r" fontAlgn="b"/>
                      <a:r>
                        <a:rPr lang="es-CL" sz="1100" u="none" strike="noStrike">
                          <a:effectLst/>
                        </a:rPr>
                        <a:t>$ 0</a:t>
                      </a:r>
                      <a:endParaRPr lang="es-CL" sz="1100" b="0" i="0" u="none" strike="noStrike">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65189162"/>
                  </a:ext>
                </a:extLst>
              </a:tr>
              <a:tr h="231395">
                <a:tc>
                  <a:txBody>
                    <a:bodyPr/>
                    <a:lstStyle/>
                    <a:p>
                      <a:pPr algn="l" fontAlgn="b"/>
                      <a:r>
                        <a:rPr lang="es-CL" sz="1100" b="1" u="none" strike="noStrike" dirty="0">
                          <a:effectLst/>
                        </a:rPr>
                        <a:t>total imponible</a:t>
                      </a:r>
                      <a:endParaRPr lang="es-CL" sz="1100" b="1" i="0" u="none" strike="noStrike" dirty="0">
                        <a:solidFill>
                          <a:srgbClr val="000000"/>
                        </a:solidFill>
                        <a:effectLst/>
                        <a:latin typeface="Calibri" panose="020F0502020204030204" pitchFamily="34" charset="0"/>
                      </a:endParaRPr>
                    </a:p>
                  </a:txBody>
                  <a:tcPr marL="9525" marR="9525" marT="9525" marB="0" anchor="ctr">
                    <a:solidFill>
                      <a:schemeClr val="accent6">
                        <a:lumMod val="60000"/>
                        <a:lumOff val="40000"/>
                      </a:schemeClr>
                    </a:solidFill>
                  </a:tcPr>
                </a:tc>
                <a:tc>
                  <a:txBody>
                    <a:bodyPr/>
                    <a:lstStyle/>
                    <a:p>
                      <a:pPr algn="l" fontAlgn="b"/>
                      <a:r>
                        <a:rPr lang="es-CL" sz="1100" b="1" u="none" strike="noStrike">
                          <a:effectLst/>
                        </a:rPr>
                        <a:t> </a:t>
                      </a:r>
                      <a:endParaRPr lang="es-CL" sz="1100" b="1" i="0" u="none" strike="noStrike">
                        <a:solidFill>
                          <a:srgbClr val="000000"/>
                        </a:solidFill>
                        <a:effectLst/>
                        <a:latin typeface="Calibri" panose="020F0502020204030204" pitchFamily="34" charset="0"/>
                      </a:endParaRPr>
                    </a:p>
                  </a:txBody>
                  <a:tcPr marL="9525" marR="9525" marT="9525" marB="0" anchor="ctr">
                    <a:solidFill>
                      <a:schemeClr val="accent6">
                        <a:lumMod val="60000"/>
                        <a:lumOff val="40000"/>
                      </a:schemeClr>
                    </a:solidFill>
                  </a:tcPr>
                </a:tc>
                <a:tc>
                  <a:txBody>
                    <a:bodyPr/>
                    <a:lstStyle/>
                    <a:p>
                      <a:pPr algn="r" fontAlgn="b"/>
                      <a:r>
                        <a:rPr lang="es-CL" sz="1100" b="1" u="none" strike="noStrike">
                          <a:effectLst/>
                        </a:rPr>
                        <a:t>$ 660,351</a:t>
                      </a:r>
                      <a:endParaRPr lang="es-CL" sz="1100" b="1" i="0" u="none" strike="noStrike">
                        <a:solidFill>
                          <a:srgbClr val="000000"/>
                        </a:solidFill>
                        <a:effectLst/>
                        <a:latin typeface="Calibri" panose="020F0502020204030204" pitchFamily="34" charset="0"/>
                      </a:endParaRPr>
                    </a:p>
                  </a:txBody>
                  <a:tcPr marL="9525" marR="9525" marT="9525" marB="0" anchor="ctr">
                    <a:solidFill>
                      <a:schemeClr val="accent6">
                        <a:lumMod val="60000"/>
                        <a:lumOff val="40000"/>
                      </a:schemeClr>
                    </a:solidFill>
                  </a:tcPr>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ctr"/>
                </a:tc>
                <a:tc>
                  <a:txBody>
                    <a:bodyPr/>
                    <a:lstStyle/>
                    <a:p>
                      <a:pPr marL="72000" algn="l" fontAlgn="b"/>
                      <a:r>
                        <a:rPr lang="es-CL" sz="1100" u="none" strike="noStrike" dirty="0">
                          <a:effectLst/>
                        </a:rPr>
                        <a:t> </a:t>
                      </a: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CL" sz="1100" u="none" strike="noStrike" dirty="0">
                          <a:effectLst/>
                        </a:rPr>
                        <a:t> </a:t>
                      </a: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80912019"/>
                  </a:ext>
                </a:extLst>
              </a:tr>
              <a:tr h="271637">
                <a:tc>
                  <a:txBody>
                    <a:bodyPr/>
                    <a:lstStyle/>
                    <a:p>
                      <a:pPr algn="l" fontAlgn="b"/>
                      <a:r>
                        <a:rPr lang="es-CL" sz="1100" b="1" u="none" strike="noStrike" dirty="0">
                          <a:effectLst/>
                        </a:rPr>
                        <a:t>Total Tributable</a:t>
                      </a:r>
                      <a:endParaRPr lang="es-CL" sz="1100" b="1" i="0" u="none" strike="noStrike" dirty="0">
                        <a:solidFill>
                          <a:srgbClr val="000000"/>
                        </a:solidFill>
                        <a:effectLst/>
                        <a:latin typeface="Calibri" panose="020F0502020204030204" pitchFamily="34" charset="0"/>
                      </a:endParaRPr>
                    </a:p>
                  </a:txBody>
                  <a:tcPr marL="9525" marR="9525" marT="9525" marB="0" anchor="ctr">
                    <a:solidFill>
                      <a:schemeClr val="accent6">
                        <a:lumMod val="60000"/>
                        <a:lumOff val="40000"/>
                      </a:schemeClr>
                    </a:solidFill>
                  </a:tcPr>
                </a:tc>
                <a:tc>
                  <a:txBody>
                    <a:bodyPr/>
                    <a:lstStyle/>
                    <a:p>
                      <a:pPr algn="l" fontAlgn="b"/>
                      <a:r>
                        <a:rPr lang="es-CL" sz="1100" b="1" u="none" strike="noStrike" dirty="0">
                          <a:effectLst/>
                        </a:rPr>
                        <a:t> </a:t>
                      </a:r>
                      <a:endParaRPr lang="es-CL" sz="1100" b="1" i="0" u="none" strike="noStrike" dirty="0">
                        <a:solidFill>
                          <a:srgbClr val="000000"/>
                        </a:solidFill>
                        <a:effectLst/>
                        <a:latin typeface="Calibri" panose="020F0502020204030204" pitchFamily="34" charset="0"/>
                      </a:endParaRPr>
                    </a:p>
                  </a:txBody>
                  <a:tcPr marL="9525" marR="9525" marT="9525" marB="0" anchor="ctr">
                    <a:solidFill>
                      <a:schemeClr val="accent6">
                        <a:lumMod val="60000"/>
                        <a:lumOff val="40000"/>
                      </a:schemeClr>
                    </a:solidFill>
                  </a:tcPr>
                </a:tc>
                <a:tc>
                  <a:txBody>
                    <a:bodyPr/>
                    <a:lstStyle/>
                    <a:p>
                      <a:pPr algn="r" fontAlgn="b"/>
                      <a:r>
                        <a:rPr lang="es-CL" sz="1100" b="1" u="none" strike="noStrike" dirty="0">
                          <a:effectLst/>
                        </a:rPr>
                        <a:t>$ 535,743</a:t>
                      </a:r>
                      <a:endParaRPr lang="es-CL" sz="1100" b="1" i="0" u="none" strike="noStrike" dirty="0">
                        <a:solidFill>
                          <a:srgbClr val="000000"/>
                        </a:solidFill>
                        <a:effectLst/>
                        <a:latin typeface="Calibri" panose="020F0502020204030204" pitchFamily="34" charset="0"/>
                      </a:endParaRPr>
                    </a:p>
                  </a:txBody>
                  <a:tcPr marL="9525" marR="9525" marT="9525" marB="0" anchor="ctr">
                    <a:solidFill>
                      <a:schemeClr val="accent6">
                        <a:lumMod val="60000"/>
                        <a:lumOff val="40000"/>
                      </a:schemeClr>
                    </a:solidFill>
                  </a:tcPr>
                </a:tc>
                <a:tc>
                  <a:txBody>
                    <a:bodyPr/>
                    <a:lstStyle/>
                    <a:p>
                      <a:pPr algn="l" fontAlgn="b"/>
                      <a:r>
                        <a:rPr lang="es-CL" sz="1100" u="none" strike="noStrike" dirty="0">
                          <a:effectLst/>
                        </a:rPr>
                        <a:t> </a:t>
                      </a:r>
                      <a:endParaRPr lang="es-CL" sz="1100" b="0"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marL="72000" algn="l" fontAlgn="b"/>
                      <a:r>
                        <a:rPr lang="es-CL" sz="1200" u="none" strike="noStrike" dirty="0">
                          <a:effectLst/>
                        </a:rPr>
                        <a:t>Total </a:t>
                      </a:r>
                    </a:p>
                    <a:p>
                      <a:pPr marL="72000" algn="l" fontAlgn="b"/>
                      <a:r>
                        <a:rPr lang="es-CL" sz="1200" u="none" strike="noStrike" dirty="0">
                          <a:effectLst/>
                        </a:rPr>
                        <a:t>descuentos</a:t>
                      </a:r>
                      <a:endParaRPr lang="es-CL" sz="12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s-CL"/>
                    </a:p>
                  </a:txBody>
                  <a:tcPr/>
                </a:tc>
                <a:tc>
                  <a:txBody>
                    <a:bodyPr/>
                    <a:lstStyle/>
                    <a:p>
                      <a:pPr algn="r" fontAlgn="b"/>
                      <a:r>
                        <a:rPr lang="es-CL" sz="1100" u="none" strike="noStrike" dirty="0">
                          <a:effectLst/>
                        </a:rPr>
                        <a:t>$ 124,608</a:t>
                      </a:r>
                      <a:endParaRPr lang="es-CL"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29706167"/>
                  </a:ext>
                </a:extLst>
              </a:tr>
              <a:tr h="231395">
                <a:tc gridSpan="6">
                  <a:txBody>
                    <a:bodyPr/>
                    <a:lstStyle/>
                    <a:p>
                      <a:pPr algn="l" fontAlgn="b"/>
                      <a:r>
                        <a:rPr lang="es-CL" sz="1200" u="none" strike="noStrike" dirty="0">
                          <a:effectLst/>
                        </a:rPr>
                        <a:t>LÍQUIDO A PAGO</a:t>
                      </a:r>
                      <a:endParaRPr lang="es-CL" sz="1200" b="1" i="0" u="none" strike="noStrike" dirty="0">
                        <a:solidFill>
                          <a:srgbClr val="00B050"/>
                        </a:solidFill>
                        <a:effectLst/>
                        <a:latin typeface="Calibri" panose="020F0502020204030204" pitchFamily="34" charset="0"/>
                      </a:endParaRPr>
                    </a:p>
                  </a:txBody>
                  <a:tcPr marL="9525" marR="9525" marT="9525" marB="0" anchor="ct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a:txBody>
                    <a:bodyPr/>
                    <a:lstStyle/>
                    <a:p>
                      <a:pPr algn="r" fontAlgn="b"/>
                      <a:r>
                        <a:rPr lang="es-CL" sz="1100" u="none" strike="noStrike" dirty="0">
                          <a:effectLst/>
                        </a:rPr>
                        <a:t>$ 605,743</a:t>
                      </a:r>
                      <a:endParaRPr lang="es-CL"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54151926"/>
                  </a:ext>
                </a:extLst>
              </a:tr>
            </a:tbl>
          </a:graphicData>
        </a:graphic>
      </p:graphicFrame>
      <p:sp>
        <p:nvSpPr>
          <p:cNvPr id="13" name="CuadroTexto 12">
            <a:extLst>
              <a:ext uri="{FF2B5EF4-FFF2-40B4-BE49-F238E27FC236}">
                <a16:creationId xmlns:a16="http://schemas.microsoft.com/office/drawing/2014/main" id="{54B404FF-CED0-4F76-9C59-7A54D30A7A49}"/>
              </a:ext>
            </a:extLst>
          </p:cNvPr>
          <p:cNvSpPr txBox="1"/>
          <p:nvPr/>
        </p:nvSpPr>
        <p:spPr>
          <a:xfrm>
            <a:off x="586095" y="5820882"/>
            <a:ext cx="3541406" cy="76944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s-CL" sz="1600" b="1" dirty="0">
                <a:solidFill>
                  <a:schemeClr val="tx1"/>
                </a:solidFill>
                <a:latin typeface="Calibri"/>
                <a:cs typeface="Calibri"/>
              </a:rPr>
              <a:t>Supuestos:</a:t>
            </a:r>
          </a:p>
          <a:p>
            <a:r>
              <a:rPr lang="es-CL" dirty="0">
                <a:latin typeface="Calibri"/>
                <a:cs typeface="Calibri"/>
              </a:rPr>
              <a:t>Fecha de termino 31/10/2020 art. 161 CT, sin aviso previo</a:t>
            </a:r>
          </a:p>
        </p:txBody>
      </p:sp>
    </p:spTree>
    <p:extLst>
      <p:ext uri="{BB962C8B-B14F-4D97-AF65-F5344CB8AC3E}">
        <p14:creationId xmlns:p14="http://schemas.microsoft.com/office/powerpoint/2010/main" val="2325737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01;p3"/>
          <p:cNvSpPr/>
          <p:nvPr/>
        </p:nvSpPr>
        <p:spPr>
          <a:xfrm>
            <a:off x="374651" y="2235200"/>
            <a:ext cx="2444749" cy="3886200"/>
          </a:xfrm>
          <a:prstGeom prst="roundRect">
            <a:avLst>
              <a:gd name="adj" fmla="val 5516"/>
            </a:avLst>
          </a:prstGeom>
          <a:solidFill>
            <a:schemeClr val="bg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 name="Rectángulo 1"/>
          <p:cNvSpPr/>
          <p:nvPr/>
        </p:nvSpPr>
        <p:spPr>
          <a:xfrm>
            <a:off x="360362" y="1086406"/>
            <a:ext cx="8961438" cy="553998"/>
          </a:xfrm>
          <a:prstGeom prst="rect">
            <a:avLst/>
          </a:prstGeom>
        </p:spPr>
        <p:txBody>
          <a:bodyPr wrap="square">
            <a:noAutofit/>
          </a:bodyPr>
          <a:lstStyle/>
          <a:p>
            <a:pPr>
              <a:lnSpc>
                <a:spcPct val="90000"/>
              </a:lnSpc>
            </a:pPr>
            <a:r>
              <a:rPr lang="es-ES" sz="3400" b="1" dirty="0">
                <a:solidFill>
                  <a:srgbClr val="ED6B00"/>
                </a:solidFill>
                <a:latin typeface="Calibri"/>
                <a:ea typeface="Calibri"/>
                <a:cs typeface="Calibri"/>
              </a:rPr>
              <a:t>PASOS PARA EL </a:t>
            </a:r>
            <a:r>
              <a:rPr lang="es-ES" sz="3400" dirty="0">
                <a:solidFill>
                  <a:srgbClr val="A93501"/>
                </a:solidFill>
                <a:latin typeface="Calibri"/>
                <a:ea typeface="Calibri"/>
                <a:cs typeface="Calibri"/>
              </a:rPr>
              <a:t>CÁLCULO</a:t>
            </a:r>
            <a:endParaRPr lang="es-CL" sz="3400" dirty="0">
              <a:solidFill>
                <a:srgbClr val="A93501"/>
              </a:solidFill>
              <a:latin typeface="Calibri"/>
              <a:ea typeface="Calibri"/>
              <a:cs typeface="Calibri"/>
            </a:endParaRPr>
          </a:p>
        </p:txBody>
      </p:sp>
      <p:sp>
        <p:nvSpPr>
          <p:cNvPr id="10" name="CuadroTexto 9">
            <a:extLst>
              <a:ext uri="{FF2B5EF4-FFF2-40B4-BE49-F238E27FC236}">
                <a16:creationId xmlns:a16="http://schemas.microsoft.com/office/drawing/2014/main" id="{8664C2EB-C889-4001-B5A7-015014BCE1A2}"/>
              </a:ext>
            </a:extLst>
          </p:cNvPr>
          <p:cNvSpPr txBox="1"/>
          <p:nvPr/>
        </p:nvSpPr>
        <p:spPr>
          <a:xfrm>
            <a:off x="440697" y="2325734"/>
            <a:ext cx="2505703" cy="3477875"/>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spcBef>
                <a:spcPts val="1200"/>
              </a:spcBef>
            </a:pPr>
            <a:r>
              <a:rPr lang="es-CL" sz="2000" b="1" dirty="0">
                <a:solidFill>
                  <a:srgbClr val="A93501"/>
                </a:solidFill>
                <a:latin typeface="Calibri"/>
                <a:cs typeface="Calibri"/>
              </a:rPr>
              <a:t>Pasos:</a:t>
            </a:r>
          </a:p>
          <a:p>
            <a:pPr>
              <a:spcBef>
                <a:spcPts val="1200"/>
              </a:spcBef>
            </a:pPr>
            <a:r>
              <a:rPr lang="es-CL" sz="1600" b="1" dirty="0">
                <a:solidFill>
                  <a:srgbClr val="A93501"/>
                </a:solidFill>
                <a:latin typeface="Calibri"/>
                <a:cs typeface="Calibri"/>
              </a:rPr>
              <a:t>1. </a:t>
            </a:r>
            <a:r>
              <a:rPr lang="es-CL" sz="1600" dirty="0">
                <a:solidFill>
                  <a:schemeClr val="tx1"/>
                </a:solidFill>
                <a:latin typeface="Calibri"/>
                <a:cs typeface="Calibri"/>
              </a:rPr>
              <a:t>Reconocer los haberes</a:t>
            </a:r>
            <a:br>
              <a:rPr lang="es-CL" sz="1600" dirty="0">
                <a:solidFill>
                  <a:schemeClr val="tx1"/>
                </a:solidFill>
                <a:latin typeface="Calibri"/>
                <a:cs typeface="Calibri"/>
              </a:rPr>
            </a:br>
            <a:r>
              <a:rPr lang="es-CL" sz="1600" dirty="0">
                <a:solidFill>
                  <a:schemeClr val="tx1"/>
                </a:solidFill>
                <a:latin typeface="Calibri"/>
                <a:cs typeface="Calibri"/>
              </a:rPr>
              <a:t>     del mes devengado del</a:t>
            </a:r>
            <a:br>
              <a:rPr lang="es-CL" sz="1600" dirty="0">
                <a:solidFill>
                  <a:schemeClr val="tx1"/>
                </a:solidFill>
                <a:latin typeface="Calibri"/>
                <a:cs typeface="Calibri"/>
              </a:rPr>
            </a:br>
            <a:r>
              <a:rPr lang="es-CL" sz="1600" dirty="0">
                <a:solidFill>
                  <a:schemeClr val="tx1"/>
                </a:solidFill>
                <a:latin typeface="Calibri"/>
                <a:cs typeface="Calibri"/>
              </a:rPr>
              <a:t>     trabajador</a:t>
            </a:r>
          </a:p>
          <a:p>
            <a:pPr>
              <a:spcBef>
                <a:spcPts val="1200"/>
              </a:spcBef>
            </a:pPr>
            <a:r>
              <a:rPr lang="es-CL" sz="1600" b="1" dirty="0">
                <a:solidFill>
                  <a:srgbClr val="A93501"/>
                </a:solidFill>
                <a:latin typeface="Calibri"/>
                <a:cs typeface="Calibri"/>
              </a:rPr>
              <a:t>2. </a:t>
            </a:r>
            <a:r>
              <a:rPr lang="es-CL" sz="1600" dirty="0">
                <a:solidFill>
                  <a:schemeClr val="tx1"/>
                </a:solidFill>
                <a:latin typeface="Calibri"/>
                <a:cs typeface="Calibri"/>
              </a:rPr>
              <a:t>Reconocer los haberes</a:t>
            </a:r>
            <a:br>
              <a:rPr lang="es-CL" sz="1600" dirty="0">
                <a:solidFill>
                  <a:schemeClr val="tx1"/>
                </a:solidFill>
                <a:latin typeface="Calibri"/>
                <a:cs typeface="Calibri"/>
              </a:rPr>
            </a:br>
            <a:r>
              <a:rPr lang="es-CL" sz="1600" dirty="0">
                <a:solidFill>
                  <a:schemeClr val="tx1"/>
                </a:solidFill>
                <a:latin typeface="Calibri"/>
                <a:cs typeface="Calibri"/>
              </a:rPr>
              <a:t>    esporádicos</a:t>
            </a:r>
          </a:p>
          <a:p>
            <a:pPr>
              <a:spcBef>
                <a:spcPts val="1200"/>
              </a:spcBef>
            </a:pPr>
            <a:r>
              <a:rPr lang="es-CL" sz="1600" b="1" dirty="0">
                <a:solidFill>
                  <a:srgbClr val="A93501"/>
                </a:solidFill>
                <a:latin typeface="Calibri"/>
                <a:cs typeface="Calibri"/>
              </a:rPr>
              <a:t>3. </a:t>
            </a:r>
            <a:r>
              <a:rPr lang="es-CL" sz="1600" dirty="0">
                <a:solidFill>
                  <a:schemeClr val="tx1"/>
                </a:solidFill>
                <a:latin typeface="Calibri"/>
                <a:cs typeface="Calibri"/>
              </a:rPr>
              <a:t>Determinar la base </a:t>
            </a:r>
            <a:br>
              <a:rPr lang="es-CL" sz="1600" dirty="0">
                <a:solidFill>
                  <a:schemeClr val="tx1"/>
                </a:solidFill>
                <a:latin typeface="Calibri"/>
                <a:cs typeface="Calibri"/>
              </a:rPr>
            </a:br>
            <a:r>
              <a:rPr lang="es-CL" sz="1600" dirty="0">
                <a:solidFill>
                  <a:schemeClr val="tx1"/>
                </a:solidFill>
                <a:latin typeface="Calibri"/>
                <a:cs typeface="Calibri"/>
              </a:rPr>
              <a:t>     de datos</a:t>
            </a:r>
          </a:p>
          <a:p>
            <a:pPr>
              <a:spcBef>
                <a:spcPts val="1200"/>
              </a:spcBef>
            </a:pPr>
            <a:r>
              <a:rPr lang="es-CL" sz="1600" b="1" dirty="0">
                <a:solidFill>
                  <a:srgbClr val="A93501"/>
                </a:solidFill>
                <a:latin typeface="Calibri"/>
                <a:cs typeface="Calibri"/>
              </a:rPr>
              <a:t>4. </a:t>
            </a:r>
            <a:r>
              <a:rPr lang="es-CL" sz="1600" dirty="0">
                <a:solidFill>
                  <a:schemeClr val="tx1"/>
                </a:solidFill>
                <a:latin typeface="Calibri"/>
                <a:cs typeface="Calibri"/>
              </a:rPr>
              <a:t>Determinar la</a:t>
            </a:r>
            <a:br>
              <a:rPr lang="es-CL" sz="1600" dirty="0">
                <a:solidFill>
                  <a:schemeClr val="tx1"/>
                </a:solidFill>
                <a:latin typeface="Calibri"/>
                <a:cs typeface="Calibri"/>
              </a:rPr>
            </a:br>
            <a:r>
              <a:rPr lang="es-CL" sz="1600" dirty="0">
                <a:solidFill>
                  <a:schemeClr val="tx1"/>
                </a:solidFill>
                <a:latin typeface="Calibri"/>
                <a:cs typeface="Calibri"/>
              </a:rPr>
              <a:t>    Antigüedad del</a:t>
            </a:r>
            <a:br>
              <a:rPr lang="es-CL" sz="1600" dirty="0">
                <a:solidFill>
                  <a:schemeClr val="tx1"/>
                </a:solidFill>
                <a:latin typeface="Calibri"/>
                <a:cs typeface="Calibri"/>
              </a:rPr>
            </a:br>
            <a:r>
              <a:rPr lang="es-CL" sz="1600" dirty="0">
                <a:solidFill>
                  <a:schemeClr val="tx1"/>
                </a:solidFill>
                <a:latin typeface="Calibri"/>
                <a:cs typeface="Calibri"/>
              </a:rPr>
              <a:t>    trabajador(res)</a:t>
            </a:r>
          </a:p>
        </p:txBody>
      </p:sp>
      <p:graphicFrame>
        <p:nvGraphicFramePr>
          <p:cNvPr id="11" name="Tabla 10">
            <a:extLst>
              <a:ext uri="{FF2B5EF4-FFF2-40B4-BE49-F238E27FC236}">
                <a16:creationId xmlns:a16="http://schemas.microsoft.com/office/drawing/2014/main" id="{658BA382-8C6D-4B0A-81DA-B270AFEB1929}"/>
              </a:ext>
            </a:extLst>
          </p:cNvPr>
          <p:cNvGraphicFramePr>
            <a:graphicFrameLocks noGrp="1"/>
          </p:cNvGraphicFramePr>
          <p:nvPr>
            <p:extLst>
              <p:ext uri="{D42A27DB-BD31-4B8C-83A1-F6EECF244321}">
                <p14:modId xmlns:p14="http://schemas.microsoft.com/office/powerpoint/2010/main" val="2490056575"/>
              </p:ext>
            </p:extLst>
          </p:nvPr>
        </p:nvGraphicFramePr>
        <p:xfrm>
          <a:off x="3081668" y="4472614"/>
          <a:ext cx="6332206" cy="1940791"/>
        </p:xfrm>
        <a:graphic>
          <a:graphicData uri="http://schemas.openxmlformats.org/drawingml/2006/table">
            <a:tbl>
              <a:tblPr>
                <a:tableStyleId>{69CF1AB2-1976-4502-BF36-3FF5EA218861}</a:tableStyleId>
              </a:tblPr>
              <a:tblGrid>
                <a:gridCol w="1709237">
                  <a:extLst>
                    <a:ext uri="{9D8B030D-6E8A-4147-A177-3AD203B41FA5}">
                      <a16:colId xmlns:a16="http://schemas.microsoft.com/office/drawing/2014/main" val="2734354216"/>
                    </a:ext>
                  </a:extLst>
                </a:gridCol>
                <a:gridCol w="275313">
                  <a:extLst>
                    <a:ext uri="{9D8B030D-6E8A-4147-A177-3AD203B41FA5}">
                      <a16:colId xmlns:a16="http://schemas.microsoft.com/office/drawing/2014/main" val="2794135518"/>
                    </a:ext>
                  </a:extLst>
                </a:gridCol>
                <a:gridCol w="1043897">
                  <a:extLst>
                    <a:ext uri="{9D8B030D-6E8A-4147-A177-3AD203B41FA5}">
                      <a16:colId xmlns:a16="http://schemas.microsoft.com/office/drawing/2014/main" val="3199367302"/>
                    </a:ext>
                  </a:extLst>
                </a:gridCol>
                <a:gridCol w="149128">
                  <a:extLst>
                    <a:ext uri="{9D8B030D-6E8A-4147-A177-3AD203B41FA5}">
                      <a16:colId xmlns:a16="http://schemas.microsoft.com/office/drawing/2014/main" val="3027496664"/>
                    </a:ext>
                  </a:extLst>
                </a:gridCol>
                <a:gridCol w="1319209">
                  <a:extLst>
                    <a:ext uri="{9D8B030D-6E8A-4147-A177-3AD203B41FA5}">
                      <a16:colId xmlns:a16="http://schemas.microsoft.com/office/drawing/2014/main" val="4275101753"/>
                    </a:ext>
                  </a:extLst>
                </a:gridCol>
                <a:gridCol w="917711">
                  <a:extLst>
                    <a:ext uri="{9D8B030D-6E8A-4147-A177-3AD203B41FA5}">
                      <a16:colId xmlns:a16="http://schemas.microsoft.com/office/drawing/2014/main" val="3170350524"/>
                    </a:ext>
                  </a:extLst>
                </a:gridCol>
                <a:gridCol w="917711">
                  <a:extLst>
                    <a:ext uri="{9D8B030D-6E8A-4147-A177-3AD203B41FA5}">
                      <a16:colId xmlns:a16="http://schemas.microsoft.com/office/drawing/2014/main" val="2776653507"/>
                    </a:ext>
                  </a:extLst>
                </a:gridCol>
              </a:tblGrid>
              <a:tr h="197716">
                <a:tc gridSpan="7">
                  <a:txBody>
                    <a:bodyPr/>
                    <a:lstStyle/>
                    <a:p>
                      <a:pPr algn="ctr" fontAlgn="b"/>
                      <a:r>
                        <a:rPr lang="es-CL" sz="1100" u="none" strike="noStrike" dirty="0">
                          <a:effectLst/>
                        </a:rPr>
                        <a:t>ANTIGÜEDAD</a:t>
                      </a:r>
                      <a:endParaRPr lang="es-CL"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3176642631"/>
                  </a:ext>
                </a:extLst>
              </a:tr>
              <a:tr h="209550">
                <a:tc>
                  <a:txBody>
                    <a:bodyPr/>
                    <a:lstStyle/>
                    <a:p>
                      <a:pPr algn="l" fontAlgn="b"/>
                      <a:r>
                        <a:rPr lang="es-CL" sz="1100" u="none" strike="noStrike" dirty="0">
                          <a:effectLst/>
                        </a:rPr>
                        <a:t>FECHA Ingreso</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CL" sz="1100" u="none" strike="noStrike">
                          <a:effectLst/>
                        </a:rPr>
                        <a:t>05/05/2018</a:t>
                      </a:r>
                      <a:endParaRPr lang="es-CL" sz="1100" b="0" i="0" u="none" strike="noStrike">
                        <a:solidFill>
                          <a:srgbClr val="000000"/>
                        </a:solidFill>
                        <a:effectLst/>
                        <a:latin typeface="Trebuchet MS" panose="020B0603020202020204" pitchFamily="34" charset="0"/>
                      </a:endParaRPr>
                    </a:p>
                  </a:txBody>
                  <a:tcPr marL="9525" marR="9525" marT="9525" marB="0" anchor="ctr"/>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CL" sz="1100" u="none" strike="noStrike" dirty="0">
                          <a:effectLst/>
                        </a:rPr>
                        <a:t>Resumen</a:t>
                      </a:r>
                      <a:endParaRPr lang="es-CL" sz="11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80064816"/>
                  </a:ext>
                </a:extLst>
              </a:tr>
              <a:tr h="190500">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L" sz="1100" u="none" strike="noStrike">
                          <a:effectLst/>
                        </a:rPr>
                        <a:t>04/05/2019</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1 año</a:t>
                      </a:r>
                      <a:endParaRPr lang="es-CL" sz="11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l" fontAlgn="b"/>
                      <a:r>
                        <a:rPr lang="es-CL" sz="1100" u="none" strike="noStrike">
                          <a:effectLst/>
                        </a:rPr>
                        <a:t>2 años, 5 meses y 27 dias</a:t>
                      </a:r>
                      <a:endParaRPr lang="es-CL" sz="11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s-CL"/>
                    </a:p>
                  </a:txBody>
                  <a:tcPr/>
                </a:tc>
                <a:extLst>
                  <a:ext uri="{0D108BD9-81ED-4DB2-BD59-A6C34878D82A}">
                    <a16:rowId xmlns:a16="http://schemas.microsoft.com/office/drawing/2014/main" val="912665533"/>
                  </a:ext>
                </a:extLst>
              </a:tr>
              <a:tr h="190500">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L" sz="1100" u="none" strike="noStrike">
                          <a:effectLst/>
                        </a:rPr>
                        <a:t>04/05/2020</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2 años</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29080198"/>
                  </a:ext>
                </a:extLst>
              </a:tr>
              <a:tr h="190500">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L" sz="1100" u="none" strike="noStrike">
                          <a:effectLst/>
                        </a:rPr>
                        <a:t>04/06/2020</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1 mes</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96210541"/>
                  </a:ext>
                </a:extLst>
              </a:tr>
              <a:tr h="190500">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L" sz="1100" u="none" strike="noStrike">
                          <a:effectLst/>
                        </a:rPr>
                        <a:t>04/07/2020</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2 mes</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479432"/>
                  </a:ext>
                </a:extLst>
              </a:tr>
              <a:tr h="190500">
                <a:tc>
                  <a:txBody>
                    <a:bodyPr/>
                    <a:lstStyle/>
                    <a:p>
                      <a:pPr algn="l" fontAlgn="b"/>
                      <a:r>
                        <a:rPr lang="es-CL" sz="1100" u="none" strike="noStrike" dirty="0">
                          <a:effectLst/>
                        </a:rPr>
                        <a:t> </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L" sz="1100" u="none" strike="noStrike">
                          <a:effectLst/>
                        </a:rPr>
                        <a:t>04/08/2020</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3 mes</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1792176"/>
                  </a:ext>
                </a:extLst>
              </a:tr>
              <a:tr h="190500">
                <a:tc>
                  <a:txBody>
                    <a:bodyPr/>
                    <a:lstStyle/>
                    <a:p>
                      <a:pPr algn="l" fontAlgn="b"/>
                      <a:r>
                        <a:rPr lang="es-CL" sz="1100" u="none" strike="noStrike" dirty="0">
                          <a:effectLst/>
                        </a:rPr>
                        <a:t> </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L" sz="1100" u="none" strike="noStrike">
                          <a:effectLst/>
                        </a:rPr>
                        <a:t>04/09/2020</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4 mes</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48784237"/>
                  </a:ext>
                </a:extLst>
              </a:tr>
              <a:tr h="190500">
                <a:tc>
                  <a:txBody>
                    <a:bodyPr/>
                    <a:lstStyle/>
                    <a:p>
                      <a:pPr algn="l" fontAlgn="b"/>
                      <a:r>
                        <a:rPr lang="es-CL" sz="1100" u="none" strike="noStrike" dirty="0">
                          <a:effectLst/>
                        </a:rPr>
                        <a:t> </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L" sz="1100" u="none" strike="noStrike">
                          <a:effectLst/>
                        </a:rPr>
                        <a:t>04/10/2020</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5 mes</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19882740"/>
                  </a:ext>
                </a:extLst>
              </a:tr>
              <a:tr h="200025">
                <a:tc>
                  <a:txBody>
                    <a:bodyPr/>
                    <a:lstStyle/>
                    <a:p>
                      <a:pPr algn="l" fontAlgn="b"/>
                      <a:r>
                        <a:rPr lang="es-CL" sz="1100" u="none" strike="noStrike" dirty="0">
                          <a:effectLst/>
                        </a:rPr>
                        <a:t> </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L" sz="1100" u="none" strike="noStrike">
                          <a:effectLst/>
                        </a:rPr>
                        <a:t>31/10/2020</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27 Días</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dirty="0">
                          <a:effectLst/>
                        </a:rPr>
                        <a:t> </a:t>
                      </a:r>
                      <a:endParaRPr lang="es-CL"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94336223"/>
                  </a:ext>
                </a:extLst>
              </a:tr>
            </a:tbl>
          </a:graphicData>
        </a:graphic>
      </p:graphicFrame>
      <p:graphicFrame>
        <p:nvGraphicFramePr>
          <p:cNvPr id="15" name="Tabla 14">
            <a:extLst>
              <a:ext uri="{FF2B5EF4-FFF2-40B4-BE49-F238E27FC236}">
                <a16:creationId xmlns:a16="http://schemas.microsoft.com/office/drawing/2014/main" id="{208ADE58-BB83-4FBE-AEC4-02BAC8843D20}"/>
              </a:ext>
            </a:extLst>
          </p:cNvPr>
          <p:cNvGraphicFramePr>
            <a:graphicFrameLocks noGrp="1"/>
          </p:cNvGraphicFramePr>
          <p:nvPr>
            <p:extLst>
              <p:ext uri="{D42A27DB-BD31-4B8C-83A1-F6EECF244321}">
                <p14:modId xmlns:p14="http://schemas.microsoft.com/office/powerpoint/2010/main" val="1523200136"/>
              </p:ext>
            </p:extLst>
          </p:nvPr>
        </p:nvGraphicFramePr>
        <p:xfrm>
          <a:off x="3018169" y="2237529"/>
          <a:ext cx="6332205" cy="1943100"/>
        </p:xfrm>
        <a:graphic>
          <a:graphicData uri="http://schemas.openxmlformats.org/drawingml/2006/table">
            <a:tbl>
              <a:tblPr>
                <a:tableStyleId>{69CF1AB2-1976-4502-BF36-3FF5EA218861}</a:tableStyleId>
              </a:tblPr>
              <a:tblGrid>
                <a:gridCol w="1709236">
                  <a:extLst>
                    <a:ext uri="{9D8B030D-6E8A-4147-A177-3AD203B41FA5}">
                      <a16:colId xmlns:a16="http://schemas.microsoft.com/office/drawing/2014/main" val="167752610"/>
                    </a:ext>
                  </a:extLst>
                </a:gridCol>
                <a:gridCol w="275313">
                  <a:extLst>
                    <a:ext uri="{9D8B030D-6E8A-4147-A177-3AD203B41FA5}">
                      <a16:colId xmlns:a16="http://schemas.microsoft.com/office/drawing/2014/main" val="2190917172"/>
                    </a:ext>
                  </a:extLst>
                </a:gridCol>
                <a:gridCol w="1043896">
                  <a:extLst>
                    <a:ext uri="{9D8B030D-6E8A-4147-A177-3AD203B41FA5}">
                      <a16:colId xmlns:a16="http://schemas.microsoft.com/office/drawing/2014/main" val="704522895"/>
                    </a:ext>
                  </a:extLst>
                </a:gridCol>
                <a:gridCol w="149128">
                  <a:extLst>
                    <a:ext uri="{9D8B030D-6E8A-4147-A177-3AD203B41FA5}">
                      <a16:colId xmlns:a16="http://schemas.microsoft.com/office/drawing/2014/main" val="1116980860"/>
                    </a:ext>
                  </a:extLst>
                </a:gridCol>
                <a:gridCol w="1319210">
                  <a:extLst>
                    <a:ext uri="{9D8B030D-6E8A-4147-A177-3AD203B41FA5}">
                      <a16:colId xmlns:a16="http://schemas.microsoft.com/office/drawing/2014/main" val="1464011460"/>
                    </a:ext>
                  </a:extLst>
                </a:gridCol>
                <a:gridCol w="917711">
                  <a:extLst>
                    <a:ext uri="{9D8B030D-6E8A-4147-A177-3AD203B41FA5}">
                      <a16:colId xmlns:a16="http://schemas.microsoft.com/office/drawing/2014/main" val="3581141887"/>
                    </a:ext>
                  </a:extLst>
                </a:gridCol>
                <a:gridCol w="917711">
                  <a:extLst>
                    <a:ext uri="{9D8B030D-6E8A-4147-A177-3AD203B41FA5}">
                      <a16:colId xmlns:a16="http://schemas.microsoft.com/office/drawing/2014/main" val="2982510899"/>
                    </a:ext>
                  </a:extLst>
                </a:gridCol>
              </a:tblGrid>
              <a:tr h="200025">
                <a:tc gridSpan="7">
                  <a:txBody>
                    <a:bodyPr/>
                    <a:lstStyle/>
                    <a:p>
                      <a:pPr algn="ctr" fontAlgn="b"/>
                      <a:r>
                        <a:rPr lang="es-CL" sz="1100" u="none" strike="noStrike" dirty="0">
                          <a:effectLst/>
                        </a:rPr>
                        <a:t>Base de Cálculo Indemnización</a:t>
                      </a:r>
                      <a:endParaRPr lang="es-CL"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356372286"/>
                  </a:ext>
                </a:extLst>
              </a:tr>
              <a:tr h="200025">
                <a:tc gridSpan="2">
                  <a:txBody>
                    <a:bodyPr/>
                    <a:lstStyle/>
                    <a:p>
                      <a:pPr marL="72000" algn="l" fontAlgn="b"/>
                      <a:r>
                        <a:rPr lang="es-CL" sz="1100" b="1" u="none" strike="noStrike" dirty="0">
                          <a:effectLst/>
                        </a:rPr>
                        <a:t>Concepto</a:t>
                      </a:r>
                      <a:endParaRPr lang="es-CL"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s-CL"/>
                    </a:p>
                  </a:txBody>
                  <a:tcPr/>
                </a:tc>
                <a:tc>
                  <a:txBody>
                    <a:bodyPr/>
                    <a:lstStyle/>
                    <a:p>
                      <a:pPr algn="ctr" fontAlgn="b"/>
                      <a:r>
                        <a:rPr lang="es-CL" sz="1100" b="1" u="none" strike="noStrike" dirty="0">
                          <a:effectLst/>
                        </a:rPr>
                        <a:t>Monto</a:t>
                      </a:r>
                      <a:endParaRPr lang="es-CL"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L" sz="1100" b="1" u="none" strike="noStrike" dirty="0">
                          <a:effectLst/>
                        </a:rPr>
                        <a:t> </a:t>
                      </a:r>
                      <a:endParaRPr lang="es-CL"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s-CL" sz="1100" b="1" u="none" strike="noStrike" dirty="0">
                          <a:effectLst/>
                        </a:rPr>
                        <a:t>base de cálculo</a:t>
                      </a:r>
                      <a:endParaRPr lang="es-CL" sz="1100" b="1" i="0" u="none" strike="noStrike" dirty="0">
                        <a:solidFill>
                          <a:srgbClr val="000000"/>
                        </a:solidFill>
                        <a:effectLst/>
                        <a:latin typeface="Calibri" panose="020F0502020204030204" pitchFamily="34" charset="0"/>
                      </a:endParaRPr>
                    </a:p>
                  </a:txBody>
                  <a:tcPr marL="9525" marR="9525" marT="9525" marB="0" anchor="ctr"/>
                </a:tc>
                <a:tc rowSpan="8" gridSpan="2">
                  <a:txBody>
                    <a:bodyPr/>
                    <a:lstStyle/>
                    <a:p>
                      <a:pPr algn="r" fontAlgn="ctr"/>
                      <a:r>
                        <a:rPr lang="es-CL" sz="1100" u="none" strike="noStrike" dirty="0">
                          <a:effectLst/>
                        </a:rPr>
                        <a:t>Del total haberes no considerar las remuneraciones esporádica ni las asignaciones familiares</a:t>
                      </a:r>
                      <a:endParaRPr lang="es-CL" sz="1100" b="1" i="0" u="none" strike="noStrike" dirty="0">
                        <a:solidFill>
                          <a:srgbClr val="000000"/>
                        </a:solidFill>
                        <a:effectLst/>
                        <a:latin typeface="Calibri" panose="020F0502020204030204" pitchFamily="34" charset="0"/>
                      </a:endParaRPr>
                    </a:p>
                  </a:txBody>
                  <a:tcPr marL="9525" marR="9525" marT="9525" marB="0" anchor="ctr"/>
                </a:tc>
                <a:tc rowSpan="8" hMerge="1">
                  <a:txBody>
                    <a:bodyPr/>
                    <a:lstStyle/>
                    <a:p>
                      <a:endParaRPr lang="es-CL"/>
                    </a:p>
                  </a:txBody>
                  <a:tcPr/>
                </a:tc>
                <a:extLst>
                  <a:ext uri="{0D108BD9-81ED-4DB2-BD59-A6C34878D82A}">
                    <a16:rowId xmlns:a16="http://schemas.microsoft.com/office/drawing/2014/main" val="2654654067"/>
                  </a:ext>
                </a:extLst>
              </a:tr>
              <a:tr h="190500">
                <a:tc>
                  <a:txBody>
                    <a:bodyPr/>
                    <a:lstStyle/>
                    <a:p>
                      <a:pPr marL="72000" algn="l" fontAlgn="b"/>
                      <a:r>
                        <a:rPr lang="es-CL" sz="1100" u="none" strike="noStrike" dirty="0">
                          <a:effectLst/>
                        </a:rPr>
                        <a:t>Sueldo Base</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L" sz="1100" u="none" strike="noStrike">
                          <a:effectLst/>
                        </a:rPr>
                        <a:t>$ 400,000</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L" sz="1100" u="none" strike="noStrike">
                          <a:effectLst/>
                        </a:rPr>
                        <a:t>$ 400,000</a:t>
                      </a:r>
                      <a:endParaRPr lang="es-CL" sz="1100" b="0" i="0" u="none" strike="noStrike">
                        <a:solidFill>
                          <a:srgbClr val="000000"/>
                        </a:solidFill>
                        <a:effectLst/>
                        <a:latin typeface="Calibri" panose="020F0502020204030204" pitchFamily="34" charset="0"/>
                      </a:endParaRPr>
                    </a:p>
                  </a:txBody>
                  <a:tcPr marL="9525" marR="9525" marT="9525" marB="0" anchor="b"/>
                </a:tc>
                <a:tc gridSpan="2" vMerge="1">
                  <a:txBody>
                    <a:bodyPr/>
                    <a:lstStyle/>
                    <a:p>
                      <a:endParaRPr lang="es-CL"/>
                    </a:p>
                  </a:txBody>
                  <a:tcPr/>
                </a:tc>
                <a:tc hMerge="1" vMerge="1">
                  <a:txBody>
                    <a:bodyPr/>
                    <a:lstStyle/>
                    <a:p>
                      <a:endParaRPr lang="es-CL"/>
                    </a:p>
                  </a:txBody>
                  <a:tcPr/>
                </a:tc>
                <a:extLst>
                  <a:ext uri="{0D108BD9-81ED-4DB2-BD59-A6C34878D82A}">
                    <a16:rowId xmlns:a16="http://schemas.microsoft.com/office/drawing/2014/main" val="3182056694"/>
                  </a:ext>
                </a:extLst>
              </a:tr>
              <a:tr h="190500">
                <a:tc>
                  <a:txBody>
                    <a:bodyPr/>
                    <a:lstStyle/>
                    <a:p>
                      <a:pPr marL="72000" algn="l" fontAlgn="b"/>
                      <a:r>
                        <a:rPr lang="es-CL" sz="1100" u="none" strike="noStrike" dirty="0">
                          <a:effectLst/>
                        </a:rPr>
                        <a:t>Gratificación Art. 50</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L" sz="1100" u="none" strike="noStrike">
                          <a:effectLst/>
                        </a:rPr>
                        <a:t>$ 129,240</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L" sz="1100" u="none" strike="noStrike">
                          <a:effectLst/>
                        </a:rPr>
                        <a:t>$ 129,240</a:t>
                      </a:r>
                      <a:endParaRPr lang="es-CL" sz="1100" b="0" i="0" u="none" strike="noStrike">
                        <a:solidFill>
                          <a:srgbClr val="000000"/>
                        </a:solidFill>
                        <a:effectLst/>
                        <a:latin typeface="Calibri" panose="020F0502020204030204" pitchFamily="34" charset="0"/>
                      </a:endParaRPr>
                    </a:p>
                  </a:txBody>
                  <a:tcPr marL="9525" marR="9525" marT="9525" marB="0" anchor="b"/>
                </a:tc>
                <a:tc gridSpan="2" vMerge="1">
                  <a:txBody>
                    <a:bodyPr/>
                    <a:lstStyle/>
                    <a:p>
                      <a:endParaRPr lang="es-CL"/>
                    </a:p>
                  </a:txBody>
                  <a:tcPr/>
                </a:tc>
                <a:tc hMerge="1" vMerge="1">
                  <a:txBody>
                    <a:bodyPr/>
                    <a:lstStyle/>
                    <a:p>
                      <a:endParaRPr lang="es-CL"/>
                    </a:p>
                  </a:txBody>
                  <a:tcPr/>
                </a:tc>
                <a:extLst>
                  <a:ext uri="{0D108BD9-81ED-4DB2-BD59-A6C34878D82A}">
                    <a16:rowId xmlns:a16="http://schemas.microsoft.com/office/drawing/2014/main" val="2738636495"/>
                  </a:ext>
                </a:extLst>
              </a:tr>
              <a:tr h="190500">
                <a:tc gridSpan="2">
                  <a:txBody>
                    <a:bodyPr/>
                    <a:lstStyle/>
                    <a:p>
                      <a:pPr marL="72000" algn="l" fontAlgn="b"/>
                      <a:r>
                        <a:rPr lang="es-CL" sz="1100" u="none" strike="noStrike" dirty="0">
                          <a:effectLst/>
                        </a:rPr>
                        <a:t>Bono de producción fijo</a:t>
                      </a:r>
                      <a:endParaRPr lang="es-CL"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s-CL"/>
                    </a:p>
                  </a:txBody>
                  <a:tcPr/>
                </a:tc>
                <a:tc>
                  <a:txBody>
                    <a:bodyPr/>
                    <a:lstStyle/>
                    <a:p>
                      <a:pPr algn="r" fontAlgn="b"/>
                      <a:r>
                        <a:rPr lang="es-CL" sz="1100" u="none" strike="noStrike">
                          <a:effectLst/>
                        </a:rPr>
                        <a:t>$ 25,000</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L" sz="1100" u="none" strike="noStrike">
                          <a:effectLst/>
                        </a:rPr>
                        <a:t>$ 25,000</a:t>
                      </a:r>
                      <a:endParaRPr lang="es-CL" sz="1100" b="0" i="0" u="none" strike="noStrike">
                        <a:solidFill>
                          <a:srgbClr val="000000"/>
                        </a:solidFill>
                        <a:effectLst/>
                        <a:latin typeface="Calibri" panose="020F0502020204030204" pitchFamily="34" charset="0"/>
                      </a:endParaRPr>
                    </a:p>
                  </a:txBody>
                  <a:tcPr marL="9525" marR="9525" marT="9525" marB="0" anchor="b"/>
                </a:tc>
                <a:tc gridSpan="2" vMerge="1">
                  <a:txBody>
                    <a:bodyPr/>
                    <a:lstStyle/>
                    <a:p>
                      <a:endParaRPr lang="es-CL"/>
                    </a:p>
                  </a:txBody>
                  <a:tcPr/>
                </a:tc>
                <a:tc hMerge="1" vMerge="1">
                  <a:txBody>
                    <a:bodyPr/>
                    <a:lstStyle/>
                    <a:p>
                      <a:endParaRPr lang="es-CL"/>
                    </a:p>
                  </a:txBody>
                  <a:tcPr/>
                </a:tc>
                <a:extLst>
                  <a:ext uri="{0D108BD9-81ED-4DB2-BD59-A6C34878D82A}">
                    <a16:rowId xmlns:a16="http://schemas.microsoft.com/office/drawing/2014/main" val="3403326575"/>
                  </a:ext>
                </a:extLst>
              </a:tr>
              <a:tr h="190500">
                <a:tc>
                  <a:txBody>
                    <a:bodyPr/>
                    <a:lstStyle/>
                    <a:p>
                      <a:pPr marL="72000" algn="l" fontAlgn="b"/>
                      <a:r>
                        <a:rPr lang="es-CL" sz="1100" u="none" strike="noStrike" dirty="0">
                          <a:effectLst/>
                        </a:rPr>
                        <a:t>Horas extras</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L" sz="1100" u="none" strike="noStrike">
                          <a:effectLst/>
                        </a:rPr>
                        <a:t>$ 66,111</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L" sz="1100" u="none" strike="noStrike">
                          <a:effectLst/>
                        </a:rPr>
                        <a:t>$ 0</a:t>
                      </a:r>
                      <a:endParaRPr lang="es-CL" sz="1100" b="0" i="0" u="none" strike="noStrike">
                        <a:solidFill>
                          <a:srgbClr val="000000"/>
                        </a:solidFill>
                        <a:effectLst/>
                        <a:latin typeface="Calibri" panose="020F0502020204030204" pitchFamily="34" charset="0"/>
                      </a:endParaRPr>
                    </a:p>
                  </a:txBody>
                  <a:tcPr marL="9525" marR="9525" marT="9525" marB="0" anchor="b"/>
                </a:tc>
                <a:tc gridSpan="2" vMerge="1">
                  <a:txBody>
                    <a:bodyPr/>
                    <a:lstStyle/>
                    <a:p>
                      <a:endParaRPr lang="es-CL"/>
                    </a:p>
                  </a:txBody>
                  <a:tcPr/>
                </a:tc>
                <a:tc hMerge="1" vMerge="1">
                  <a:txBody>
                    <a:bodyPr/>
                    <a:lstStyle/>
                    <a:p>
                      <a:endParaRPr lang="es-CL"/>
                    </a:p>
                  </a:txBody>
                  <a:tcPr/>
                </a:tc>
                <a:extLst>
                  <a:ext uri="{0D108BD9-81ED-4DB2-BD59-A6C34878D82A}">
                    <a16:rowId xmlns:a16="http://schemas.microsoft.com/office/drawing/2014/main" val="865096704"/>
                  </a:ext>
                </a:extLst>
              </a:tr>
              <a:tr h="190500">
                <a:tc>
                  <a:txBody>
                    <a:bodyPr/>
                    <a:lstStyle/>
                    <a:p>
                      <a:pPr marL="72000" algn="l" fontAlgn="b"/>
                      <a:r>
                        <a:rPr lang="es-CL" sz="1100" u="none" strike="noStrike" dirty="0">
                          <a:effectLst/>
                        </a:rPr>
                        <a:t>Aguinaldo F. Patrias</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L" sz="1100" u="none" strike="noStrike">
                          <a:effectLst/>
                        </a:rPr>
                        <a:t>$ 40,000</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L" sz="1100" u="none" strike="noStrike">
                          <a:effectLst/>
                        </a:rPr>
                        <a:t>$ 0</a:t>
                      </a:r>
                      <a:endParaRPr lang="es-CL" sz="1100" b="0" i="0" u="none" strike="noStrike">
                        <a:solidFill>
                          <a:srgbClr val="000000"/>
                        </a:solidFill>
                        <a:effectLst/>
                        <a:latin typeface="Calibri" panose="020F0502020204030204" pitchFamily="34" charset="0"/>
                      </a:endParaRPr>
                    </a:p>
                  </a:txBody>
                  <a:tcPr marL="9525" marR="9525" marT="9525" marB="0" anchor="b"/>
                </a:tc>
                <a:tc gridSpan="2" vMerge="1">
                  <a:txBody>
                    <a:bodyPr/>
                    <a:lstStyle/>
                    <a:p>
                      <a:endParaRPr lang="es-CL"/>
                    </a:p>
                  </a:txBody>
                  <a:tcPr/>
                </a:tc>
                <a:tc hMerge="1" vMerge="1">
                  <a:txBody>
                    <a:bodyPr/>
                    <a:lstStyle/>
                    <a:p>
                      <a:endParaRPr lang="es-CL"/>
                    </a:p>
                  </a:txBody>
                  <a:tcPr/>
                </a:tc>
                <a:extLst>
                  <a:ext uri="{0D108BD9-81ED-4DB2-BD59-A6C34878D82A}">
                    <a16:rowId xmlns:a16="http://schemas.microsoft.com/office/drawing/2014/main" val="3744253064"/>
                  </a:ext>
                </a:extLst>
              </a:tr>
              <a:tr h="190500">
                <a:tc>
                  <a:txBody>
                    <a:bodyPr/>
                    <a:lstStyle/>
                    <a:p>
                      <a:pPr marL="72000" algn="l" fontAlgn="b"/>
                      <a:r>
                        <a:rPr lang="es-CL" sz="1100" u="none" strike="noStrike" dirty="0">
                          <a:effectLst/>
                        </a:rPr>
                        <a:t>Colación</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L" sz="1100" u="none" strike="noStrike">
                          <a:effectLst/>
                        </a:rPr>
                        <a:t>$ 40,000</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L" sz="1100" u="none" strike="noStrike">
                          <a:effectLst/>
                        </a:rPr>
                        <a:t>$ 40,000</a:t>
                      </a:r>
                      <a:endParaRPr lang="es-CL" sz="1100" b="0" i="0" u="none" strike="noStrike">
                        <a:solidFill>
                          <a:srgbClr val="000000"/>
                        </a:solidFill>
                        <a:effectLst/>
                        <a:latin typeface="Calibri" panose="020F0502020204030204" pitchFamily="34" charset="0"/>
                      </a:endParaRPr>
                    </a:p>
                  </a:txBody>
                  <a:tcPr marL="9525" marR="9525" marT="9525" marB="0" anchor="b"/>
                </a:tc>
                <a:tc gridSpan="2" vMerge="1">
                  <a:txBody>
                    <a:bodyPr/>
                    <a:lstStyle/>
                    <a:p>
                      <a:endParaRPr lang="es-CL"/>
                    </a:p>
                  </a:txBody>
                  <a:tcPr/>
                </a:tc>
                <a:tc hMerge="1" vMerge="1">
                  <a:txBody>
                    <a:bodyPr/>
                    <a:lstStyle/>
                    <a:p>
                      <a:endParaRPr lang="es-CL"/>
                    </a:p>
                  </a:txBody>
                  <a:tcPr/>
                </a:tc>
                <a:extLst>
                  <a:ext uri="{0D108BD9-81ED-4DB2-BD59-A6C34878D82A}">
                    <a16:rowId xmlns:a16="http://schemas.microsoft.com/office/drawing/2014/main" val="3288052464"/>
                  </a:ext>
                </a:extLst>
              </a:tr>
              <a:tr h="200025">
                <a:tc>
                  <a:txBody>
                    <a:bodyPr/>
                    <a:lstStyle/>
                    <a:p>
                      <a:pPr marL="72000" algn="l" fontAlgn="b"/>
                      <a:r>
                        <a:rPr lang="es-CL" sz="1100" u="none" strike="noStrike" dirty="0">
                          <a:effectLst/>
                        </a:rPr>
                        <a:t>Movilización</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L" sz="1100" u="none" strike="noStrike">
                          <a:effectLst/>
                        </a:rPr>
                        <a:t>$ 30,000</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L" sz="1100" u="none" strike="noStrike">
                          <a:effectLst/>
                        </a:rPr>
                        <a:t>$ 30,000</a:t>
                      </a:r>
                      <a:endParaRPr lang="es-CL" sz="1100" b="0" i="0" u="none" strike="noStrike">
                        <a:solidFill>
                          <a:srgbClr val="000000"/>
                        </a:solidFill>
                        <a:effectLst/>
                        <a:latin typeface="Calibri" panose="020F0502020204030204" pitchFamily="34" charset="0"/>
                      </a:endParaRPr>
                    </a:p>
                  </a:txBody>
                  <a:tcPr marL="9525" marR="9525" marT="9525" marB="0" anchor="b"/>
                </a:tc>
                <a:tc gridSpan="2" vMerge="1">
                  <a:txBody>
                    <a:bodyPr/>
                    <a:lstStyle/>
                    <a:p>
                      <a:endParaRPr lang="es-CL"/>
                    </a:p>
                  </a:txBody>
                  <a:tcPr/>
                </a:tc>
                <a:tc hMerge="1" vMerge="1">
                  <a:txBody>
                    <a:bodyPr/>
                    <a:lstStyle/>
                    <a:p>
                      <a:endParaRPr lang="es-CL"/>
                    </a:p>
                  </a:txBody>
                  <a:tcPr/>
                </a:tc>
                <a:extLst>
                  <a:ext uri="{0D108BD9-81ED-4DB2-BD59-A6C34878D82A}">
                    <a16:rowId xmlns:a16="http://schemas.microsoft.com/office/drawing/2014/main" val="1859982040"/>
                  </a:ext>
                </a:extLst>
              </a:tr>
              <a:tr h="200025">
                <a:tc>
                  <a:txBody>
                    <a:bodyPr/>
                    <a:lstStyle/>
                    <a:p>
                      <a:pPr marL="72000" algn="l" fontAlgn="b"/>
                      <a:r>
                        <a:rPr lang="es-CL" sz="1100" u="none" strike="noStrike" dirty="0">
                          <a:effectLst/>
                        </a:rPr>
                        <a:t>Total Haberes</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L" sz="1100" u="none" strike="noStrike">
                          <a:effectLst/>
                        </a:rPr>
                        <a:t>$ 730,351</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L" sz="1100" b="1" u="none" strike="noStrike" dirty="0">
                          <a:effectLst/>
                        </a:rPr>
                        <a:t>$ 624,240</a:t>
                      </a:r>
                      <a:endParaRPr lang="es-CL"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dirty="0">
                          <a:effectLst/>
                        </a:rPr>
                        <a:t> </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L" sz="1100" u="none" strike="noStrike" dirty="0">
                          <a:effectLst/>
                        </a:rPr>
                        <a:t> </a:t>
                      </a:r>
                      <a:endParaRPr lang="es-CL"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60491664"/>
                  </a:ext>
                </a:extLst>
              </a:tr>
            </a:tbl>
          </a:graphicData>
        </a:graphic>
      </p:graphicFrame>
    </p:spTree>
    <p:extLst>
      <p:ext uri="{BB962C8B-B14F-4D97-AF65-F5344CB8AC3E}">
        <p14:creationId xmlns:p14="http://schemas.microsoft.com/office/powerpoint/2010/main" val="619428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ágono 2"/>
          <p:cNvSpPr/>
          <p:nvPr/>
        </p:nvSpPr>
        <p:spPr>
          <a:xfrm>
            <a:off x="355619" y="3284607"/>
            <a:ext cx="3894879" cy="1811613"/>
          </a:xfrm>
          <a:prstGeom prst="homePlate">
            <a:avLst/>
          </a:prstGeom>
          <a:solidFill>
            <a:srgbClr val="F7E3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Rectángulo 1"/>
          <p:cNvSpPr/>
          <p:nvPr/>
        </p:nvSpPr>
        <p:spPr>
          <a:xfrm>
            <a:off x="360362" y="1086406"/>
            <a:ext cx="8961438" cy="553998"/>
          </a:xfrm>
          <a:prstGeom prst="rect">
            <a:avLst/>
          </a:prstGeom>
        </p:spPr>
        <p:txBody>
          <a:bodyPr wrap="square">
            <a:noAutofit/>
          </a:bodyPr>
          <a:lstStyle/>
          <a:p>
            <a:pPr>
              <a:lnSpc>
                <a:spcPct val="90000"/>
              </a:lnSpc>
            </a:pPr>
            <a:r>
              <a:rPr lang="es-ES" sz="3400" b="1" dirty="0">
                <a:solidFill>
                  <a:srgbClr val="ED6B00"/>
                </a:solidFill>
                <a:latin typeface="Calibri"/>
                <a:ea typeface="Calibri"/>
                <a:cs typeface="Calibri"/>
              </a:rPr>
              <a:t>PASOS PARA EL </a:t>
            </a:r>
            <a:r>
              <a:rPr lang="es-ES" sz="3400" dirty="0">
                <a:solidFill>
                  <a:srgbClr val="A93501"/>
                </a:solidFill>
                <a:latin typeface="Calibri"/>
                <a:ea typeface="Calibri"/>
                <a:cs typeface="Calibri"/>
              </a:rPr>
              <a:t>CÁLCULO</a:t>
            </a:r>
            <a:endParaRPr lang="es-CL" sz="3400" dirty="0">
              <a:solidFill>
                <a:srgbClr val="A93501"/>
              </a:solidFill>
              <a:latin typeface="Calibri"/>
              <a:ea typeface="Calibri"/>
              <a:cs typeface="Calibri"/>
            </a:endParaRPr>
          </a:p>
        </p:txBody>
      </p:sp>
      <p:graphicFrame>
        <p:nvGraphicFramePr>
          <p:cNvPr id="16" name="Tabla 15">
            <a:extLst>
              <a:ext uri="{FF2B5EF4-FFF2-40B4-BE49-F238E27FC236}">
                <a16:creationId xmlns:a16="http://schemas.microsoft.com/office/drawing/2014/main" id="{5AA5D6AE-A161-4DB0-BB87-73027B3523D5}"/>
              </a:ext>
            </a:extLst>
          </p:cNvPr>
          <p:cNvGraphicFramePr>
            <a:graphicFrameLocks noGrp="1"/>
          </p:cNvGraphicFramePr>
          <p:nvPr>
            <p:extLst>
              <p:ext uri="{D42A27DB-BD31-4B8C-83A1-F6EECF244321}">
                <p14:modId xmlns:p14="http://schemas.microsoft.com/office/powerpoint/2010/main" val="31401724"/>
              </p:ext>
            </p:extLst>
          </p:nvPr>
        </p:nvGraphicFramePr>
        <p:xfrm>
          <a:off x="4307879" y="2351145"/>
          <a:ext cx="4472352" cy="1632585"/>
        </p:xfrm>
        <a:graphic>
          <a:graphicData uri="http://schemas.openxmlformats.org/drawingml/2006/table">
            <a:tbl>
              <a:tblPr>
                <a:tableStyleId>{C4B1156A-380E-4F78-BDF5-A606A8083BF9}</a:tableStyleId>
              </a:tblPr>
              <a:tblGrid>
                <a:gridCol w="1207211">
                  <a:extLst>
                    <a:ext uri="{9D8B030D-6E8A-4147-A177-3AD203B41FA5}">
                      <a16:colId xmlns:a16="http://schemas.microsoft.com/office/drawing/2014/main" val="3249909962"/>
                    </a:ext>
                  </a:extLst>
                </a:gridCol>
                <a:gridCol w="194450">
                  <a:extLst>
                    <a:ext uri="{9D8B030D-6E8A-4147-A177-3AD203B41FA5}">
                      <a16:colId xmlns:a16="http://schemas.microsoft.com/office/drawing/2014/main" val="2774186515"/>
                    </a:ext>
                  </a:extLst>
                </a:gridCol>
                <a:gridCol w="737290">
                  <a:extLst>
                    <a:ext uri="{9D8B030D-6E8A-4147-A177-3AD203B41FA5}">
                      <a16:colId xmlns:a16="http://schemas.microsoft.com/office/drawing/2014/main" val="3296163322"/>
                    </a:ext>
                  </a:extLst>
                </a:gridCol>
                <a:gridCol w="105327">
                  <a:extLst>
                    <a:ext uri="{9D8B030D-6E8A-4147-A177-3AD203B41FA5}">
                      <a16:colId xmlns:a16="http://schemas.microsoft.com/office/drawing/2014/main" val="944611481"/>
                    </a:ext>
                  </a:extLst>
                </a:gridCol>
                <a:gridCol w="931740">
                  <a:extLst>
                    <a:ext uri="{9D8B030D-6E8A-4147-A177-3AD203B41FA5}">
                      <a16:colId xmlns:a16="http://schemas.microsoft.com/office/drawing/2014/main" val="108853962"/>
                    </a:ext>
                  </a:extLst>
                </a:gridCol>
                <a:gridCol w="648167">
                  <a:extLst>
                    <a:ext uri="{9D8B030D-6E8A-4147-A177-3AD203B41FA5}">
                      <a16:colId xmlns:a16="http://schemas.microsoft.com/office/drawing/2014/main" val="1962622321"/>
                    </a:ext>
                  </a:extLst>
                </a:gridCol>
                <a:gridCol w="648167">
                  <a:extLst>
                    <a:ext uri="{9D8B030D-6E8A-4147-A177-3AD203B41FA5}">
                      <a16:colId xmlns:a16="http://schemas.microsoft.com/office/drawing/2014/main" val="748845866"/>
                    </a:ext>
                  </a:extLst>
                </a:gridCol>
              </a:tblGrid>
              <a:tr h="145802">
                <a:tc gridSpan="7">
                  <a:txBody>
                    <a:bodyPr/>
                    <a:lstStyle/>
                    <a:p>
                      <a:pPr algn="ctr" fontAlgn="b"/>
                      <a:r>
                        <a:rPr lang="es-CL" sz="1300" b="1" u="none" strike="noStrike" dirty="0">
                          <a:effectLst/>
                        </a:rPr>
                        <a:t>Pago de Indemnizaciones</a:t>
                      </a:r>
                      <a:endParaRPr lang="es-CL" sz="13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271316860"/>
                  </a:ext>
                </a:extLst>
              </a:tr>
              <a:tr h="190500">
                <a:tc>
                  <a:txBody>
                    <a:bodyPr/>
                    <a:lstStyle/>
                    <a:p>
                      <a:pPr algn="l" fontAlgn="b"/>
                      <a:r>
                        <a:rPr lang="es-CL" sz="1300" u="none" strike="noStrike" dirty="0">
                          <a:effectLst/>
                        </a:rPr>
                        <a:t> </a:t>
                      </a:r>
                      <a:endParaRPr lang="es-CL" sz="1300" b="0" i="0" u="none" strike="noStrike" dirty="0">
                        <a:solidFill>
                          <a:srgbClr val="000000"/>
                        </a:solidFill>
                        <a:effectLst/>
                        <a:latin typeface="Calibri" panose="020F0502020204030204" pitchFamily="34" charset="0"/>
                      </a:endParaRPr>
                    </a:p>
                  </a:txBody>
                  <a:tcPr marL="36000" marR="9525" marT="9525" marB="0" anchor="ctr"/>
                </a:tc>
                <a:tc>
                  <a:txBody>
                    <a:bodyPr/>
                    <a:lstStyle/>
                    <a:p>
                      <a:pPr algn="l" fontAlgn="b"/>
                      <a:r>
                        <a:rPr lang="es-CL" sz="1300" u="none" strike="noStrike" dirty="0">
                          <a:effectLst/>
                        </a:rPr>
                        <a:t> </a:t>
                      </a:r>
                      <a:endParaRPr lang="es-CL"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CL" sz="1300" u="none" strike="noStrike" dirty="0">
                          <a:effectLst/>
                        </a:rPr>
                        <a:t> </a:t>
                      </a:r>
                      <a:endParaRPr lang="es-CL"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CL" sz="1300" u="none" strike="noStrike">
                          <a:effectLst/>
                        </a:rPr>
                        <a:t> </a:t>
                      </a:r>
                      <a:endParaRPr lang="es-CL" sz="13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s-CL" sz="1300" u="none" strike="noStrike">
                          <a:effectLst/>
                        </a:rPr>
                        <a:t> </a:t>
                      </a:r>
                      <a:endParaRPr lang="es-CL" sz="13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s-CL" sz="1300" u="none" strike="noStrike">
                          <a:effectLst/>
                        </a:rPr>
                        <a:t> </a:t>
                      </a:r>
                      <a:endParaRPr lang="es-CL" sz="13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s-CL" sz="1300" u="none" strike="noStrike">
                          <a:effectLst/>
                        </a:rPr>
                        <a:t> </a:t>
                      </a:r>
                      <a:endParaRPr lang="es-CL" sz="13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64483248"/>
                  </a:ext>
                </a:extLst>
              </a:tr>
              <a:tr h="190500">
                <a:tc gridSpan="2">
                  <a:txBody>
                    <a:bodyPr/>
                    <a:lstStyle/>
                    <a:p>
                      <a:pPr algn="l" fontAlgn="b"/>
                      <a:r>
                        <a:rPr lang="es-CL" sz="1300" u="none" strike="noStrike" dirty="0">
                          <a:effectLst/>
                        </a:rPr>
                        <a:t>Indemnización Sustitutiva</a:t>
                      </a:r>
                      <a:endParaRPr lang="es-CL" sz="1300" b="0" i="0" u="none" strike="noStrike" dirty="0">
                        <a:solidFill>
                          <a:srgbClr val="000000"/>
                        </a:solidFill>
                        <a:effectLst/>
                        <a:latin typeface="Calibri" panose="020F0502020204030204" pitchFamily="34" charset="0"/>
                      </a:endParaRPr>
                    </a:p>
                  </a:txBody>
                  <a:tcPr marL="36000" marR="9525" marT="9525" marB="0" anchor="ctr"/>
                </a:tc>
                <a:tc hMerge="1">
                  <a:txBody>
                    <a:bodyPr/>
                    <a:lstStyle/>
                    <a:p>
                      <a:endParaRPr lang="es-CL"/>
                    </a:p>
                  </a:txBody>
                  <a:tcPr/>
                </a:tc>
                <a:tc>
                  <a:txBody>
                    <a:bodyPr/>
                    <a:lstStyle/>
                    <a:p>
                      <a:pPr algn="l" fontAlgn="b"/>
                      <a:r>
                        <a:rPr lang="es-CL" sz="1300" u="none" strike="noStrike" dirty="0">
                          <a:effectLst/>
                        </a:rPr>
                        <a:t> </a:t>
                      </a:r>
                      <a:endParaRPr lang="es-CL"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CL" sz="1300" u="none" strike="noStrike">
                          <a:effectLst/>
                        </a:rPr>
                        <a:t> </a:t>
                      </a:r>
                      <a:endParaRPr lang="es-CL" sz="13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s-CL" sz="1300" u="none" strike="noStrike" dirty="0">
                          <a:effectLst/>
                        </a:rPr>
                        <a:t>$ 624,240</a:t>
                      </a:r>
                      <a:endParaRPr lang="es-CL"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CL" sz="1300" u="none" strike="noStrike">
                          <a:effectLst/>
                        </a:rPr>
                        <a:t> </a:t>
                      </a:r>
                      <a:endParaRPr lang="es-CL" sz="13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s-CL" sz="1300" u="none" strike="noStrike">
                          <a:effectLst/>
                        </a:rPr>
                        <a:t> </a:t>
                      </a:r>
                      <a:endParaRPr lang="es-CL" sz="13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72760264"/>
                  </a:ext>
                </a:extLst>
              </a:tr>
              <a:tr h="200025">
                <a:tc gridSpan="3">
                  <a:txBody>
                    <a:bodyPr/>
                    <a:lstStyle/>
                    <a:p>
                      <a:pPr algn="l" fontAlgn="b"/>
                      <a:r>
                        <a:rPr lang="es-CL" sz="1300" u="none" strike="noStrike" dirty="0">
                          <a:effectLst/>
                        </a:rPr>
                        <a:t>Indemnización años </a:t>
                      </a:r>
                      <a:br>
                        <a:rPr lang="es-CL" sz="1300" u="none" strike="noStrike" dirty="0">
                          <a:effectLst/>
                        </a:rPr>
                      </a:br>
                      <a:r>
                        <a:rPr lang="es-CL" sz="1300" u="none" strike="noStrike" dirty="0">
                          <a:effectLst/>
                        </a:rPr>
                        <a:t>de Servicio</a:t>
                      </a:r>
                      <a:endParaRPr lang="es-CL" sz="1300" b="0" i="0" u="none" strike="noStrike" dirty="0">
                        <a:solidFill>
                          <a:srgbClr val="000000"/>
                        </a:solidFill>
                        <a:effectLst/>
                        <a:latin typeface="Calibri" panose="020F0502020204030204" pitchFamily="34" charset="0"/>
                      </a:endParaRPr>
                    </a:p>
                  </a:txBody>
                  <a:tcPr marL="36000" marR="9525" marT="9525" marB="0" anchor="ctr"/>
                </a:tc>
                <a:tc hMerge="1">
                  <a:txBody>
                    <a:bodyPr/>
                    <a:lstStyle/>
                    <a:p>
                      <a:endParaRPr lang="es-CL"/>
                    </a:p>
                  </a:txBody>
                  <a:tcPr/>
                </a:tc>
                <a:tc hMerge="1">
                  <a:txBody>
                    <a:bodyPr/>
                    <a:lstStyle/>
                    <a:p>
                      <a:endParaRPr lang="es-CL"/>
                    </a:p>
                  </a:txBody>
                  <a:tcPr/>
                </a:tc>
                <a:tc>
                  <a:txBody>
                    <a:bodyPr/>
                    <a:lstStyle/>
                    <a:p>
                      <a:pPr algn="l" fontAlgn="b"/>
                      <a:r>
                        <a:rPr lang="es-CL" sz="1300" u="none" strike="noStrike">
                          <a:effectLst/>
                        </a:rPr>
                        <a:t> </a:t>
                      </a:r>
                      <a:endParaRPr lang="es-CL" sz="13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s-CL" sz="1300" u="none" strike="noStrike" dirty="0">
                          <a:effectLst/>
                        </a:rPr>
                        <a:t>$ 1,248,480</a:t>
                      </a:r>
                      <a:endParaRPr lang="es-CL"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L" sz="1300" u="none" strike="noStrike">
                          <a:effectLst/>
                        </a:rPr>
                        <a:t>2 años</a:t>
                      </a:r>
                      <a:endParaRPr lang="es-CL" sz="13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s-CL" sz="1300" u="none" strike="noStrike" dirty="0">
                          <a:effectLst/>
                        </a:rPr>
                        <a:t> </a:t>
                      </a:r>
                      <a:endParaRPr lang="es-CL"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74170622"/>
                  </a:ext>
                </a:extLst>
              </a:tr>
              <a:tr h="190500">
                <a:tc gridSpan="2">
                  <a:txBody>
                    <a:bodyPr/>
                    <a:lstStyle/>
                    <a:p>
                      <a:pPr algn="l" fontAlgn="b"/>
                      <a:r>
                        <a:rPr lang="es-CL" sz="1300" u="none" strike="noStrike" dirty="0">
                          <a:effectLst/>
                        </a:rPr>
                        <a:t>Total Indemnizaciones</a:t>
                      </a:r>
                      <a:endParaRPr lang="es-CL" sz="1300" b="0" i="0" u="none" strike="noStrike" dirty="0">
                        <a:solidFill>
                          <a:srgbClr val="000000"/>
                        </a:solidFill>
                        <a:effectLst/>
                        <a:latin typeface="Calibri" panose="020F0502020204030204" pitchFamily="34" charset="0"/>
                      </a:endParaRPr>
                    </a:p>
                  </a:txBody>
                  <a:tcPr marL="36000" marR="9525" marT="9525" marB="0" anchor="ctr"/>
                </a:tc>
                <a:tc hMerge="1">
                  <a:txBody>
                    <a:bodyPr/>
                    <a:lstStyle/>
                    <a:p>
                      <a:pPr algn="l" fontAlgn="b"/>
                      <a:r>
                        <a:rPr lang="es-CL" sz="1300" u="none" strike="noStrike" dirty="0">
                          <a:effectLst/>
                        </a:rPr>
                        <a:t> </a:t>
                      </a:r>
                      <a:endParaRPr lang="es-CL"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CL" sz="1300" u="none" strike="noStrike" dirty="0">
                          <a:effectLst/>
                        </a:rPr>
                        <a:t> </a:t>
                      </a:r>
                      <a:endParaRPr lang="es-CL"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CL" sz="1300" u="none" strike="noStrike">
                          <a:effectLst/>
                        </a:rPr>
                        <a:t> </a:t>
                      </a:r>
                      <a:endParaRPr lang="es-CL" sz="13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s-CL" sz="1300" b="1" u="none" strike="noStrike" dirty="0">
                          <a:effectLst/>
                        </a:rPr>
                        <a:t>$ 1,872,720</a:t>
                      </a:r>
                      <a:endParaRPr lang="es-CL" sz="13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CL" sz="1300" b="1" u="none" strike="noStrike" dirty="0">
                          <a:effectLst/>
                        </a:rPr>
                        <a:t> </a:t>
                      </a:r>
                      <a:endParaRPr lang="es-CL" sz="13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CL" sz="1300" u="none" strike="noStrike" dirty="0">
                          <a:effectLst/>
                        </a:rPr>
                        <a:t> </a:t>
                      </a:r>
                      <a:endParaRPr lang="es-CL"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02368150"/>
                  </a:ext>
                </a:extLst>
              </a:tr>
            </a:tbl>
          </a:graphicData>
        </a:graphic>
      </p:graphicFrame>
      <p:sp>
        <p:nvSpPr>
          <p:cNvPr id="17" name="CuadroTexto 16">
            <a:extLst>
              <a:ext uri="{FF2B5EF4-FFF2-40B4-BE49-F238E27FC236}">
                <a16:creationId xmlns:a16="http://schemas.microsoft.com/office/drawing/2014/main" id="{32049446-9316-49AD-87AF-50C6455A8C43}"/>
              </a:ext>
            </a:extLst>
          </p:cNvPr>
          <p:cNvSpPr txBox="1"/>
          <p:nvPr/>
        </p:nvSpPr>
        <p:spPr>
          <a:xfrm>
            <a:off x="531813" y="3506622"/>
            <a:ext cx="3277978" cy="132343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s-CL" sz="1600" b="1" dirty="0">
                <a:solidFill>
                  <a:schemeClr val="tx1"/>
                </a:solidFill>
                <a:latin typeface="Calibri"/>
                <a:cs typeface="Calibri"/>
              </a:rPr>
              <a:t>Recordar que las Indemnizaciones tienen topes en Monto de 90 UF por cada año de antigüedad y topes en cantidad de años equivalente a 11 años o 330 días.</a:t>
            </a:r>
          </a:p>
        </p:txBody>
      </p:sp>
      <p:graphicFrame>
        <p:nvGraphicFramePr>
          <p:cNvPr id="18" name="Tabla 17">
            <a:extLst>
              <a:ext uri="{FF2B5EF4-FFF2-40B4-BE49-F238E27FC236}">
                <a16:creationId xmlns:a16="http://schemas.microsoft.com/office/drawing/2014/main" id="{A0A3F759-9904-4B4F-84C9-AD1A18A47A91}"/>
              </a:ext>
            </a:extLst>
          </p:cNvPr>
          <p:cNvGraphicFramePr>
            <a:graphicFrameLocks noGrp="1"/>
          </p:cNvGraphicFramePr>
          <p:nvPr>
            <p:extLst>
              <p:ext uri="{D42A27DB-BD31-4B8C-83A1-F6EECF244321}">
                <p14:modId xmlns:p14="http://schemas.microsoft.com/office/powerpoint/2010/main" val="1400099187"/>
              </p:ext>
            </p:extLst>
          </p:nvPr>
        </p:nvGraphicFramePr>
        <p:xfrm>
          <a:off x="4286717" y="4483525"/>
          <a:ext cx="4472352" cy="2028825"/>
        </p:xfrm>
        <a:graphic>
          <a:graphicData uri="http://schemas.openxmlformats.org/drawingml/2006/table">
            <a:tbl>
              <a:tblPr>
                <a:tableStyleId>{5C22544A-7EE6-4342-B048-85BDC9FD1C3A}</a:tableStyleId>
              </a:tblPr>
              <a:tblGrid>
                <a:gridCol w="1188383">
                  <a:extLst>
                    <a:ext uri="{9D8B030D-6E8A-4147-A177-3AD203B41FA5}">
                      <a16:colId xmlns:a16="http://schemas.microsoft.com/office/drawing/2014/main" val="2455148361"/>
                    </a:ext>
                  </a:extLst>
                </a:gridCol>
                <a:gridCol w="190991">
                  <a:extLst>
                    <a:ext uri="{9D8B030D-6E8A-4147-A177-3AD203B41FA5}">
                      <a16:colId xmlns:a16="http://schemas.microsoft.com/office/drawing/2014/main" val="2230121913"/>
                    </a:ext>
                  </a:extLst>
                </a:gridCol>
                <a:gridCol w="724171">
                  <a:extLst>
                    <a:ext uri="{9D8B030D-6E8A-4147-A177-3AD203B41FA5}">
                      <a16:colId xmlns:a16="http://schemas.microsoft.com/office/drawing/2014/main" val="1063241153"/>
                    </a:ext>
                  </a:extLst>
                </a:gridCol>
                <a:gridCol w="106105">
                  <a:extLst>
                    <a:ext uri="{9D8B030D-6E8A-4147-A177-3AD203B41FA5}">
                      <a16:colId xmlns:a16="http://schemas.microsoft.com/office/drawing/2014/main" val="4138342083"/>
                    </a:ext>
                  </a:extLst>
                </a:gridCol>
                <a:gridCol w="915161">
                  <a:extLst>
                    <a:ext uri="{9D8B030D-6E8A-4147-A177-3AD203B41FA5}">
                      <a16:colId xmlns:a16="http://schemas.microsoft.com/office/drawing/2014/main" val="145878572"/>
                    </a:ext>
                  </a:extLst>
                </a:gridCol>
                <a:gridCol w="636633">
                  <a:extLst>
                    <a:ext uri="{9D8B030D-6E8A-4147-A177-3AD203B41FA5}">
                      <a16:colId xmlns:a16="http://schemas.microsoft.com/office/drawing/2014/main" val="2231107009"/>
                    </a:ext>
                  </a:extLst>
                </a:gridCol>
                <a:gridCol w="710908">
                  <a:extLst>
                    <a:ext uri="{9D8B030D-6E8A-4147-A177-3AD203B41FA5}">
                      <a16:colId xmlns:a16="http://schemas.microsoft.com/office/drawing/2014/main" val="1849677189"/>
                    </a:ext>
                  </a:extLst>
                </a:gridCol>
              </a:tblGrid>
              <a:tr h="84224">
                <a:tc gridSpan="3">
                  <a:txBody>
                    <a:bodyPr/>
                    <a:lstStyle/>
                    <a:p>
                      <a:pPr marL="72000" algn="l" fontAlgn="b"/>
                      <a:endParaRPr lang="es-CL" sz="1300" b="0" i="0" u="none" strike="noStrike" dirty="0">
                        <a:solidFill>
                          <a:srgbClr val="000000"/>
                        </a:solidFill>
                        <a:effectLst/>
                        <a:latin typeface="Calibri"/>
                        <a:cs typeface="Calibri"/>
                      </a:endParaRPr>
                    </a:p>
                    <a:p>
                      <a:pPr marL="72000" algn="l" fontAlgn="b"/>
                      <a:r>
                        <a:rPr lang="es-CL" sz="1300" b="1" u="none" strike="noStrike" dirty="0">
                          <a:effectLst/>
                          <a:latin typeface="Calibri"/>
                          <a:cs typeface="Calibri"/>
                        </a:rPr>
                        <a:t> Si la Antigüedad es:</a:t>
                      </a:r>
                    </a:p>
                    <a:p>
                      <a:pPr marL="72000" algn="l" fontAlgn="b"/>
                      <a:endParaRPr lang="es-CL" sz="1300" b="1" i="0" u="none" strike="noStrike" dirty="0">
                        <a:solidFill>
                          <a:srgbClr val="000000"/>
                        </a:solidFill>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60000"/>
                        <a:lumOff val="40000"/>
                      </a:schemeClr>
                    </a:solidFill>
                  </a:tcPr>
                </a:tc>
                <a:tc hMerge="1">
                  <a:txBody>
                    <a:bodyPr/>
                    <a:lstStyle/>
                    <a:p>
                      <a:pPr algn="l" fontAlgn="b"/>
                      <a:endParaRPr lang="es-CL" sz="1200" b="0" i="0" u="none" strike="noStrike" dirty="0">
                        <a:solidFill>
                          <a:srgbClr val="000000"/>
                        </a:solidFill>
                        <a:effectLst/>
                        <a:latin typeface="Calibri"/>
                        <a:cs typeface="Calibri"/>
                      </a:endParaRPr>
                    </a:p>
                  </a:txBody>
                  <a:tcPr marL="9525" marR="9525" marT="9525" marB="0" anchor="b">
                    <a:lnT w="12700" cap="flat" cmpd="sng" algn="ctr">
                      <a:solidFill>
                        <a:scrgbClr r="0" g="0" b="0"/>
                      </a:solidFill>
                      <a:prstDash val="solid"/>
                      <a:round/>
                      <a:headEnd type="none" w="med" len="med"/>
                      <a:tailEnd type="none" w="med" len="med"/>
                    </a:lnT>
                    <a:solidFill>
                      <a:schemeClr val="accent1">
                        <a:lumMod val="60000"/>
                        <a:lumOff val="40000"/>
                      </a:schemeClr>
                    </a:solidFill>
                  </a:tcPr>
                </a:tc>
                <a:tc hMerge="1">
                  <a:txBody>
                    <a:bodyPr/>
                    <a:lstStyle/>
                    <a:p>
                      <a:pPr algn="l" fontAlgn="b"/>
                      <a:endParaRPr lang="es-CL" sz="1200" b="0" i="0" u="none" strike="noStrike" dirty="0">
                        <a:solidFill>
                          <a:srgbClr val="000000"/>
                        </a:solidFill>
                        <a:effectLst/>
                        <a:latin typeface="Calibri"/>
                        <a:cs typeface="Calibri"/>
                      </a:endParaRPr>
                    </a:p>
                  </a:txBody>
                  <a:tcPr marL="9525" marR="9525" marT="9525" marB="0" anchor="b">
                    <a:lnT w="12700" cap="flat" cmpd="sng" algn="ctr">
                      <a:solidFill>
                        <a:scrgbClr r="0" g="0" b="0"/>
                      </a:solidFill>
                      <a:prstDash val="solid"/>
                      <a:round/>
                      <a:headEnd type="none" w="med" len="med"/>
                      <a:tailEnd type="none" w="med" len="med"/>
                    </a:lnT>
                    <a:solidFill>
                      <a:schemeClr val="accent1">
                        <a:lumMod val="60000"/>
                        <a:lumOff val="40000"/>
                      </a:schemeClr>
                    </a:solidFill>
                  </a:tcPr>
                </a:tc>
                <a:tc>
                  <a:txBody>
                    <a:bodyPr/>
                    <a:lstStyle/>
                    <a:p>
                      <a:pPr marL="72000" algn="l" fontAlgn="b"/>
                      <a:r>
                        <a:rPr lang="es-CL" sz="1300" u="none" strike="noStrike" dirty="0">
                          <a:effectLst/>
                          <a:latin typeface="Calibri"/>
                          <a:cs typeface="Calibri"/>
                        </a:rPr>
                        <a:t> </a:t>
                      </a:r>
                      <a:endParaRPr lang="es-CL" sz="1300" b="0" i="0" u="none" strike="noStrike" dirty="0">
                        <a:solidFill>
                          <a:srgbClr val="000000"/>
                        </a:solidFill>
                        <a:effectLst/>
                        <a:latin typeface="Calibri"/>
                        <a:cs typeface="Calibri"/>
                      </a:endParaRPr>
                    </a:p>
                  </a:txBody>
                  <a:tcPr marL="9525" marR="9525" marT="9525" marB="0" anchor="ct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marL="72000" algn="l" fontAlgn="b"/>
                      <a:r>
                        <a:rPr lang="es-CL" sz="1300" u="none" strike="noStrike" dirty="0">
                          <a:effectLst/>
                          <a:latin typeface="Calibri"/>
                          <a:cs typeface="Calibri"/>
                        </a:rPr>
                        <a:t> </a:t>
                      </a:r>
                      <a:endParaRPr lang="es-CL" sz="1300" b="0" i="0" u="none" strike="noStrike" dirty="0">
                        <a:solidFill>
                          <a:srgbClr val="000000"/>
                        </a:solidFill>
                        <a:effectLst/>
                        <a:latin typeface="Calibri"/>
                        <a:cs typeface="Calibri"/>
                      </a:endParaRPr>
                    </a:p>
                  </a:txBody>
                  <a:tcPr marL="9525" marR="9525" marT="9525" marB="0" anchor="ct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marL="72000" algn="l" fontAlgn="b"/>
                      <a:r>
                        <a:rPr lang="es-CL" sz="1300" u="none" strike="noStrike" dirty="0">
                          <a:effectLst/>
                          <a:latin typeface="Calibri"/>
                          <a:cs typeface="Calibri"/>
                        </a:rPr>
                        <a:t> </a:t>
                      </a:r>
                      <a:endParaRPr lang="es-CL" sz="1300" b="0" i="0" u="none" strike="noStrike" dirty="0">
                        <a:solidFill>
                          <a:srgbClr val="000000"/>
                        </a:solidFill>
                        <a:effectLst/>
                        <a:latin typeface="Calibri"/>
                        <a:cs typeface="Calibri"/>
                      </a:endParaRPr>
                    </a:p>
                  </a:txBody>
                  <a:tcPr marL="9525" marR="9525" marT="9525" marB="0" anchor="ct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marL="72000" algn="l" fontAlgn="b"/>
                      <a:r>
                        <a:rPr lang="es-CL" sz="1300" u="none" strike="noStrike" dirty="0">
                          <a:effectLst/>
                          <a:latin typeface="Calibri"/>
                          <a:cs typeface="Calibri"/>
                        </a:rPr>
                        <a:t> </a:t>
                      </a:r>
                      <a:endParaRPr lang="es-CL" sz="1300" b="0" i="0" u="none" strike="noStrike" dirty="0">
                        <a:solidFill>
                          <a:srgbClr val="000000"/>
                        </a:solidFill>
                        <a:effectLst/>
                        <a:latin typeface="Calibri"/>
                        <a:cs typeface="Calibri"/>
                      </a:endParaRPr>
                    </a:p>
                  </a:txBody>
                  <a:tcPr marL="9525" marR="9525" marT="9525"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441761130"/>
                  </a:ext>
                </a:extLst>
              </a:tr>
              <a:tr h="190500">
                <a:tc gridSpan="3">
                  <a:txBody>
                    <a:bodyPr/>
                    <a:lstStyle/>
                    <a:p>
                      <a:pPr marL="72000" algn="l" fontAlgn="b"/>
                      <a:r>
                        <a:rPr lang="es-CL" sz="1300" u="none" strike="noStrike" dirty="0">
                          <a:effectLst/>
                          <a:latin typeface="Calibri"/>
                          <a:cs typeface="Calibri"/>
                        </a:rPr>
                        <a:t>De 1 mes a 11 meses y 29 dias</a:t>
                      </a:r>
                      <a:endParaRPr lang="es-CL" sz="1300" b="0" i="0" u="none" strike="noStrike" dirty="0">
                        <a:solidFill>
                          <a:srgbClr val="000000"/>
                        </a:solidFill>
                        <a:effectLst/>
                        <a:latin typeface="Calibri"/>
                        <a:cs typeface="Calibri"/>
                      </a:endParaRPr>
                    </a:p>
                  </a:txBody>
                  <a:tcPr marL="9525" marR="9525" marT="9525" marB="0" anchor="ctr">
                    <a:lnL w="12700" cap="flat" cmpd="sng" algn="ctr">
                      <a:noFill/>
                      <a:prstDash val="solid"/>
                      <a:round/>
                      <a:headEnd type="none" w="med" len="med"/>
                      <a:tailEnd type="none" w="med" len="med"/>
                    </a:lnL>
                    <a:lnT w="12700" cap="flat" cmpd="sng" algn="ctr">
                      <a:solidFill>
                        <a:srgbClr val="FFFFFF"/>
                      </a:solidFill>
                      <a:prstDash val="solid"/>
                      <a:round/>
                      <a:headEnd type="none" w="med" len="med"/>
                      <a:tailEnd type="none" w="med" len="med"/>
                    </a:lnT>
                    <a:solidFill>
                      <a:schemeClr val="accent1">
                        <a:lumMod val="60000"/>
                        <a:lumOff val="40000"/>
                      </a:schemeClr>
                    </a:solidFill>
                  </a:tcPr>
                </a:tc>
                <a:tc hMerge="1">
                  <a:txBody>
                    <a:bodyPr/>
                    <a:lstStyle/>
                    <a:p>
                      <a:endParaRPr lang="es-CL"/>
                    </a:p>
                  </a:txBody>
                  <a:tcPr/>
                </a:tc>
                <a:tc hMerge="1">
                  <a:txBody>
                    <a:bodyPr/>
                    <a:lstStyle/>
                    <a:p>
                      <a:endParaRPr lang="es-CL"/>
                    </a:p>
                  </a:txBody>
                  <a:tcPr/>
                </a:tc>
                <a:tc>
                  <a:txBody>
                    <a:bodyPr/>
                    <a:lstStyle/>
                    <a:p>
                      <a:pPr marL="72000" algn="l" fontAlgn="b"/>
                      <a:r>
                        <a:rPr lang="es-CL" sz="1300" u="none" strike="noStrike">
                          <a:effectLst/>
                          <a:latin typeface="Calibri"/>
                          <a:cs typeface="Calibri"/>
                        </a:rPr>
                        <a:t> </a:t>
                      </a:r>
                      <a:endParaRPr lang="es-CL" sz="1300" b="0" i="0" u="none" strike="noStrike">
                        <a:solidFill>
                          <a:srgbClr val="000000"/>
                        </a:solidFill>
                        <a:effectLst/>
                        <a:latin typeface="Calibri"/>
                        <a:cs typeface="Calibri"/>
                      </a:endParaRPr>
                    </a:p>
                  </a:txBody>
                  <a:tcPr marL="9525" marR="9525" marT="9525" marB="0" anchor="ctr">
                    <a:lnT w="12700" cap="flat" cmpd="sng" algn="ctr">
                      <a:solidFill>
                        <a:srgbClr val="FFFFFF"/>
                      </a:solidFill>
                      <a:prstDash val="solid"/>
                      <a:round/>
                      <a:headEnd type="none" w="med" len="med"/>
                      <a:tailEnd type="none" w="med" len="med"/>
                    </a:lnT>
                    <a:solidFill>
                      <a:schemeClr val="accent1">
                        <a:lumMod val="60000"/>
                        <a:lumOff val="40000"/>
                      </a:schemeClr>
                    </a:solidFill>
                  </a:tcPr>
                </a:tc>
                <a:tc gridSpan="3">
                  <a:txBody>
                    <a:bodyPr/>
                    <a:lstStyle/>
                    <a:p>
                      <a:pPr marL="72000" algn="l" fontAlgn="b"/>
                      <a:r>
                        <a:rPr lang="es-CL" sz="1300" u="none" strike="noStrike" dirty="0">
                          <a:effectLst/>
                          <a:latin typeface="Calibri"/>
                          <a:cs typeface="Calibri"/>
                        </a:rPr>
                        <a:t>No tiene derecho a año de antigüedad</a:t>
                      </a:r>
                      <a:endParaRPr lang="es-CL" sz="1300" b="0" i="0" u="none" strike="noStrike" dirty="0">
                        <a:solidFill>
                          <a:srgbClr val="000000"/>
                        </a:solidFill>
                        <a:effectLst/>
                        <a:latin typeface="Calibri"/>
                        <a:cs typeface="Calibri"/>
                      </a:endParaRPr>
                    </a:p>
                  </a:txBody>
                  <a:tcPr marL="9525" marR="9525" marT="9525" marB="0" anchor="ctr">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solidFill>
                      <a:schemeClr val="accent1">
                        <a:lumMod val="60000"/>
                        <a:lumOff val="40000"/>
                      </a:schemeClr>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765516162"/>
                  </a:ext>
                </a:extLst>
              </a:tr>
              <a:tr h="190500">
                <a:tc gridSpan="3">
                  <a:txBody>
                    <a:bodyPr/>
                    <a:lstStyle/>
                    <a:p>
                      <a:pPr marL="72000" algn="l" fontAlgn="b"/>
                      <a:r>
                        <a:rPr lang="es-CL" sz="1300" u="none" strike="noStrike" dirty="0">
                          <a:effectLst/>
                          <a:latin typeface="Calibri"/>
                          <a:cs typeface="Calibri"/>
                        </a:rPr>
                        <a:t>De 1 año y 5 meses y 29 días</a:t>
                      </a:r>
                      <a:endParaRPr lang="es-CL" sz="1300" b="0" i="0" u="none" strike="noStrike" dirty="0">
                        <a:solidFill>
                          <a:srgbClr val="000000"/>
                        </a:solidFill>
                        <a:effectLst/>
                        <a:latin typeface="Calibri"/>
                        <a:cs typeface="Calibri"/>
                      </a:endParaRPr>
                    </a:p>
                  </a:txBody>
                  <a:tcPr marL="9525" marR="9525" marT="9525" marB="0" anchor="ctr">
                    <a:lnL w="12700" cap="flat" cmpd="sng" algn="ctr">
                      <a:noFill/>
                      <a:prstDash val="solid"/>
                      <a:round/>
                      <a:headEnd type="none" w="med" len="med"/>
                      <a:tailEnd type="none" w="med" len="med"/>
                    </a:lnL>
                    <a:solidFill>
                      <a:schemeClr val="accent1">
                        <a:lumMod val="60000"/>
                        <a:lumOff val="40000"/>
                      </a:schemeClr>
                    </a:solidFill>
                  </a:tcPr>
                </a:tc>
                <a:tc hMerge="1">
                  <a:txBody>
                    <a:bodyPr/>
                    <a:lstStyle/>
                    <a:p>
                      <a:endParaRPr lang="es-CL"/>
                    </a:p>
                  </a:txBody>
                  <a:tcPr/>
                </a:tc>
                <a:tc hMerge="1">
                  <a:txBody>
                    <a:bodyPr/>
                    <a:lstStyle/>
                    <a:p>
                      <a:endParaRPr lang="es-CL"/>
                    </a:p>
                  </a:txBody>
                  <a:tcPr/>
                </a:tc>
                <a:tc>
                  <a:txBody>
                    <a:bodyPr/>
                    <a:lstStyle/>
                    <a:p>
                      <a:pPr marL="72000" algn="l" fontAlgn="b"/>
                      <a:r>
                        <a:rPr lang="es-CL" sz="1300" u="none" strike="noStrike" dirty="0">
                          <a:effectLst/>
                          <a:latin typeface="Calibri"/>
                          <a:cs typeface="Calibri"/>
                        </a:rPr>
                        <a:t> </a:t>
                      </a:r>
                      <a:endParaRPr lang="es-CL" sz="1300" b="0" i="0" u="none" strike="noStrike" dirty="0">
                        <a:solidFill>
                          <a:srgbClr val="000000"/>
                        </a:solidFill>
                        <a:effectLst/>
                        <a:latin typeface="Calibri"/>
                        <a:cs typeface="Calibri"/>
                      </a:endParaRPr>
                    </a:p>
                  </a:txBody>
                  <a:tcPr marL="9525" marR="9525" marT="9525" marB="0" anchor="ctr">
                    <a:solidFill>
                      <a:schemeClr val="accent1">
                        <a:lumMod val="60000"/>
                        <a:lumOff val="40000"/>
                      </a:schemeClr>
                    </a:solidFill>
                  </a:tcPr>
                </a:tc>
                <a:tc gridSpan="3">
                  <a:txBody>
                    <a:bodyPr/>
                    <a:lstStyle/>
                    <a:p>
                      <a:pPr marL="72000" algn="l" fontAlgn="b"/>
                      <a:r>
                        <a:rPr lang="es-CL" sz="1300" u="none" strike="noStrike" dirty="0">
                          <a:effectLst/>
                          <a:latin typeface="Calibri"/>
                          <a:cs typeface="Calibri"/>
                        </a:rPr>
                        <a:t>Corresponde a un año de Antigüedad</a:t>
                      </a:r>
                      <a:endParaRPr lang="es-CL" sz="1300" b="0" i="0" u="none" strike="noStrike" dirty="0">
                        <a:solidFill>
                          <a:srgbClr val="000000"/>
                        </a:solidFill>
                        <a:effectLst/>
                        <a:latin typeface="Calibri"/>
                        <a:cs typeface="Calibri"/>
                      </a:endParaRPr>
                    </a:p>
                  </a:txBody>
                  <a:tcPr marL="9525" marR="9525" marT="9525" marB="0" anchor="ctr">
                    <a:lnR w="12700" cap="flat" cmpd="sng" algn="ctr">
                      <a:noFill/>
                      <a:prstDash val="solid"/>
                      <a:round/>
                      <a:headEnd type="none" w="med" len="med"/>
                      <a:tailEnd type="none" w="med" len="med"/>
                    </a:lnR>
                    <a:solidFill>
                      <a:schemeClr val="accent1">
                        <a:lumMod val="60000"/>
                        <a:lumOff val="40000"/>
                      </a:schemeClr>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2079341036"/>
                  </a:ext>
                </a:extLst>
              </a:tr>
              <a:tr h="190500">
                <a:tc gridSpan="2">
                  <a:txBody>
                    <a:bodyPr/>
                    <a:lstStyle/>
                    <a:p>
                      <a:pPr marL="72000" algn="l" fontAlgn="b"/>
                      <a:r>
                        <a:rPr lang="es-CL" sz="1300" u="none" strike="noStrike">
                          <a:effectLst/>
                          <a:latin typeface="Calibri"/>
                          <a:cs typeface="Calibri"/>
                        </a:rPr>
                        <a:t>De 1 año y 6 meses y 1 día</a:t>
                      </a:r>
                      <a:endParaRPr lang="es-CL" sz="1300" b="0" i="0" u="none" strike="noStrike">
                        <a:solidFill>
                          <a:srgbClr val="000000"/>
                        </a:solidFill>
                        <a:effectLst/>
                        <a:latin typeface="Calibri"/>
                        <a:cs typeface="Calibri"/>
                      </a:endParaRPr>
                    </a:p>
                  </a:txBody>
                  <a:tcPr marL="9525" marR="9525" marT="9525" marB="0" anchor="ctr">
                    <a:lnL w="12700" cap="flat" cmpd="sng" algn="ctr">
                      <a:noFill/>
                      <a:prstDash val="solid"/>
                      <a:round/>
                      <a:headEnd type="none" w="med" len="med"/>
                      <a:tailEnd type="none" w="med" len="med"/>
                    </a:lnL>
                    <a:solidFill>
                      <a:schemeClr val="accent1">
                        <a:lumMod val="60000"/>
                        <a:lumOff val="40000"/>
                      </a:schemeClr>
                    </a:solidFill>
                  </a:tcPr>
                </a:tc>
                <a:tc hMerge="1">
                  <a:txBody>
                    <a:bodyPr/>
                    <a:lstStyle/>
                    <a:p>
                      <a:endParaRPr lang="es-CL"/>
                    </a:p>
                  </a:txBody>
                  <a:tcPr/>
                </a:tc>
                <a:tc>
                  <a:txBody>
                    <a:bodyPr/>
                    <a:lstStyle/>
                    <a:p>
                      <a:pPr marL="72000" algn="l" fontAlgn="b"/>
                      <a:r>
                        <a:rPr lang="es-CL" sz="1300" u="none" strike="noStrike" dirty="0">
                          <a:effectLst/>
                          <a:latin typeface="Calibri"/>
                          <a:cs typeface="Calibri"/>
                        </a:rPr>
                        <a:t> </a:t>
                      </a:r>
                      <a:endParaRPr lang="es-CL" sz="1300" b="0" i="0" u="none" strike="noStrike" dirty="0">
                        <a:solidFill>
                          <a:srgbClr val="000000"/>
                        </a:solidFill>
                        <a:effectLst/>
                        <a:latin typeface="Calibri"/>
                        <a:cs typeface="Calibri"/>
                      </a:endParaRPr>
                    </a:p>
                  </a:txBody>
                  <a:tcPr marL="9525" marR="9525" marT="9525" marB="0" anchor="ctr">
                    <a:solidFill>
                      <a:schemeClr val="accent1">
                        <a:lumMod val="60000"/>
                        <a:lumOff val="40000"/>
                      </a:schemeClr>
                    </a:solidFill>
                  </a:tcPr>
                </a:tc>
                <a:tc>
                  <a:txBody>
                    <a:bodyPr/>
                    <a:lstStyle/>
                    <a:p>
                      <a:pPr marL="72000" algn="l" fontAlgn="b"/>
                      <a:r>
                        <a:rPr lang="es-CL" sz="1300" u="none" strike="noStrike">
                          <a:effectLst/>
                          <a:latin typeface="Calibri"/>
                          <a:cs typeface="Calibri"/>
                        </a:rPr>
                        <a:t> </a:t>
                      </a:r>
                      <a:endParaRPr lang="es-CL" sz="1300" b="0" i="0" u="none" strike="noStrike">
                        <a:solidFill>
                          <a:srgbClr val="000000"/>
                        </a:solidFill>
                        <a:effectLst/>
                        <a:latin typeface="Calibri"/>
                        <a:cs typeface="Calibri"/>
                      </a:endParaRPr>
                    </a:p>
                  </a:txBody>
                  <a:tcPr marL="9525" marR="9525" marT="9525" marB="0" anchor="ctr">
                    <a:solidFill>
                      <a:schemeClr val="accent1">
                        <a:lumMod val="60000"/>
                        <a:lumOff val="40000"/>
                      </a:schemeClr>
                    </a:solidFill>
                  </a:tcPr>
                </a:tc>
                <a:tc gridSpan="3">
                  <a:txBody>
                    <a:bodyPr/>
                    <a:lstStyle/>
                    <a:p>
                      <a:pPr marL="72000" algn="l" fontAlgn="b"/>
                      <a:r>
                        <a:rPr lang="es-CL" sz="1300" u="none" strike="noStrike" dirty="0">
                          <a:effectLst/>
                          <a:latin typeface="Calibri"/>
                          <a:cs typeface="Calibri"/>
                        </a:rPr>
                        <a:t>Corresponde a dos años y así sucesivamente</a:t>
                      </a:r>
                      <a:endParaRPr lang="es-CL" sz="1300" b="0" i="0" u="none" strike="noStrike" dirty="0">
                        <a:solidFill>
                          <a:srgbClr val="000000"/>
                        </a:solidFill>
                        <a:effectLst/>
                        <a:latin typeface="Calibri"/>
                        <a:cs typeface="Calibri"/>
                      </a:endParaRPr>
                    </a:p>
                  </a:txBody>
                  <a:tcPr marL="9525" marR="9525" marT="9525" marB="0" anchor="ctr">
                    <a:lnR w="12700" cap="flat" cmpd="sng" algn="ctr">
                      <a:noFill/>
                      <a:prstDash val="solid"/>
                      <a:round/>
                      <a:headEnd type="none" w="med" len="med"/>
                      <a:tailEnd type="none" w="med" len="med"/>
                    </a:lnR>
                    <a:solidFill>
                      <a:schemeClr val="accent1">
                        <a:lumMod val="60000"/>
                        <a:lumOff val="40000"/>
                      </a:schemeClr>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4128798170"/>
                  </a:ext>
                </a:extLst>
              </a:tr>
              <a:tr h="200025">
                <a:tc>
                  <a:txBody>
                    <a:bodyPr/>
                    <a:lstStyle/>
                    <a:p>
                      <a:pPr marL="72000" algn="l" fontAlgn="b"/>
                      <a:r>
                        <a:rPr lang="es-CL" sz="1300" u="none" strike="noStrike">
                          <a:effectLst/>
                          <a:latin typeface="Calibri"/>
                          <a:cs typeface="Calibri"/>
                        </a:rPr>
                        <a:t> </a:t>
                      </a:r>
                      <a:endParaRPr lang="es-CL" sz="1300" b="0" i="0" u="none" strike="noStrike">
                        <a:solidFill>
                          <a:srgbClr val="000000"/>
                        </a:solidFill>
                        <a:effectLst/>
                        <a:latin typeface="Calibri"/>
                        <a:cs typeface="Calibri"/>
                      </a:endParaRPr>
                    </a:p>
                  </a:txBody>
                  <a:tcPr marL="9525" marR="9525" marT="9525"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accent1">
                        <a:lumMod val="60000"/>
                        <a:lumOff val="40000"/>
                      </a:schemeClr>
                    </a:solidFill>
                  </a:tcPr>
                </a:tc>
                <a:tc>
                  <a:txBody>
                    <a:bodyPr/>
                    <a:lstStyle/>
                    <a:p>
                      <a:pPr marL="72000" algn="l" fontAlgn="b"/>
                      <a:r>
                        <a:rPr lang="es-CL" sz="1300" u="none" strike="noStrike">
                          <a:effectLst/>
                          <a:latin typeface="Calibri"/>
                          <a:cs typeface="Calibri"/>
                        </a:rPr>
                        <a:t> </a:t>
                      </a:r>
                      <a:endParaRPr lang="es-CL" sz="1300" b="0" i="0" u="none" strike="noStrike">
                        <a:solidFill>
                          <a:srgbClr val="000000"/>
                        </a:solidFill>
                        <a:effectLst/>
                        <a:latin typeface="Calibri"/>
                        <a:cs typeface="Calibri"/>
                      </a:endParaRPr>
                    </a:p>
                  </a:txBody>
                  <a:tcPr marL="9525" marR="9525" marT="9525" marB="0" anchor="ctr">
                    <a:lnB w="12700" cap="flat" cmpd="sng" algn="ctr">
                      <a:noFill/>
                      <a:prstDash val="solid"/>
                      <a:round/>
                      <a:headEnd type="none" w="med" len="med"/>
                      <a:tailEnd type="none" w="med" len="med"/>
                    </a:lnB>
                    <a:solidFill>
                      <a:schemeClr val="accent1">
                        <a:lumMod val="60000"/>
                        <a:lumOff val="40000"/>
                      </a:schemeClr>
                    </a:solidFill>
                  </a:tcPr>
                </a:tc>
                <a:tc>
                  <a:txBody>
                    <a:bodyPr/>
                    <a:lstStyle/>
                    <a:p>
                      <a:pPr marL="72000" algn="l" fontAlgn="b"/>
                      <a:r>
                        <a:rPr lang="es-CL" sz="1300" u="none" strike="noStrike">
                          <a:effectLst/>
                          <a:latin typeface="Calibri"/>
                          <a:cs typeface="Calibri"/>
                        </a:rPr>
                        <a:t> </a:t>
                      </a:r>
                      <a:endParaRPr lang="es-CL" sz="1300" b="0" i="0" u="none" strike="noStrike">
                        <a:solidFill>
                          <a:srgbClr val="000000"/>
                        </a:solidFill>
                        <a:effectLst/>
                        <a:latin typeface="Calibri"/>
                        <a:cs typeface="Calibri"/>
                      </a:endParaRPr>
                    </a:p>
                  </a:txBody>
                  <a:tcPr marL="9525" marR="9525" marT="9525" marB="0" anchor="ctr">
                    <a:lnB w="12700" cap="flat" cmpd="sng" algn="ctr">
                      <a:noFill/>
                      <a:prstDash val="solid"/>
                      <a:round/>
                      <a:headEnd type="none" w="med" len="med"/>
                      <a:tailEnd type="none" w="med" len="med"/>
                    </a:lnB>
                    <a:solidFill>
                      <a:schemeClr val="accent1">
                        <a:lumMod val="60000"/>
                        <a:lumOff val="40000"/>
                      </a:schemeClr>
                    </a:solidFill>
                  </a:tcPr>
                </a:tc>
                <a:tc>
                  <a:txBody>
                    <a:bodyPr/>
                    <a:lstStyle/>
                    <a:p>
                      <a:pPr marL="72000" algn="l" fontAlgn="b"/>
                      <a:r>
                        <a:rPr lang="es-CL" sz="1300" u="none" strike="noStrike">
                          <a:effectLst/>
                          <a:latin typeface="Calibri"/>
                          <a:cs typeface="Calibri"/>
                        </a:rPr>
                        <a:t> </a:t>
                      </a:r>
                      <a:endParaRPr lang="es-CL" sz="1300" b="0" i="0" u="none" strike="noStrike">
                        <a:solidFill>
                          <a:srgbClr val="000000"/>
                        </a:solidFill>
                        <a:effectLst/>
                        <a:latin typeface="Calibri"/>
                        <a:cs typeface="Calibri"/>
                      </a:endParaRPr>
                    </a:p>
                  </a:txBody>
                  <a:tcPr marL="9525" marR="9525" marT="9525" marB="0" anchor="ctr">
                    <a:lnB w="12700" cap="flat" cmpd="sng" algn="ctr">
                      <a:noFill/>
                      <a:prstDash val="solid"/>
                      <a:round/>
                      <a:headEnd type="none" w="med" len="med"/>
                      <a:tailEnd type="none" w="med" len="med"/>
                    </a:lnB>
                    <a:solidFill>
                      <a:schemeClr val="accent1">
                        <a:lumMod val="60000"/>
                        <a:lumOff val="40000"/>
                      </a:schemeClr>
                    </a:solidFill>
                  </a:tcPr>
                </a:tc>
                <a:tc>
                  <a:txBody>
                    <a:bodyPr/>
                    <a:lstStyle/>
                    <a:p>
                      <a:pPr marL="72000" algn="l" fontAlgn="b"/>
                      <a:r>
                        <a:rPr lang="es-CL" sz="1300" u="none" strike="noStrike" dirty="0">
                          <a:effectLst/>
                          <a:latin typeface="Calibri"/>
                          <a:cs typeface="Calibri"/>
                        </a:rPr>
                        <a:t> </a:t>
                      </a:r>
                      <a:endParaRPr lang="es-CL" sz="1300" b="0" i="0" u="none" strike="noStrike" dirty="0">
                        <a:solidFill>
                          <a:srgbClr val="000000"/>
                        </a:solidFill>
                        <a:effectLst/>
                        <a:latin typeface="Calibri"/>
                        <a:cs typeface="Calibri"/>
                      </a:endParaRPr>
                    </a:p>
                  </a:txBody>
                  <a:tcPr marL="9525" marR="9525" marT="9525" marB="0" anchor="ctr">
                    <a:lnB w="12700" cap="flat" cmpd="sng" algn="ctr">
                      <a:noFill/>
                      <a:prstDash val="solid"/>
                      <a:round/>
                      <a:headEnd type="none" w="med" len="med"/>
                      <a:tailEnd type="none" w="med" len="med"/>
                    </a:lnB>
                    <a:solidFill>
                      <a:schemeClr val="accent1">
                        <a:lumMod val="60000"/>
                        <a:lumOff val="40000"/>
                      </a:schemeClr>
                    </a:solidFill>
                  </a:tcPr>
                </a:tc>
                <a:tc>
                  <a:txBody>
                    <a:bodyPr/>
                    <a:lstStyle/>
                    <a:p>
                      <a:pPr marL="72000" algn="l" fontAlgn="b"/>
                      <a:r>
                        <a:rPr lang="es-CL" sz="1300" u="none" strike="noStrike" dirty="0">
                          <a:effectLst/>
                          <a:latin typeface="Calibri"/>
                          <a:cs typeface="Calibri"/>
                        </a:rPr>
                        <a:t> </a:t>
                      </a:r>
                      <a:endParaRPr lang="es-CL" sz="1300" b="0" i="0" u="none" strike="noStrike" dirty="0">
                        <a:solidFill>
                          <a:srgbClr val="000000"/>
                        </a:solidFill>
                        <a:effectLst/>
                        <a:latin typeface="Calibri"/>
                        <a:cs typeface="Calibri"/>
                      </a:endParaRPr>
                    </a:p>
                  </a:txBody>
                  <a:tcPr marL="9525" marR="9525" marT="9525" marB="0" anchor="ctr">
                    <a:lnB w="12700" cap="flat" cmpd="sng" algn="ctr">
                      <a:noFill/>
                      <a:prstDash val="solid"/>
                      <a:round/>
                      <a:headEnd type="none" w="med" len="med"/>
                      <a:tailEnd type="none" w="med" len="med"/>
                    </a:lnB>
                    <a:solidFill>
                      <a:schemeClr val="accent1">
                        <a:lumMod val="60000"/>
                        <a:lumOff val="40000"/>
                      </a:schemeClr>
                    </a:solidFill>
                  </a:tcPr>
                </a:tc>
                <a:tc>
                  <a:txBody>
                    <a:bodyPr/>
                    <a:lstStyle/>
                    <a:p>
                      <a:pPr marL="72000" algn="l" fontAlgn="b"/>
                      <a:r>
                        <a:rPr lang="es-CL" sz="1300" u="none" strike="noStrike" dirty="0">
                          <a:effectLst/>
                          <a:latin typeface="Calibri"/>
                          <a:cs typeface="Calibri"/>
                        </a:rPr>
                        <a:t> </a:t>
                      </a:r>
                      <a:endParaRPr lang="es-CL" sz="1300" b="0" i="0" u="none" strike="noStrike" dirty="0">
                        <a:solidFill>
                          <a:srgbClr val="000000"/>
                        </a:solidFill>
                        <a:effectLst/>
                        <a:latin typeface="Calibri"/>
                        <a:cs typeface="Calibri"/>
                      </a:endParaRPr>
                    </a:p>
                  </a:txBody>
                  <a:tcPr marL="9525" marR="9525" marT="9525"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719275887"/>
                  </a:ext>
                </a:extLst>
              </a:tr>
            </a:tbl>
          </a:graphicData>
        </a:graphic>
      </p:graphicFrame>
    </p:spTree>
    <p:extLst>
      <p:ext uri="{BB962C8B-B14F-4D97-AF65-F5344CB8AC3E}">
        <p14:creationId xmlns:p14="http://schemas.microsoft.com/office/powerpoint/2010/main" val="393975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1;p3"/>
          <p:cNvSpPr/>
          <p:nvPr/>
        </p:nvSpPr>
        <p:spPr>
          <a:xfrm>
            <a:off x="541339" y="2273300"/>
            <a:ext cx="7167561" cy="3441700"/>
          </a:xfrm>
          <a:prstGeom prst="roundRect">
            <a:avLst>
              <a:gd name="adj" fmla="val 5516"/>
            </a:avLst>
          </a:prstGeom>
          <a:solidFill>
            <a:schemeClr val="bg1"/>
          </a:solidFill>
          <a:ln w="1270" cap="flat" cmpd="sng">
            <a:solidFill>
              <a:schemeClr val="tx1">
                <a:lumMod val="65000"/>
                <a:lumOff val="3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3" name="Gráfico 6">
            <a:extLst>
              <a:ext uri="{FF2B5EF4-FFF2-40B4-BE49-F238E27FC236}">
                <a16:creationId xmlns:a16="http://schemas.microsoft.com/office/drawing/2014/main" id="{FC61AAF6-FE0F-4995-B817-1BE52DF24ACF}"/>
              </a:ext>
            </a:extLst>
          </p:cNvPr>
          <p:cNvPicPr>
            <a:picLocks noChangeAspect="1"/>
          </p:cNvPicPr>
          <p:nvPr/>
        </p:nvPicPr>
        <p:blipFill>
          <a:blip/>
          <a:stretch>
            <a:fillRect/>
          </a:stretch>
        </p:blipFill>
        <p:spPr>
          <a:xfrm flipH="1">
            <a:off x="5564966" y="2627559"/>
            <a:ext cx="1953433" cy="3174329"/>
          </a:xfrm>
          <a:prstGeom prst="rect">
            <a:avLst/>
          </a:prstGeom>
        </p:spPr>
      </p:pic>
      <p:sp>
        <p:nvSpPr>
          <p:cNvPr id="4" name="Rectángulo 3"/>
          <p:cNvSpPr/>
          <p:nvPr/>
        </p:nvSpPr>
        <p:spPr>
          <a:xfrm>
            <a:off x="461962" y="1162606"/>
            <a:ext cx="9050338" cy="553998"/>
          </a:xfrm>
          <a:prstGeom prst="rect">
            <a:avLst/>
          </a:prstGeom>
        </p:spPr>
        <p:txBody>
          <a:bodyPr wrap="square">
            <a:noAutofit/>
          </a:bodyPr>
          <a:lstStyle/>
          <a:p>
            <a:r>
              <a:rPr lang="es-CL" sz="3300" b="1" dirty="0">
                <a:solidFill>
                  <a:srgbClr val="ED6B00"/>
                </a:solidFill>
                <a:latin typeface="Calibri"/>
                <a:ea typeface="Calibri"/>
                <a:cs typeface="Calibri"/>
              </a:rPr>
              <a:t>PAUSAS </a:t>
            </a:r>
            <a:r>
              <a:rPr lang="es-CL" sz="3300" dirty="0">
                <a:solidFill>
                  <a:srgbClr val="800000"/>
                </a:solidFill>
                <a:latin typeface="Calibri"/>
                <a:ea typeface="Calibri"/>
                <a:cs typeface="Calibri"/>
              </a:rPr>
              <a:t>REFLEXIVAS</a:t>
            </a:r>
          </a:p>
          <a:p>
            <a:endParaRPr lang="es-CL" sz="3300" dirty="0">
              <a:solidFill>
                <a:srgbClr val="800000"/>
              </a:solidFill>
              <a:latin typeface="Calibri"/>
              <a:ea typeface="Calibri"/>
              <a:cs typeface="Calibri"/>
            </a:endParaRPr>
          </a:p>
        </p:txBody>
      </p:sp>
      <p:sp>
        <p:nvSpPr>
          <p:cNvPr id="5" name="Rectángulo 4"/>
          <p:cNvSpPr/>
          <p:nvPr/>
        </p:nvSpPr>
        <p:spPr>
          <a:xfrm>
            <a:off x="842963" y="2987182"/>
            <a:ext cx="5033224" cy="1305486"/>
          </a:xfrm>
          <a:prstGeom prst="rect">
            <a:avLst/>
          </a:prstGeom>
        </p:spPr>
        <p:txBody>
          <a:bodyPr wrap="square">
            <a:spAutoFit/>
          </a:bodyPr>
          <a:lstStyle/>
          <a:p>
            <a:r>
              <a:rPr lang="es-CL" sz="2200" b="1" dirty="0">
                <a:solidFill>
                  <a:schemeClr val="tx1"/>
                </a:solidFill>
                <a:latin typeface="Calibri"/>
                <a:cs typeface="Calibri"/>
              </a:rPr>
              <a:t>¿Sa</a:t>
            </a:r>
            <a:r>
              <a:rPr lang="es-ES" sz="2200" b="1" dirty="0">
                <a:solidFill>
                  <a:schemeClr val="tx1"/>
                </a:solidFill>
                <a:latin typeface="Calibri"/>
                <a:cs typeface="Calibri"/>
              </a:rPr>
              <a:t>b</a:t>
            </a:r>
            <a:r>
              <a:rPr lang="es-CL" sz="2200" b="1" dirty="0">
                <a:solidFill>
                  <a:schemeClr val="tx1"/>
                </a:solidFill>
                <a:latin typeface="Calibri"/>
                <a:cs typeface="Calibri"/>
              </a:rPr>
              <a:t>ías que el trabajador también puede poner término al contrato de trabajo?</a:t>
            </a:r>
          </a:p>
          <a:p>
            <a:pPr>
              <a:lnSpc>
                <a:spcPct val="50000"/>
              </a:lnSpc>
            </a:pPr>
            <a:r>
              <a:rPr lang="es-CL" sz="2200" b="1" dirty="0">
                <a:solidFill>
                  <a:schemeClr val="tx1"/>
                </a:solidFill>
                <a:latin typeface="Calibri"/>
                <a:cs typeface="Calibri"/>
              </a:rPr>
              <a:t> </a:t>
            </a:r>
          </a:p>
          <a:p>
            <a:pPr>
              <a:lnSpc>
                <a:spcPct val="50000"/>
              </a:lnSpc>
            </a:pPr>
            <a:br>
              <a:rPr lang="es-CL" sz="2200" b="1" dirty="0">
                <a:solidFill>
                  <a:schemeClr val="tx1"/>
                </a:solidFill>
                <a:latin typeface="Calibri"/>
                <a:cs typeface="Calibri"/>
              </a:rPr>
            </a:br>
            <a:r>
              <a:rPr lang="es-CL" sz="2200" b="1" dirty="0">
                <a:solidFill>
                  <a:schemeClr val="tx1"/>
                </a:solidFill>
                <a:latin typeface="Calibri"/>
                <a:cs typeface="Calibri"/>
              </a:rPr>
              <a:t>¿Conoces algún caso de este tipo?</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5375" y="2259471"/>
            <a:ext cx="482540" cy="482540"/>
          </a:xfrm>
          <a:prstGeom prst="rect">
            <a:avLst/>
          </a:prstGeom>
        </p:spPr>
      </p:pic>
      <p:sp>
        <p:nvSpPr>
          <p:cNvPr id="8" name="Diagrama de flujo: documento 3">
            <a:extLst>
              <a:ext uri="{FF2B5EF4-FFF2-40B4-BE49-F238E27FC236}">
                <a16:creationId xmlns:a16="http://schemas.microsoft.com/office/drawing/2014/main" id="{336DE906-9FD1-40EA-A92E-580AAE65BC27}"/>
              </a:ext>
            </a:extLst>
          </p:cNvPr>
          <p:cNvSpPr/>
          <p:nvPr/>
        </p:nvSpPr>
        <p:spPr>
          <a:xfrm>
            <a:off x="1010691" y="5124371"/>
            <a:ext cx="4611149" cy="2130804"/>
          </a:xfrm>
          <a:prstGeom prst="flowChartDocumen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200" b="1" dirty="0">
              <a:solidFill>
                <a:schemeClr val="tx1"/>
              </a:solidFill>
              <a:latin typeface="Calibri"/>
              <a:ea typeface="Arial"/>
              <a:cs typeface="Calibri"/>
            </a:endParaRPr>
          </a:p>
        </p:txBody>
      </p:sp>
      <p:sp>
        <p:nvSpPr>
          <p:cNvPr id="9" name="Rectángulo 8"/>
          <p:cNvSpPr/>
          <p:nvPr/>
        </p:nvSpPr>
        <p:spPr>
          <a:xfrm>
            <a:off x="561689" y="1868147"/>
            <a:ext cx="6093560" cy="369332"/>
          </a:xfrm>
          <a:prstGeom prst="rect">
            <a:avLst/>
          </a:prstGeom>
        </p:spPr>
        <p:txBody>
          <a:bodyPr wrap="none">
            <a:spAutoFit/>
          </a:bodyPr>
          <a:lstStyle/>
          <a:p>
            <a:r>
              <a:rPr lang="es-CL" sz="1800" b="1" i="1" dirty="0">
                <a:solidFill>
                  <a:srgbClr val="A93501"/>
                </a:solidFill>
                <a:latin typeface="Calibri"/>
                <a:cs typeface="Calibri"/>
              </a:rPr>
              <a:t>Algunas preguntas sobre  los temas que vamos trabajando. . . </a:t>
            </a:r>
          </a:p>
        </p:txBody>
      </p:sp>
    </p:spTree>
    <p:extLst>
      <p:ext uri="{BB962C8B-B14F-4D97-AF65-F5344CB8AC3E}">
        <p14:creationId xmlns:p14="http://schemas.microsoft.com/office/powerpoint/2010/main" val="1556255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90" name="Google Shape;390;p18"/>
          <p:cNvSpPr/>
          <p:nvPr/>
        </p:nvSpPr>
        <p:spPr>
          <a:xfrm>
            <a:off x="2035277" y="2911885"/>
            <a:ext cx="6999671" cy="2696553"/>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 name="Google Shape;158;p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dirty="0">
                <a:solidFill>
                  <a:srgbClr val="ED6B00"/>
                </a:solidFill>
                <a:latin typeface="Calibri"/>
                <a:ea typeface="Calibri"/>
                <a:cs typeface="Calibri"/>
                <a:sym typeface="Calibri"/>
              </a:rPr>
              <a:t>¿CUÁNTO APRENDIMOS?</a:t>
            </a:r>
            <a:endParaRPr sz="3100" b="1" i="0" u="none" strike="noStrike" cap="none" dirty="0">
              <a:solidFill>
                <a:srgbClr val="ED6B00"/>
              </a:solidFill>
              <a:latin typeface="Calibri"/>
              <a:ea typeface="Calibri"/>
              <a:cs typeface="Calibri"/>
              <a:sym typeface="Calibri"/>
            </a:endParaRPr>
          </a:p>
        </p:txBody>
      </p:sp>
      <p:sp>
        <p:nvSpPr>
          <p:cNvPr id="11" name="Google Shape;159;p5"/>
          <p:cNvSpPr txBox="1"/>
          <p:nvPr/>
        </p:nvSpPr>
        <p:spPr>
          <a:xfrm>
            <a:off x="366450" y="1229932"/>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b="1" dirty="0">
                <a:latin typeface="Calibri"/>
                <a:cs typeface="Calibri"/>
                <a:sym typeface="Calibri"/>
              </a:rPr>
              <a:t>REVISEMOS</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942" y="2715213"/>
            <a:ext cx="2812026" cy="3182572"/>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8123" y="5063613"/>
            <a:ext cx="1705019" cy="1272246"/>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4444" y="5389023"/>
            <a:ext cx="1651873" cy="884514"/>
          </a:xfrm>
          <a:prstGeom prst="rect">
            <a:avLst/>
          </a:prstGeom>
        </p:spPr>
      </p:pic>
      <p:sp>
        <p:nvSpPr>
          <p:cNvPr id="13" name="Google Shape;168;p5"/>
          <p:cNvSpPr txBox="1"/>
          <p:nvPr/>
        </p:nvSpPr>
        <p:spPr>
          <a:xfrm>
            <a:off x="4175975" y="1184197"/>
            <a:ext cx="46649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5000" dirty="0">
                <a:solidFill>
                  <a:srgbClr val="FFB375"/>
                </a:solidFill>
                <a:latin typeface="Calibri"/>
                <a:ea typeface="Calibri"/>
                <a:cs typeface="Calibri"/>
                <a:sym typeface="Calibri"/>
              </a:rPr>
              <a:t>8</a:t>
            </a:r>
            <a:endParaRPr sz="5000" b="0" i="0" u="none" strike="noStrike" cap="none" dirty="0">
              <a:solidFill>
                <a:srgbClr val="FFB375"/>
              </a:solidFill>
              <a:latin typeface="Calibri"/>
              <a:ea typeface="Calibri"/>
              <a:cs typeface="Calibri"/>
              <a:sym typeface="Calibri"/>
            </a:endParaRPr>
          </a:p>
        </p:txBody>
      </p:sp>
      <p:sp>
        <p:nvSpPr>
          <p:cNvPr id="12" name="Google Shape;167;p5"/>
          <p:cNvSpPr txBox="1"/>
          <p:nvPr/>
        </p:nvSpPr>
        <p:spPr>
          <a:xfrm>
            <a:off x="3550974" y="3143552"/>
            <a:ext cx="5453326" cy="2495248"/>
          </a:xfrm>
          <a:prstGeom prst="rect">
            <a:avLst/>
          </a:prstGeom>
          <a:noFill/>
          <a:ln>
            <a:noFill/>
          </a:ln>
        </p:spPr>
        <p:txBody>
          <a:bodyPr spcFirstLastPara="1" wrap="square" lIns="91425" tIns="91425" rIns="91425" bIns="91425" anchor="t" anchorCtr="0">
            <a:noAutofit/>
          </a:bodyPr>
          <a:lstStyle/>
          <a:p>
            <a:pPr>
              <a:lnSpc>
                <a:spcPct val="90000"/>
              </a:lnSpc>
              <a:buSzPts val="1100"/>
            </a:pPr>
            <a:r>
              <a:rPr lang="es-CL" sz="2400" dirty="0">
                <a:solidFill>
                  <a:srgbClr val="A93501"/>
                </a:solidFill>
                <a:latin typeface="Calibri"/>
                <a:ea typeface="Calibri"/>
                <a:cs typeface="Calibri"/>
              </a:rPr>
              <a:t>DETERMINACIÓN Y CÁLCULOS DE </a:t>
            </a:r>
            <a:br>
              <a:rPr lang="es-CL" sz="2400" dirty="0">
                <a:solidFill>
                  <a:srgbClr val="A93501"/>
                </a:solidFill>
                <a:latin typeface="Calibri"/>
                <a:ea typeface="Calibri"/>
                <a:cs typeface="Calibri"/>
              </a:rPr>
            </a:br>
            <a:r>
              <a:rPr lang="es-CL" sz="2400" dirty="0">
                <a:solidFill>
                  <a:srgbClr val="A93501"/>
                </a:solidFill>
                <a:latin typeface="Calibri"/>
                <a:ea typeface="Calibri"/>
                <a:cs typeface="Calibri"/>
              </a:rPr>
              <a:t>LAS INDEMNIZACIONES</a:t>
            </a:r>
            <a:endParaRPr lang="es-ES" sz="2400" dirty="0">
              <a:solidFill>
                <a:srgbClr val="A93501"/>
              </a:solidFill>
              <a:latin typeface="Calibri"/>
              <a:ea typeface="Calibri"/>
              <a:cs typeface="Calibri"/>
            </a:endParaRPr>
          </a:p>
          <a:p>
            <a:pPr lvl="0">
              <a:lnSpc>
                <a:spcPct val="50000"/>
              </a:lnSpc>
              <a:buSzPts val="1100"/>
            </a:pPr>
            <a:endParaRPr lang="es-CL" sz="2000" dirty="0">
              <a:solidFill>
                <a:srgbClr val="A93501"/>
              </a:solidFill>
              <a:latin typeface="Calibri"/>
              <a:ea typeface="Calibri"/>
              <a:cs typeface="Calibri"/>
            </a:endParaRPr>
          </a:p>
          <a:p>
            <a:pPr marL="0" indent="0">
              <a:buNone/>
            </a:pPr>
            <a:r>
              <a:rPr lang="es-CL" sz="1700" dirty="0">
                <a:latin typeface="Calibri"/>
                <a:cs typeface="Calibri"/>
              </a:rPr>
              <a:t>Para revisar los temas trabajados a lo largo de la presentación, te invito a desarrollar la </a:t>
            </a:r>
            <a:r>
              <a:rPr lang="es-CL" sz="1700" b="1" dirty="0">
                <a:solidFill>
                  <a:srgbClr val="ED6B00"/>
                </a:solidFill>
                <a:latin typeface="Calibri"/>
                <a:cs typeface="Calibri"/>
              </a:rPr>
              <a:t>Actividad 8 Cuánto Aprendimos</a:t>
            </a:r>
            <a:r>
              <a:rPr lang="es-CL" sz="1700" dirty="0">
                <a:latin typeface="Calibri"/>
                <a:cs typeface="Calibri"/>
              </a:rPr>
              <a:t>. Descarga el archivo y sigue las instrucciones.</a:t>
            </a:r>
          </a:p>
          <a:p>
            <a:pPr marL="0" indent="0">
              <a:lnSpc>
                <a:spcPct val="50000"/>
              </a:lnSpc>
              <a:buNone/>
            </a:pPr>
            <a:endParaRPr lang="es-CL" sz="1700" b="1" dirty="0">
              <a:latin typeface="Calibri"/>
              <a:cs typeface="Calibri"/>
            </a:endParaRPr>
          </a:p>
          <a:p>
            <a:pPr marL="0" indent="0">
              <a:buNone/>
            </a:pPr>
            <a:r>
              <a:rPr lang="es-CL" sz="1700" b="1" dirty="0">
                <a:latin typeface="Calibri"/>
                <a:cs typeface="Calibri"/>
              </a:rPr>
              <a:t>¡Muy bien!, </a:t>
            </a:r>
            <a:r>
              <a:rPr lang="es-CL" sz="1700" dirty="0">
                <a:latin typeface="Calibri"/>
                <a:cs typeface="Calibri"/>
              </a:rPr>
              <a:t>ahora vamos a practicar.</a:t>
            </a:r>
          </a:p>
          <a:p>
            <a:pPr lvl="0">
              <a:lnSpc>
                <a:spcPct val="90000"/>
              </a:lnSpc>
              <a:buSzPts val="1100"/>
            </a:pPr>
            <a:endParaRPr lang="es-ES" sz="2000" dirty="0">
              <a:solidFill>
                <a:srgbClr val="A93501"/>
              </a:solidFill>
              <a:latin typeface="Calibri"/>
              <a:ea typeface="Calibri"/>
              <a:cs typeface="Calibri"/>
            </a:endParaRPr>
          </a:p>
          <a:p>
            <a:pPr>
              <a:lnSpc>
                <a:spcPct val="90000"/>
              </a:lnSpc>
            </a:pPr>
            <a:endParaRPr lang="x-none" sz="2000" b="1" dirty="0">
              <a:solidFill>
                <a:srgbClr val="ED6B00"/>
              </a:solidFill>
              <a:latin typeface="Calibri"/>
              <a:ea typeface="Calibri"/>
              <a:cs typeface="Calibri"/>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16" name="Google Shape;450;p21"/>
          <p:cNvSpPr/>
          <p:nvPr/>
        </p:nvSpPr>
        <p:spPr>
          <a:xfrm>
            <a:off x="431624" y="2285848"/>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38" name="Google Shape;438;p20"/>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ACTIVIDAD PRÁCTICA</a:t>
            </a:r>
            <a:endParaRPr sz="3100" b="1" i="0" u="none" strike="noStrike" cap="none" dirty="0">
              <a:solidFill>
                <a:srgbClr val="ED6B00"/>
              </a:solidFill>
              <a:latin typeface="Calibri"/>
              <a:ea typeface="Calibri"/>
              <a:cs typeface="Calibri"/>
              <a:sym typeface="Calibri"/>
            </a:endParaRPr>
          </a:p>
        </p:txBody>
      </p:sp>
      <p:sp>
        <p:nvSpPr>
          <p:cNvPr id="442" name="Google Shape;442;p20"/>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3" name="Google Shape;443;p20"/>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¡PRACTIQUEMOS!</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sp>
        <p:nvSpPr>
          <p:cNvPr id="10" name="Google Shape;168;p5"/>
          <p:cNvSpPr txBox="1"/>
          <p:nvPr/>
        </p:nvSpPr>
        <p:spPr>
          <a:xfrm>
            <a:off x="3670560" y="1209418"/>
            <a:ext cx="559356" cy="409500"/>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6000" b="0" i="0" u="none" strike="noStrike" cap="none" dirty="0">
                <a:solidFill>
                  <a:srgbClr val="FFB375"/>
                </a:solidFill>
                <a:latin typeface="Calibri"/>
                <a:ea typeface="Calibri"/>
                <a:cs typeface="Calibri"/>
                <a:sym typeface="Calibri"/>
              </a:rPr>
              <a:t>8</a:t>
            </a:r>
            <a:endParaRPr sz="6000" b="0" i="0" u="none" strike="noStrike" cap="none" dirty="0">
              <a:solidFill>
                <a:srgbClr val="FFB375"/>
              </a:solidFill>
              <a:latin typeface="Calibri"/>
              <a:ea typeface="Calibri"/>
              <a:cs typeface="Calibri"/>
              <a:sym typeface="Calibri"/>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6056" y="3978569"/>
            <a:ext cx="6899892" cy="3974395"/>
          </a:xfrm>
          <a:prstGeom prst="rect">
            <a:avLst/>
          </a:prstGeom>
        </p:spPr>
      </p:pic>
      <p:sp>
        <p:nvSpPr>
          <p:cNvPr id="14" name="Google Shape;97;p3"/>
          <p:cNvSpPr txBox="1"/>
          <p:nvPr/>
        </p:nvSpPr>
        <p:spPr>
          <a:xfrm>
            <a:off x="2686559" y="6881800"/>
            <a:ext cx="1639637"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000000"/>
                </a:solidFill>
                <a:latin typeface="Calibri"/>
                <a:ea typeface="Calibri"/>
                <a:cs typeface="Calibri"/>
                <a:sym typeface="Calibri"/>
              </a:rPr>
              <a:t>°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8" name="Google Shape;445;p20"/>
          <p:cNvSpPr txBox="1"/>
          <p:nvPr/>
        </p:nvSpPr>
        <p:spPr>
          <a:xfrm>
            <a:off x="958646" y="3708229"/>
            <a:ext cx="5315153" cy="774531"/>
          </a:xfrm>
          <a:prstGeom prst="rect">
            <a:avLst/>
          </a:prstGeom>
          <a:noFill/>
          <a:ln>
            <a:noFill/>
          </a:ln>
        </p:spPr>
        <p:txBody>
          <a:bodyPr spcFirstLastPara="1" wrap="square" lIns="91425" tIns="91425" rIns="91425" bIns="91425" anchor="ctr" anchorCtr="0">
            <a:noAutofit/>
          </a:bodyPr>
          <a:lstStyle/>
          <a:p>
            <a:pPr>
              <a:lnSpc>
                <a:spcPct val="90000"/>
              </a:lnSpc>
              <a:buSzPts val="1100"/>
            </a:pPr>
            <a:r>
              <a:rPr lang="es-CL" sz="2400" b="1" dirty="0">
                <a:solidFill>
                  <a:srgbClr val="ED6B00"/>
                </a:solidFill>
                <a:latin typeface="Calibri"/>
                <a:ea typeface="Calibri"/>
                <a:cs typeface="Calibri"/>
              </a:rPr>
              <a:t>DETERMINACIÓN Y CÁLCULOS DE</a:t>
            </a:r>
            <a:br>
              <a:rPr lang="es-CL" sz="2400" b="1" dirty="0">
                <a:solidFill>
                  <a:srgbClr val="ED6B00"/>
                </a:solidFill>
                <a:latin typeface="Calibri"/>
                <a:ea typeface="Calibri"/>
                <a:cs typeface="Calibri"/>
              </a:rPr>
            </a:br>
            <a:r>
              <a:rPr lang="es-CL" sz="2400" dirty="0">
                <a:solidFill>
                  <a:srgbClr val="A93501"/>
                </a:solidFill>
                <a:latin typeface="Calibri"/>
                <a:ea typeface="Calibri"/>
                <a:cs typeface="Calibri"/>
              </a:rPr>
              <a:t>LAS INDEMNIZACIONES</a:t>
            </a:r>
            <a:endParaRPr lang="es-ES" sz="2400" dirty="0">
              <a:solidFill>
                <a:srgbClr val="A93501"/>
              </a:solidFill>
              <a:latin typeface="Calibri"/>
              <a:ea typeface="Calibri"/>
              <a:cs typeface="Calibri"/>
            </a:endParaRPr>
          </a:p>
          <a:p>
            <a:pPr lvl="0">
              <a:lnSpc>
                <a:spcPct val="115000"/>
              </a:lnSpc>
            </a:pPr>
            <a:endParaRPr sz="1600" b="0" i="0" u="none" strike="noStrike" cap="none" dirty="0">
              <a:solidFill>
                <a:srgbClr val="000000"/>
              </a:solidFill>
              <a:latin typeface="Calibri"/>
              <a:ea typeface="Calibri"/>
              <a:cs typeface="Calibri"/>
              <a:sym typeface="Calibri"/>
            </a:endParaRPr>
          </a:p>
          <a:p>
            <a:r>
              <a:rPr lang="es-CL" sz="1700" dirty="0">
                <a:latin typeface="Calibri" panose="020F0502020204030204" pitchFamily="34" charset="0"/>
                <a:cs typeface="Calibri" panose="020F0502020204030204" pitchFamily="34" charset="0"/>
              </a:rPr>
              <a:t>Para realizar la siguiente actividad,  utiliza el archivo </a:t>
            </a:r>
            <a:r>
              <a:rPr lang="es-CL" sz="1700" b="1" dirty="0">
                <a:solidFill>
                  <a:srgbClr val="ED6B00"/>
                </a:solidFill>
                <a:latin typeface="Calibri" panose="020F0502020204030204" pitchFamily="34" charset="0"/>
                <a:cs typeface="Calibri" panose="020F0502020204030204" pitchFamily="34" charset="0"/>
              </a:rPr>
              <a:t>Actividad Práctica 8</a:t>
            </a:r>
            <a:r>
              <a:rPr lang="es-CL" sz="1700" dirty="0">
                <a:latin typeface="Calibri" panose="020F0502020204030204" pitchFamily="34" charset="0"/>
                <a:cs typeface="Calibri" panose="020F0502020204030204" pitchFamily="34" charset="0"/>
              </a:rPr>
              <a:t>,  y sigue las instrucciones señaladas.</a:t>
            </a:r>
          </a:p>
          <a:p>
            <a:endParaRPr lang="es-CL" sz="1600" dirty="0">
              <a:latin typeface="Calibri" panose="020F0502020204030204" pitchFamily="34" charset="0"/>
              <a:cs typeface="Calibri" panose="020F0502020204030204" pitchFamily="34" charset="0"/>
            </a:endParaRPr>
          </a:p>
          <a:p>
            <a:r>
              <a:rPr lang="es-CL" sz="2100" b="1" dirty="0">
                <a:solidFill>
                  <a:srgbClr val="ED6B00"/>
                </a:solidFill>
                <a:latin typeface="Calibri"/>
                <a:ea typeface="Calibri"/>
                <a:cs typeface="Calibri"/>
                <a:sym typeface="Calibri"/>
              </a:rPr>
              <a:t>¡Éxito! </a:t>
            </a:r>
            <a:r>
              <a:rPr lang="es-CL" sz="1600" dirty="0"/>
              <a:t> </a:t>
            </a:r>
          </a:p>
          <a:p>
            <a:br>
              <a:rPr lang="es-CL" sz="1600" dirty="0"/>
            </a:br>
            <a:endParaRPr sz="1600" b="1" i="0" u="none" strike="noStrike" cap="none" dirty="0">
              <a:solidFill>
                <a:srgbClr val="76384D"/>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1" name="Google Shape;401;p19"/>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ANTES DE COMENZAR </a:t>
            </a:r>
            <a:r>
              <a:rPr lang="en-US" b="1" dirty="0">
                <a:latin typeface="Calibri"/>
                <a:ea typeface="Calibri"/>
                <a:cs typeface="Calibri"/>
                <a:sym typeface="Calibri"/>
              </a:rPr>
              <a:t>A TRABAJAR</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402" name="Google Shape;402;p19"/>
          <p:cNvSpPr txBox="1"/>
          <p:nvPr/>
        </p:nvSpPr>
        <p:spPr>
          <a:xfrm>
            <a:off x="375977" y="1392244"/>
            <a:ext cx="7017881"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i="0" u="none" strike="noStrike" cap="none" dirty="0">
                <a:solidFill>
                  <a:srgbClr val="A93501"/>
                </a:solidFill>
                <a:latin typeface="Calibri"/>
                <a:ea typeface="Calibri"/>
                <a:cs typeface="Calibri"/>
                <a:sym typeface="Calibri"/>
              </a:rPr>
              <a:t>TOMA LAS SIGUIENTES </a:t>
            </a:r>
            <a:r>
              <a:rPr lang="en-US" sz="2800" b="1" i="0" u="none" strike="noStrike" cap="none" dirty="0">
                <a:solidFill>
                  <a:srgbClr val="ED6B00"/>
                </a:solidFill>
                <a:latin typeface="Calibri"/>
                <a:ea typeface="Calibri"/>
                <a:cs typeface="Calibri"/>
                <a:sym typeface="Calibri"/>
              </a:rPr>
              <a:t>PRECAUCIONES</a:t>
            </a:r>
            <a:endParaRPr sz="3100" b="1" i="0" u="none" strike="noStrike" cap="none" dirty="0">
              <a:solidFill>
                <a:srgbClr val="ED6B00"/>
              </a:solidFill>
              <a:latin typeface="Calibri"/>
              <a:ea typeface="Calibri"/>
              <a:cs typeface="Calibri"/>
              <a:sym typeface="Calibri"/>
            </a:endParaRPr>
          </a:p>
        </p:txBody>
      </p:sp>
      <p:grpSp>
        <p:nvGrpSpPr>
          <p:cNvPr id="18" name="Grupo 17"/>
          <p:cNvGrpSpPr/>
          <p:nvPr/>
        </p:nvGrpSpPr>
        <p:grpSpPr>
          <a:xfrm>
            <a:off x="-4655" y="4568183"/>
            <a:ext cx="9154909" cy="783005"/>
            <a:chOff x="-4655" y="4354713"/>
            <a:chExt cx="9154909" cy="783005"/>
          </a:xfrm>
        </p:grpSpPr>
        <p:sp>
          <p:nvSpPr>
            <p:cNvPr id="406" name="Google Shape;406;p19"/>
            <p:cNvSpPr txBox="1"/>
            <p:nvPr/>
          </p:nvSpPr>
          <p:spPr>
            <a:xfrm>
              <a:off x="1284454" y="4576958"/>
              <a:ext cx="7865800" cy="338514"/>
            </a:xfrm>
            <a:prstGeom prst="rect">
              <a:avLst/>
            </a:prstGeom>
            <a:noFill/>
            <a:ln>
              <a:noFill/>
            </a:ln>
          </p:spPr>
          <p:txBody>
            <a:bodyPr spcFirstLastPara="1" wrap="square" lIns="91425" tIns="45700" rIns="91425" bIns="45700" anchor="t" anchorCtr="0">
              <a:spAutoFit/>
            </a:bodyPr>
            <a:lstStyle/>
            <a:p>
              <a:pPr lvl="0"/>
              <a:r>
                <a:rPr lang="es-CL" sz="1600" dirty="0">
                  <a:latin typeface="Calibri" panose="020F0502020204030204" pitchFamily="34" charset="0"/>
                  <a:cs typeface="Calibri" panose="020F0502020204030204" pitchFamily="34" charset="0"/>
                </a:rPr>
                <a:t>Se </a:t>
              </a:r>
              <a:r>
                <a:rPr lang="es-CL" sz="1600" b="1" dirty="0">
                  <a:solidFill>
                    <a:srgbClr val="ED6B00"/>
                  </a:solidFill>
                  <a:latin typeface="Calibri" panose="020F0502020204030204" pitchFamily="34" charset="0"/>
                  <a:cs typeface="Calibri" panose="020F0502020204030204" pitchFamily="34" charset="0"/>
                </a:rPr>
                <a:t>riguroso</a:t>
              </a:r>
              <a:r>
                <a:rPr lang="es-CL" sz="1600" dirty="0">
                  <a:latin typeface="Calibri" panose="020F0502020204030204" pitchFamily="34" charset="0"/>
                  <a:cs typeface="Calibri" panose="020F0502020204030204" pitchFamily="34" charset="0"/>
                </a:rPr>
                <a:t> y </a:t>
              </a:r>
              <a:r>
                <a:rPr lang="es-CL" sz="1600" b="1" dirty="0">
                  <a:solidFill>
                    <a:srgbClr val="ED6B00"/>
                  </a:solidFill>
                  <a:latin typeface="Calibri" panose="020F0502020204030204" pitchFamily="34" charset="0"/>
                  <a:cs typeface="Calibri" panose="020F0502020204030204" pitchFamily="34" charset="0"/>
                </a:rPr>
                <a:t>ordenado</a:t>
              </a:r>
              <a:r>
                <a:rPr lang="es-CL" sz="1600" dirty="0">
                  <a:latin typeface="Calibri" panose="020F0502020204030204" pitchFamily="34" charset="0"/>
                  <a:cs typeface="Calibri" panose="020F0502020204030204" pitchFamily="34" charset="0"/>
                </a:rPr>
                <a:t> con los antecedentes que manejas.</a:t>
              </a:r>
              <a:endParaRPr sz="16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grpSp>
          <p:nvGrpSpPr>
            <p:cNvPr id="13" name="Grupo 12"/>
            <p:cNvGrpSpPr/>
            <p:nvPr/>
          </p:nvGrpSpPr>
          <p:grpSpPr>
            <a:xfrm>
              <a:off x="-4655" y="4354713"/>
              <a:ext cx="1135367" cy="783005"/>
              <a:chOff x="-4655" y="4407300"/>
              <a:chExt cx="1135367" cy="783005"/>
            </a:xfrm>
          </p:grpSpPr>
          <p:sp>
            <p:nvSpPr>
              <p:cNvPr id="422" name="Google Shape;422;p19"/>
              <p:cNvSpPr/>
              <p:nvPr/>
            </p:nvSpPr>
            <p:spPr>
              <a:xfrm rot="5400000">
                <a:off x="171526" y="4231119"/>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96" y="4510802"/>
                <a:ext cx="683386" cy="576000"/>
              </a:xfrm>
              <a:prstGeom prst="rect">
                <a:avLst/>
              </a:prstGeom>
            </p:spPr>
          </p:pic>
        </p:grpSp>
      </p:grpSp>
      <p:grpSp>
        <p:nvGrpSpPr>
          <p:cNvPr id="17" name="Grupo 16"/>
          <p:cNvGrpSpPr/>
          <p:nvPr/>
        </p:nvGrpSpPr>
        <p:grpSpPr>
          <a:xfrm>
            <a:off x="-4655" y="3697448"/>
            <a:ext cx="6661094" cy="783005"/>
            <a:chOff x="-4655" y="3461842"/>
            <a:chExt cx="6661094" cy="783005"/>
          </a:xfrm>
        </p:grpSpPr>
        <p:sp>
          <p:nvSpPr>
            <p:cNvPr id="414" name="Google Shape;414;p19"/>
            <p:cNvSpPr txBox="1"/>
            <p:nvPr/>
          </p:nvSpPr>
          <p:spPr>
            <a:xfrm>
              <a:off x="1284454" y="3556270"/>
              <a:ext cx="5371985" cy="584735"/>
            </a:xfrm>
            <a:prstGeom prst="rect">
              <a:avLst/>
            </a:prstGeom>
            <a:noFill/>
            <a:ln>
              <a:noFill/>
            </a:ln>
          </p:spPr>
          <p:txBody>
            <a:bodyPr spcFirstLastPara="1" wrap="square" lIns="91425" tIns="45700" rIns="91425" bIns="45700" anchor="t" anchorCtr="0">
              <a:spAutoFit/>
            </a:bodyPr>
            <a:lstStyle/>
            <a:p>
              <a:pPr lvl="0"/>
              <a:r>
                <a:rPr lang="es-CL" sz="1600" dirty="0">
                  <a:latin typeface="Calibri" panose="020F0502020204030204" pitchFamily="34" charset="0"/>
                  <a:cs typeface="Calibri" panose="020F0502020204030204" pitchFamily="34" charset="0"/>
                </a:rPr>
                <a:t>Cuidado con los dispositivos externos,  asegura la información instalando </a:t>
              </a:r>
              <a:r>
                <a:rPr lang="es-CL" sz="1600" b="1" dirty="0">
                  <a:solidFill>
                    <a:srgbClr val="ED6B00"/>
                  </a:solidFill>
                  <a:latin typeface="Calibri" panose="020F0502020204030204" pitchFamily="34" charset="0"/>
                  <a:cs typeface="Calibri" panose="020F0502020204030204" pitchFamily="34" charset="0"/>
                </a:rPr>
                <a:t>antivirus</a:t>
              </a:r>
              <a:r>
                <a:rPr lang="es-CL" sz="1600" dirty="0">
                  <a:solidFill>
                    <a:srgbClr val="ED6B00"/>
                  </a:solidFill>
                  <a:latin typeface="Calibri" panose="020F0502020204030204" pitchFamily="34" charset="0"/>
                  <a:cs typeface="Calibri" panose="020F0502020204030204" pitchFamily="34" charset="0"/>
                </a:rPr>
                <a:t>.</a:t>
              </a:r>
              <a:endParaRPr sz="1600" dirty="0">
                <a:solidFill>
                  <a:srgbClr val="ED6B00"/>
                </a:solidFill>
                <a:latin typeface="Calibri" panose="020F0502020204030204" pitchFamily="34" charset="0"/>
                <a:cs typeface="Calibri" panose="020F0502020204030204" pitchFamily="34" charset="0"/>
              </a:endParaRPr>
            </a:p>
          </p:txBody>
        </p:sp>
        <p:grpSp>
          <p:nvGrpSpPr>
            <p:cNvPr id="12" name="Grupo 11"/>
            <p:cNvGrpSpPr/>
            <p:nvPr/>
          </p:nvGrpSpPr>
          <p:grpSpPr>
            <a:xfrm>
              <a:off x="-4655" y="3461842"/>
              <a:ext cx="1135367" cy="783005"/>
              <a:chOff x="-4655" y="3534477"/>
              <a:chExt cx="1135367" cy="783005"/>
            </a:xfrm>
          </p:grpSpPr>
          <p:sp>
            <p:nvSpPr>
              <p:cNvPr id="419" name="Google Shape;419;p19"/>
              <p:cNvSpPr/>
              <p:nvPr/>
            </p:nvSpPr>
            <p:spPr>
              <a:xfrm rot="5400000">
                <a:off x="171526" y="3358296"/>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796" y="3637979"/>
                <a:ext cx="683386" cy="576000"/>
              </a:xfrm>
              <a:prstGeom prst="rect">
                <a:avLst/>
              </a:prstGeom>
            </p:spPr>
          </p:pic>
        </p:grpSp>
      </p:grpSp>
      <p:grpSp>
        <p:nvGrpSpPr>
          <p:cNvPr id="15" name="Grupo 14"/>
          <p:cNvGrpSpPr/>
          <p:nvPr/>
        </p:nvGrpSpPr>
        <p:grpSpPr>
          <a:xfrm>
            <a:off x="-4655" y="1955978"/>
            <a:ext cx="9223735" cy="783005"/>
            <a:chOff x="-4655" y="1788831"/>
            <a:chExt cx="9223735" cy="783005"/>
          </a:xfrm>
        </p:grpSpPr>
        <p:sp>
          <p:nvSpPr>
            <p:cNvPr id="404" name="Google Shape;404;p19"/>
            <p:cNvSpPr txBox="1"/>
            <p:nvPr/>
          </p:nvSpPr>
          <p:spPr>
            <a:xfrm>
              <a:off x="1284454" y="2011076"/>
              <a:ext cx="7934626" cy="338514"/>
            </a:xfrm>
            <a:prstGeom prst="rect">
              <a:avLst/>
            </a:prstGeom>
            <a:noFill/>
            <a:ln>
              <a:noFill/>
            </a:ln>
          </p:spPr>
          <p:txBody>
            <a:bodyPr spcFirstLastPara="1" wrap="square" lIns="91425" tIns="45700" rIns="91425" bIns="45700" anchor="t" anchorCtr="0">
              <a:spAutoFit/>
            </a:bodyPr>
            <a:lstStyle/>
            <a:p>
              <a:pPr lvl="0"/>
              <a:r>
                <a:rPr lang="es-CL" sz="1600" dirty="0">
                  <a:latin typeface="Calibri" panose="020F0502020204030204" pitchFamily="34" charset="0"/>
                  <a:cs typeface="Calibri" panose="020F0502020204030204" pitchFamily="34" charset="0"/>
                </a:rPr>
                <a:t>Cuida </a:t>
              </a:r>
              <a:r>
                <a:rPr lang="es-CL" sz="1600" b="1" dirty="0">
                  <a:solidFill>
                    <a:srgbClr val="ED6B00"/>
                  </a:solidFill>
                  <a:latin typeface="Calibri" panose="020F0502020204030204" pitchFamily="34" charset="0"/>
                  <a:cs typeface="Calibri" panose="020F0502020204030204" pitchFamily="34" charset="0"/>
                </a:rPr>
                <a:t>tus claves </a:t>
              </a:r>
              <a:r>
                <a:rPr lang="es-CL" sz="1600" dirty="0">
                  <a:latin typeface="Calibri" panose="020F0502020204030204" pitchFamily="34" charset="0"/>
                  <a:cs typeface="Calibri" panose="020F0502020204030204" pitchFamily="34" charset="0"/>
                </a:rPr>
                <a:t>de acceso.</a:t>
              </a:r>
              <a:endParaRPr sz="16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grpSp>
          <p:nvGrpSpPr>
            <p:cNvPr id="10" name="Grupo 9"/>
            <p:cNvGrpSpPr/>
            <p:nvPr/>
          </p:nvGrpSpPr>
          <p:grpSpPr>
            <a:xfrm>
              <a:off x="-4655" y="1788831"/>
              <a:ext cx="1135367" cy="783005"/>
              <a:chOff x="-4655" y="1788831"/>
              <a:chExt cx="1135367" cy="783005"/>
            </a:xfrm>
          </p:grpSpPr>
          <p:sp>
            <p:nvSpPr>
              <p:cNvPr id="412" name="Google Shape;412;p19"/>
              <p:cNvSpPr/>
              <p:nvPr/>
            </p:nvSpPr>
            <p:spPr>
              <a:xfrm rot="5400000">
                <a:off x="171526" y="1612650"/>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560" y="1871905"/>
                <a:ext cx="731859" cy="616856"/>
              </a:xfrm>
              <a:prstGeom prst="rect">
                <a:avLst/>
              </a:prstGeom>
            </p:spPr>
          </p:pic>
        </p:grpSp>
      </p:grpSp>
      <p:grpSp>
        <p:nvGrpSpPr>
          <p:cNvPr id="16" name="Grupo 15"/>
          <p:cNvGrpSpPr/>
          <p:nvPr/>
        </p:nvGrpSpPr>
        <p:grpSpPr>
          <a:xfrm>
            <a:off x="-4655" y="2826713"/>
            <a:ext cx="8958264" cy="783005"/>
            <a:chOff x="-4655" y="2568971"/>
            <a:chExt cx="8958264" cy="783005"/>
          </a:xfrm>
        </p:grpSpPr>
        <p:sp>
          <p:nvSpPr>
            <p:cNvPr id="405" name="Google Shape;405;p19"/>
            <p:cNvSpPr txBox="1"/>
            <p:nvPr/>
          </p:nvSpPr>
          <p:spPr>
            <a:xfrm>
              <a:off x="1284454" y="2791216"/>
              <a:ext cx="7669155" cy="338514"/>
            </a:xfrm>
            <a:prstGeom prst="rect">
              <a:avLst/>
            </a:prstGeom>
            <a:noFill/>
            <a:ln>
              <a:noFill/>
            </a:ln>
          </p:spPr>
          <p:txBody>
            <a:bodyPr spcFirstLastPara="1" wrap="square" lIns="91425" tIns="45700" rIns="91425" bIns="45700" anchor="t" anchorCtr="0">
              <a:spAutoFit/>
            </a:bodyPr>
            <a:lstStyle/>
            <a:p>
              <a:pPr lvl="0"/>
              <a:r>
                <a:rPr lang="es-CL" sz="1600" dirty="0">
                  <a:latin typeface="Calibri" panose="020F0502020204030204" pitchFamily="34" charset="0"/>
                  <a:cs typeface="Calibri" panose="020F0502020204030204" pitchFamily="34" charset="0"/>
                </a:rPr>
                <a:t>Resguarda la </a:t>
              </a:r>
              <a:r>
                <a:rPr lang="es-CL" sz="1600" b="1" dirty="0">
                  <a:solidFill>
                    <a:srgbClr val="ED6B00"/>
                  </a:solidFill>
                  <a:latin typeface="Calibri" panose="020F0502020204030204" pitchFamily="34" charset="0"/>
                  <a:cs typeface="Calibri" panose="020F0502020204030204" pitchFamily="34" charset="0"/>
                </a:rPr>
                <a:t>confidencialidad</a:t>
              </a:r>
              <a:r>
                <a:rPr lang="es-CL" sz="1600" dirty="0">
                  <a:latin typeface="Calibri" panose="020F0502020204030204" pitchFamily="34" charset="0"/>
                  <a:cs typeface="Calibri" panose="020F0502020204030204" pitchFamily="34" charset="0"/>
                </a:rPr>
                <a:t> de la información.</a:t>
              </a:r>
              <a:endParaRPr sz="16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grpSp>
          <p:nvGrpSpPr>
            <p:cNvPr id="11" name="Grupo 10"/>
            <p:cNvGrpSpPr/>
            <p:nvPr/>
          </p:nvGrpSpPr>
          <p:grpSpPr>
            <a:xfrm>
              <a:off x="-4655" y="2568971"/>
              <a:ext cx="1135367" cy="783005"/>
              <a:chOff x="-4655" y="2661654"/>
              <a:chExt cx="1135367" cy="783005"/>
            </a:xfrm>
          </p:grpSpPr>
          <p:sp>
            <p:nvSpPr>
              <p:cNvPr id="416" name="Google Shape;416;p19"/>
              <p:cNvSpPr/>
              <p:nvPr/>
            </p:nvSpPr>
            <p:spPr>
              <a:xfrm rot="5400000">
                <a:off x="171526" y="2485473"/>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7" name="Imagen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796" y="2765156"/>
                <a:ext cx="683386" cy="576000"/>
              </a:xfrm>
              <a:prstGeom prst="rect">
                <a:avLst/>
              </a:prstGeom>
            </p:spPr>
          </p:pic>
        </p:grpSp>
      </p:grpSp>
      <p:grpSp>
        <p:nvGrpSpPr>
          <p:cNvPr id="19" name="Grupo 18"/>
          <p:cNvGrpSpPr/>
          <p:nvPr/>
        </p:nvGrpSpPr>
        <p:grpSpPr>
          <a:xfrm>
            <a:off x="-4655" y="5438917"/>
            <a:ext cx="6906899" cy="783005"/>
            <a:chOff x="-4655" y="5100793"/>
            <a:chExt cx="6906899" cy="783005"/>
          </a:xfrm>
        </p:grpSpPr>
        <p:sp>
          <p:nvSpPr>
            <p:cNvPr id="38" name="Google Shape;406;p19"/>
            <p:cNvSpPr txBox="1"/>
            <p:nvPr/>
          </p:nvSpPr>
          <p:spPr>
            <a:xfrm>
              <a:off x="1284453" y="5224717"/>
              <a:ext cx="5617791" cy="584735"/>
            </a:xfrm>
            <a:prstGeom prst="rect">
              <a:avLst/>
            </a:prstGeom>
            <a:noFill/>
            <a:ln>
              <a:noFill/>
            </a:ln>
          </p:spPr>
          <p:txBody>
            <a:bodyPr spcFirstLastPara="1" wrap="square" lIns="91425" tIns="45700" rIns="91425" bIns="45700" anchor="t" anchorCtr="0">
              <a:spAutoFit/>
            </a:bodyPr>
            <a:lstStyle/>
            <a:p>
              <a:pPr fontAlgn="base"/>
              <a:r>
                <a:rPr lang="es-CL" sz="1600" dirty="0">
                  <a:latin typeface="Calibri" panose="020F0502020204030204" pitchFamily="34" charset="0"/>
                  <a:cs typeface="Calibri" panose="020F0502020204030204" pitchFamily="34" charset="0"/>
                </a:rPr>
                <a:t>Realiza trabajo en equipo con </a:t>
              </a:r>
              <a:r>
                <a:rPr lang="es-CL" sz="1600" b="1" dirty="0">
                  <a:solidFill>
                    <a:srgbClr val="ED6B00"/>
                  </a:solidFill>
                  <a:latin typeface="Calibri" panose="020F0502020204030204" pitchFamily="34" charset="0"/>
                  <a:cs typeface="Calibri" panose="020F0502020204030204" pitchFamily="34" charset="0"/>
                </a:rPr>
                <a:t>respeto</a:t>
              </a:r>
              <a:r>
                <a:rPr lang="es-CL" sz="1600" dirty="0">
                  <a:latin typeface="Calibri" panose="020F0502020204030204" pitchFamily="34" charset="0"/>
                  <a:cs typeface="Calibri" panose="020F0502020204030204" pitchFamily="34" charset="0"/>
                </a:rPr>
                <a:t> en tus opiniones, </a:t>
              </a:r>
            </a:p>
            <a:p>
              <a:pPr fontAlgn="base"/>
              <a:r>
                <a:rPr lang="es-CL" sz="1600" b="1" dirty="0">
                  <a:solidFill>
                    <a:srgbClr val="ED6B00"/>
                  </a:solidFill>
                  <a:latin typeface="Calibri" panose="020F0502020204030204" pitchFamily="34" charset="0"/>
                  <a:cs typeface="Calibri" panose="020F0502020204030204" pitchFamily="34" charset="0"/>
                </a:rPr>
                <a:t>escucha</a:t>
              </a:r>
              <a:r>
                <a:rPr lang="es-CL" sz="1600" dirty="0">
                  <a:latin typeface="Calibri" panose="020F0502020204030204" pitchFamily="34" charset="0"/>
                  <a:cs typeface="Calibri" panose="020F0502020204030204" pitchFamily="34" charset="0"/>
                </a:rPr>
                <a:t> a los demás. </a:t>
              </a:r>
            </a:p>
          </p:txBody>
        </p:sp>
        <p:grpSp>
          <p:nvGrpSpPr>
            <p:cNvPr id="14" name="Grupo 13"/>
            <p:cNvGrpSpPr/>
            <p:nvPr/>
          </p:nvGrpSpPr>
          <p:grpSpPr>
            <a:xfrm>
              <a:off x="-4655" y="5100793"/>
              <a:ext cx="1135367" cy="783005"/>
              <a:chOff x="-4655" y="5280123"/>
              <a:chExt cx="1135367" cy="783005"/>
            </a:xfrm>
          </p:grpSpPr>
          <p:sp>
            <p:nvSpPr>
              <p:cNvPr id="428" name="Google Shape;428;p19"/>
              <p:cNvSpPr/>
              <p:nvPr/>
            </p:nvSpPr>
            <p:spPr>
              <a:xfrm rot="5400000">
                <a:off x="171526" y="5103942"/>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9" name="Imagen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795" y="5383625"/>
                <a:ext cx="683389" cy="576000"/>
              </a:xfrm>
              <a:prstGeom prst="rect">
                <a:avLst/>
              </a:prstGeom>
            </p:spPr>
          </p:pic>
        </p:grpSp>
      </p:grpSp>
      <p:pic>
        <p:nvPicPr>
          <p:cNvPr id="2" name="Imagen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39333" y="1565094"/>
            <a:ext cx="3816532" cy="600617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11" name="Google Shape;450;p21"/>
          <p:cNvSpPr/>
          <p:nvPr/>
        </p:nvSpPr>
        <p:spPr>
          <a:xfrm>
            <a:off x="431624" y="2285848"/>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53" name="Google Shape;453;p21"/>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5" name="Google Shape;455;p21"/>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TICKET DE SALIDA</a:t>
            </a:r>
            <a:endParaRPr sz="3100" b="1" i="0" u="none" strike="noStrike" cap="none" dirty="0">
              <a:solidFill>
                <a:srgbClr val="ED6B00"/>
              </a:solidFill>
              <a:latin typeface="Calibri"/>
              <a:ea typeface="Calibri"/>
              <a:cs typeface="Calibri"/>
              <a:sym typeface="Calibri"/>
            </a:endParaRPr>
          </a:p>
        </p:txBody>
      </p:sp>
      <p:sp>
        <p:nvSpPr>
          <p:cNvPr id="456" name="Google Shape;456;p21"/>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ANTES DE TERMINAR:</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0531" y="2890682"/>
            <a:ext cx="2963594" cy="4629223"/>
          </a:xfrm>
          <a:prstGeom prst="rect">
            <a:avLst/>
          </a:prstGeom>
        </p:spPr>
      </p:pic>
      <p:sp>
        <p:nvSpPr>
          <p:cNvPr id="16" name="Google Shape;445;p20"/>
          <p:cNvSpPr txBox="1"/>
          <p:nvPr/>
        </p:nvSpPr>
        <p:spPr>
          <a:xfrm>
            <a:off x="958647" y="3788886"/>
            <a:ext cx="5107856" cy="774531"/>
          </a:xfrm>
          <a:prstGeom prst="rect">
            <a:avLst/>
          </a:prstGeom>
          <a:noFill/>
          <a:ln>
            <a:noFill/>
          </a:ln>
        </p:spPr>
        <p:txBody>
          <a:bodyPr spcFirstLastPara="1" wrap="square" lIns="91425" tIns="91425" rIns="91425" bIns="91425" anchor="ctr" anchorCtr="0">
            <a:noAutofit/>
          </a:bodyPr>
          <a:lstStyle/>
          <a:p>
            <a:pPr>
              <a:lnSpc>
                <a:spcPct val="90000"/>
              </a:lnSpc>
              <a:buSzPts val="1100"/>
            </a:pPr>
            <a:r>
              <a:rPr lang="es-CL" sz="2400" dirty="0">
                <a:solidFill>
                  <a:srgbClr val="A93501"/>
                </a:solidFill>
                <a:latin typeface="Calibri"/>
                <a:ea typeface="Calibri"/>
                <a:cs typeface="Calibri"/>
              </a:rPr>
              <a:t>DETERMINACIÓN Y CÁLCULOS DE</a:t>
            </a:r>
            <a:br>
              <a:rPr lang="es-CL" sz="2400" dirty="0">
                <a:solidFill>
                  <a:srgbClr val="A93501"/>
                </a:solidFill>
                <a:latin typeface="Calibri"/>
                <a:ea typeface="Calibri"/>
                <a:cs typeface="Calibri"/>
              </a:rPr>
            </a:br>
            <a:r>
              <a:rPr lang="es-CL" sz="2400" dirty="0">
                <a:solidFill>
                  <a:srgbClr val="A93501"/>
                </a:solidFill>
                <a:latin typeface="Calibri"/>
                <a:ea typeface="Calibri"/>
                <a:cs typeface="Calibri"/>
              </a:rPr>
              <a:t> LAS INDEMNIZACIONES</a:t>
            </a:r>
            <a:endParaRPr lang="es-ES" sz="2400" dirty="0">
              <a:solidFill>
                <a:srgbClr val="A93501"/>
              </a:solidFill>
              <a:latin typeface="Calibri"/>
              <a:ea typeface="Calibri"/>
              <a:cs typeface="Calibri"/>
            </a:endParaRPr>
          </a:p>
          <a:p>
            <a:pPr lvl="0">
              <a:lnSpc>
                <a:spcPct val="115000"/>
              </a:lnSpc>
            </a:pPr>
            <a:endParaRPr sz="1600" b="0" i="0" u="none" strike="noStrike" cap="none" dirty="0">
              <a:solidFill>
                <a:srgbClr val="000000"/>
              </a:solidFill>
              <a:latin typeface="Calibri"/>
              <a:ea typeface="Calibri"/>
              <a:cs typeface="Calibri"/>
              <a:sym typeface="Calibri"/>
            </a:endParaRPr>
          </a:p>
          <a:p>
            <a:pPr lvl="0">
              <a:lnSpc>
                <a:spcPct val="115000"/>
              </a:lnSpc>
            </a:pPr>
            <a:r>
              <a:rPr lang="es-CL" sz="1600" dirty="0">
                <a:latin typeface="Calibri"/>
                <a:ea typeface="Calibri"/>
                <a:cs typeface="Calibri"/>
                <a:sym typeface="Calibri"/>
              </a:rPr>
              <a:t>¡No olvides contestar la Autoevaluación y entregar el </a:t>
            </a:r>
            <a:br>
              <a:rPr lang="es-CL" sz="1600" dirty="0">
                <a:latin typeface="Calibri"/>
                <a:ea typeface="Calibri"/>
                <a:cs typeface="Calibri"/>
                <a:sym typeface="Calibri"/>
              </a:rPr>
            </a:br>
            <a:r>
              <a:rPr lang="es-CL" sz="1600" dirty="0">
                <a:latin typeface="Calibri"/>
                <a:ea typeface="Calibri"/>
                <a:cs typeface="Calibri"/>
                <a:sym typeface="Calibri"/>
              </a:rPr>
              <a:t>Ticket de Salida!</a:t>
            </a:r>
          </a:p>
          <a:p>
            <a:pPr lvl="0">
              <a:lnSpc>
                <a:spcPct val="115000"/>
              </a:lnSpc>
            </a:pPr>
            <a:endParaRPr lang="es-CL" sz="1600" dirty="0"/>
          </a:p>
          <a:p>
            <a:pPr lvl="0">
              <a:lnSpc>
                <a:spcPct val="115000"/>
              </a:lnSpc>
            </a:pPr>
            <a:r>
              <a:rPr lang="es-CL" sz="2100" b="1" dirty="0">
                <a:solidFill>
                  <a:srgbClr val="ED6B00"/>
                </a:solidFill>
                <a:latin typeface="Calibri"/>
                <a:ea typeface="Calibri"/>
                <a:cs typeface="Calibri"/>
                <a:sym typeface="Calibri"/>
              </a:rPr>
              <a:t>¡Hasta la próxima! </a:t>
            </a:r>
            <a:endParaRPr lang="es-CL" sz="2100" b="1" dirty="0">
              <a:solidFill>
                <a:srgbClr val="ED6B00"/>
              </a:solidFill>
            </a:endParaRPr>
          </a:p>
          <a:p>
            <a:br>
              <a:rPr lang="es-CL" sz="1600" dirty="0"/>
            </a:br>
            <a:endParaRPr sz="1600" b="1" i="0" u="none" strike="noStrike" cap="none" dirty="0">
              <a:solidFill>
                <a:srgbClr val="76384D"/>
              </a:solidFill>
              <a:latin typeface="Calibri"/>
              <a:ea typeface="Calibri"/>
              <a:cs typeface="Calibri"/>
              <a:sym typeface="Calibri"/>
            </a:endParaRPr>
          </a:p>
        </p:txBody>
      </p:sp>
      <p:pic>
        <p:nvPicPr>
          <p:cNvPr id="17" name="Imagen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0792" y="4159042"/>
            <a:ext cx="673176" cy="60372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99;p3"/>
          <p:cNvSpPr txBox="1"/>
          <p:nvPr/>
        </p:nvSpPr>
        <p:spPr>
          <a:xfrm>
            <a:off x="424015" y="2474049"/>
            <a:ext cx="2760221" cy="2491991"/>
          </a:xfrm>
          <a:prstGeom prst="rect">
            <a:avLst/>
          </a:prstGeom>
          <a:noFill/>
          <a:ln>
            <a:noFill/>
          </a:ln>
        </p:spPr>
        <p:txBody>
          <a:bodyPr spcFirstLastPara="1" wrap="square" lIns="91425" tIns="91425" rIns="91425" bIns="91425" anchor="t" anchorCtr="0">
            <a:noAutofit/>
          </a:bodyPr>
          <a:lstStyle/>
          <a:p>
            <a:pPr lvl="0">
              <a:lnSpc>
                <a:spcPct val="115000"/>
              </a:lnSpc>
              <a:buSzPts val="1600"/>
            </a:pPr>
            <a:r>
              <a:rPr lang="es-CL" b="1" dirty="0">
                <a:solidFill>
                  <a:schemeClr val="tx1"/>
                </a:solidFill>
                <a:latin typeface="Calibri" panose="020F0502020204030204" pitchFamily="34" charset="0"/>
                <a:cs typeface="Calibri" panose="020F0502020204030204" pitchFamily="34" charset="0"/>
              </a:rPr>
              <a:t>OA 2</a:t>
            </a:r>
            <a:endParaRPr lang="es-CL" dirty="0">
              <a:latin typeface="Calibri" panose="020F0502020204030204" pitchFamily="34" charset="0"/>
              <a:cs typeface="Calibri" panose="020F0502020204030204" pitchFamily="34" charset="0"/>
            </a:endParaRPr>
          </a:p>
          <a:p>
            <a:pPr fontAlgn="ctr"/>
            <a:r>
              <a:rPr lang="es-CL" dirty="0">
                <a:latin typeface="Calibri" panose="020F0502020204030204" pitchFamily="34" charset="0"/>
              </a:rPr>
              <a:t>Calcular remuneraciones y finiquitos, obligaciones tributarias y previsionales del o las trabajadoras de una empresa, de acuerdo a lo  estipulado en los contratos de trabajo.</a:t>
            </a:r>
          </a:p>
          <a:p>
            <a:pPr fontAlgn="ctr">
              <a:lnSpc>
                <a:spcPct val="50000"/>
              </a:lnSpc>
            </a:pPr>
            <a:endParaRPr lang="es-CL" dirty="0">
              <a:latin typeface="Calibri" panose="020F0502020204030204" pitchFamily="34" charset="0"/>
              <a:cs typeface="Calibri" panose="020F0502020204030204" pitchFamily="34" charset="0"/>
            </a:endParaRPr>
          </a:p>
          <a:p>
            <a:pPr lvl="0"/>
            <a:r>
              <a:rPr lang="es-CL" b="1" dirty="0">
                <a:solidFill>
                  <a:schemeClr val="tx1"/>
                </a:solidFill>
                <a:latin typeface="Calibri" panose="020F0502020204030204" pitchFamily="34" charset="0"/>
                <a:cs typeface="Calibri" panose="020F0502020204030204" pitchFamily="34" charset="0"/>
              </a:rPr>
              <a:t>OA Genérico</a:t>
            </a:r>
          </a:p>
          <a:p>
            <a:r>
              <a:rPr lang="es-CL" dirty="0">
                <a:solidFill>
                  <a:schemeClr val="tx1"/>
                </a:solidFill>
                <a:latin typeface="Calibri" panose="020F0502020204030204" pitchFamily="34" charset="0"/>
                <a:cs typeface="Calibri" panose="020F0502020204030204" pitchFamily="34" charset="0"/>
              </a:rPr>
              <a:t>B - C </a:t>
            </a:r>
            <a:r>
              <a:rPr lang="es-ES" dirty="0">
                <a:solidFill>
                  <a:schemeClr val="tx1"/>
                </a:solidFill>
                <a:latin typeface="Calibri" panose="020F0502020204030204" pitchFamily="34" charset="0"/>
                <a:cs typeface="Calibri" panose="020F0502020204030204" pitchFamily="34" charset="0"/>
              </a:rPr>
              <a:t>-</a:t>
            </a:r>
            <a:r>
              <a:rPr lang="es-CL" dirty="0">
                <a:solidFill>
                  <a:schemeClr val="tx1"/>
                </a:solidFill>
                <a:latin typeface="Calibri" panose="020F0502020204030204" pitchFamily="34" charset="0"/>
                <a:cs typeface="Calibri" panose="020F0502020204030204" pitchFamily="34" charset="0"/>
              </a:rPr>
              <a:t> F - H</a:t>
            </a:r>
            <a:endParaRPr lang="es-CL" dirty="0">
              <a:latin typeface="Calibri" panose="020F0502020204030204" pitchFamily="34" charset="0"/>
              <a:cs typeface="Calibri" panose="020F0502020204030204" pitchFamily="34" charset="0"/>
            </a:endParaRPr>
          </a:p>
          <a:p>
            <a:pPr lvl="0"/>
            <a:endParaRPr lang="es-CL" dirty="0">
              <a:latin typeface="Calibri" panose="020F0502020204030204" pitchFamily="34" charset="0"/>
              <a:cs typeface="Calibri" panose="020F0502020204030204" pitchFamily="34" charset="0"/>
            </a:endParaRPr>
          </a:p>
          <a:p>
            <a:endParaRPr lang="es-CL" dirty="0">
              <a:latin typeface="Calibri" panose="020F0502020204030204" pitchFamily="34" charset="0"/>
              <a:cs typeface="Calibri" panose="020F0502020204030204" pitchFamily="34" charset="0"/>
            </a:endParaRPr>
          </a:p>
          <a:p>
            <a:br>
              <a:rPr lang="es-CL" dirty="0"/>
            </a:br>
            <a:endParaRPr b="1" i="0" u="none" strike="noStrike" cap="none" dirty="0">
              <a:solidFill>
                <a:srgbClr val="76384D"/>
              </a:solidFill>
              <a:latin typeface="Calibri" panose="020F0502020204030204" pitchFamily="34" charset="0"/>
              <a:ea typeface="Calibri"/>
              <a:cs typeface="Calibri" panose="020F0502020204030204" pitchFamily="34" charset="0"/>
              <a:sym typeface="Calibri"/>
            </a:endParaRPr>
          </a:p>
        </p:txBody>
      </p:sp>
      <p:sp>
        <p:nvSpPr>
          <p:cNvPr id="26" name="Google Shape;101;p3"/>
          <p:cNvSpPr/>
          <p:nvPr/>
        </p:nvSpPr>
        <p:spPr>
          <a:xfrm>
            <a:off x="252573" y="1472660"/>
            <a:ext cx="2980513" cy="4543828"/>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7" name="Google Shape;96;p3"/>
          <p:cNvSpPr txBox="1"/>
          <p:nvPr/>
        </p:nvSpPr>
        <p:spPr>
          <a:xfrm>
            <a:off x="358671" y="2041003"/>
            <a:ext cx="2768317"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OBJETIVO DE APRENDIZAJE</a:t>
            </a:r>
            <a:endParaRPr sz="1800" b="0" i="0" u="none" strike="noStrike" cap="none" dirty="0">
              <a:solidFill>
                <a:srgbClr val="ED6B00"/>
              </a:solidFill>
              <a:latin typeface="Calibri"/>
              <a:ea typeface="Calibri"/>
              <a:cs typeface="Calibri"/>
              <a:sym typeface="Calibri"/>
            </a:endParaRPr>
          </a:p>
        </p:txBody>
      </p:sp>
      <p:pic>
        <p:nvPicPr>
          <p:cNvPr id="28" name="Imagen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122" y="1203013"/>
            <a:ext cx="702376" cy="669708"/>
          </a:xfrm>
          <a:prstGeom prst="rect">
            <a:avLst/>
          </a:prstGeom>
        </p:spPr>
      </p:pic>
      <p:sp>
        <p:nvSpPr>
          <p:cNvPr id="29" name="Google Shape;101;p3"/>
          <p:cNvSpPr/>
          <p:nvPr/>
        </p:nvSpPr>
        <p:spPr>
          <a:xfrm>
            <a:off x="3362219" y="1472660"/>
            <a:ext cx="2980513" cy="4543827"/>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0" name="Google Shape;99;p3"/>
          <p:cNvSpPr txBox="1"/>
          <p:nvPr/>
        </p:nvSpPr>
        <p:spPr>
          <a:xfrm>
            <a:off x="3561635" y="2512149"/>
            <a:ext cx="2559766" cy="1098884"/>
          </a:xfrm>
          <a:prstGeom prst="rect">
            <a:avLst/>
          </a:prstGeom>
          <a:noFill/>
          <a:ln>
            <a:noFill/>
          </a:ln>
        </p:spPr>
        <p:txBody>
          <a:bodyPr spcFirstLastPara="1" wrap="square" lIns="91425" tIns="91425" rIns="91425" bIns="91425" anchor="t" anchorCtr="0">
            <a:noAutofit/>
          </a:bodyPr>
          <a:lstStyle/>
          <a:p>
            <a:pPr fontAlgn="ctr"/>
            <a:r>
              <a:rPr lang="es-CL" b="1" dirty="0">
                <a:latin typeface="Calibri"/>
                <a:cs typeface="Calibri"/>
              </a:rPr>
              <a:t>2. </a:t>
            </a:r>
            <a:r>
              <a:rPr lang="es-CL" dirty="0">
                <a:latin typeface="Calibri"/>
                <a:cs typeface="Calibri"/>
              </a:rPr>
              <a:t>Calcula los montos de finiquitos, de acuerdo a las formalidades contractuales y a la normativa vigente.</a:t>
            </a:r>
          </a:p>
          <a:p>
            <a:pPr lvl="0">
              <a:buSzPts val="1600"/>
            </a:pPr>
            <a:endParaRPr lang="es-CL" dirty="0">
              <a:latin typeface="Calibri"/>
              <a:cs typeface="Calibri"/>
            </a:endParaRPr>
          </a:p>
        </p:txBody>
      </p:sp>
      <p:sp>
        <p:nvSpPr>
          <p:cNvPr id="33" name="Google Shape;96;p3"/>
          <p:cNvSpPr txBox="1"/>
          <p:nvPr/>
        </p:nvSpPr>
        <p:spPr>
          <a:xfrm>
            <a:off x="3561636" y="2041003"/>
            <a:ext cx="2609184"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APRENDIZAJE ESPERADO</a:t>
            </a:r>
            <a:endParaRPr sz="1800" b="0" i="0" u="none" strike="noStrike" cap="none" dirty="0">
              <a:solidFill>
                <a:srgbClr val="ED6B00"/>
              </a:solidFill>
              <a:latin typeface="Calibri"/>
              <a:ea typeface="Calibri"/>
              <a:cs typeface="Calibri"/>
              <a:sym typeface="Calibri"/>
            </a:endParaRPr>
          </a:p>
        </p:txBody>
      </p:sp>
      <p:pic>
        <p:nvPicPr>
          <p:cNvPr id="36" name="Imagen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906" y="1203013"/>
            <a:ext cx="702376" cy="669708"/>
          </a:xfrm>
          <a:prstGeom prst="rect">
            <a:avLst/>
          </a:prstGeom>
        </p:spPr>
      </p:pic>
      <p:sp>
        <p:nvSpPr>
          <p:cNvPr id="37" name="Google Shape;101;p3"/>
          <p:cNvSpPr/>
          <p:nvPr/>
        </p:nvSpPr>
        <p:spPr>
          <a:xfrm>
            <a:off x="6473043" y="1472660"/>
            <a:ext cx="2980513" cy="5663580"/>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 name="Google Shape;99;p3"/>
          <p:cNvSpPr txBox="1"/>
          <p:nvPr/>
        </p:nvSpPr>
        <p:spPr>
          <a:xfrm>
            <a:off x="6647973" y="2512149"/>
            <a:ext cx="2597627" cy="1424851"/>
          </a:xfrm>
          <a:prstGeom prst="rect">
            <a:avLst/>
          </a:prstGeom>
          <a:noFill/>
          <a:ln>
            <a:noFill/>
          </a:ln>
        </p:spPr>
        <p:txBody>
          <a:bodyPr spcFirstLastPara="1" wrap="square" lIns="91425" tIns="91425" rIns="91425" bIns="91425" anchor="t" anchorCtr="0">
            <a:noAutofit/>
          </a:bodyPr>
          <a:lstStyle/>
          <a:p>
            <a:pPr fontAlgn="ctr"/>
            <a:r>
              <a:rPr lang="es-CL" b="1" dirty="0">
                <a:latin typeface="Calibri" panose="020F0502020204030204" pitchFamily="34" charset="0"/>
              </a:rPr>
              <a:t>2.1</a:t>
            </a:r>
            <a:r>
              <a:rPr lang="es-CL" dirty="0">
                <a:latin typeface="Calibri" panose="020F0502020204030204" pitchFamily="34" charset="0"/>
              </a:rPr>
              <a:t> Calcula indemnizaciones según las condiciones de término</a:t>
            </a:r>
            <a:br>
              <a:rPr lang="es-CL" dirty="0">
                <a:latin typeface="Calibri" panose="020F0502020204030204" pitchFamily="34" charset="0"/>
              </a:rPr>
            </a:br>
            <a:r>
              <a:rPr lang="es-CL" dirty="0">
                <a:latin typeface="Calibri" panose="020F0502020204030204" pitchFamily="34" charset="0"/>
              </a:rPr>
              <a:t>de contrato y disposiciones legales establecidas.</a:t>
            </a:r>
            <a:endParaRPr lang="es-CL" dirty="0">
              <a:latin typeface="Arial" panose="020B0604020202020204" pitchFamily="34" charset="0"/>
            </a:endParaRPr>
          </a:p>
        </p:txBody>
      </p:sp>
      <p:sp>
        <p:nvSpPr>
          <p:cNvPr id="39" name="Google Shape;96;p3"/>
          <p:cNvSpPr txBox="1"/>
          <p:nvPr/>
        </p:nvSpPr>
        <p:spPr>
          <a:xfrm>
            <a:off x="6554516" y="2041003"/>
            <a:ext cx="2862260"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CRITERIOS DE EVALUACIÓN</a:t>
            </a:r>
            <a:endParaRPr sz="1800" b="0" i="0" u="none" strike="noStrike" cap="none" dirty="0">
              <a:solidFill>
                <a:srgbClr val="ED6B00"/>
              </a:solidFill>
              <a:latin typeface="Calibri"/>
              <a:ea typeface="Calibri"/>
              <a:cs typeface="Calibri"/>
              <a:sym typeface="Calibri"/>
            </a:endParaRPr>
          </a:p>
        </p:txBody>
      </p:sp>
      <p:pic>
        <p:nvPicPr>
          <p:cNvPr id="40" name="Imagen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9552" y="1203013"/>
            <a:ext cx="702376" cy="669708"/>
          </a:xfrm>
          <a:prstGeom prst="rect">
            <a:avLst/>
          </a:prstGeom>
        </p:spPr>
      </p:pic>
      <p:pic>
        <p:nvPicPr>
          <p:cNvPr id="41" name="Imagen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11864" y="4448534"/>
            <a:ext cx="3103843" cy="2466270"/>
          </a:xfrm>
          <a:prstGeom prst="rect">
            <a:avLst/>
          </a:prstGeom>
        </p:spPr>
      </p:pic>
      <p:pic>
        <p:nvPicPr>
          <p:cNvPr id="44" name="Imagen 43"/>
          <p:cNvPicPr>
            <a:picLocks noChangeAspect="1"/>
          </p:cNvPicPr>
          <p:nvPr/>
        </p:nvPicPr>
        <p:blipFill rotWithShape="1">
          <a:blip r:embed="rId6">
            <a:extLst>
              <a:ext uri="{28A0092B-C50C-407E-A947-70E740481C1C}">
                <a14:useLocalDpi xmlns:a14="http://schemas.microsoft.com/office/drawing/2010/main" val="0"/>
              </a:ext>
            </a:extLst>
          </a:blip>
          <a:srcRect b="6869"/>
          <a:stretch/>
        </p:blipFill>
        <p:spPr>
          <a:xfrm flipH="1">
            <a:off x="3588296" y="3757726"/>
            <a:ext cx="3025211" cy="3801949"/>
          </a:xfrm>
          <a:prstGeom prst="rect">
            <a:avLst/>
          </a:prstGeom>
        </p:spPr>
      </p:pic>
    </p:spTree>
    <p:extLst>
      <p:ext uri="{BB962C8B-B14F-4D97-AF65-F5344CB8AC3E}">
        <p14:creationId xmlns:p14="http://schemas.microsoft.com/office/powerpoint/2010/main" val="1310783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44" name="Elipse 43">
            <a:extLst>
              <a:ext uri="{FF2B5EF4-FFF2-40B4-BE49-F238E27FC236}">
                <a16:creationId xmlns:a16="http://schemas.microsoft.com/office/drawing/2014/main" id="{97F78E1C-2545-824E-8231-C7C3CD4E3C3F}"/>
              </a:ext>
            </a:extLst>
          </p:cNvPr>
          <p:cNvSpPr/>
          <p:nvPr/>
        </p:nvSpPr>
        <p:spPr>
          <a:xfrm>
            <a:off x="5026616" y="3630160"/>
            <a:ext cx="696535" cy="6965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95" name="Google Shape;95;p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¿QUÉ APRENDIMOS LA ACTIVIDAD ANTERIOR?</a:t>
            </a:r>
            <a:endParaRPr sz="3100" b="1" i="0" u="none" strike="noStrike" cap="none" dirty="0">
              <a:solidFill>
                <a:srgbClr val="ED6B00"/>
              </a:solidFill>
              <a:latin typeface="Calibri"/>
              <a:ea typeface="Calibri"/>
              <a:cs typeface="Calibri"/>
              <a:sym typeface="Calibri"/>
            </a:endParaRPr>
          </a:p>
        </p:txBody>
      </p:sp>
      <p:sp>
        <p:nvSpPr>
          <p:cNvPr id="96" name="Google Shape;96;p3"/>
          <p:cNvSpPr txBox="1"/>
          <p:nvPr/>
        </p:nvSpPr>
        <p:spPr>
          <a:xfrm>
            <a:off x="485750" y="2273829"/>
            <a:ext cx="6130949" cy="409500"/>
          </a:xfrm>
          <a:prstGeom prst="rect">
            <a:avLst/>
          </a:prstGeom>
          <a:noFill/>
          <a:ln>
            <a:noFill/>
          </a:ln>
        </p:spPr>
        <p:txBody>
          <a:bodyPr spcFirstLastPara="1" wrap="square" lIns="91425" tIns="91425" rIns="91425" bIns="91425" anchor="ctr" anchorCtr="0">
            <a:noAutofit/>
          </a:bodyPr>
          <a:lstStyle/>
          <a:p>
            <a:pPr>
              <a:lnSpc>
                <a:spcPct val="90000"/>
              </a:lnSpc>
              <a:buSzPts val="1100"/>
            </a:pPr>
            <a:r>
              <a:rPr lang="pt-BR" sz="2000" b="1" dirty="0">
                <a:solidFill>
                  <a:srgbClr val="A93501"/>
                </a:solidFill>
                <a:latin typeface="Calibri"/>
                <a:ea typeface="Calibri"/>
                <a:cs typeface="Calibri"/>
              </a:rPr>
              <a:t>DISEÑO </a:t>
            </a:r>
            <a:r>
              <a:rPr lang="pt-BR" sz="2000" b="1" dirty="0" err="1">
                <a:solidFill>
                  <a:srgbClr val="A93501"/>
                </a:solidFill>
                <a:latin typeface="Calibri"/>
                <a:ea typeface="Calibri"/>
                <a:cs typeface="Calibri"/>
              </a:rPr>
              <a:t>Y</a:t>
            </a:r>
            <a:r>
              <a:rPr lang="pt-BR" sz="2000" b="1" dirty="0">
                <a:solidFill>
                  <a:srgbClr val="A93501"/>
                </a:solidFill>
                <a:latin typeface="Calibri"/>
                <a:ea typeface="Calibri"/>
                <a:cs typeface="Calibri"/>
              </a:rPr>
              <a:t> CÁLCULO DE UNA LIQUIDACIÓN DE SUELDOS</a:t>
            </a:r>
          </a:p>
        </p:txBody>
      </p:sp>
      <p:sp>
        <p:nvSpPr>
          <p:cNvPr id="34" name="Google Shape;70;p14">
            <a:extLst>
              <a:ext uri="{FF2B5EF4-FFF2-40B4-BE49-F238E27FC236}">
                <a16:creationId xmlns:a16="http://schemas.microsoft.com/office/drawing/2014/main"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CL" b="1" dirty="0">
                <a:latin typeface="Calibri" panose="020F0502020204030204" pitchFamily="34" charset="0"/>
                <a:ea typeface="Roboto"/>
                <a:cs typeface="Calibri" panose="020F0502020204030204" pitchFamily="34" charset="0"/>
                <a:sym typeface="Roboto"/>
              </a:rPr>
              <a:t>RECORDEMOS</a:t>
            </a:r>
            <a:endParaRPr lang="x-none" b="1" dirty="0">
              <a:latin typeface="Calibri" panose="020F0502020204030204" pitchFamily="34" charset="0"/>
              <a:ea typeface="Roboto"/>
              <a:cs typeface="Calibri" panose="020F0502020204030204" pitchFamily="34" charset="0"/>
              <a:sym typeface="Roboto"/>
            </a:endParaRPr>
          </a:p>
          <a:p>
            <a:endParaRPr lang="x-none" b="1" dirty="0">
              <a:latin typeface="Calibri" panose="020F0502020204030204" pitchFamily="34" charset="0"/>
              <a:ea typeface="Roboto"/>
              <a:cs typeface="Calibri" panose="020F0502020204030204" pitchFamily="34" charset="0"/>
              <a:sym typeface="Roboto"/>
            </a:endParaRPr>
          </a:p>
        </p:txBody>
      </p:sp>
      <p:pic>
        <p:nvPicPr>
          <p:cNvPr id="35" name="Imagen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3518" y="2513152"/>
            <a:ext cx="4828328" cy="4574478"/>
          </a:xfrm>
          <a:prstGeom prst="rect">
            <a:avLst/>
          </a:prstGeom>
        </p:spPr>
      </p:pic>
      <p:sp>
        <p:nvSpPr>
          <p:cNvPr id="49" name="Google Shape;99;p3"/>
          <p:cNvSpPr txBox="1"/>
          <p:nvPr/>
        </p:nvSpPr>
        <p:spPr>
          <a:xfrm>
            <a:off x="955904" y="3755208"/>
            <a:ext cx="3780341" cy="494130"/>
          </a:xfrm>
          <a:prstGeom prst="rect">
            <a:avLst/>
          </a:prstGeom>
          <a:noFill/>
          <a:ln>
            <a:noFill/>
          </a:ln>
        </p:spPr>
        <p:txBody>
          <a:bodyPr spcFirstLastPara="1" wrap="square" lIns="91425" tIns="91425" rIns="91425" bIns="91425" anchor="ctr" anchorCtr="0">
            <a:noAutofit/>
          </a:bodyPr>
          <a:lstStyle/>
          <a:p>
            <a:r>
              <a:rPr lang="es-CL" sz="1600" dirty="0">
                <a:latin typeface="Calibri"/>
                <a:cs typeface="Calibri"/>
              </a:rPr>
              <a:t>Diseñamos una liquidación de sueldo a partir de parámetros entregados</a:t>
            </a:r>
          </a:p>
        </p:txBody>
      </p:sp>
      <p:sp>
        <p:nvSpPr>
          <p:cNvPr id="101" name="Google Shape;101;p3"/>
          <p:cNvSpPr/>
          <p:nvPr/>
        </p:nvSpPr>
        <p:spPr>
          <a:xfrm>
            <a:off x="648817" y="2843142"/>
            <a:ext cx="4164483" cy="677806"/>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9" name="Google Shape;99;p3"/>
          <p:cNvSpPr txBox="1"/>
          <p:nvPr/>
        </p:nvSpPr>
        <p:spPr>
          <a:xfrm>
            <a:off x="934534" y="2955083"/>
            <a:ext cx="3636221" cy="494130"/>
          </a:xfrm>
          <a:prstGeom prst="rect">
            <a:avLst/>
          </a:prstGeom>
          <a:noFill/>
          <a:ln>
            <a:noFill/>
          </a:ln>
        </p:spPr>
        <p:txBody>
          <a:bodyPr spcFirstLastPara="1" wrap="square" lIns="91425" tIns="91425" rIns="91425" bIns="91425" anchor="ctr" anchorCtr="0">
            <a:noAutofit/>
          </a:bodyPr>
          <a:lstStyle/>
          <a:p>
            <a:r>
              <a:rPr lang="es-CL" sz="1600" dirty="0">
                <a:latin typeface="Calibri"/>
                <a:cs typeface="Calibri"/>
              </a:rPr>
              <a:t>Comprendimos las disposiciones legales asociadas a una liquidación de sueldo</a:t>
            </a:r>
          </a:p>
        </p:txBody>
      </p:sp>
      <p:sp>
        <p:nvSpPr>
          <p:cNvPr id="103" name="Google Shape;103;p3"/>
          <p:cNvSpPr/>
          <p:nvPr/>
        </p:nvSpPr>
        <p:spPr>
          <a:xfrm>
            <a:off x="476120" y="2999684"/>
            <a:ext cx="276316" cy="283367"/>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3"/>
          <p:cNvSpPr txBox="1">
            <a:spLocks noChangeAspect="1"/>
          </p:cNvSpPr>
          <p:nvPr/>
        </p:nvSpPr>
        <p:spPr>
          <a:xfrm>
            <a:off x="446056" y="2907411"/>
            <a:ext cx="328644" cy="42221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1</a:t>
            </a:r>
            <a:endParaRPr sz="1800" b="1" i="0" u="none" strike="noStrike" cap="none" dirty="0">
              <a:solidFill>
                <a:srgbClr val="FFFFFF"/>
              </a:solidFill>
              <a:latin typeface="Calibri"/>
              <a:ea typeface="Calibri"/>
              <a:cs typeface="Calibri"/>
              <a:sym typeface="Calibri"/>
            </a:endParaRPr>
          </a:p>
        </p:txBody>
      </p:sp>
      <p:sp>
        <p:nvSpPr>
          <p:cNvPr id="20" name="Google Shape;99;p3"/>
          <p:cNvSpPr txBox="1"/>
          <p:nvPr/>
        </p:nvSpPr>
        <p:spPr>
          <a:xfrm>
            <a:off x="885943" y="4548093"/>
            <a:ext cx="4130557" cy="494130"/>
          </a:xfrm>
          <a:prstGeom prst="rect">
            <a:avLst/>
          </a:prstGeom>
          <a:noFill/>
          <a:ln>
            <a:noFill/>
          </a:ln>
        </p:spPr>
        <p:txBody>
          <a:bodyPr spcFirstLastPara="1" wrap="square" lIns="91425" tIns="91425" rIns="91425" bIns="91425" anchor="ctr" anchorCtr="0">
            <a:noAutofit/>
          </a:bodyPr>
          <a:lstStyle/>
          <a:p>
            <a:r>
              <a:rPr lang="es-CL" sz="1600" dirty="0">
                <a:latin typeface="Calibri"/>
                <a:cs typeface="Calibri"/>
              </a:rPr>
              <a:t>Aplicamos los haberes imponibles y no imponibles</a:t>
            </a:r>
          </a:p>
        </p:txBody>
      </p:sp>
      <p:sp>
        <p:nvSpPr>
          <p:cNvPr id="22" name="Google Shape;101;p3"/>
          <p:cNvSpPr/>
          <p:nvPr/>
        </p:nvSpPr>
        <p:spPr>
          <a:xfrm>
            <a:off x="648817" y="3671007"/>
            <a:ext cx="4164483" cy="677806"/>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3" name="Google Shape;103;p3"/>
          <p:cNvSpPr/>
          <p:nvPr/>
        </p:nvSpPr>
        <p:spPr>
          <a:xfrm>
            <a:off x="476120" y="3827549"/>
            <a:ext cx="276316" cy="283367"/>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101;p3"/>
          <p:cNvSpPr/>
          <p:nvPr/>
        </p:nvSpPr>
        <p:spPr>
          <a:xfrm>
            <a:off x="648817" y="4475552"/>
            <a:ext cx="4164483" cy="677806"/>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6" name="Google Shape;103;p3"/>
          <p:cNvSpPr/>
          <p:nvPr/>
        </p:nvSpPr>
        <p:spPr>
          <a:xfrm>
            <a:off x="476120" y="4632093"/>
            <a:ext cx="276316" cy="283367"/>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101;p3"/>
          <p:cNvSpPr/>
          <p:nvPr/>
        </p:nvSpPr>
        <p:spPr>
          <a:xfrm>
            <a:off x="637157" y="5256777"/>
            <a:ext cx="4164483" cy="677806"/>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 name="Google Shape;103;p3"/>
          <p:cNvSpPr/>
          <p:nvPr/>
        </p:nvSpPr>
        <p:spPr>
          <a:xfrm>
            <a:off x="464460" y="5413318"/>
            <a:ext cx="276316" cy="283367"/>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99;p3"/>
          <p:cNvSpPr txBox="1"/>
          <p:nvPr/>
        </p:nvSpPr>
        <p:spPr>
          <a:xfrm>
            <a:off x="839303" y="5282678"/>
            <a:ext cx="4130557" cy="494130"/>
          </a:xfrm>
          <a:prstGeom prst="rect">
            <a:avLst/>
          </a:prstGeom>
          <a:noFill/>
          <a:ln>
            <a:noFill/>
          </a:ln>
        </p:spPr>
        <p:txBody>
          <a:bodyPr spcFirstLastPara="1" wrap="square" lIns="91425" tIns="91425" rIns="91425" bIns="91425" anchor="ctr" anchorCtr="0">
            <a:noAutofit/>
          </a:bodyPr>
          <a:lstStyle/>
          <a:p>
            <a:r>
              <a:rPr lang="es-CL" sz="1600" dirty="0">
                <a:latin typeface="Calibri"/>
                <a:cs typeface="Calibri"/>
              </a:rPr>
              <a:t>Aplicamos los descuentos legales, tributo y descuentos varios o convencionales</a:t>
            </a:r>
          </a:p>
        </p:txBody>
      </p:sp>
      <p:sp>
        <p:nvSpPr>
          <p:cNvPr id="32" name="Google Shape;101;p3"/>
          <p:cNvSpPr/>
          <p:nvPr/>
        </p:nvSpPr>
        <p:spPr>
          <a:xfrm>
            <a:off x="637157" y="6049662"/>
            <a:ext cx="4164483" cy="677806"/>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3" name="Google Shape;103;p3"/>
          <p:cNvSpPr/>
          <p:nvPr/>
        </p:nvSpPr>
        <p:spPr>
          <a:xfrm>
            <a:off x="464460" y="6206203"/>
            <a:ext cx="276316" cy="283367"/>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99;p3"/>
          <p:cNvSpPr txBox="1"/>
          <p:nvPr/>
        </p:nvSpPr>
        <p:spPr>
          <a:xfrm>
            <a:off x="862623" y="6133863"/>
            <a:ext cx="4130557" cy="494130"/>
          </a:xfrm>
          <a:prstGeom prst="rect">
            <a:avLst/>
          </a:prstGeom>
          <a:noFill/>
          <a:ln>
            <a:noFill/>
          </a:ln>
        </p:spPr>
        <p:txBody>
          <a:bodyPr spcFirstLastPara="1" wrap="square" lIns="91425" tIns="91425" rIns="91425" bIns="91425" anchor="ctr" anchorCtr="0">
            <a:noAutofit/>
          </a:bodyPr>
          <a:lstStyle/>
          <a:p>
            <a:r>
              <a:rPr lang="es-CL" sz="1600" dirty="0">
                <a:latin typeface="Calibri"/>
                <a:cs typeface="Calibri"/>
              </a:rPr>
              <a:t>Obtuvimos el valor líquido a pago de los sueldos</a:t>
            </a:r>
          </a:p>
        </p:txBody>
      </p:sp>
      <p:sp>
        <p:nvSpPr>
          <p:cNvPr id="38" name="Google Shape;104;p3"/>
          <p:cNvSpPr txBox="1">
            <a:spLocks noChangeAspect="1"/>
          </p:cNvSpPr>
          <p:nvPr/>
        </p:nvSpPr>
        <p:spPr>
          <a:xfrm>
            <a:off x="458756" y="3745611"/>
            <a:ext cx="328644" cy="42221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2</a:t>
            </a:r>
            <a:endParaRPr sz="1800" b="1" i="0" u="none" strike="noStrike" cap="none" dirty="0">
              <a:solidFill>
                <a:srgbClr val="FFFFFF"/>
              </a:solidFill>
              <a:latin typeface="Calibri"/>
              <a:ea typeface="Calibri"/>
              <a:cs typeface="Calibri"/>
              <a:sym typeface="Calibri"/>
            </a:endParaRPr>
          </a:p>
        </p:txBody>
      </p:sp>
      <p:sp>
        <p:nvSpPr>
          <p:cNvPr id="39" name="Google Shape;104;p3"/>
          <p:cNvSpPr txBox="1">
            <a:spLocks noChangeAspect="1"/>
          </p:cNvSpPr>
          <p:nvPr/>
        </p:nvSpPr>
        <p:spPr>
          <a:xfrm>
            <a:off x="446056" y="4545711"/>
            <a:ext cx="328644" cy="42221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3</a:t>
            </a:r>
            <a:endParaRPr sz="1800" b="1" i="0" u="none" strike="noStrike" cap="none" dirty="0">
              <a:solidFill>
                <a:srgbClr val="FFFFFF"/>
              </a:solidFill>
              <a:latin typeface="Calibri"/>
              <a:ea typeface="Calibri"/>
              <a:cs typeface="Calibri"/>
              <a:sym typeface="Calibri"/>
            </a:endParaRPr>
          </a:p>
        </p:txBody>
      </p:sp>
      <p:sp>
        <p:nvSpPr>
          <p:cNvPr id="41" name="Google Shape;104;p3"/>
          <p:cNvSpPr txBox="1">
            <a:spLocks noChangeAspect="1"/>
          </p:cNvSpPr>
          <p:nvPr/>
        </p:nvSpPr>
        <p:spPr>
          <a:xfrm>
            <a:off x="446056" y="5333111"/>
            <a:ext cx="328644" cy="42221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4</a:t>
            </a:r>
            <a:endParaRPr sz="1800" b="1" i="0" u="none" strike="noStrike" cap="none" dirty="0">
              <a:solidFill>
                <a:srgbClr val="FFFFFF"/>
              </a:solidFill>
              <a:latin typeface="Calibri"/>
              <a:ea typeface="Calibri"/>
              <a:cs typeface="Calibri"/>
              <a:sym typeface="Calibri"/>
            </a:endParaRPr>
          </a:p>
        </p:txBody>
      </p:sp>
      <p:sp>
        <p:nvSpPr>
          <p:cNvPr id="42" name="Google Shape;104;p3"/>
          <p:cNvSpPr txBox="1">
            <a:spLocks noChangeAspect="1"/>
          </p:cNvSpPr>
          <p:nvPr/>
        </p:nvSpPr>
        <p:spPr>
          <a:xfrm>
            <a:off x="433356" y="6120511"/>
            <a:ext cx="328644" cy="42221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5</a:t>
            </a:r>
            <a:endParaRPr sz="1800" b="1" i="0" u="none" strike="noStrike" cap="none" dirty="0">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p:cNvGrpSpPr/>
          <p:nvPr/>
        </p:nvGrpSpPr>
        <p:grpSpPr>
          <a:xfrm flipH="1">
            <a:off x="536225" y="2440019"/>
            <a:ext cx="5348026" cy="2567589"/>
            <a:chOff x="3816593" y="2843142"/>
            <a:chExt cx="5348026" cy="2567589"/>
          </a:xfrm>
        </p:grpSpPr>
        <p:sp>
          <p:nvSpPr>
            <p:cNvPr id="5" name="Google Shape;101;p3"/>
            <p:cNvSpPr/>
            <p:nvPr/>
          </p:nvSpPr>
          <p:spPr>
            <a:xfrm>
              <a:off x="4506819" y="2843142"/>
              <a:ext cx="4657800" cy="2567589"/>
            </a:xfrm>
            <a:prstGeom prst="roundRect">
              <a:avLst>
                <a:gd name="adj" fmla="val 16667"/>
              </a:avLst>
            </a:prstGeom>
            <a:solidFill>
              <a:srgbClr val="F7E3D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 name="Triángulo isósceles 14"/>
            <p:cNvSpPr/>
            <p:nvPr/>
          </p:nvSpPr>
          <p:spPr>
            <a:xfrm rot="14571043">
              <a:off x="4111561" y="4473675"/>
              <a:ext cx="432619" cy="1022555"/>
            </a:xfrm>
            <a:prstGeom prst="triangle">
              <a:avLst/>
            </a:prstGeom>
            <a:solidFill>
              <a:srgbClr val="F7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 name="Google Shape;95;p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ACTIVIDAD DE CONOCIMIENTOS PREVIOS</a:t>
            </a:r>
            <a:endParaRPr sz="3100" b="1" i="0" u="none" strike="noStrike" cap="none" dirty="0">
              <a:solidFill>
                <a:srgbClr val="ED6B00"/>
              </a:solidFill>
              <a:latin typeface="Calibri"/>
              <a:ea typeface="Calibri"/>
              <a:cs typeface="Calibri"/>
              <a:sym typeface="Calibri"/>
            </a:endParaRPr>
          </a:p>
        </p:txBody>
      </p:sp>
      <p:sp>
        <p:nvSpPr>
          <p:cNvPr id="7" name="Google Shape;99;p3"/>
          <p:cNvSpPr txBox="1"/>
          <p:nvPr/>
        </p:nvSpPr>
        <p:spPr>
          <a:xfrm>
            <a:off x="856788" y="2748928"/>
            <a:ext cx="4056002" cy="1917290"/>
          </a:xfrm>
          <a:prstGeom prst="rect">
            <a:avLst/>
          </a:prstGeom>
          <a:noFill/>
          <a:ln>
            <a:noFill/>
          </a:ln>
        </p:spPr>
        <p:txBody>
          <a:bodyPr spcFirstLastPara="1" wrap="square" lIns="91425" tIns="91425" rIns="91425" bIns="91425" anchor="ctr" anchorCtr="0">
            <a:noAutofit/>
          </a:bodyPr>
          <a:lstStyle/>
          <a:p>
            <a:pPr marL="0" indent="0">
              <a:buNone/>
            </a:pPr>
            <a:r>
              <a:rPr lang="es-CL" sz="1600" dirty="0">
                <a:latin typeface="Calibri"/>
                <a:cs typeface="Calibri"/>
              </a:rPr>
              <a:t>Para revisar los aprendizajes trabajados en actividad anterior,  te invitamos a realizar la </a:t>
            </a:r>
            <a:r>
              <a:rPr lang="es-CL" sz="1600" b="1" dirty="0">
                <a:solidFill>
                  <a:srgbClr val="ED6B00"/>
                </a:solidFill>
                <a:latin typeface="Calibri"/>
                <a:cs typeface="Calibri"/>
              </a:rPr>
              <a:t>Actividad 8 de Conocimientos Previos</a:t>
            </a:r>
            <a:r>
              <a:rPr lang="es-CL" sz="1600" dirty="0">
                <a:latin typeface="Calibri"/>
                <a:cs typeface="Calibri"/>
              </a:rPr>
              <a:t>.</a:t>
            </a:r>
          </a:p>
        </p:txBody>
      </p:sp>
      <p:sp>
        <p:nvSpPr>
          <p:cNvPr id="17" name="Google Shape;318;p12"/>
          <p:cNvSpPr txBox="1"/>
          <p:nvPr/>
        </p:nvSpPr>
        <p:spPr>
          <a:xfrm>
            <a:off x="856788" y="5814477"/>
            <a:ext cx="4995614" cy="319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2100" b="1" i="0" u="none" strike="noStrike" cap="none" dirty="0">
                <a:solidFill>
                  <a:srgbClr val="ED6B00"/>
                </a:solidFill>
                <a:latin typeface="Calibri"/>
                <a:ea typeface="Calibri"/>
                <a:cs typeface="Calibri"/>
                <a:sym typeface="Calibri"/>
              </a:rPr>
              <a:t>¡</a:t>
            </a:r>
            <a:r>
              <a:rPr lang="es-CL" sz="2100" b="1" i="0" u="none" strike="noStrike" cap="none" dirty="0">
                <a:solidFill>
                  <a:srgbClr val="ED6B00"/>
                </a:solidFill>
                <a:latin typeface="Calibri"/>
                <a:ea typeface="Calibri"/>
                <a:cs typeface="Calibri"/>
                <a:sym typeface="Calibri"/>
              </a:rPr>
              <a:t>Muy bien!</a:t>
            </a:r>
            <a:endParaRPr b="1" dirty="0"/>
          </a:p>
          <a:p>
            <a:pPr marL="0" marR="0" lvl="0" indent="0" algn="l" rtl="0">
              <a:lnSpc>
                <a:spcPct val="100000"/>
              </a:lnSpc>
              <a:spcBef>
                <a:spcPts val="0"/>
              </a:spcBef>
              <a:spcAft>
                <a:spcPts val="0"/>
              </a:spcAft>
              <a:buNone/>
            </a:pPr>
            <a:r>
              <a:rPr lang="en-US" sz="2100" b="0" i="0" u="none" strike="noStrike" cap="none" dirty="0" err="1">
                <a:solidFill>
                  <a:srgbClr val="ED6B00"/>
                </a:solidFill>
                <a:latin typeface="Calibri"/>
                <a:ea typeface="Calibri"/>
                <a:cs typeface="Calibri"/>
                <a:sym typeface="Calibri"/>
              </a:rPr>
              <a:t>Te</a:t>
            </a:r>
            <a:r>
              <a:rPr lang="en-US" sz="2100" b="0" i="0" u="none" strike="noStrike" cap="none" dirty="0">
                <a:solidFill>
                  <a:srgbClr val="ED6B00"/>
                </a:solidFill>
                <a:latin typeface="Calibri"/>
                <a:ea typeface="Calibri"/>
                <a:cs typeface="Calibri"/>
                <a:sym typeface="Calibri"/>
              </a:rPr>
              <a:t> </a:t>
            </a:r>
            <a:r>
              <a:rPr lang="en-US" sz="2100" b="0" i="0" u="none" strike="noStrike" cap="none" dirty="0" err="1">
                <a:solidFill>
                  <a:srgbClr val="ED6B00"/>
                </a:solidFill>
                <a:latin typeface="Calibri"/>
                <a:ea typeface="Calibri"/>
                <a:cs typeface="Calibri"/>
                <a:sym typeface="Calibri"/>
              </a:rPr>
              <a:t>invitamos</a:t>
            </a:r>
            <a:r>
              <a:rPr lang="en-US" sz="2100" b="0" i="0" u="none" strike="noStrike" cap="none" dirty="0">
                <a:solidFill>
                  <a:srgbClr val="ED6B00"/>
                </a:solidFill>
                <a:latin typeface="Calibri"/>
                <a:ea typeface="Calibri"/>
                <a:cs typeface="Calibri"/>
                <a:sym typeface="Calibri"/>
              </a:rPr>
              <a:t> a </a:t>
            </a:r>
            <a:r>
              <a:rPr lang="en-US" sz="2100" b="0" i="0" u="none" strike="noStrike" cap="none" dirty="0" err="1">
                <a:solidFill>
                  <a:srgbClr val="ED6B00"/>
                </a:solidFill>
                <a:latin typeface="Calibri"/>
                <a:ea typeface="Calibri"/>
                <a:cs typeface="Calibri"/>
                <a:sym typeface="Calibri"/>
              </a:rPr>
              <a:t>profundizar</a:t>
            </a:r>
            <a:r>
              <a:rPr lang="en-US" sz="2100" b="0" i="0" u="none" strike="noStrike" cap="none" dirty="0">
                <a:solidFill>
                  <a:srgbClr val="ED6B00"/>
                </a:solidFill>
                <a:latin typeface="Calibri"/>
                <a:ea typeface="Calibri"/>
                <a:cs typeface="Calibri"/>
                <a:sym typeface="Calibri"/>
              </a:rPr>
              <a:t> </a:t>
            </a:r>
            <a:r>
              <a:rPr lang="en-US" sz="2100" b="0" i="0" u="none" strike="noStrike" cap="none" dirty="0" err="1">
                <a:solidFill>
                  <a:srgbClr val="ED6B00"/>
                </a:solidFill>
                <a:latin typeface="Calibri"/>
                <a:ea typeface="Calibri"/>
                <a:cs typeface="Calibri"/>
                <a:sym typeface="Calibri"/>
              </a:rPr>
              <a:t>revisando</a:t>
            </a:r>
            <a:endParaRPr dirty="0">
              <a:solidFill>
                <a:srgbClr val="ED6B00"/>
              </a:solidFill>
            </a:endParaRPr>
          </a:p>
          <a:p>
            <a:pPr marL="0" marR="0" lvl="0" indent="0" algn="l" rtl="0">
              <a:lnSpc>
                <a:spcPct val="100000"/>
              </a:lnSpc>
              <a:spcBef>
                <a:spcPts val="0"/>
              </a:spcBef>
              <a:spcAft>
                <a:spcPts val="0"/>
              </a:spcAft>
              <a:buNone/>
            </a:pPr>
            <a:r>
              <a:rPr lang="en-US" sz="2100" i="0" u="none" strike="noStrike" cap="none" dirty="0">
                <a:solidFill>
                  <a:srgbClr val="A93501"/>
                </a:solidFill>
                <a:latin typeface="Calibri"/>
                <a:ea typeface="Calibri"/>
                <a:cs typeface="Calibri"/>
                <a:sym typeface="Calibri"/>
              </a:rPr>
              <a:t>la </a:t>
            </a:r>
            <a:r>
              <a:rPr lang="en-US" sz="2100" i="0" u="none" strike="noStrike" cap="none" dirty="0" err="1">
                <a:solidFill>
                  <a:srgbClr val="A93501"/>
                </a:solidFill>
                <a:latin typeface="Calibri"/>
                <a:ea typeface="Calibri"/>
                <a:cs typeface="Calibri"/>
                <a:sym typeface="Calibri"/>
              </a:rPr>
              <a:t>siguiente</a:t>
            </a:r>
            <a:r>
              <a:rPr lang="en-US" sz="2100" i="0" u="none" strike="noStrike" cap="none" dirty="0">
                <a:solidFill>
                  <a:srgbClr val="A93501"/>
                </a:solidFill>
                <a:latin typeface="Calibri"/>
                <a:ea typeface="Calibri"/>
                <a:cs typeface="Calibri"/>
                <a:sym typeface="Calibri"/>
              </a:rPr>
              <a:t> </a:t>
            </a:r>
            <a:r>
              <a:rPr lang="en-US" sz="2100" i="0" u="none" strike="noStrike" cap="none" dirty="0" err="1">
                <a:solidFill>
                  <a:srgbClr val="A93501"/>
                </a:solidFill>
                <a:latin typeface="Calibri"/>
                <a:ea typeface="Calibri"/>
                <a:cs typeface="Calibri"/>
                <a:sym typeface="Calibri"/>
              </a:rPr>
              <a:t>presentación</a:t>
            </a:r>
            <a:endParaRPr dirty="0">
              <a:solidFill>
                <a:srgbClr val="A93501"/>
              </a:solidFill>
            </a:endParaRPr>
          </a:p>
        </p:txBody>
      </p:sp>
      <p:pic>
        <p:nvPicPr>
          <p:cNvPr id="20" name="Imagen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5674" y="3333134"/>
            <a:ext cx="4585614" cy="4344525"/>
          </a:xfrm>
          <a:prstGeom prst="rect">
            <a:avLst/>
          </a:prstGeom>
        </p:spPr>
      </p:pic>
    </p:spTree>
    <p:extLst>
      <p:ext uri="{BB962C8B-B14F-4D97-AF65-F5344CB8AC3E}">
        <p14:creationId xmlns:p14="http://schemas.microsoft.com/office/powerpoint/2010/main" val="2999002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78;p6"/>
          <p:cNvSpPr txBox="1"/>
          <p:nvPr/>
        </p:nvSpPr>
        <p:spPr>
          <a:xfrm>
            <a:off x="363275" y="14036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3200" b="1" i="0" u="none" strike="noStrike" cap="none" dirty="0">
                <a:solidFill>
                  <a:srgbClr val="ED6B00"/>
                </a:solidFill>
                <a:latin typeface="Calibri"/>
                <a:ea typeface="Calibri"/>
                <a:cs typeface="Calibri"/>
                <a:sym typeface="Calibri"/>
              </a:rPr>
              <a:t>ANTES DE COMENZAR</a:t>
            </a:r>
            <a:endParaRPr sz="3200" b="0" i="0" u="none" strike="noStrike" cap="none" dirty="0">
              <a:solidFill>
                <a:srgbClr val="A93501"/>
              </a:solidFill>
              <a:latin typeface="Calibri"/>
              <a:ea typeface="Calibri"/>
              <a:cs typeface="Calibri"/>
              <a:sym typeface="Calibri"/>
            </a:endParaRPr>
          </a:p>
        </p:txBody>
      </p:sp>
      <p:sp>
        <p:nvSpPr>
          <p:cNvPr id="3" name="Google Shape;159;p5"/>
          <p:cNvSpPr txBox="1"/>
          <p:nvPr/>
        </p:nvSpPr>
        <p:spPr>
          <a:xfrm>
            <a:off x="366450" y="1153732"/>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ES_tradnl" b="1" dirty="0">
                <a:latin typeface="Calibri"/>
                <a:cs typeface="Calibri"/>
                <a:sym typeface="Calibri"/>
              </a:rPr>
              <a:t>MOTIVACIÓN</a:t>
            </a:r>
            <a:endParaRPr sz="1400" b="1" i="0" u="none" strike="noStrike" cap="none" dirty="0">
              <a:solidFill>
                <a:srgbClr val="000000"/>
              </a:solidFill>
              <a:latin typeface="Calibri"/>
              <a:ea typeface="Calibri"/>
              <a:cs typeface="Calibri"/>
              <a:sym typeface="Calibri"/>
            </a:endParaRPr>
          </a:p>
        </p:txBody>
      </p:sp>
      <p:sp>
        <p:nvSpPr>
          <p:cNvPr id="7" name="Google Shape;101;p3"/>
          <p:cNvSpPr/>
          <p:nvPr/>
        </p:nvSpPr>
        <p:spPr>
          <a:xfrm>
            <a:off x="3225800" y="2202296"/>
            <a:ext cx="5753100" cy="2496704"/>
          </a:xfrm>
          <a:prstGeom prst="roundRect">
            <a:avLst>
              <a:gd name="adj" fmla="val 10157"/>
            </a:avLst>
          </a:prstGeom>
          <a:solidFill>
            <a:srgbClr val="F7E3D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 name="Triángulo isósceles 7"/>
          <p:cNvSpPr/>
          <p:nvPr/>
        </p:nvSpPr>
        <p:spPr>
          <a:xfrm rot="14571043">
            <a:off x="2791955" y="3268722"/>
            <a:ext cx="333492" cy="788255"/>
          </a:xfrm>
          <a:prstGeom prst="triangle">
            <a:avLst/>
          </a:prstGeom>
          <a:solidFill>
            <a:srgbClr val="F7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Rectángulo 3"/>
          <p:cNvSpPr/>
          <p:nvPr/>
        </p:nvSpPr>
        <p:spPr>
          <a:xfrm>
            <a:off x="3390900" y="2400340"/>
            <a:ext cx="5524500" cy="2146742"/>
          </a:xfrm>
          <a:prstGeom prst="rect">
            <a:avLst/>
          </a:prstGeom>
        </p:spPr>
        <p:txBody>
          <a:bodyPr wrap="square">
            <a:spAutoFit/>
          </a:bodyPr>
          <a:lstStyle/>
          <a:p>
            <a:pPr marL="140400" indent="-140400">
              <a:spcBef>
                <a:spcPts val="900"/>
              </a:spcBef>
              <a:buFont typeface="Arial"/>
              <a:buChar char="•"/>
            </a:pPr>
            <a:r>
              <a:rPr lang="es-CL" sz="1800" dirty="0">
                <a:latin typeface="Calibri"/>
                <a:cs typeface="Calibri"/>
              </a:rPr>
              <a:t>En esta actividad podrás identificar los conceptos de pago al trabajador por consecuencia de una desvinculación bajo las distintas causales que contempla el Código del Trabajo.</a:t>
            </a:r>
          </a:p>
          <a:p>
            <a:pPr marL="140400" indent="-140400">
              <a:spcBef>
                <a:spcPts val="900"/>
              </a:spcBef>
              <a:buFont typeface="Arial"/>
              <a:buChar char="•"/>
            </a:pPr>
            <a:r>
              <a:rPr lang="es-CL" sz="1800" dirty="0">
                <a:latin typeface="Calibri"/>
                <a:cs typeface="Calibri"/>
              </a:rPr>
              <a:t>Como también podrás aplicar los conocimientos que has adquirido en las actividades anteriores y podremos realizar la liquidación de sueldo de los trabajadores.</a:t>
            </a:r>
          </a:p>
        </p:txBody>
      </p:sp>
      <p:pic>
        <p:nvPicPr>
          <p:cNvPr id="13" name="Imagen 12"/>
          <p:cNvPicPr>
            <a:picLocks noChangeAspect="1"/>
          </p:cNvPicPr>
          <p:nvPr/>
        </p:nvPicPr>
        <p:blipFill>
          <a:blip r:embed="rId2"/>
          <a:stretch>
            <a:fillRect/>
          </a:stretch>
        </p:blipFill>
        <p:spPr>
          <a:xfrm flipH="1">
            <a:off x="342900" y="3327399"/>
            <a:ext cx="3048000" cy="3430709"/>
          </a:xfrm>
          <a:prstGeom prst="rect">
            <a:avLst/>
          </a:prstGeom>
        </p:spPr>
      </p:pic>
    </p:spTree>
    <p:extLst>
      <p:ext uri="{BB962C8B-B14F-4D97-AF65-F5344CB8AC3E}">
        <p14:creationId xmlns:p14="http://schemas.microsoft.com/office/powerpoint/2010/main" val="3080907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4" name="Google Shape;154;p5"/>
          <p:cNvSpPr txBox="1"/>
          <p:nvPr/>
        </p:nvSpPr>
        <p:spPr>
          <a:xfrm>
            <a:off x="4063852" y="2728433"/>
            <a:ext cx="4932406" cy="338514"/>
          </a:xfrm>
          <a:prstGeom prst="rect">
            <a:avLst/>
          </a:prstGeom>
          <a:noFill/>
          <a:ln>
            <a:noFill/>
          </a:ln>
        </p:spPr>
        <p:txBody>
          <a:bodyPr spcFirstLastPara="1" wrap="square" lIns="91425" tIns="45700" rIns="91425" bIns="45700" anchor="t" anchorCtr="0">
            <a:spAutoFit/>
          </a:bodyPr>
          <a:lstStyle/>
          <a:p>
            <a:pPr lvl="0"/>
            <a:r>
              <a:rPr lang="es-CL" sz="1600" b="1" dirty="0">
                <a:solidFill>
                  <a:schemeClr val="tx1"/>
                </a:solidFill>
                <a:latin typeface="Calibri" panose="020F0502020204030204" pitchFamily="34" charset="0"/>
                <a:cs typeface="Calibri" panose="020F0502020204030204" pitchFamily="34" charset="0"/>
              </a:rPr>
              <a:t>Al término de la actividad estarás en condiciones de:</a:t>
            </a:r>
            <a:endParaRPr b="1" dirty="0">
              <a:solidFill>
                <a:schemeClr val="tx1"/>
              </a:solidFill>
              <a:latin typeface="Calibri" panose="020F0502020204030204" pitchFamily="34" charset="0"/>
              <a:cs typeface="Calibri" panose="020F0502020204030204" pitchFamily="34" charset="0"/>
            </a:endParaRPr>
          </a:p>
        </p:txBody>
      </p:sp>
      <p:sp>
        <p:nvSpPr>
          <p:cNvPr id="167" name="Google Shape;167;p5"/>
          <p:cNvSpPr txBox="1"/>
          <p:nvPr/>
        </p:nvSpPr>
        <p:spPr>
          <a:xfrm>
            <a:off x="375974" y="1848153"/>
            <a:ext cx="9936426" cy="409500"/>
          </a:xfrm>
          <a:prstGeom prst="rect">
            <a:avLst/>
          </a:prstGeom>
          <a:noFill/>
          <a:ln>
            <a:noFill/>
          </a:ln>
        </p:spPr>
        <p:txBody>
          <a:bodyPr spcFirstLastPara="1" wrap="square" lIns="91425" tIns="91425" rIns="91425" bIns="91425" anchor="t" anchorCtr="0">
            <a:noAutofit/>
          </a:bodyPr>
          <a:lstStyle/>
          <a:p>
            <a:pPr>
              <a:lnSpc>
                <a:spcPct val="90000"/>
              </a:lnSpc>
              <a:buSzPts val="1100"/>
            </a:pPr>
            <a:r>
              <a:rPr lang="es-CL" sz="2100" dirty="0">
                <a:solidFill>
                  <a:srgbClr val="A93501"/>
                </a:solidFill>
                <a:latin typeface="Calibri"/>
                <a:ea typeface="Calibri"/>
                <a:cs typeface="Calibri"/>
              </a:rPr>
              <a:t>DETERMINACIÓN Y CÁLCULOS DE LAS INDEMNIZACIONES</a:t>
            </a:r>
            <a:endParaRPr lang="es-ES" sz="2100" dirty="0">
              <a:solidFill>
                <a:srgbClr val="A93501"/>
              </a:solidFill>
              <a:latin typeface="Calibri"/>
              <a:ea typeface="Calibri"/>
              <a:cs typeface="Calibri"/>
            </a:endParaRPr>
          </a:p>
          <a:p>
            <a:pPr>
              <a:lnSpc>
                <a:spcPct val="90000"/>
              </a:lnSpc>
            </a:pPr>
            <a:endParaRPr lang="x-none" sz="2000" b="1" dirty="0">
              <a:solidFill>
                <a:srgbClr val="ED6B00"/>
              </a:solidFill>
              <a:latin typeface="Calibri"/>
              <a:ea typeface="Calibri"/>
              <a:cs typeface="Calibri"/>
              <a:sym typeface="Roboto"/>
            </a:endParaRPr>
          </a:p>
        </p:txBody>
      </p:sp>
      <p:sp>
        <p:nvSpPr>
          <p:cNvPr id="168" name="Google Shape;168;p5"/>
          <p:cNvSpPr txBox="1"/>
          <p:nvPr/>
        </p:nvSpPr>
        <p:spPr>
          <a:xfrm>
            <a:off x="4017018" y="1184197"/>
            <a:ext cx="46649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5000" b="0" i="0" u="none" strike="noStrike" cap="none" dirty="0">
                <a:solidFill>
                  <a:srgbClr val="FFB375"/>
                </a:solidFill>
                <a:latin typeface="Calibri"/>
                <a:ea typeface="Calibri"/>
                <a:cs typeface="Calibri"/>
                <a:sym typeface="Calibri"/>
              </a:rPr>
              <a:t>8</a:t>
            </a:r>
            <a:endParaRPr sz="5000" b="0" i="0" u="none" strike="noStrike" cap="none" dirty="0">
              <a:solidFill>
                <a:srgbClr val="FFB375"/>
              </a:solidFill>
              <a:latin typeface="Calibri"/>
              <a:ea typeface="Calibri"/>
              <a:cs typeface="Calibri"/>
              <a:sym typeface="Calibri"/>
            </a:endParaRPr>
          </a:p>
        </p:txBody>
      </p:sp>
      <p:pic>
        <p:nvPicPr>
          <p:cNvPr id="21" name="Imagen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383" y="2382979"/>
            <a:ext cx="2950556" cy="4313787"/>
          </a:xfrm>
          <a:prstGeom prst="rect">
            <a:avLst/>
          </a:prstGeom>
        </p:spPr>
      </p:pic>
      <p:sp>
        <p:nvSpPr>
          <p:cNvPr id="20" name="Google Shape;95;p3"/>
          <p:cNvSpPr txBox="1"/>
          <p:nvPr/>
        </p:nvSpPr>
        <p:spPr>
          <a:xfrm>
            <a:off x="375975" y="1373700"/>
            <a:ext cx="4107535" cy="319500"/>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a:solidFill>
                  <a:srgbClr val="ED6B00"/>
                </a:solidFill>
                <a:latin typeface="Calibri"/>
                <a:ea typeface="Calibri"/>
                <a:cs typeface="Calibri"/>
                <a:sym typeface="Calibri"/>
              </a:rPr>
              <a:t>MENÚ DE LA ACTIVIDAD</a:t>
            </a:r>
            <a:endParaRPr lang="en-US" sz="3100" b="1" dirty="0">
              <a:solidFill>
                <a:srgbClr val="ED6B00"/>
              </a:solidFill>
              <a:latin typeface="Calibri"/>
              <a:ea typeface="Calibri"/>
              <a:cs typeface="Calibri"/>
              <a:sym typeface="Calibri"/>
            </a:endParaRPr>
          </a:p>
        </p:txBody>
      </p:sp>
      <p:sp>
        <p:nvSpPr>
          <p:cNvPr id="17" name="Google Shape;152;p5"/>
          <p:cNvSpPr/>
          <p:nvPr/>
        </p:nvSpPr>
        <p:spPr>
          <a:xfrm>
            <a:off x="4171950" y="3227386"/>
            <a:ext cx="4972050" cy="2855914"/>
          </a:xfrm>
          <a:prstGeom prst="roundRect">
            <a:avLst>
              <a:gd name="adj" fmla="val 622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2" name="Google Shape;103;p3"/>
          <p:cNvSpPr/>
          <p:nvPr/>
        </p:nvSpPr>
        <p:spPr>
          <a:xfrm>
            <a:off x="4050476" y="3520494"/>
            <a:ext cx="242532" cy="248721"/>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103;p3"/>
          <p:cNvSpPr/>
          <p:nvPr/>
        </p:nvSpPr>
        <p:spPr>
          <a:xfrm>
            <a:off x="4050476" y="3938285"/>
            <a:ext cx="242532" cy="248721"/>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103;p3"/>
          <p:cNvSpPr/>
          <p:nvPr/>
        </p:nvSpPr>
        <p:spPr>
          <a:xfrm>
            <a:off x="4050476" y="4593151"/>
            <a:ext cx="242532" cy="248721"/>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Rectángulo 1"/>
          <p:cNvSpPr/>
          <p:nvPr/>
        </p:nvSpPr>
        <p:spPr>
          <a:xfrm>
            <a:off x="4329117" y="3439164"/>
            <a:ext cx="4649783" cy="2380652"/>
          </a:xfrm>
          <a:prstGeom prst="rect">
            <a:avLst/>
          </a:prstGeom>
        </p:spPr>
        <p:txBody>
          <a:bodyPr wrap="square">
            <a:spAutoFit/>
          </a:bodyPr>
          <a:lstStyle/>
          <a:p>
            <a:pPr>
              <a:lnSpc>
                <a:spcPct val="90000"/>
              </a:lnSpc>
              <a:spcBef>
                <a:spcPts val="1400"/>
              </a:spcBef>
            </a:pPr>
            <a:r>
              <a:rPr lang="es-CL" sz="1800" dirty="0">
                <a:latin typeface="Calibri"/>
                <a:cs typeface="Calibri"/>
              </a:rPr>
              <a:t>Conocer qué es un término de contrato</a:t>
            </a:r>
          </a:p>
          <a:p>
            <a:pPr>
              <a:lnSpc>
                <a:spcPct val="90000"/>
              </a:lnSpc>
              <a:spcBef>
                <a:spcPts val="1400"/>
              </a:spcBef>
            </a:pPr>
            <a:r>
              <a:rPr lang="es-CL" sz="1800" dirty="0">
                <a:latin typeface="Calibri"/>
                <a:cs typeface="Calibri"/>
              </a:rPr>
              <a:t>Conocer las causales de término que contempla el Código del Trabajo</a:t>
            </a:r>
          </a:p>
          <a:p>
            <a:pPr>
              <a:lnSpc>
                <a:spcPct val="90000"/>
              </a:lnSpc>
              <a:spcBef>
                <a:spcPts val="1400"/>
              </a:spcBef>
            </a:pPr>
            <a:r>
              <a:rPr lang="es-CL" sz="1800" dirty="0">
                <a:latin typeface="Calibri"/>
                <a:cs typeface="Calibri"/>
              </a:rPr>
              <a:t>Determinar qué conceptos de pago corresponden a cada causal</a:t>
            </a:r>
          </a:p>
          <a:p>
            <a:pPr>
              <a:lnSpc>
                <a:spcPct val="90000"/>
              </a:lnSpc>
              <a:spcBef>
                <a:spcPts val="1400"/>
              </a:spcBef>
            </a:pPr>
            <a:r>
              <a:rPr lang="es-CL" sz="1800" dirty="0">
                <a:latin typeface="Calibri"/>
                <a:cs typeface="Calibri"/>
              </a:rPr>
              <a:t>Determinar las indemnizaciones que le corresponde al trabajador</a:t>
            </a:r>
          </a:p>
        </p:txBody>
      </p:sp>
      <p:sp>
        <p:nvSpPr>
          <p:cNvPr id="19" name="Google Shape;103;p3"/>
          <p:cNvSpPr/>
          <p:nvPr/>
        </p:nvSpPr>
        <p:spPr>
          <a:xfrm>
            <a:off x="4050476" y="5281583"/>
            <a:ext cx="242532" cy="248721"/>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104;p3"/>
          <p:cNvSpPr txBox="1"/>
          <p:nvPr/>
        </p:nvSpPr>
        <p:spPr>
          <a:xfrm>
            <a:off x="4029301" y="3475562"/>
            <a:ext cx="228904" cy="29407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600" b="1" i="0" u="none" strike="noStrike" cap="none" dirty="0">
                <a:solidFill>
                  <a:srgbClr val="FFFFFF"/>
                </a:solidFill>
                <a:latin typeface="Calibri"/>
                <a:ea typeface="Calibri"/>
                <a:cs typeface="Calibri"/>
                <a:sym typeface="Calibri"/>
              </a:rPr>
              <a:t>1</a:t>
            </a:r>
            <a:endParaRPr sz="1600" b="1" i="0" u="none" strike="noStrike" cap="none" dirty="0">
              <a:solidFill>
                <a:srgbClr val="FFFFFF"/>
              </a:solidFill>
              <a:latin typeface="Calibri"/>
              <a:ea typeface="Calibri"/>
              <a:cs typeface="Calibri"/>
              <a:sym typeface="Calibri"/>
            </a:endParaRPr>
          </a:p>
        </p:txBody>
      </p:sp>
      <p:sp>
        <p:nvSpPr>
          <p:cNvPr id="32" name="Google Shape;104;p3"/>
          <p:cNvSpPr txBox="1"/>
          <p:nvPr/>
        </p:nvSpPr>
        <p:spPr>
          <a:xfrm>
            <a:off x="4035651" y="3892546"/>
            <a:ext cx="228904" cy="29407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600" b="1" i="0" u="none" strike="noStrike" cap="none" dirty="0">
                <a:solidFill>
                  <a:srgbClr val="FFFFFF"/>
                </a:solidFill>
                <a:latin typeface="Calibri"/>
                <a:ea typeface="Calibri"/>
                <a:cs typeface="Calibri"/>
                <a:sym typeface="Calibri"/>
              </a:rPr>
              <a:t>2</a:t>
            </a:r>
            <a:endParaRPr sz="1600" b="1" i="0" u="none" strike="noStrike" cap="none" dirty="0">
              <a:solidFill>
                <a:srgbClr val="FFFFFF"/>
              </a:solidFill>
              <a:latin typeface="Calibri"/>
              <a:ea typeface="Calibri"/>
              <a:cs typeface="Calibri"/>
              <a:sym typeface="Calibri"/>
            </a:endParaRPr>
          </a:p>
        </p:txBody>
      </p:sp>
      <p:sp>
        <p:nvSpPr>
          <p:cNvPr id="33" name="Google Shape;104;p3"/>
          <p:cNvSpPr txBox="1"/>
          <p:nvPr/>
        </p:nvSpPr>
        <p:spPr>
          <a:xfrm>
            <a:off x="4035651" y="4548722"/>
            <a:ext cx="228904" cy="29407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600" b="1" i="0" u="none" strike="noStrike" cap="none" dirty="0">
                <a:solidFill>
                  <a:srgbClr val="FFFFFF"/>
                </a:solidFill>
                <a:latin typeface="Calibri"/>
                <a:ea typeface="Calibri"/>
                <a:cs typeface="Calibri"/>
                <a:sym typeface="Calibri"/>
              </a:rPr>
              <a:t>3</a:t>
            </a:r>
            <a:endParaRPr sz="1600" b="1" i="0" u="none" strike="noStrike" cap="none" dirty="0">
              <a:solidFill>
                <a:srgbClr val="FFFFFF"/>
              </a:solidFill>
              <a:latin typeface="Calibri"/>
              <a:ea typeface="Calibri"/>
              <a:cs typeface="Calibri"/>
              <a:sym typeface="Calibri"/>
            </a:endParaRPr>
          </a:p>
        </p:txBody>
      </p:sp>
      <p:sp>
        <p:nvSpPr>
          <p:cNvPr id="34" name="Google Shape;104;p3"/>
          <p:cNvSpPr txBox="1"/>
          <p:nvPr/>
        </p:nvSpPr>
        <p:spPr>
          <a:xfrm>
            <a:off x="4029303" y="5236651"/>
            <a:ext cx="228904" cy="29407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600" b="1" i="0" u="none" strike="noStrike" cap="none" dirty="0">
                <a:solidFill>
                  <a:srgbClr val="FFFFFF"/>
                </a:solidFill>
                <a:latin typeface="Calibri"/>
                <a:ea typeface="Calibri"/>
                <a:cs typeface="Calibri"/>
                <a:sym typeface="Calibri"/>
              </a:rPr>
              <a:t>4</a:t>
            </a:r>
            <a:endParaRPr sz="1600" b="1" i="0" u="none" strike="noStrike" cap="none" dirty="0">
              <a:solidFill>
                <a:srgbClr val="FFFFFF"/>
              </a:solidFill>
              <a:latin typeface="Calibri"/>
              <a:ea typeface="Calibri"/>
              <a:cs typeface="Calibri"/>
              <a:sym typeface="Calibri"/>
            </a:endParaRPr>
          </a:p>
        </p:txBody>
      </p:sp>
      <p:sp>
        <p:nvSpPr>
          <p:cNvPr id="23" name="Rectángulo 22"/>
          <p:cNvSpPr/>
          <p:nvPr/>
        </p:nvSpPr>
        <p:spPr>
          <a:xfrm>
            <a:off x="4988387" y="770461"/>
            <a:ext cx="5666913" cy="374461"/>
          </a:xfrm>
          <a:prstGeom prst="rect">
            <a:avLst/>
          </a:prstGeom>
        </p:spPr>
        <p:txBody>
          <a:bodyPr wrap="square">
            <a:spAutoFit/>
          </a:bodyPr>
          <a:lstStyle/>
          <a:p>
            <a:pPr>
              <a:lnSpc>
                <a:spcPct val="90000"/>
              </a:lnSpc>
              <a:buSzPts val="1100"/>
            </a:pPr>
            <a:endParaRPr lang="es-ES" sz="2000" dirty="0">
              <a:solidFill>
                <a:srgbClr val="A93501"/>
              </a:solidFill>
              <a:latin typeface="Calibri"/>
              <a:ea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1;p3"/>
          <p:cNvSpPr/>
          <p:nvPr/>
        </p:nvSpPr>
        <p:spPr>
          <a:xfrm>
            <a:off x="508000" y="2324100"/>
            <a:ext cx="8559800" cy="3594100"/>
          </a:xfrm>
          <a:prstGeom prst="roundRect">
            <a:avLst>
              <a:gd name="adj" fmla="val 5516"/>
            </a:avLst>
          </a:prstGeom>
          <a:solidFill>
            <a:schemeClr val="bg1"/>
          </a:solidFill>
          <a:ln w="1270"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 name="CuadroTexto 2">
            <a:extLst>
              <a:ext uri="{FF2B5EF4-FFF2-40B4-BE49-F238E27FC236}">
                <a16:creationId xmlns:a16="http://schemas.microsoft.com/office/drawing/2014/main" id="{139550D2-1D48-4DC2-9619-23A719F4A11F}"/>
              </a:ext>
            </a:extLst>
          </p:cNvPr>
          <p:cNvSpPr txBox="1"/>
          <p:nvPr/>
        </p:nvSpPr>
        <p:spPr>
          <a:xfrm>
            <a:off x="706655" y="2680474"/>
            <a:ext cx="4335245" cy="300338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marL="140400" indent="-140400">
              <a:spcBef>
                <a:spcPts val="1100"/>
              </a:spcBef>
              <a:buFont typeface="Arial"/>
              <a:buChar char="•"/>
            </a:pPr>
            <a:r>
              <a:rPr lang="es-ES" sz="1800" dirty="0">
                <a:latin typeface="Calibri"/>
                <a:cs typeface="Calibri"/>
              </a:rPr>
              <a:t>La terminación del contrato de trabajo tiene lugar cuando, por un acto voluntario o un hecho objetivo que constituya una causal legal de despido, una de las partes contratantes, o ambas, deciden cesar en la relación laboral que las unía. </a:t>
            </a:r>
          </a:p>
          <a:p>
            <a:pPr marL="140400" indent="-140400">
              <a:spcBef>
                <a:spcPts val="1100"/>
              </a:spcBef>
              <a:buFont typeface="Arial"/>
              <a:buChar char="•"/>
            </a:pPr>
            <a:r>
              <a:rPr lang="es-ES" sz="1800" dirty="0">
                <a:latin typeface="Calibri"/>
                <a:cs typeface="Calibri"/>
              </a:rPr>
              <a:t>El contrato de trabajo debe entenderse terminado al momento en que se produce la separación del trabajador (dictamen Nº 2039/99, de 04.06.2001).</a:t>
            </a:r>
            <a:endParaRPr lang="es-CL" sz="1800" dirty="0">
              <a:latin typeface="Calibri"/>
              <a:cs typeface="Calibri"/>
            </a:endParaRPr>
          </a:p>
        </p:txBody>
      </p:sp>
      <p:sp>
        <p:nvSpPr>
          <p:cNvPr id="4" name="Rectángulo 3"/>
          <p:cNvSpPr/>
          <p:nvPr/>
        </p:nvSpPr>
        <p:spPr>
          <a:xfrm>
            <a:off x="385761" y="1238806"/>
            <a:ext cx="9334501" cy="569387"/>
          </a:xfrm>
          <a:prstGeom prst="rect">
            <a:avLst/>
          </a:prstGeom>
        </p:spPr>
        <p:txBody>
          <a:bodyPr wrap="square">
            <a:spAutoFit/>
          </a:bodyPr>
          <a:lstStyle/>
          <a:p>
            <a:r>
              <a:rPr lang="es-CL" sz="3100" b="1" dirty="0">
                <a:solidFill>
                  <a:srgbClr val="ED6B00"/>
                </a:solidFill>
                <a:latin typeface="Calibri"/>
                <a:ea typeface="Calibri"/>
                <a:cs typeface="Calibri"/>
              </a:rPr>
              <a:t>CONCEPTO TÉRMINO </a:t>
            </a:r>
            <a:r>
              <a:rPr lang="es-CL" sz="3100" dirty="0">
                <a:solidFill>
                  <a:srgbClr val="A93501"/>
                </a:solidFill>
                <a:latin typeface="Calibri"/>
                <a:ea typeface="Calibri"/>
                <a:cs typeface="Calibri"/>
              </a:rPr>
              <a:t>CONTRATO DE TRABAJO</a:t>
            </a:r>
          </a:p>
        </p:txBody>
      </p:sp>
      <p:pic>
        <p:nvPicPr>
          <p:cNvPr id="6" name="Imagen 5">
            <a:extLst>
              <a:ext uri="{FF2B5EF4-FFF2-40B4-BE49-F238E27FC236}">
                <a16:creationId xmlns:a16="http://schemas.microsoft.com/office/drawing/2014/main" id="{0056446A-D1C2-492F-A6F7-72A02CE5C561}"/>
              </a:ext>
            </a:extLst>
          </p:cNvPr>
          <p:cNvPicPr>
            <a:picLocks noChangeAspect="1"/>
          </p:cNvPicPr>
          <p:nvPr/>
        </p:nvPicPr>
        <p:blipFill>
          <a:blip r:embed="rId2" cstate="print"/>
          <a:stretch>
            <a:fillRect/>
          </a:stretch>
        </p:blipFill>
        <p:spPr>
          <a:xfrm>
            <a:off x="5221281" y="2826478"/>
            <a:ext cx="3521969" cy="2278921"/>
          </a:xfrm>
          <a:prstGeom prst="rect">
            <a:avLst/>
          </a:prstGeom>
        </p:spPr>
      </p:pic>
    </p:spTree>
    <p:extLst>
      <p:ext uri="{BB962C8B-B14F-4D97-AF65-F5344CB8AC3E}">
        <p14:creationId xmlns:p14="http://schemas.microsoft.com/office/powerpoint/2010/main" val="3453425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01;p3"/>
          <p:cNvSpPr/>
          <p:nvPr/>
        </p:nvSpPr>
        <p:spPr>
          <a:xfrm>
            <a:off x="546100" y="4457700"/>
            <a:ext cx="6464300" cy="1778000"/>
          </a:xfrm>
          <a:prstGeom prst="roundRect">
            <a:avLst>
              <a:gd name="adj" fmla="val 8292"/>
            </a:avLst>
          </a:prstGeom>
          <a:solidFill>
            <a:schemeClr val="accent4">
              <a:lumMod val="40000"/>
              <a:lumOff val="60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 name="Google Shape;101;p3"/>
          <p:cNvSpPr/>
          <p:nvPr/>
        </p:nvSpPr>
        <p:spPr>
          <a:xfrm>
            <a:off x="508000" y="2120900"/>
            <a:ext cx="8559800" cy="2159000"/>
          </a:xfrm>
          <a:prstGeom prst="roundRect">
            <a:avLst>
              <a:gd name="adj" fmla="val 5516"/>
            </a:avLst>
          </a:prstGeom>
          <a:solidFill>
            <a:schemeClr val="bg1"/>
          </a:solidFill>
          <a:ln w="1270"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 name="Rectángulo 3"/>
          <p:cNvSpPr/>
          <p:nvPr/>
        </p:nvSpPr>
        <p:spPr>
          <a:xfrm>
            <a:off x="385761" y="1238806"/>
            <a:ext cx="9334501" cy="569387"/>
          </a:xfrm>
          <a:prstGeom prst="rect">
            <a:avLst/>
          </a:prstGeom>
        </p:spPr>
        <p:txBody>
          <a:bodyPr wrap="square">
            <a:spAutoFit/>
          </a:bodyPr>
          <a:lstStyle/>
          <a:p>
            <a:r>
              <a:rPr lang="es-CL" sz="3100" b="1" dirty="0">
                <a:solidFill>
                  <a:srgbClr val="ED6B00"/>
                </a:solidFill>
                <a:latin typeface="Calibri"/>
                <a:ea typeface="Calibri"/>
                <a:cs typeface="Calibri"/>
              </a:rPr>
              <a:t>CONCEPTO TÉRMINO </a:t>
            </a:r>
            <a:r>
              <a:rPr lang="es-CL" sz="3100" dirty="0">
                <a:solidFill>
                  <a:srgbClr val="A93501"/>
                </a:solidFill>
                <a:latin typeface="Calibri"/>
                <a:ea typeface="Calibri"/>
                <a:cs typeface="Calibri"/>
              </a:rPr>
              <a:t>CONTRATO DE TRABAJO</a:t>
            </a:r>
          </a:p>
        </p:txBody>
      </p:sp>
      <p:sp>
        <p:nvSpPr>
          <p:cNvPr id="7" name="CuadroTexto 6">
            <a:extLst>
              <a:ext uri="{FF2B5EF4-FFF2-40B4-BE49-F238E27FC236}">
                <a16:creationId xmlns:a16="http://schemas.microsoft.com/office/drawing/2014/main" id="{59498C3F-072B-476D-A39B-A07BB6969F8D}"/>
              </a:ext>
            </a:extLst>
          </p:cNvPr>
          <p:cNvSpPr txBox="1"/>
          <p:nvPr/>
        </p:nvSpPr>
        <p:spPr>
          <a:xfrm>
            <a:off x="688829" y="2324463"/>
            <a:ext cx="8201171" cy="172354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marL="140400" indent="-140400">
              <a:spcBef>
                <a:spcPts val="1200"/>
              </a:spcBef>
              <a:buFont typeface="Arial"/>
              <a:buChar char="•"/>
            </a:pPr>
            <a:r>
              <a:rPr lang="es-ES" sz="1600" dirty="0">
                <a:latin typeface="Calibri"/>
                <a:cs typeface="Calibri"/>
              </a:rPr>
              <a:t>Despedir a un trabajador es parte de la realidad de toda empresa. La desvinculación de trabajadores son acciones reguladas por la ley, por lo que la empresa debe realizar un proceso correcto para proteger la integridad del negocio y los derechos del trabajador desvinculado.</a:t>
            </a:r>
          </a:p>
          <a:p>
            <a:pPr marL="140400" indent="-140400">
              <a:spcBef>
                <a:spcPts val="1200"/>
              </a:spcBef>
              <a:buFont typeface="Arial"/>
              <a:buChar char="•"/>
            </a:pPr>
            <a:r>
              <a:rPr lang="es-CL" sz="1600" dirty="0">
                <a:latin typeface="Calibri"/>
                <a:cs typeface="Calibri"/>
              </a:rPr>
              <a:t>En Chile la estabilidad laboral se traduce en que el contrato de trabajo puede terminar sólo por alguna de las causas previstas en la ley. En efecto, el empleador debe justificar la terminación del contrato en alguna de las causas legales de término que contempla el Código del Trabajo.</a:t>
            </a:r>
          </a:p>
        </p:txBody>
      </p:sp>
      <p:sp>
        <p:nvSpPr>
          <p:cNvPr id="8" name="CuadroTexto 7">
            <a:extLst>
              <a:ext uri="{FF2B5EF4-FFF2-40B4-BE49-F238E27FC236}">
                <a16:creationId xmlns:a16="http://schemas.microsoft.com/office/drawing/2014/main" id="{3F4AD7AC-3AF3-4CAE-8716-0E41F0B2B24E}"/>
              </a:ext>
            </a:extLst>
          </p:cNvPr>
          <p:cNvSpPr txBox="1"/>
          <p:nvPr/>
        </p:nvSpPr>
        <p:spPr>
          <a:xfrm>
            <a:off x="726931" y="4630607"/>
            <a:ext cx="6435869" cy="144655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es-ES" sz="1600" dirty="0">
                <a:latin typeface="Calibri"/>
                <a:cs typeface="Calibri"/>
              </a:rPr>
              <a:t>Para lograr un proceso de despido legal y fluido, es preciso que el empleador ponga cuidado y atención en tres variables clave.</a:t>
            </a:r>
          </a:p>
          <a:p>
            <a:pPr>
              <a:lnSpc>
                <a:spcPct val="50000"/>
              </a:lnSpc>
            </a:pPr>
            <a:endParaRPr lang="es-ES" sz="1600" dirty="0">
              <a:latin typeface="Calibri"/>
              <a:cs typeface="Calibri"/>
            </a:endParaRPr>
          </a:p>
          <a:p>
            <a:pPr marL="252000" indent="-205200"/>
            <a:r>
              <a:rPr lang="es-ES" sz="1600" b="1" dirty="0">
                <a:solidFill>
                  <a:srgbClr val="A93501"/>
                </a:solidFill>
                <a:latin typeface="Calibri"/>
                <a:cs typeface="Calibri"/>
              </a:rPr>
              <a:t>•	Causales </a:t>
            </a:r>
          </a:p>
          <a:p>
            <a:pPr marL="252000" indent="-205200"/>
            <a:r>
              <a:rPr lang="es-ES" sz="1600" b="1" dirty="0">
                <a:solidFill>
                  <a:srgbClr val="A93501"/>
                </a:solidFill>
                <a:latin typeface="Calibri"/>
                <a:cs typeface="Calibri"/>
              </a:rPr>
              <a:t>•	Formalidades</a:t>
            </a:r>
          </a:p>
          <a:p>
            <a:pPr marL="252000" indent="-205200"/>
            <a:r>
              <a:rPr lang="es-ES" sz="1600" b="1" dirty="0">
                <a:solidFill>
                  <a:srgbClr val="A93501"/>
                </a:solidFill>
                <a:latin typeface="Calibri"/>
                <a:cs typeface="Calibri"/>
              </a:rPr>
              <a:t>•	Finiquito</a:t>
            </a:r>
            <a:r>
              <a:rPr lang="es-ES" sz="1600" dirty="0">
                <a:latin typeface="Calibri"/>
                <a:cs typeface="Calibri"/>
              </a:rPr>
              <a:t> </a:t>
            </a:r>
          </a:p>
        </p:txBody>
      </p:sp>
    </p:spTree>
    <p:extLst>
      <p:ext uri="{BB962C8B-B14F-4D97-AF65-F5344CB8AC3E}">
        <p14:creationId xmlns:p14="http://schemas.microsoft.com/office/powerpoint/2010/main" val="1903554911"/>
      </p:ext>
    </p:extLst>
  </p:cSld>
  <p:clrMapOvr>
    <a:masterClrMapping/>
  </p:clrMapOvr>
</p:sld>
</file>

<file path=ppt/theme/theme1.xml><?xml version="1.0" encoding="utf-8"?>
<a:theme xmlns:a="http://schemas.openxmlformats.org/drawingml/2006/main" name="Simple Light">
  <a:themeElements>
    <a:clrScheme name="Personalizado 17">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C0000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2575</TotalTime>
  <Words>2828</Words>
  <Application>Microsoft Office PowerPoint</Application>
  <PresentationFormat>Personalizado</PresentationFormat>
  <Paragraphs>542</Paragraphs>
  <Slides>28</Slides>
  <Notes>7</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28</vt:i4>
      </vt:variant>
    </vt:vector>
  </HeadingPairs>
  <TitlesOfParts>
    <vt:vector size="32" baseType="lpstr">
      <vt:lpstr>Arial</vt:lpstr>
      <vt:lpstr>Calibri</vt:lpstr>
      <vt:lpstr>Trebuchet MS</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Pamela  Marquez Pauchard</cp:lastModifiedBy>
  <cp:revision>206</cp:revision>
  <dcterms:modified xsi:type="dcterms:W3CDTF">2021-02-24T00:32:03Z</dcterms:modified>
</cp:coreProperties>
</file>