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321" r:id="rId2"/>
    <p:sldId id="277" r:id="rId3"/>
    <p:sldId id="320" r:id="rId4"/>
    <p:sldId id="287" r:id="rId5"/>
    <p:sldId id="278" r:id="rId6"/>
    <p:sldId id="289" r:id="rId7"/>
    <p:sldId id="260" r:id="rId8"/>
    <p:sldId id="290"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297" r:id="rId24"/>
    <p:sldId id="273" r:id="rId25"/>
    <p:sldId id="274" r:id="rId26"/>
    <p:sldId id="275" r:id="rId27"/>
    <p:sldId id="276" r:id="rId28"/>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4785" userDrawn="1">
          <p15:clr>
            <a:srgbClr val="A4A3A4"/>
          </p15:clr>
        </p15:guide>
        <p15:guide id="3" orient="horz" pos="4761">
          <p15:clr>
            <a:srgbClr val="A4A3A4"/>
          </p15:clr>
        </p15:guide>
        <p15:guide id="4" pos="512">
          <p15:clr>
            <a:srgbClr val="A4A3A4"/>
          </p15:clr>
        </p15:guide>
        <p15:guide id="5" pos="5087" userDrawn="1">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Y5pWMYHGHDWxF7ajhTTfqhk8aX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son Ahumad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3501"/>
    <a:srgbClr val="ED6B00"/>
    <a:srgbClr val="EEEEEE"/>
    <a:srgbClr val="F3E5D8"/>
    <a:srgbClr val="F7E3D1"/>
    <a:srgbClr val="F9EBDE"/>
    <a:srgbClr val="FFB375"/>
    <a:srgbClr val="E4AF81"/>
    <a:srgbClr val="F2E4D7"/>
    <a:srgbClr val="F5E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4" autoAdjust="0"/>
    <p:restoredTop sz="94694"/>
  </p:normalViewPr>
  <p:slideViewPr>
    <p:cSldViewPr snapToGrid="0">
      <p:cViewPr varScale="1">
        <p:scale>
          <a:sx n="97" d="100"/>
          <a:sy n="97" d="100"/>
        </p:scale>
        <p:origin x="1668" y="72"/>
      </p:cViewPr>
      <p:guideLst>
        <p:guide orient="horz" pos="2381"/>
        <p:guide pos="4785"/>
        <p:guide orient="horz" pos="4761"/>
        <p:guide pos="512"/>
        <p:guide pos="5087"/>
      </p:guideLst>
    </p:cSldViewPr>
  </p:slideViewPr>
  <p:notesTextViewPr>
    <p:cViewPr>
      <p:scale>
        <a:sx n="1" d="1"/>
        <a:sy n="1" d="1"/>
      </p:scale>
      <p:origin x="0" y="0"/>
    </p:cViewPr>
  </p:notesTextViewPr>
  <p:notesViewPr>
    <p:cSldViewPr snapToGrid="0">
      <p:cViewPr varScale="1">
        <p:scale>
          <a:sx n="94" d="100"/>
          <a:sy n="94" d="100"/>
        </p:scale>
        <p:origin x="360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128682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32988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118333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1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3870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2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431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2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9987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8" name="Google Shape;9;p23"/>
          <p:cNvSpPr/>
          <p:nvPr userDrawn="1"/>
        </p:nvSpPr>
        <p:spPr>
          <a:xfrm>
            <a:off x="259789" y="1739619"/>
            <a:ext cx="9240327" cy="5608419"/>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6" name="Imagen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441" y="418596"/>
            <a:ext cx="2897433" cy="680400"/>
          </a:xfrm>
          <a:prstGeom prst="rect">
            <a:avLst/>
          </a:prstGeom>
        </p:spPr>
      </p:pic>
      <p:sp>
        <p:nvSpPr>
          <p:cNvPr id="4" name="Google Shape;9;p23"/>
          <p:cNvSpPr/>
          <p:nvPr userDrawn="1"/>
        </p:nvSpPr>
        <p:spPr>
          <a:xfrm>
            <a:off x="242856" y="1756550"/>
            <a:ext cx="9346500" cy="5675922"/>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5" name="Google Shape;12;p23"/>
          <p:cNvPicPr preferRelativeResize="0"/>
          <p:nvPr userDrawn="1"/>
        </p:nvPicPr>
        <p:blipFill rotWithShape="1">
          <a:blip r:embed="rId3">
            <a:alphaModFix/>
          </a:blip>
          <a:srcRect/>
          <a:stretch/>
        </p:blipFill>
        <p:spPr>
          <a:xfrm>
            <a:off x="8527725" y="6464000"/>
            <a:ext cx="747675" cy="680475"/>
          </a:xfrm>
          <a:prstGeom prst="rect">
            <a:avLst/>
          </a:prstGeom>
          <a:noFill/>
          <a:ln>
            <a:noFill/>
          </a:ln>
        </p:spPr>
      </p:pic>
      <p:sp>
        <p:nvSpPr>
          <p:cNvPr id="6" name="Google Shape;13;p23"/>
          <p:cNvSpPr/>
          <p:nvPr userDrawn="1"/>
        </p:nvSpPr>
        <p:spPr>
          <a:xfrm>
            <a:off x="436350" y="6464001"/>
            <a:ext cx="7891862" cy="680474"/>
          </a:xfrm>
          <a:prstGeom prst="roundRect">
            <a:avLst>
              <a:gd name="adj" fmla="val 19335"/>
            </a:avLst>
          </a:prstGeom>
          <a:solidFill>
            <a:srgbClr val="FFB3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baseline="-25000">
              <a:solidFill>
                <a:schemeClr val="lt1"/>
              </a:solidFill>
              <a:latin typeface="Arial"/>
              <a:ea typeface="Arial"/>
              <a:cs typeface="Arial"/>
              <a:sym typeface="Arial"/>
            </a:endParaRPr>
          </a:p>
        </p:txBody>
      </p:sp>
      <p:pic>
        <p:nvPicPr>
          <p:cNvPr id="7" name="Imagen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441" y="6462797"/>
            <a:ext cx="690482" cy="680475"/>
          </a:xfrm>
          <a:prstGeom prst="rect">
            <a:avLst/>
          </a:prstGeom>
        </p:spPr>
      </p:pic>
      <p:pic>
        <p:nvPicPr>
          <p:cNvPr id="8" name="Imagen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2365" y="1222172"/>
            <a:ext cx="1080000" cy="241875"/>
          </a:xfrm>
          <a:prstGeom prst="rect">
            <a:avLst/>
          </a:prstGeom>
        </p:spPr>
      </p:pic>
      <p:pic>
        <p:nvPicPr>
          <p:cNvPr id="9" name="Imagen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72365" y="418596"/>
            <a:ext cx="1080000" cy="664778"/>
          </a:xfrm>
          <a:prstGeom prst="rect">
            <a:avLst/>
          </a:prstGeom>
        </p:spPr>
      </p:pic>
    </p:spTree>
    <p:extLst>
      <p:ext uri="{BB962C8B-B14F-4D97-AF65-F5344CB8AC3E}">
        <p14:creationId xmlns:p14="http://schemas.microsoft.com/office/powerpoint/2010/main" val="655926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5"/>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RECURSOS HUMANOS </a:t>
            </a:r>
            <a:r>
              <a:rPr lang="en-US" sz="1100" b="0" i="0" u="none" strike="noStrike" cap="none" dirty="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6"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9 </a:t>
            </a:r>
            <a:r>
              <a:rPr lang="en-US" sz="1200" b="0" i="0" u="none" strike="noStrike" cap="none" dirty="0" smtClean="0">
                <a:solidFill>
                  <a:srgbClr val="000000"/>
                </a:solidFill>
                <a:latin typeface="Calibri"/>
                <a:ea typeface="Calibri"/>
                <a:cs typeface="Calibri"/>
                <a:sym typeface="Calibri"/>
              </a:rPr>
              <a:t>|</a:t>
            </a:r>
            <a:r>
              <a:rPr lang="en-US" sz="1600" b="0" i="0" u="none" strike="noStrike" cap="none" dirty="0" smtClean="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7"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1" i="0" u="none" strike="noStrike" cap="none" baseline="0" dirty="0">
                <a:solidFill>
                  <a:srgbClr val="FFFFFF"/>
                </a:solidFill>
                <a:latin typeface="Calibri"/>
                <a:ea typeface="Calibri"/>
                <a:cs typeface="Calibri"/>
                <a:sym typeface="Calibri"/>
              </a:rPr>
              <a:t> </a:t>
            </a:r>
            <a:r>
              <a:rPr lang="en-US" sz="1400" b="0" i="0" u="none" strike="noStrike" cap="none" baseline="0" dirty="0" err="1">
                <a:solidFill>
                  <a:srgbClr val="FFFFFF"/>
                </a:solidFill>
                <a:latin typeface="Calibri"/>
                <a:ea typeface="Calibri"/>
                <a:cs typeface="Calibri"/>
                <a:sym typeface="Calibri"/>
              </a:rPr>
              <a:t>Legislación</a:t>
            </a:r>
            <a:r>
              <a:rPr lang="en-US" sz="1400" b="0" i="0" u="none" strike="noStrike" cap="none" baseline="0" dirty="0">
                <a:solidFill>
                  <a:srgbClr val="FFFFFF"/>
                </a:solidFill>
                <a:latin typeface="Calibri"/>
                <a:ea typeface="Calibri"/>
                <a:cs typeface="Calibri"/>
                <a:sym typeface="Calibri"/>
              </a:rPr>
              <a:t> </a:t>
            </a:r>
            <a:r>
              <a:rPr lang="en-US" sz="1400" b="0" i="0" u="none" strike="noStrike" cap="none" baseline="0" dirty="0" err="1">
                <a:solidFill>
                  <a:srgbClr val="FFFFFF"/>
                </a:solidFill>
                <a:latin typeface="Calibri"/>
                <a:ea typeface="Calibri"/>
                <a:cs typeface="Calibri"/>
                <a:sym typeface="Calibri"/>
              </a:rPr>
              <a:t>Laboral</a:t>
            </a:r>
            <a:endParaRPr sz="14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4" name="Google Shape;21;p25"/>
          <p:cNvSpPr/>
          <p:nvPr userDrawn="1"/>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22;p25"/>
          <p:cNvSpPr/>
          <p:nvPr userDrawn="1"/>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Google Shape;23;p25"/>
          <p:cNvSpPr/>
          <p:nvPr userDrawn="1"/>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n-US" sz="1100" b="0" i="0" u="none" strike="noStrike" cap="none" dirty="0">
                <a:solidFill>
                  <a:srgbClr val="ED6B00"/>
                </a:solidFill>
                <a:latin typeface="Calibri"/>
                <a:ea typeface="Calibri"/>
                <a:cs typeface="Calibri"/>
                <a:sym typeface="Calibri"/>
              </a:rPr>
              <a:t>RECURSOS HUMANOS </a:t>
            </a:r>
            <a:r>
              <a:rPr lang="en-US" sz="1100" b="0" i="0" u="none" strike="noStrike" cap="none" dirty="0">
                <a:solidFill>
                  <a:srgbClr val="000000"/>
                </a:solidFill>
                <a:latin typeface="Calibri"/>
                <a:ea typeface="Calibri"/>
                <a:cs typeface="Calibri"/>
                <a:sym typeface="Calibri"/>
              </a:rPr>
              <a:t>| 4°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9"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9 </a:t>
            </a:r>
            <a:r>
              <a:rPr lang="en-US" sz="1200" b="0" i="0" u="none" strike="noStrike" cap="none" dirty="0" smtClean="0">
                <a:solidFill>
                  <a:srgbClr val="000000"/>
                </a:solidFill>
                <a:latin typeface="Calibri"/>
                <a:ea typeface="Calibri"/>
                <a:cs typeface="Calibri"/>
                <a:sym typeface="Calibri"/>
              </a:rPr>
              <a:t>|</a:t>
            </a:r>
            <a:r>
              <a:rPr lang="en-US" sz="1600" b="0" i="0" u="none" strike="noStrike" cap="none" dirty="0" smtClean="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1" i="0" u="none" strike="noStrike" cap="none" baseline="0" dirty="0">
                <a:solidFill>
                  <a:srgbClr val="FFFFFF"/>
                </a:solidFill>
                <a:latin typeface="Calibri"/>
                <a:ea typeface="Calibri"/>
                <a:cs typeface="Calibri"/>
                <a:sym typeface="Calibri"/>
              </a:rPr>
              <a:t> </a:t>
            </a:r>
            <a:r>
              <a:rPr lang="en-US" sz="1400" b="0" i="0" u="none" strike="noStrike" cap="none" baseline="0" dirty="0" err="1">
                <a:solidFill>
                  <a:srgbClr val="FFFFFF"/>
                </a:solidFill>
                <a:latin typeface="Calibri"/>
                <a:ea typeface="Calibri"/>
                <a:cs typeface="Calibri"/>
                <a:sym typeface="Calibri"/>
              </a:rPr>
              <a:t>Legislación</a:t>
            </a:r>
            <a:r>
              <a:rPr lang="en-US" sz="1400" b="0" i="0" u="none" strike="noStrike" cap="none" baseline="0" dirty="0">
                <a:solidFill>
                  <a:srgbClr val="FFFFFF"/>
                </a:solidFill>
                <a:latin typeface="Calibri"/>
                <a:ea typeface="Calibri"/>
                <a:cs typeface="Calibri"/>
                <a:sym typeface="Calibri"/>
              </a:rPr>
              <a:t> </a:t>
            </a:r>
            <a:r>
              <a:rPr lang="en-US" sz="1400" b="0" i="0" u="none" strike="noStrike" cap="none" baseline="0" dirty="0" err="1">
                <a:solidFill>
                  <a:srgbClr val="FFFFFF"/>
                </a:solidFill>
                <a:latin typeface="Calibri"/>
                <a:ea typeface="Calibri"/>
                <a:cs typeface="Calibri"/>
                <a:sym typeface="Calibri"/>
              </a:rPr>
              <a:t>Laboral</a:t>
            </a:r>
            <a:endParaRPr sz="14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895301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6" name="Google Shape;2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26"/>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2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5"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s-ES_tradnl" sz="1100" b="0" i="0" u="none" strike="noStrike" cap="none" dirty="0">
                <a:solidFill>
                  <a:srgbClr val="ED6B00"/>
                </a:solidFill>
                <a:latin typeface="Calibri"/>
                <a:ea typeface="Calibri"/>
                <a:cs typeface="Calibri"/>
                <a:sym typeface="Calibri"/>
              </a:rPr>
              <a:t>RECURSOS HUMANOS </a:t>
            </a:r>
            <a:r>
              <a:rPr lang="es-ES_tradnl" sz="1100" b="0" i="0" u="none" strike="noStrike" cap="none" dirty="0">
                <a:solidFill>
                  <a:srgbClr val="000000"/>
                </a:solidFill>
                <a:latin typeface="Calibri"/>
                <a:ea typeface="Calibri"/>
                <a:cs typeface="Calibri"/>
                <a:sym typeface="Calibri"/>
              </a:rPr>
              <a:t>| 4° Medio | Presentación</a:t>
            </a:r>
            <a:endParaRPr lang="es-ES_tradnl" sz="1100" b="0" i="0" u="none" strike="noStrike" cap="none" dirty="0">
              <a:solidFill>
                <a:srgbClr val="741B47"/>
              </a:solidFill>
              <a:latin typeface="Calibri"/>
              <a:ea typeface="Calibri"/>
              <a:cs typeface="Calibri"/>
              <a:sym typeface="Calibri"/>
            </a:endParaRPr>
          </a:p>
        </p:txBody>
      </p:sp>
      <p:sp>
        <p:nvSpPr>
          <p:cNvPr id="16"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9 </a:t>
            </a:r>
            <a:r>
              <a:rPr lang="en-US" sz="1200" b="0" i="0" u="none" strike="noStrike" cap="none" dirty="0" smtClean="0">
                <a:solidFill>
                  <a:srgbClr val="000000"/>
                </a:solidFill>
                <a:latin typeface="Calibri"/>
                <a:ea typeface="Calibri"/>
                <a:cs typeface="Calibri"/>
                <a:sym typeface="Calibri"/>
              </a:rPr>
              <a:t>|</a:t>
            </a:r>
            <a:r>
              <a:rPr lang="en-US" sz="1600" b="0" i="0" u="none" strike="noStrike" cap="none" dirty="0" smtClean="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1" i="0" u="none" strike="noStrike" cap="none" baseline="0" dirty="0">
                <a:solidFill>
                  <a:srgbClr val="FFFFFF"/>
                </a:solidFill>
                <a:latin typeface="Calibri"/>
                <a:ea typeface="Calibri"/>
                <a:cs typeface="Calibri"/>
                <a:sym typeface="Calibri"/>
              </a:rPr>
              <a:t> </a:t>
            </a:r>
            <a:r>
              <a:rPr lang="en-US" sz="1400" b="0" i="0" u="none" strike="noStrike" cap="none" baseline="0" dirty="0" err="1">
                <a:solidFill>
                  <a:srgbClr val="FFFFFF"/>
                </a:solidFill>
                <a:latin typeface="Calibri"/>
                <a:ea typeface="Calibri"/>
                <a:cs typeface="Calibri"/>
                <a:sym typeface="Calibri"/>
              </a:rPr>
              <a:t>Legislación</a:t>
            </a:r>
            <a:r>
              <a:rPr lang="en-US" sz="1400" b="0" i="0" u="none" strike="noStrike" cap="none" baseline="0" dirty="0">
                <a:solidFill>
                  <a:srgbClr val="FFFFFF"/>
                </a:solidFill>
                <a:latin typeface="Calibri"/>
                <a:ea typeface="Calibri"/>
                <a:cs typeface="Calibri"/>
                <a:sym typeface="Calibri"/>
              </a:rPr>
              <a:t> </a:t>
            </a:r>
            <a:r>
              <a:rPr lang="en-US" sz="1400" b="0" i="0" u="none" strike="noStrike" cap="none" baseline="0" dirty="0" err="1">
                <a:solidFill>
                  <a:srgbClr val="FFFFFF"/>
                </a:solidFill>
                <a:latin typeface="Calibri"/>
                <a:ea typeface="Calibri"/>
                <a:cs typeface="Calibri"/>
                <a:sym typeface="Calibri"/>
              </a:rPr>
              <a:t>Laboral</a:t>
            </a:r>
            <a:endParaRPr sz="14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28"/>
          <p:cNvSpPr/>
          <p:nvPr/>
        </p:nvSpPr>
        <p:spPr>
          <a:xfrm rot="10800000" flipH="1">
            <a:off x="181650" y="822025"/>
            <a:ext cx="9356700" cy="6531300"/>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8"/>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s-ES_tradnl" sz="1100" b="0" i="0" u="none" strike="noStrike" cap="none" dirty="0">
                <a:solidFill>
                  <a:srgbClr val="ED6B00"/>
                </a:solidFill>
                <a:latin typeface="Calibri"/>
                <a:ea typeface="Calibri"/>
                <a:cs typeface="Calibri"/>
                <a:sym typeface="Calibri"/>
              </a:rPr>
              <a:t>RECURSOS HUMANOS </a:t>
            </a:r>
            <a:r>
              <a:rPr lang="es-ES_tradnl" sz="1100" b="0" i="0" u="none" strike="noStrike" cap="none" dirty="0">
                <a:solidFill>
                  <a:srgbClr val="000000"/>
                </a:solidFill>
                <a:latin typeface="Calibri"/>
                <a:ea typeface="Calibri"/>
                <a:cs typeface="Calibri"/>
                <a:sym typeface="Calibri"/>
              </a:rPr>
              <a:t>| 4° Medio | Presentación</a:t>
            </a:r>
            <a:endParaRPr lang="es-ES_tradnl" sz="1100" b="0" i="0" u="none" strike="noStrike" cap="none" dirty="0">
              <a:solidFill>
                <a:srgbClr val="741B47"/>
              </a:solidFill>
              <a:latin typeface="Calibri"/>
              <a:ea typeface="Calibri"/>
              <a:cs typeface="Calibri"/>
              <a:sym typeface="Calibri"/>
            </a:endParaRPr>
          </a:p>
        </p:txBody>
      </p:sp>
      <p:sp>
        <p:nvSpPr>
          <p:cNvPr id="13"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
        <p:nvSpPr>
          <p:cNvPr id="14" name="Google Shape;92;p3"/>
          <p:cNvSpPr txBox="1"/>
          <p:nvPr userDrawn="1"/>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err="1">
                <a:solidFill>
                  <a:srgbClr val="000000"/>
                </a:solidFill>
                <a:latin typeface="Calibri"/>
                <a:ea typeface="Calibri"/>
                <a:cs typeface="Calibri"/>
                <a:sym typeface="Calibri"/>
              </a:rPr>
              <a:t>Actividad</a:t>
            </a:r>
            <a:r>
              <a:rPr lang="en-US" sz="1200" b="0" i="0" u="none" strike="noStrike" cap="none" dirty="0">
                <a:solidFill>
                  <a:srgbClr val="000000"/>
                </a:solidFill>
                <a:latin typeface="Calibri"/>
                <a:ea typeface="Calibri"/>
                <a:cs typeface="Calibri"/>
                <a:sym typeface="Calibri"/>
              </a:rPr>
              <a:t> 9 </a:t>
            </a:r>
            <a:r>
              <a:rPr lang="en-US" sz="1200" b="0" i="0" u="none" strike="noStrike" cap="none" dirty="0" smtClean="0">
                <a:solidFill>
                  <a:srgbClr val="000000"/>
                </a:solidFill>
                <a:latin typeface="Calibri"/>
                <a:ea typeface="Calibri"/>
                <a:cs typeface="Calibri"/>
                <a:sym typeface="Calibri"/>
              </a:rPr>
              <a:t>|</a:t>
            </a:r>
            <a:r>
              <a:rPr lang="en-US" sz="1600" b="0" i="0" u="none" strike="noStrike" cap="none" dirty="0" smtClean="0">
                <a:solidFill>
                  <a:srgbClr val="ED6B00"/>
                </a:solidFill>
                <a:latin typeface="Calibri"/>
                <a:ea typeface="Calibri"/>
                <a:cs typeface="Calibri"/>
                <a:sym typeface="Calibri"/>
              </a:rPr>
              <a:t>3</a:t>
            </a:r>
            <a:endParaRPr sz="1600" b="0" i="0" u="none" strike="noStrike" cap="none" dirty="0">
              <a:solidFill>
                <a:srgbClr val="ED6B00"/>
              </a:solidFill>
              <a:latin typeface="Calibri"/>
              <a:ea typeface="Calibri"/>
              <a:cs typeface="Calibri"/>
              <a:sym typeface="Calibri"/>
            </a:endParaRPr>
          </a:p>
        </p:txBody>
      </p:sp>
      <p:sp>
        <p:nvSpPr>
          <p:cNvPr id="10" name="Google Shape;93;p3"/>
          <p:cNvSpPr txBox="1"/>
          <p:nvPr userDrawn="1"/>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FFFF"/>
                </a:solidFill>
                <a:latin typeface="Calibri"/>
                <a:ea typeface="Calibri"/>
                <a:cs typeface="Calibri"/>
                <a:sym typeface="Calibri"/>
              </a:rPr>
              <a:t>MÓDULO</a:t>
            </a:r>
            <a:r>
              <a:rPr lang="en-US" sz="1400" b="1" i="0" u="none" strike="noStrike" cap="none" baseline="0" dirty="0">
                <a:solidFill>
                  <a:srgbClr val="FFFFFF"/>
                </a:solidFill>
                <a:latin typeface="Calibri"/>
                <a:ea typeface="Calibri"/>
                <a:cs typeface="Calibri"/>
                <a:sym typeface="Calibri"/>
              </a:rPr>
              <a:t> </a:t>
            </a:r>
            <a:r>
              <a:rPr lang="en-US" sz="1400" b="0" i="0" u="none" strike="noStrike" cap="none" baseline="0" dirty="0" err="1">
                <a:solidFill>
                  <a:srgbClr val="FFFFFF"/>
                </a:solidFill>
                <a:latin typeface="Calibri"/>
                <a:ea typeface="Calibri"/>
                <a:cs typeface="Calibri"/>
                <a:sym typeface="Calibri"/>
              </a:rPr>
              <a:t>Legislación</a:t>
            </a:r>
            <a:r>
              <a:rPr lang="en-US" sz="1400" b="0" i="0" u="none" strike="noStrike" cap="none" baseline="0" dirty="0">
                <a:solidFill>
                  <a:srgbClr val="FFFFFF"/>
                </a:solidFill>
                <a:latin typeface="Calibri"/>
                <a:ea typeface="Calibri"/>
                <a:cs typeface="Calibri"/>
                <a:sym typeface="Calibri"/>
              </a:rPr>
              <a:t> </a:t>
            </a:r>
            <a:r>
              <a:rPr lang="en-US" sz="1400" b="0" i="0" u="none" strike="noStrike" cap="none" baseline="0" dirty="0" err="1">
                <a:solidFill>
                  <a:srgbClr val="FFFFFF"/>
                </a:solidFill>
                <a:latin typeface="Calibri"/>
                <a:ea typeface="Calibri"/>
                <a:cs typeface="Calibri"/>
                <a:sym typeface="Calibri"/>
              </a:rPr>
              <a:t>Laboral</a:t>
            </a:r>
            <a:endParaRPr sz="14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1_One column text 2">
    <p:bg>
      <p:bgPr>
        <a:solidFill>
          <a:schemeClr val="lt1"/>
        </a:solidFill>
        <a:effectLst/>
      </p:bgPr>
    </p:bg>
    <p:spTree>
      <p:nvGrpSpPr>
        <p:cNvPr id="1" name="Shape 59"/>
        <p:cNvGrpSpPr/>
        <p:nvPr/>
      </p:nvGrpSpPr>
      <p:grpSpPr>
        <a:xfrm>
          <a:off x="0" y="0"/>
          <a:ext cx="0" cy="0"/>
          <a:chOff x="0" y="0"/>
          <a:chExt cx="0" cy="0"/>
        </a:xfrm>
      </p:grpSpPr>
      <p:sp>
        <p:nvSpPr>
          <p:cNvPr id="61" name="Google Shape;61;p30"/>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30"/>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3" name="Google Shape;63;p30"/>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7" name="Google Shape;97;p3"/>
          <p:cNvSpPr txBox="1"/>
          <p:nvPr userDrawn="1"/>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741B47"/>
                </a:solidFill>
                <a:latin typeface="Calibri"/>
                <a:ea typeface="Calibri"/>
                <a:cs typeface="Calibri"/>
                <a:sym typeface="Calibri"/>
              </a:rPr>
              <a:t>        </a:t>
            </a:r>
            <a:r>
              <a:rPr lang="es-ES_tradnl" sz="1100" b="0" i="0" u="none" strike="noStrike" cap="none" dirty="0">
                <a:solidFill>
                  <a:srgbClr val="ED6B00"/>
                </a:solidFill>
                <a:latin typeface="Calibri"/>
                <a:ea typeface="Calibri"/>
                <a:cs typeface="Calibri"/>
                <a:sym typeface="Calibri"/>
              </a:rPr>
              <a:t>RECURSOS HUMANOS </a:t>
            </a:r>
            <a:r>
              <a:rPr lang="es-ES_tradnl" sz="1100" b="0" i="0" u="none" strike="noStrike" cap="none" dirty="0">
                <a:solidFill>
                  <a:srgbClr val="000000"/>
                </a:solidFill>
                <a:latin typeface="Calibri"/>
                <a:ea typeface="Calibri"/>
                <a:cs typeface="Calibri"/>
                <a:sym typeface="Calibri"/>
              </a:rPr>
              <a:t>| 4° Medio | Presentación</a:t>
            </a:r>
            <a:endParaRPr lang="es-ES_tradnl" sz="1100" b="0" i="0" u="none" strike="noStrike" cap="none" dirty="0">
              <a:solidFill>
                <a:srgbClr val="741B47"/>
              </a:solidFill>
              <a:latin typeface="Calibri"/>
              <a:ea typeface="Calibri"/>
              <a:cs typeface="Calibri"/>
              <a:sym typeface="Calibri"/>
            </a:endParaRPr>
          </a:p>
        </p:txBody>
      </p:sp>
      <p:sp>
        <p:nvSpPr>
          <p:cNvPr id="8" name="Google Shape;343;p14"/>
          <p:cNvSpPr txBox="1"/>
          <p:nvPr userDrawn="1"/>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None/>
            </a:pPr>
            <a:fld id="{F8D837FA-7D10-4FEB-9DD5-99DA87700FA3}" type="slidenum">
              <a:rPr lang="en-US" sz="1100" b="0" i="0" u="none" strike="noStrike" cap="none" smtClean="0">
                <a:solidFill>
                  <a:srgbClr val="000000"/>
                </a:solidFill>
                <a:latin typeface="Calibri"/>
                <a:ea typeface="Calibri"/>
                <a:cs typeface="Calibri"/>
                <a:sym typeface="Calibri"/>
              </a:rPr>
              <a:pPr marL="0" marR="0" lvl="0" indent="0" algn="r" rtl="0">
                <a:lnSpc>
                  <a:spcPct val="100000"/>
                </a:lnSpc>
                <a:spcBef>
                  <a:spcPts val="0"/>
                </a:spcBef>
                <a:spcAft>
                  <a:spcPts val="0"/>
                </a:spcAft>
                <a:buNone/>
              </a:pPr>
              <a:t>‹Nº›</a:t>
            </a:fld>
            <a:endParaRPr sz="1100" b="0" i="0" u="none" strike="noStrike" cap="none" dirty="0">
              <a:solidFill>
                <a:srgbClr val="741B47"/>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62" r:id="rId2"/>
    <p:sldLayoutId id="2147483651" r:id="rId3"/>
    <p:sldLayoutId id="2147483661" r:id="rId4"/>
    <p:sldLayoutId id="2147483652" r:id="rId5"/>
    <p:sldLayoutId id="2147483654" r:id="rId6"/>
    <p:sldLayoutId id="2147483660" r:id="rId7"/>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5;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None/>
            </a:pPr>
            <a:r>
              <a:rPr lang="en-US" sz="1100" b="0" i="0" u="none" strike="noStrike" cap="none" dirty="0">
                <a:solidFill>
                  <a:schemeClr val="lt1"/>
                </a:solidFill>
                <a:latin typeface="Calibri"/>
                <a:ea typeface="Calibri"/>
                <a:cs typeface="Calibri"/>
                <a:sym typeface="Calibri"/>
              </a:rPr>
              <a:t>En </a:t>
            </a:r>
            <a:r>
              <a:rPr lang="en-US" sz="1100" b="0" i="0" u="none" strike="noStrike" cap="none" dirty="0" err="1">
                <a:solidFill>
                  <a:schemeClr val="lt1"/>
                </a:solidFill>
                <a:latin typeface="Calibri"/>
                <a:ea typeface="Calibri"/>
                <a:cs typeface="Calibri"/>
                <a:sym typeface="Calibri"/>
              </a:rPr>
              <a:t>estos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documentos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utilizarán</a:t>
            </a:r>
            <a:r>
              <a:rPr lang="en-US" sz="1100" b="0" i="0" u="none" strike="noStrike" cap="none" dirty="0">
                <a:solidFill>
                  <a:schemeClr val="lt1"/>
                </a:solidFill>
                <a:latin typeface="Calibri"/>
                <a:ea typeface="Calibri"/>
                <a:cs typeface="Calibri"/>
                <a:sym typeface="Calibri"/>
              </a:rPr>
              <a:t> de </a:t>
            </a:r>
            <a:r>
              <a:rPr lang="en-US" sz="1100" b="0" i="0" u="none" strike="noStrike" cap="none" dirty="0" err="1">
                <a:solidFill>
                  <a:schemeClr val="lt1"/>
                </a:solidFill>
                <a:latin typeface="Calibri"/>
                <a:ea typeface="Calibri"/>
                <a:cs typeface="Calibri"/>
                <a:sym typeface="Calibri"/>
              </a:rPr>
              <a:t>manera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inclusiva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términos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estudiante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docente</a:t>
            </a:r>
            <a:r>
              <a:rPr lang="en-US" sz="1100" b="0" i="0" u="none" strike="noStrike" cap="none" dirty="0">
                <a:solidFill>
                  <a:schemeClr val="lt1"/>
                </a:solidFill>
                <a:latin typeface="Calibri"/>
                <a:ea typeface="Calibri"/>
                <a:cs typeface="Calibri"/>
                <a:sym typeface="Calibri"/>
              </a:rPr>
              <a:t>, el </a:t>
            </a:r>
            <a:r>
              <a:rPr lang="en-US" sz="1100" b="0" i="0" u="none" strike="noStrike" cap="none" dirty="0" err="1">
                <a:solidFill>
                  <a:schemeClr val="lt1"/>
                </a:solidFill>
                <a:latin typeface="Calibri"/>
                <a:ea typeface="Calibri"/>
                <a:cs typeface="Calibri"/>
                <a:sym typeface="Calibri"/>
              </a:rPr>
              <a:t>compañero</a:t>
            </a:r>
            <a:r>
              <a:rPr lang="en-US" sz="1100" b="0" i="0" u="none" strike="noStrike" cap="none" dirty="0">
                <a:solidFill>
                  <a:schemeClr val="lt1"/>
                </a:solidFill>
                <a:latin typeface="Calibri"/>
                <a:ea typeface="Calibri"/>
                <a:cs typeface="Calibri"/>
                <a:sym typeface="Calibri"/>
              </a:rPr>
              <a:t> u </a:t>
            </a:r>
            <a:r>
              <a:rPr lang="en-US" sz="1100" b="0" i="0" u="none" strike="noStrike" cap="none" dirty="0" err="1">
                <a:solidFill>
                  <a:schemeClr val="lt1"/>
                </a:solidFill>
                <a:latin typeface="Calibri"/>
                <a:ea typeface="Calibri"/>
                <a:cs typeface="Calibri"/>
                <a:sym typeface="Calibri"/>
              </a:rPr>
              <a:t>otras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palabras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equivalentes</a:t>
            </a:r>
            <a:r>
              <a:rPr lang="en-US" sz="1100" b="0" i="0" u="none" strike="noStrike" cap="none" dirty="0">
                <a:solidFill>
                  <a:schemeClr val="lt1"/>
                </a:solidFill>
                <a:latin typeface="Calibri"/>
                <a:ea typeface="Calibri"/>
                <a:cs typeface="Calibri"/>
                <a:sym typeface="Calibri"/>
              </a:rPr>
              <a:t> y </a:t>
            </a:r>
            <a:r>
              <a:rPr lang="en-US" sz="1100" b="0" i="0" u="none" strike="noStrike" cap="none" dirty="0" err="1">
                <a:solidFill>
                  <a:schemeClr val="lt1"/>
                </a:solidFill>
                <a:latin typeface="Calibri"/>
                <a:ea typeface="Calibri"/>
                <a:cs typeface="Calibri"/>
                <a:sym typeface="Calibri"/>
              </a:rPr>
              <a:t>sus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respectivos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plurales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es</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decir</a:t>
            </a:r>
            <a:r>
              <a:rPr lang="en-US" sz="1100" b="0" i="0" u="none" strike="noStrike" cap="none" dirty="0">
                <a:solidFill>
                  <a:schemeClr val="lt1"/>
                </a:solidFill>
                <a:latin typeface="Calibri"/>
                <a:ea typeface="Calibri"/>
                <a:cs typeface="Calibri"/>
                <a:sym typeface="Calibri"/>
              </a:rPr>
              <a:t>, con </a:t>
            </a:r>
            <a:r>
              <a:rPr lang="en-US" sz="1100" b="0" i="0" u="none" strike="noStrike" cap="none" dirty="0" err="1">
                <a:solidFill>
                  <a:schemeClr val="lt1"/>
                </a:solidFill>
                <a:latin typeface="Calibri"/>
                <a:ea typeface="Calibri"/>
                <a:cs typeface="Calibri"/>
                <a:sym typeface="Calibri"/>
              </a:rPr>
              <a:t>ellas</a:t>
            </a:r>
            <a:r>
              <a:rPr lang="en-US" sz="1100" b="0" i="0" u="none" strike="noStrike" cap="none" dirty="0">
                <a:solidFill>
                  <a:schemeClr val="lt1"/>
                </a:solidFill>
                <a:latin typeface="Calibri"/>
                <a:ea typeface="Calibri"/>
                <a:cs typeface="Calibri"/>
                <a:sym typeface="Calibri"/>
              </a:rPr>
              <a:t>, se </a:t>
            </a:r>
            <a:r>
              <a:rPr lang="en-US" sz="1100" b="0" i="0" u="none" strike="noStrike" cap="none" dirty="0" err="1">
                <a:solidFill>
                  <a:schemeClr val="lt1"/>
                </a:solidFill>
                <a:latin typeface="Calibri"/>
                <a:ea typeface="Calibri"/>
                <a:cs typeface="Calibri"/>
                <a:sym typeface="Calibri"/>
              </a:rPr>
              <a:t>hace</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referencia</a:t>
            </a:r>
            <a:r>
              <a:rPr lang="en-US" sz="1100" b="0" i="0" u="none" strike="noStrike" cap="none" dirty="0">
                <a:solidFill>
                  <a:schemeClr val="lt1"/>
                </a:solidFill>
                <a:latin typeface="Calibri"/>
                <a:ea typeface="Calibri"/>
                <a:cs typeface="Calibri"/>
                <a:sym typeface="Calibri"/>
              </a:rPr>
              <a:t> </a:t>
            </a:r>
            <a:r>
              <a:rPr lang="en-US" sz="1100" b="0" i="0" u="none" strike="noStrike" cap="none" dirty="0" err="1">
                <a:solidFill>
                  <a:schemeClr val="lt1"/>
                </a:solidFill>
                <a:latin typeface="Calibri"/>
                <a:ea typeface="Calibri"/>
                <a:cs typeface="Calibri"/>
                <a:sym typeface="Calibri"/>
              </a:rPr>
              <a:t>tanto</a:t>
            </a:r>
            <a:r>
              <a:rPr lang="en-US" sz="1100" b="0" i="0" u="none" strike="noStrike" cap="none" dirty="0">
                <a:solidFill>
                  <a:schemeClr val="lt1"/>
                </a:solidFill>
                <a:latin typeface="Calibri"/>
                <a:ea typeface="Calibri"/>
                <a:cs typeface="Calibri"/>
                <a:sym typeface="Calibri"/>
              </a:rPr>
              <a:t> a hombres </a:t>
            </a:r>
            <a:r>
              <a:rPr lang="en-US" sz="1100" b="0" i="0" u="none" strike="noStrike" cap="none" dirty="0" err="1">
                <a:solidFill>
                  <a:schemeClr val="lt1"/>
                </a:solidFill>
                <a:latin typeface="Calibri"/>
                <a:ea typeface="Calibri"/>
                <a:cs typeface="Calibri"/>
                <a:sym typeface="Calibri"/>
              </a:rPr>
              <a:t>como</a:t>
            </a:r>
            <a:r>
              <a:rPr lang="en-US" sz="1100" b="0" i="0" u="none" strike="noStrike" cap="none" dirty="0">
                <a:solidFill>
                  <a:schemeClr val="lt1"/>
                </a:solidFill>
                <a:latin typeface="Calibri"/>
                <a:ea typeface="Calibri"/>
                <a:cs typeface="Calibri"/>
                <a:sym typeface="Calibri"/>
              </a:rPr>
              <a:t> a </a:t>
            </a:r>
            <a:r>
              <a:rPr lang="en-US" sz="1100" b="0" i="0" u="none" strike="noStrike" cap="none" dirty="0" err="1">
                <a:solidFill>
                  <a:schemeClr val="lt1"/>
                </a:solidFill>
                <a:latin typeface="Calibri"/>
                <a:ea typeface="Calibri"/>
                <a:cs typeface="Calibri"/>
                <a:sym typeface="Calibri"/>
              </a:rPr>
              <a:t>mujeres</a:t>
            </a:r>
            <a:r>
              <a:rPr lang="en-US" sz="1100" b="0" i="0" u="none" strike="noStrike" cap="none" dirty="0">
                <a:solidFill>
                  <a:schemeClr val="lt1"/>
                </a:solidFill>
                <a:latin typeface="Calibri"/>
                <a:ea typeface="Calibri"/>
                <a:cs typeface="Calibri"/>
                <a:sym typeface="Calibri"/>
              </a:rPr>
              <a:t>.</a:t>
            </a:r>
            <a:endParaRPr sz="1100" b="0" i="0" u="none" strike="noStrike" cap="none" dirty="0">
              <a:solidFill>
                <a:schemeClr val="lt1"/>
              </a:solidFill>
              <a:latin typeface="Calibri"/>
              <a:ea typeface="Calibri"/>
              <a:cs typeface="Calibri"/>
              <a:sym typeface="Calibri"/>
            </a:endParaRPr>
          </a:p>
        </p:txBody>
      </p:sp>
      <p:sp>
        <p:nvSpPr>
          <p:cNvPr id="3" name="Google Shape;76;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a:solidFill>
                  <a:srgbClr val="000000"/>
                </a:solidFill>
                <a:latin typeface="Calibri"/>
                <a:ea typeface="Calibri"/>
                <a:cs typeface="Calibri"/>
                <a:sym typeface="Calibri"/>
              </a:rPr>
              <a:t>MÓDULO 1</a:t>
            </a:r>
            <a:endParaRPr/>
          </a:p>
          <a:p>
            <a:pPr marL="0" marR="0" lvl="0" indent="0" algn="l" rtl="0">
              <a:lnSpc>
                <a:spcPct val="100000"/>
              </a:lnSpc>
              <a:spcBef>
                <a:spcPts val="0"/>
              </a:spcBef>
              <a:spcAft>
                <a:spcPts val="0"/>
              </a:spcAft>
              <a:buNone/>
            </a:pPr>
            <a:endParaRPr sz="1500" b="1" i="0" u="none" strike="noStrike" cap="none">
              <a:solidFill>
                <a:srgbClr val="000000"/>
              </a:solidFill>
              <a:latin typeface="Calibri"/>
              <a:ea typeface="Calibri"/>
              <a:cs typeface="Calibri"/>
              <a:sym typeface="Calibri"/>
            </a:endParaRPr>
          </a:p>
        </p:txBody>
      </p:sp>
      <p:sp>
        <p:nvSpPr>
          <p:cNvPr id="4"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smtClean="0">
                <a:solidFill>
                  <a:srgbClr val="ED6B00"/>
                </a:solidFill>
                <a:latin typeface="Calibri"/>
                <a:ea typeface="Calibri"/>
                <a:cs typeface="Calibri"/>
                <a:sym typeface="Calibri"/>
              </a:rPr>
              <a:t>RECURSOS HUMANOS</a:t>
            </a:r>
            <a:r>
              <a:rPr lang="en-US" sz="1200" b="0" i="0" u="none" strike="noStrike" cap="none" dirty="0" smtClean="0">
                <a:solidFill>
                  <a:srgbClr val="ED6B00"/>
                </a:solidFill>
                <a:latin typeface="Calibri"/>
                <a:ea typeface="Calibri"/>
                <a:cs typeface="Calibri"/>
                <a:sym typeface="Calibri"/>
              </a:rPr>
              <a:t>| </a:t>
            </a:r>
            <a:r>
              <a:rPr lang="en-US" sz="1200" b="0" i="0" u="none" strike="noStrike" cap="none" dirty="0">
                <a:solidFill>
                  <a:srgbClr val="ED6B00"/>
                </a:solidFill>
                <a:latin typeface="Calibri"/>
                <a:ea typeface="Calibri"/>
                <a:cs typeface="Calibri"/>
                <a:sym typeface="Calibri"/>
              </a:rPr>
              <a:t>NIVEL </a:t>
            </a:r>
            <a:r>
              <a:rPr lang="en-US" sz="1200" b="0" i="0" u="none" strike="noStrike" cap="none" dirty="0" smtClean="0">
                <a:solidFill>
                  <a:srgbClr val="ED6B00"/>
                </a:solidFill>
                <a:latin typeface="Calibri"/>
                <a:ea typeface="Calibri"/>
                <a:cs typeface="Calibri"/>
                <a:sym typeface="Calibri"/>
              </a:rPr>
              <a:t>4° </a:t>
            </a:r>
            <a:r>
              <a:rPr lang="en-US" sz="1200" b="0" i="0" u="none" strike="noStrike" cap="none" dirty="0">
                <a:solidFill>
                  <a:srgbClr val="ED6B00"/>
                </a:solidFill>
                <a:latin typeface="Calibri"/>
                <a:ea typeface="Calibri"/>
                <a:cs typeface="Calibri"/>
                <a:sym typeface="Calibri"/>
              </a:rPr>
              <a:t>MEDIO</a:t>
            </a:r>
            <a:endParaRPr sz="1200" b="0" i="0" u="none" strike="noStrike" cap="none" dirty="0">
              <a:solidFill>
                <a:srgbClr val="ED6B00"/>
              </a:solidFill>
              <a:latin typeface="Calibri"/>
              <a:ea typeface="Calibri"/>
              <a:cs typeface="Calibri"/>
              <a:sym typeface="Calibri"/>
            </a:endParaRPr>
          </a:p>
        </p:txBody>
      </p:sp>
      <p:sp>
        <p:nvSpPr>
          <p:cNvPr id="5" name="Google Shape;61;p13"/>
          <p:cNvSpPr txBox="1">
            <a:spLocks/>
          </p:cNvSpPr>
          <p:nvPr/>
        </p:nvSpPr>
        <p:spPr>
          <a:xfrm>
            <a:off x="365424" y="2391871"/>
            <a:ext cx="4749501" cy="13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1100"/>
            </a:pPr>
            <a:r>
              <a:rPr lang="es-CL" sz="3800" b="1" dirty="0" smtClean="0">
                <a:solidFill>
                  <a:srgbClr val="ED6B00"/>
                </a:solidFill>
                <a:latin typeface="Calibri" panose="020F0502020204030204" pitchFamily="34" charset="0"/>
                <a:ea typeface="Roboto"/>
                <a:cs typeface="Calibri" panose="020F0502020204030204" pitchFamily="34" charset="0"/>
                <a:sym typeface="Roboto"/>
              </a:rPr>
              <a:t>LEGISLACIÓN </a:t>
            </a:r>
            <a:endParaRPr lang="es-ES_tradnl" sz="3800" b="1" dirty="0">
              <a:solidFill>
                <a:srgbClr val="ED6B00"/>
              </a:solidFill>
              <a:latin typeface="Calibri" panose="020F0502020204030204" pitchFamily="34" charset="0"/>
              <a:ea typeface="Roboto"/>
              <a:cs typeface="Calibri" panose="020F0502020204030204" pitchFamily="34" charset="0"/>
              <a:sym typeface="Roboto"/>
            </a:endParaRPr>
          </a:p>
          <a:p>
            <a:pPr>
              <a:lnSpc>
                <a:spcPct val="90000"/>
              </a:lnSpc>
              <a:buClr>
                <a:schemeClr val="dk1"/>
              </a:buClr>
              <a:buSzPts val="1100"/>
            </a:pPr>
            <a:r>
              <a:rPr lang="es-ES_tradnl" sz="3800" b="1" dirty="0" smtClean="0">
                <a:solidFill>
                  <a:srgbClr val="ED6B00"/>
                </a:solidFill>
                <a:latin typeface="Calibri" panose="020F0502020204030204" pitchFamily="34" charset="0"/>
                <a:ea typeface="Roboto"/>
                <a:cs typeface="Calibri" panose="020F0502020204030204" pitchFamily="34" charset="0"/>
                <a:sym typeface="Roboto"/>
              </a:rPr>
              <a:t>LABORAL</a:t>
            </a:r>
            <a:endParaRPr lang="x-none" sz="3800" b="1" dirty="0">
              <a:solidFill>
                <a:srgbClr val="ED6B00"/>
              </a:solidFill>
              <a:latin typeface="Calibri" panose="020F0502020204030204" pitchFamily="34" charset="0"/>
              <a:ea typeface="Roboto"/>
              <a:cs typeface="Calibri" panose="020F0502020204030204" pitchFamily="34" charset="0"/>
              <a:sym typeface="Roboto"/>
            </a:endParaRPr>
          </a:p>
          <a:p>
            <a:pPr>
              <a:lnSpc>
                <a:spcPct val="90000"/>
              </a:lnSpc>
            </a:pPr>
            <a:endParaRPr lang="x-none" sz="3600" b="1" dirty="0">
              <a:solidFill>
                <a:srgbClr val="ED6B00"/>
              </a:solidFill>
              <a:latin typeface="Calibri" panose="020F0502020204030204" pitchFamily="34" charset="0"/>
              <a:ea typeface="Roboto"/>
              <a:cs typeface="Calibri" panose="020F0502020204030204" pitchFamily="34" charset="0"/>
              <a:sym typeface="Roboto"/>
            </a:endParaRPr>
          </a:p>
        </p:txBody>
      </p:sp>
      <p:pic>
        <p:nvPicPr>
          <p:cNvPr id="6" name="Imagen 5"/>
          <p:cNvPicPr>
            <a:picLocks noChangeAspect="1"/>
          </p:cNvPicPr>
          <p:nvPr/>
        </p:nvPicPr>
        <p:blipFill>
          <a:blip r:embed="rId2"/>
          <a:stretch>
            <a:fillRect/>
          </a:stretch>
        </p:blipFill>
        <p:spPr>
          <a:xfrm>
            <a:off x="3142059" y="2082508"/>
            <a:ext cx="6202095" cy="4119302"/>
          </a:xfrm>
          <a:prstGeom prst="rect">
            <a:avLst/>
          </a:prstGeom>
        </p:spPr>
      </p:pic>
    </p:spTree>
    <p:extLst>
      <p:ext uri="{BB962C8B-B14F-4D97-AF65-F5344CB8AC3E}">
        <p14:creationId xmlns:p14="http://schemas.microsoft.com/office/powerpoint/2010/main" val="782266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101;p3">
            <a:extLst>
              <a:ext uri="{FF2B5EF4-FFF2-40B4-BE49-F238E27FC236}">
                <a16:creationId xmlns:a16="http://schemas.microsoft.com/office/drawing/2014/main" xmlns="" id="{B1393AE8-221B-F446-A464-6E09B02D09C7}"/>
              </a:ext>
            </a:extLst>
          </p:cNvPr>
          <p:cNvSpPr/>
          <p:nvPr/>
        </p:nvSpPr>
        <p:spPr>
          <a:xfrm>
            <a:off x="438301" y="2881242"/>
            <a:ext cx="8764693" cy="1300340"/>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Título 1"/>
          <p:cNvSpPr txBox="1">
            <a:spLocks/>
          </p:cNvSpPr>
          <p:nvPr/>
        </p:nvSpPr>
        <p:spPr>
          <a:xfrm>
            <a:off x="190500" y="3692525"/>
            <a:ext cx="10515600" cy="1325563"/>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0000"/>
              </a:lnSpc>
            </a:pPr>
            <a:endParaRPr lang="es-CL" sz="2600" b="1" dirty="0">
              <a:solidFill>
                <a:srgbClr val="ED6B00"/>
              </a:solidFill>
              <a:latin typeface="Calibri"/>
              <a:ea typeface="Calibri"/>
              <a:cs typeface="Calibri"/>
            </a:endParaRPr>
          </a:p>
        </p:txBody>
      </p:sp>
      <p:sp>
        <p:nvSpPr>
          <p:cNvPr id="4" name="Google Shape;178;p6"/>
          <p:cNvSpPr txBox="1"/>
          <p:nvPr/>
        </p:nvSpPr>
        <p:spPr>
          <a:xfrm>
            <a:off x="437617" y="1530647"/>
            <a:ext cx="7004583" cy="319500"/>
          </a:xfrm>
          <a:prstGeom prst="rect">
            <a:avLst/>
          </a:prstGeom>
          <a:noFill/>
          <a:ln>
            <a:noFill/>
          </a:ln>
        </p:spPr>
        <p:txBody>
          <a:bodyPr spcFirstLastPara="1" wrap="square" lIns="91425" tIns="91425" rIns="91425" bIns="91425" anchor="ctr" anchorCtr="0">
            <a:noAutofit/>
          </a:bodyPr>
          <a:lstStyle/>
          <a:p>
            <a:pPr>
              <a:lnSpc>
                <a:spcPct val="90000"/>
              </a:lnSpc>
            </a:pPr>
            <a:r>
              <a:rPr lang="es-CL" sz="2600" b="1" dirty="0">
                <a:solidFill>
                  <a:srgbClr val="ED6B00"/>
                </a:solidFill>
                <a:latin typeface="Calibri"/>
                <a:ea typeface="Calibri"/>
                <a:cs typeface="Calibri"/>
              </a:rPr>
              <a:t>FORMALIDADES APLICABLES A CAUSAS IMPUTABLES Y NO IMPUTABLES AL TRABAJADOR</a:t>
            </a:r>
            <a:br>
              <a:rPr lang="es-CL" sz="2600" b="1" dirty="0">
                <a:solidFill>
                  <a:srgbClr val="ED6B00"/>
                </a:solidFill>
                <a:latin typeface="Calibri"/>
                <a:ea typeface="Calibri"/>
                <a:cs typeface="Calibri"/>
              </a:rPr>
            </a:br>
            <a:endParaRPr lang="es-CL" sz="2600" b="1" dirty="0">
              <a:solidFill>
                <a:srgbClr val="ED6B00"/>
              </a:solidFill>
              <a:latin typeface="Calibri"/>
              <a:ea typeface="Calibri"/>
              <a:cs typeface="Calibri"/>
            </a:endParaRPr>
          </a:p>
        </p:txBody>
      </p:sp>
      <p:sp>
        <p:nvSpPr>
          <p:cNvPr id="25" name="CuadroTexto 24">
            <a:extLst>
              <a:ext uri="{FF2B5EF4-FFF2-40B4-BE49-F238E27FC236}">
                <a16:creationId xmlns:a16="http://schemas.microsoft.com/office/drawing/2014/main" xmlns="" id="{098CD7E8-D2DD-B143-B43C-7D6E53594C1A}"/>
              </a:ext>
            </a:extLst>
          </p:cNvPr>
          <p:cNvSpPr txBox="1"/>
          <p:nvPr/>
        </p:nvSpPr>
        <p:spPr>
          <a:xfrm>
            <a:off x="401856" y="2322119"/>
            <a:ext cx="4186106" cy="430887"/>
          </a:xfrm>
          <a:prstGeom prst="rect">
            <a:avLst/>
          </a:prstGeom>
          <a:noFill/>
        </p:spPr>
        <p:txBody>
          <a:bodyPr wrap="square" rtlCol="0">
            <a:spAutoFit/>
          </a:bodyPr>
          <a:lstStyle/>
          <a:p>
            <a:r>
              <a:rPr lang="es-CL" sz="2200" dirty="0">
                <a:solidFill>
                  <a:srgbClr val="A93501"/>
                </a:solidFill>
                <a:latin typeface="Calibri"/>
                <a:cs typeface="Calibri"/>
              </a:rPr>
              <a:t>ARTÍCULO Nº 159 CT</a:t>
            </a:r>
          </a:p>
        </p:txBody>
      </p:sp>
      <p:sp>
        <p:nvSpPr>
          <p:cNvPr id="9" name="Google Shape;154;p5">
            <a:extLst>
              <a:ext uri="{FF2B5EF4-FFF2-40B4-BE49-F238E27FC236}">
                <a16:creationId xmlns:a16="http://schemas.microsoft.com/office/drawing/2014/main" xmlns="" id="{2FE03503-52C5-B74A-AA42-F657EA79EE1E}"/>
              </a:ext>
            </a:extLst>
          </p:cNvPr>
          <p:cNvSpPr txBox="1"/>
          <p:nvPr/>
        </p:nvSpPr>
        <p:spPr>
          <a:xfrm>
            <a:off x="545554" y="3138859"/>
            <a:ext cx="8367771"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a:defRPr sz="1600">
                <a:solidFill>
                  <a:schemeClr val="tx1"/>
                </a:solidFill>
                <a:latin typeface="Calibri" panose="020F0502020204030204" pitchFamily="34" charset="0"/>
                <a:cs typeface="Calibri" panose="020F0502020204030204" pitchFamily="34" charset="0"/>
              </a:defRPr>
            </a:lvl1pPr>
          </a:lstStyle>
          <a:p>
            <a:r>
              <a:rPr lang="es-CL" b="1" dirty="0"/>
              <a:t>1. Mutuo acuerdo de las partes, </a:t>
            </a:r>
            <a:r>
              <a:rPr lang="es-CL" dirty="0"/>
              <a:t>esta causal es objetiva, y podemos decir que no es imputable al trabajador o empleador. </a:t>
            </a:r>
            <a:r>
              <a:rPr lang="es-ES" dirty="0"/>
              <a:t>No se requiere aviso previo al trabajador ni comunicación escrita a la Inspección del Trabajo, ya que es una terminación en que ambas partes están de acuerdo.</a:t>
            </a:r>
            <a:endParaRPr lang="es-CL" dirty="0"/>
          </a:p>
        </p:txBody>
      </p:sp>
      <p:sp>
        <p:nvSpPr>
          <p:cNvPr id="6" name="Rectángulo 5">
            <a:extLst>
              <a:ext uri="{FF2B5EF4-FFF2-40B4-BE49-F238E27FC236}">
                <a16:creationId xmlns:a16="http://schemas.microsoft.com/office/drawing/2014/main" xmlns="" id="{96148F9B-AD99-7342-842F-DBE7083D27DD}"/>
              </a:ext>
            </a:extLst>
          </p:cNvPr>
          <p:cNvSpPr/>
          <p:nvPr/>
        </p:nvSpPr>
        <p:spPr>
          <a:xfrm>
            <a:off x="548523" y="4371296"/>
            <a:ext cx="8339838" cy="830956"/>
          </a:xfrm>
          <a:prstGeom prst="rect">
            <a:avLst/>
          </a:prstGeom>
          <a:noFill/>
          <a:ln>
            <a:noFill/>
          </a:ln>
        </p:spPr>
        <p:txBody>
          <a:bodyPr spcFirstLastPara="1" wrap="square" lIns="91425" tIns="45700" rIns="91425" bIns="45700" anchor="t" anchorCtr="0">
            <a:spAutoFit/>
          </a:bodyPr>
          <a:lstStyle/>
          <a:p>
            <a:r>
              <a:rPr lang="es-CL" sz="1600" b="1" dirty="0">
                <a:solidFill>
                  <a:schemeClr val="tx1"/>
                </a:solidFill>
                <a:latin typeface="Calibri" panose="020F0502020204030204" pitchFamily="34" charset="0"/>
                <a:cs typeface="Calibri" panose="020F0502020204030204" pitchFamily="34" charset="0"/>
              </a:rPr>
              <a:t>2. Renuncia Voluntaria, </a:t>
            </a:r>
            <a:r>
              <a:rPr lang="es-CL" sz="1600" dirty="0">
                <a:solidFill>
                  <a:schemeClr val="tx1"/>
                </a:solidFill>
                <a:latin typeface="Calibri" panose="020F0502020204030204" pitchFamily="34" charset="0"/>
                <a:cs typeface="Calibri" panose="020F0502020204030204" pitchFamily="34" charset="0"/>
              </a:rPr>
              <a:t>esta causal es objetiva, y podemos decir que no es imputable al trabajador o empleador, el trabajador decide poner fin al contrato de trabajo por algún motivo personal. </a:t>
            </a:r>
          </a:p>
        </p:txBody>
      </p:sp>
      <p:sp>
        <p:nvSpPr>
          <p:cNvPr id="10" name="Google Shape;101;p3">
            <a:extLst>
              <a:ext uri="{FF2B5EF4-FFF2-40B4-BE49-F238E27FC236}">
                <a16:creationId xmlns:a16="http://schemas.microsoft.com/office/drawing/2014/main" xmlns="" id="{0027F3D9-0062-C84E-B622-5DD36AAB7F76}"/>
              </a:ext>
            </a:extLst>
          </p:cNvPr>
          <p:cNvSpPr/>
          <p:nvPr/>
        </p:nvSpPr>
        <p:spPr>
          <a:xfrm>
            <a:off x="438301" y="4283893"/>
            <a:ext cx="8764693" cy="1017572"/>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Rectángulo 10">
            <a:extLst>
              <a:ext uri="{FF2B5EF4-FFF2-40B4-BE49-F238E27FC236}">
                <a16:creationId xmlns:a16="http://schemas.microsoft.com/office/drawing/2014/main" xmlns="" id="{743EA20B-CF8A-654B-ACBF-A75A98F62ED0}"/>
              </a:ext>
            </a:extLst>
          </p:cNvPr>
          <p:cNvSpPr/>
          <p:nvPr/>
        </p:nvSpPr>
        <p:spPr>
          <a:xfrm>
            <a:off x="548523" y="5640085"/>
            <a:ext cx="8339838" cy="584735"/>
          </a:xfrm>
          <a:prstGeom prst="rect">
            <a:avLst/>
          </a:prstGeom>
          <a:noFill/>
          <a:ln>
            <a:noFill/>
          </a:ln>
        </p:spPr>
        <p:txBody>
          <a:bodyPr spcFirstLastPara="1" wrap="square" lIns="91425" tIns="45700" rIns="91425" bIns="45700" anchor="t" anchorCtr="0">
            <a:spAutoFit/>
          </a:bodyPr>
          <a:lstStyle/>
          <a:p>
            <a:r>
              <a:rPr lang="es-CL" sz="1600" b="1" dirty="0">
                <a:solidFill>
                  <a:schemeClr val="tx1"/>
                </a:solidFill>
                <a:latin typeface="Calibri" panose="020F0502020204030204" pitchFamily="34" charset="0"/>
                <a:cs typeface="Calibri" panose="020F0502020204030204" pitchFamily="34" charset="0"/>
              </a:rPr>
              <a:t>3. Muerte del Trabajador, </a:t>
            </a:r>
            <a:r>
              <a:rPr lang="es-CL" sz="1600" dirty="0">
                <a:solidFill>
                  <a:schemeClr val="tx1"/>
                </a:solidFill>
                <a:latin typeface="Calibri" panose="020F0502020204030204" pitchFamily="34" charset="0"/>
                <a:cs typeface="Calibri" panose="020F0502020204030204" pitchFamily="34" charset="0"/>
              </a:rPr>
              <a:t>esta causal involuntaria y objetiva, </a:t>
            </a:r>
            <a:r>
              <a:rPr lang="es-ES" sz="1600" dirty="0">
                <a:solidFill>
                  <a:schemeClr val="tx1"/>
                </a:solidFill>
                <a:latin typeface="Calibri" panose="020F0502020204030204" pitchFamily="34" charset="0"/>
                <a:cs typeface="Calibri" panose="020F0502020204030204" pitchFamily="34" charset="0"/>
              </a:rPr>
              <a:t>La muerte del trabajador pone término a la relación laboral con su empleador. En tal caso no es necesario suscribir un finiquito.</a:t>
            </a:r>
            <a:endParaRPr lang="es-CL" sz="1600" dirty="0">
              <a:solidFill>
                <a:schemeClr val="tx1"/>
              </a:solidFill>
              <a:latin typeface="Calibri" panose="020F0502020204030204" pitchFamily="34" charset="0"/>
              <a:cs typeface="Calibri" panose="020F0502020204030204" pitchFamily="34" charset="0"/>
            </a:endParaRPr>
          </a:p>
        </p:txBody>
      </p:sp>
      <p:sp>
        <p:nvSpPr>
          <p:cNvPr id="12" name="Google Shape;101;p3">
            <a:extLst>
              <a:ext uri="{FF2B5EF4-FFF2-40B4-BE49-F238E27FC236}">
                <a16:creationId xmlns:a16="http://schemas.microsoft.com/office/drawing/2014/main" xmlns="" id="{0C4F24B1-2908-BD4C-B65C-814CB3D04263}"/>
              </a:ext>
            </a:extLst>
          </p:cNvPr>
          <p:cNvSpPr/>
          <p:nvPr/>
        </p:nvSpPr>
        <p:spPr>
          <a:xfrm>
            <a:off x="438301" y="5405199"/>
            <a:ext cx="8764693" cy="1017572"/>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33768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101;p3">
            <a:extLst>
              <a:ext uri="{FF2B5EF4-FFF2-40B4-BE49-F238E27FC236}">
                <a16:creationId xmlns:a16="http://schemas.microsoft.com/office/drawing/2014/main" xmlns="" id="{B1393AE8-221B-F446-A464-6E09B02D09C7}"/>
              </a:ext>
            </a:extLst>
          </p:cNvPr>
          <p:cNvSpPr/>
          <p:nvPr/>
        </p:nvSpPr>
        <p:spPr>
          <a:xfrm>
            <a:off x="398973" y="2881242"/>
            <a:ext cx="8745027" cy="1074309"/>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Título 1"/>
          <p:cNvSpPr txBox="1">
            <a:spLocks/>
          </p:cNvSpPr>
          <p:nvPr/>
        </p:nvSpPr>
        <p:spPr>
          <a:xfrm>
            <a:off x="190500" y="3692525"/>
            <a:ext cx="10515600" cy="1325563"/>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0000"/>
              </a:lnSpc>
            </a:pPr>
            <a:endParaRPr lang="es-CL" sz="2600" b="1" dirty="0">
              <a:solidFill>
                <a:srgbClr val="ED6B00"/>
              </a:solidFill>
              <a:latin typeface="Calibri"/>
              <a:ea typeface="Calibri"/>
              <a:cs typeface="Calibri"/>
            </a:endParaRPr>
          </a:p>
        </p:txBody>
      </p:sp>
      <p:sp>
        <p:nvSpPr>
          <p:cNvPr id="4" name="Google Shape;178;p6"/>
          <p:cNvSpPr txBox="1"/>
          <p:nvPr/>
        </p:nvSpPr>
        <p:spPr>
          <a:xfrm>
            <a:off x="437617" y="1530647"/>
            <a:ext cx="7004583" cy="319500"/>
          </a:xfrm>
          <a:prstGeom prst="rect">
            <a:avLst/>
          </a:prstGeom>
          <a:noFill/>
          <a:ln>
            <a:noFill/>
          </a:ln>
        </p:spPr>
        <p:txBody>
          <a:bodyPr spcFirstLastPara="1" wrap="square" lIns="91425" tIns="91425" rIns="91425" bIns="91425" anchor="ctr" anchorCtr="0">
            <a:noAutofit/>
          </a:bodyPr>
          <a:lstStyle/>
          <a:p>
            <a:pPr>
              <a:lnSpc>
                <a:spcPct val="90000"/>
              </a:lnSpc>
            </a:pPr>
            <a:r>
              <a:rPr lang="es-CL" sz="2600" b="1" dirty="0">
                <a:solidFill>
                  <a:srgbClr val="ED6B00"/>
                </a:solidFill>
                <a:latin typeface="Calibri"/>
                <a:ea typeface="Calibri"/>
                <a:cs typeface="Calibri"/>
              </a:rPr>
              <a:t>FORMALIDADES APLICABLES A CAUSAS IMPUTABLES Y NO IMPUTABLES AL TRABAJADOR</a:t>
            </a:r>
            <a:br>
              <a:rPr lang="es-CL" sz="2600" b="1" dirty="0">
                <a:solidFill>
                  <a:srgbClr val="ED6B00"/>
                </a:solidFill>
                <a:latin typeface="Calibri"/>
                <a:ea typeface="Calibri"/>
                <a:cs typeface="Calibri"/>
              </a:rPr>
            </a:br>
            <a:endParaRPr lang="es-CL" sz="2600" b="1" dirty="0">
              <a:solidFill>
                <a:srgbClr val="ED6B00"/>
              </a:solidFill>
              <a:latin typeface="Calibri"/>
              <a:ea typeface="Calibri"/>
              <a:cs typeface="Calibri"/>
            </a:endParaRPr>
          </a:p>
        </p:txBody>
      </p:sp>
      <p:sp>
        <p:nvSpPr>
          <p:cNvPr id="25" name="CuadroTexto 24">
            <a:extLst>
              <a:ext uri="{FF2B5EF4-FFF2-40B4-BE49-F238E27FC236}">
                <a16:creationId xmlns:a16="http://schemas.microsoft.com/office/drawing/2014/main" xmlns="" id="{098CD7E8-D2DD-B143-B43C-7D6E53594C1A}"/>
              </a:ext>
            </a:extLst>
          </p:cNvPr>
          <p:cNvSpPr txBox="1"/>
          <p:nvPr/>
        </p:nvSpPr>
        <p:spPr>
          <a:xfrm>
            <a:off x="401856" y="2322119"/>
            <a:ext cx="4186106" cy="430887"/>
          </a:xfrm>
          <a:prstGeom prst="rect">
            <a:avLst/>
          </a:prstGeom>
          <a:noFill/>
        </p:spPr>
        <p:txBody>
          <a:bodyPr wrap="square" rtlCol="0">
            <a:spAutoFit/>
          </a:bodyPr>
          <a:lstStyle/>
          <a:p>
            <a:r>
              <a:rPr lang="es-CL" sz="2200" dirty="0">
                <a:solidFill>
                  <a:srgbClr val="A93501"/>
                </a:solidFill>
                <a:latin typeface="Calibri"/>
                <a:cs typeface="Calibri"/>
              </a:rPr>
              <a:t>ARTÍCULO Nº 159 CT</a:t>
            </a:r>
          </a:p>
        </p:txBody>
      </p:sp>
      <p:sp>
        <p:nvSpPr>
          <p:cNvPr id="9" name="Google Shape;154;p5">
            <a:extLst>
              <a:ext uri="{FF2B5EF4-FFF2-40B4-BE49-F238E27FC236}">
                <a16:creationId xmlns:a16="http://schemas.microsoft.com/office/drawing/2014/main" xmlns="" id="{2FE03503-52C5-B74A-AA42-F657EA79EE1E}"/>
              </a:ext>
            </a:extLst>
          </p:cNvPr>
          <p:cNvSpPr txBox="1"/>
          <p:nvPr/>
        </p:nvSpPr>
        <p:spPr>
          <a:xfrm>
            <a:off x="506226" y="2991378"/>
            <a:ext cx="8332974"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a:defRPr sz="1600">
                <a:solidFill>
                  <a:schemeClr val="tx1"/>
                </a:solidFill>
                <a:latin typeface="Calibri" panose="020F0502020204030204" pitchFamily="34" charset="0"/>
                <a:cs typeface="Calibri" panose="020F0502020204030204" pitchFamily="34" charset="0"/>
              </a:defRPr>
            </a:lvl1pPr>
          </a:lstStyle>
          <a:p>
            <a:r>
              <a:rPr lang="es-CL" b="1" dirty="0"/>
              <a:t>4. Vencimiento del Plazo convenido en el Contrato de Trabajo, </a:t>
            </a:r>
            <a:r>
              <a:rPr lang="es-CL" dirty="0"/>
              <a:t>esta causal es objetiva, y podemos decir que no es imputable al trabajador o empleador, esta causal se da por cumplir con la fecha que termina el contrato.</a:t>
            </a:r>
          </a:p>
        </p:txBody>
      </p:sp>
      <p:sp>
        <p:nvSpPr>
          <p:cNvPr id="6" name="Rectángulo 5">
            <a:extLst>
              <a:ext uri="{FF2B5EF4-FFF2-40B4-BE49-F238E27FC236}">
                <a16:creationId xmlns:a16="http://schemas.microsoft.com/office/drawing/2014/main" xmlns="" id="{96148F9B-AD99-7342-842F-DBE7083D27DD}"/>
              </a:ext>
            </a:extLst>
          </p:cNvPr>
          <p:cNvSpPr/>
          <p:nvPr/>
        </p:nvSpPr>
        <p:spPr>
          <a:xfrm>
            <a:off x="509194" y="4260160"/>
            <a:ext cx="8467657" cy="1231066"/>
          </a:xfrm>
          <a:prstGeom prst="rect">
            <a:avLst/>
          </a:prstGeom>
          <a:noFill/>
          <a:ln>
            <a:noFill/>
          </a:ln>
        </p:spPr>
        <p:txBody>
          <a:bodyPr spcFirstLastPara="1" wrap="square" lIns="91425" tIns="45700" rIns="91425" bIns="45700" anchor="t" anchorCtr="0">
            <a:spAutoFit/>
          </a:bodyPr>
          <a:lstStyle/>
          <a:p>
            <a:pPr>
              <a:spcBef>
                <a:spcPts val="600"/>
              </a:spcBef>
            </a:pPr>
            <a:r>
              <a:rPr lang="es-CL" sz="1600" b="1" dirty="0">
                <a:solidFill>
                  <a:schemeClr val="tx1"/>
                </a:solidFill>
                <a:latin typeface="Calibri" panose="020F0502020204030204" pitchFamily="34" charset="0"/>
                <a:cs typeface="Calibri" panose="020F0502020204030204" pitchFamily="34" charset="0"/>
              </a:rPr>
              <a:t>5. Conclusión del trabajo que dio origen al Contrato, </a:t>
            </a:r>
            <a:r>
              <a:rPr lang="es-CL" sz="1600" dirty="0">
                <a:solidFill>
                  <a:schemeClr val="tx1"/>
                </a:solidFill>
                <a:latin typeface="Calibri" panose="020F0502020204030204" pitchFamily="34" charset="0"/>
                <a:cs typeface="Calibri" panose="020F0502020204030204" pitchFamily="34" charset="0"/>
              </a:rPr>
              <a:t>esta causal es objetiva, y podemos decir que no es imputable al trabajador o empleador, esta causal de término de contrato, se da por cumplir con el trabajo que nació o dio origen a la relación laboral.</a:t>
            </a:r>
          </a:p>
          <a:p>
            <a:pPr>
              <a:spcBef>
                <a:spcPts val="600"/>
              </a:spcBef>
            </a:pPr>
            <a:r>
              <a:rPr lang="es-ES" sz="1600" dirty="0">
                <a:solidFill>
                  <a:schemeClr val="tx1"/>
                </a:solidFill>
                <a:latin typeface="Calibri" panose="020F0502020204030204" pitchFamily="34" charset="0"/>
                <a:cs typeface="Calibri" panose="020F0502020204030204" pitchFamily="34" charset="0"/>
              </a:rPr>
              <a:t>Las formalidades que se deben llevar a cabo cuando el contrato termina por vencimiento del plazo. </a:t>
            </a:r>
            <a:endParaRPr lang="es-CL" sz="1600" dirty="0">
              <a:solidFill>
                <a:schemeClr val="tx1"/>
              </a:solidFill>
              <a:latin typeface="Calibri" panose="020F0502020204030204" pitchFamily="34" charset="0"/>
              <a:cs typeface="Calibri" panose="020F0502020204030204" pitchFamily="34" charset="0"/>
            </a:endParaRPr>
          </a:p>
        </p:txBody>
      </p:sp>
      <p:sp>
        <p:nvSpPr>
          <p:cNvPr id="10" name="Google Shape;101;p3">
            <a:extLst>
              <a:ext uri="{FF2B5EF4-FFF2-40B4-BE49-F238E27FC236}">
                <a16:creationId xmlns:a16="http://schemas.microsoft.com/office/drawing/2014/main" xmlns="" id="{0027F3D9-0062-C84E-B622-5DD36AAB7F76}"/>
              </a:ext>
            </a:extLst>
          </p:cNvPr>
          <p:cNvSpPr/>
          <p:nvPr/>
        </p:nvSpPr>
        <p:spPr>
          <a:xfrm>
            <a:off x="398973" y="4027040"/>
            <a:ext cx="8745027" cy="1675118"/>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101;p3">
            <a:extLst>
              <a:ext uri="{FF2B5EF4-FFF2-40B4-BE49-F238E27FC236}">
                <a16:creationId xmlns:a16="http://schemas.microsoft.com/office/drawing/2014/main" xmlns="" id="{592D0E33-EBAC-ED42-9821-807F2216377D}"/>
              </a:ext>
            </a:extLst>
          </p:cNvPr>
          <p:cNvSpPr/>
          <p:nvPr/>
        </p:nvSpPr>
        <p:spPr>
          <a:xfrm>
            <a:off x="398973" y="5775513"/>
            <a:ext cx="8745027" cy="1074309"/>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54;p5">
            <a:extLst>
              <a:ext uri="{FF2B5EF4-FFF2-40B4-BE49-F238E27FC236}">
                <a16:creationId xmlns:a16="http://schemas.microsoft.com/office/drawing/2014/main" xmlns="" id="{1D83BEB1-ABA1-6945-BA43-2F5FB6812FF2}"/>
              </a:ext>
            </a:extLst>
          </p:cNvPr>
          <p:cNvSpPr txBox="1"/>
          <p:nvPr/>
        </p:nvSpPr>
        <p:spPr>
          <a:xfrm>
            <a:off x="506226" y="5885649"/>
            <a:ext cx="8332974"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a:defRPr sz="1600">
                <a:solidFill>
                  <a:schemeClr val="tx1"/>
                </a:solidFill>
                <a:latin typeface="Calibri" panose="020F0502020204030204" pitchFamily="34" charset="0"/>
                <a:cs typeface="Calibri" panose="020F0502020204030204" pitchFamily="34" charset="0"/>
              </a:defRPr>
            </a:lvl1pPr>
          </a:lstStyle>
          <a:p>
            <a:r>
              <a:rPr lang="es-CL" b="1" dirty="0"/>
              <a:t>6. Caso fortuito o fuerza mayor, </a:t>
            </a:r>
            <a:r>
              <a:rPr lang="es-CL" dirty="0"/>
              <a:t>esta causal es objetiva, y podemos decir que no es imputable al trabajador o empleador, esta causal de termino de contrato, se da por algún imprevisto a que no es posible resistir.</a:t>
            </a:r>
          </a:p>
        </p:txBody>
      </p:sp>
    </p:spTree>
    <p:extLst>
      <p:ext uri="{BB962C8B-B14F-4D97-AF65-F5344CB8AC3E}">
        <p14:creationId xmlns:p14="http://schemas.microsoft.com/office/powerpoint/2010/main" val="3640309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101;p3">
            <a:extLst>
              <a:ext uri="{FF2B5EF4-FFF2-40B4-BE49-F238E27FC236}">
                <a16:creationId xmlns:a16="http://schemas.microsoft.com/office/drawing/2014/main" xmlns="" id="{B1393AE8-221B-F446-A464-6E09B02D09C7}"/>
              </a:ext>
            </a:extLst>
          </p:cNvPr>
          <p:cNvSpPr/>
          <p:nvPr/>
        </p:nvSpPr>
        <p:spPr>
          <a:xfrm>
            <a:off x="398973" y="2881242"/>
            <a:ext cx="7645691" cy="694165"/>
          </a:xfrm>
          <a:prstGeom prst="roundRect">
            <a:avLst>
              <a:gd name="adj" fmla="val 5516"/>
            </a:avLst>
          </a:prstGeom>
          <a:solidFill>
            <a:srgbClr val="FFB37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Título 1"/>
          <p:cNvSpPr txBox="1">
            <a:spLocks/>
          </p:cNvSpPr>
          <p:nvPr/>
        </p:nvSpPr>
        <p:spPr>
          <a:xfrm>
            <a:off x="190500" y="3692525"/>
            <a:ext cx="7751424" cy="622621"/>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0000"/>
              </a:lnSpc>
            </a:pPr>
            <a:endParaRPr lang="es-CL" sz="2600" b="1" dirty="0">
              <a:solidFill>
                <a:srgbClr val="ED6B00"/>
              </a:solidFill>
              <a:latin typeface="Calibri"/>
              <a:ea typeface="Calibri"/>
              <a:cs typeface="Calibri"/>
            </a:endParaRPr>
          </a:p>
        </p:txBody>
      </p:sp>
      <p:sp>
        <p:nvSpPr>
          <p:cNvPr id="4" name="Google Shape;178;p6"/>
          <p:cNvSpPr txBox="1"/>
          <p:nvPr/>
        </p:nvSpPr>
        <p:spPr>
          <a:xfrm>
            <a:off x="437617" y="1530647"/>
            <a:ext cx="7004583" cy="319500"/>
          </a:xfrm>
          <a:prstGeom prst="rect">
            <a:avLst/>
          </a:prstGeom>
          <a:noFill/>
          <a:ln>
            <a:noFill/>
          </a:ln>
        </p:spPr>
        <p:txBody>
          <a:bodyPr spcFirstLastPara="1" wrap="square" lIns="91425" tIns="91425" rIns="91425" bIns="91425" anchor="ctr" anchorCtr="0">
            <a:noAutofit/>
          </a:bodyPr>
          <a:lstStyle/>
          <a:p>
            <a:pPr>
              <a:lnSpc>
                <a:spcPct val="90000"/>
              </a:lnSpc>
            </a:pPr>
            <a:r>
              <a:rPr lang="es-CL" sz="2600" b="1" dirty="0">
                <a:solidFill>
                  <a:srgbClr val="ED6B00"/>
                </a:solidFill>
                <a:latin typeface="Calibri"/>
                <a:ea typeface="Calibri"/>
                <a:cs typeface="Calibri"/>
              </a:rPr>
              <a:t>FORMALIDADES APLICABLES A CAUSAS IMPUTABLES Y NO IMPUTABLES AL TRABAJADOR</a:t>
            </a:r>
            <a:br>
              <a:rPr lang="es-CL" sz="2600" b="1" dirty="0">
                <a:solidFill>
                  <a:srgbClr val="ED6B00"/>
                </a:solidFill>
                <a:latin typeface="Calibri"/>
                <a:ea typeface="Calibri"/>
                <a:cs typeface="Calibri"/>
              </a:rPr>
            </a:br>
            <a:endParaRPr lang="es-CL" sz="2600" b="1" dirty="0">
              <a:solidFill>
                <a:srgbClr val="ED6B00"/>
              </a:solidFill>
              <a:latin typeface="Calibri"/>
              <a:ea typeface="Calibri"/>
              <a:cs typeface="Calibri"/>
            </a:endParaRPr>
          </a:p>
        </p:txBody>
      </p:sp>
      <p:sp>
        <p:nvSpPr>
          <p:cNvPr id="25" name="CuadroTexto 24">
            <a:extLst>
              <a:ext uri="{FF2B5EF4-FFF2-40B4-BE49-F238E27FC236}">
                <a16:creationId xmlns:a16="http://schemas.microsoft.com/office/drawing/2014/main" xmlns="" id="{098CD7E8-D2DD-B143-B43C-7D6E53594C1A}"/>
              </a:ext>
            </a:extLst>
          </p:cNvPr>
          <p:cNvSpPr txBox="1"/>
          <p:nvPr/>
        </p:nvSpPr>
        <p:spPr>
          <a:xfrm>
            <a:off x="401856" y="2322119"/>
            <a:ext cx="4186106" cy="430887"/>
          </a:xfrm>
          <a:prstGeom prst="rect">
            <a:avLst/>
          </a:prstGeom>
          <a:noFill/>
        </p:spPr>
        <p:txBody>
          <a:bodyPr wrap="square" rtlCol="0">
            <a:spAutoFit/>
          </a:bodyPr>
          <a:lstStyle/>
          <a:p>
            <a:r>
              <a:rPr lang="es-CL" sz="2200" dirty="0">
                <a:solidFill>
                  <a:srgbClr val="A93501"/>
                </a:solidFill>
                <a:latin typeface="Calibri"/>
                <a:cs typeface="Calibri"/>
              </a:rPr>
              <a:t>ARTÍCULO Nº 160 CT</a:t>
            </a:r>
          </a:p>
        </p:txBody>
      </p:sp>
      <p:sp>
        <p:nvSpPr>
          <p:cNvPr id="10" name="Google Shape;101;p3">
            <a:extLst>
              <a:ext uri="{FF2B5EF4-FFF2-40B4-BE49-F238E27FC236}">
                <a16:creationId xmlns:a16="http://schemas.microsoft.com/office/drawing/2014/main" xmlns="" id="{0027F3D9-0062-C84E-B622-5DD36AAB7F76}"/>
              </a:ext>
            </a:extLst>
          </p:cNvPr>
          <p:cNvSpPr/>
          <p:nvPr/>
        </p:nvSpPr>
        <p:spPr>
          <a:xfrm>
            <a:off x="398973" y="3657170"/>
            <a:ext cx="7645691" cy="791540"/>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 name="Google Shape;101;p3">
            <a:extLst>
              <a:ext uri="{FF2B5EF4-FFF2-40B4-BE49-F238E27FC236}">
                <a16:creationId xmlns:a16="http://schemas.microsoft.com/office/drawing/2014/main" xmlns="" id="{592D0E33-EBAC-ED42-9821-807F2216377D}"/>
              </a:ext>
            </a:extLst>
          </p:cNvPr>
          <p:cNvSpPr/>
          <p:nvPr/>
        </p:nvSpPr>
        <p:spPr>
          <a:xfrm>
            <a:off x="851036" y="4542614"/>
            <a:ext cx="7645691" cy="995157"/>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Google Shape;154;p5">
            <a:extLst>
              <a:ext uri="{FF2B5EF4-FFF2-40B4-BE49-F238E27FC236}">
                <a16:creationId xmlns:a16="http://schemas.microsoft.com/office/drawing/2014/main" xmlns="" id="{1D83BEB1-ABA1-6945-BA43-2F5FB6812FF2}"/>
              </a:ext>
            </a:extLst>
          </p:cNvPr>
          <p:cNvSpPr txBox="1"/>
          <p:nvPr/>
        </p:nvSpPr>
        <p:spPr>
          <a:xfrm>
            <a:off x="958289" y="4663024"/>
            <a:ext cx="7363778" cy="73862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a:defRPr sz="1600">
                <a:solidFill>
                  <a:schemeClr val="tx1"/>
                </a:solidFill>
                <a:latin typeface="Calibri" panose="020F0502020204030204" pitchFamily="34" charset="0"/>
                <a:cs typeface="Calibri" panose="020F0502020204030204" pitchFamily="34" charset="0"/>
              </a:defRPr>
            </a:lvl1pPr>
          </a:lstStyle>
          <a:p>
            <a:r>
              <a:rPr lang="es-CL" sz="1400" b="1" dirty="0"/>
              <a:t>1.a Falta de probidad: </a:t>
            </a:r>
            <a:r>
              <a:rPr lang="es-CL" sz="1400" dirty="0"/>
              <a:t>Es posible definir la probidad como honradez, integridad y rectitud en el actuar. La decisión final sobre la falta o presencia de esta condición en el desempeño del trabajador desvinculado está en manos de los Tribunales de Justicia.</a:t>
            </a:r>
          </a:p>
        </p:txBody>
      </p:sp>
      <p:sp>
        <p:nvSpPr>
          <p:cNvPr id="3" name="CuadroTexto 2">
            <a:extLst>
              <a:ext uri="{FF2B5EF4-FFF2-40B4-BE49-F238E27FC236}">
                <a16:creationId xmlns:a16="http://schemas.microsoft.com/office/drawing/2014/main" xmlns="" id="{50D68BDF-5B89-B240-B644-D76D16E6A835}"/>
              </a:ext>
            </a:extLst>
          </p:cNvPr>
          <p:cNvSpPr txBox="1"/>
          <p:nvPr/>
        </p:nvSpPr>
        <p:spPr>
          <a:xfrm>
            <a:off x="503433" y="2969231"/>
            <a:ext cx="7058347" cy="523220"/>
          </a:xfrm>
          <a:prstGeom prst="rect">
            <a:avLst/>
          </a:prstGeom>
          <a:noFill/>
        </p:spPr>
        <p:txBody>
          <a:bodyPr wrap="square" rtlCol="0">
            <a:spAutoFit/>
          </a:bodyPr>
          <a:lstStyle/>
          <a:p>
            <a:r>
              <a:rPr lang="es-CL" b="1" dirty="0">
                <a:latin typeface="Calibri" panose="020F0502020204030204" pitchFamily="34" charset="0"/>
                <a:cs typeface="Calibri" panose="020F0502020204030204" pitchFamily="34" charset="0"/>
              </a:rPr>
              <a:t>El Contrato termina cuando el empleador ponga término invocando una o más de las siguientes causales:</a:t>
            </a:r>
            <a:endParaRPr lang="es-ES_tradnl" dirty="0">
              <a:latin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xmlns="" id="{7AAC534F-C98D-2A45-8DB5-D59D57681DD9}"/>
              </a:ext>
            </a:extLst>
          </p:cNvPr>
          <p:cNvSpPr txBox="1"/>
          <p:nvPr/>
        </p:nvSpPr>
        <p:spPr>
          <a:xfrm>
            <a:off x="503434" y="3770617"/>
            <a:ext cx="7376845" cy="584775"/>
          </a:xfrm>
          <a:prstGeom prst="rect">
            <a:avLst/>
          </a:prstGeom>
          <a:noFill/>
        </p:spPr>
        <p:txBody>
          <a:bodyPr wrap="square" rtlCol="0">
            <a:spAutoFit/>
          </a:bodyPr>
          <a:lstStyle/>
          <a:p>
            <a:r>
              <a:rPr lang="es-CL" sz="1600" dirty="0">
                <a:latin typeface="Calibri" panose="020F0502020204030204" pitchFamily="34" charset="0"/>
                <a:cs typeface="Calibri" panose="020F0502020204030204" pitchFamily="34" charset="0"/>
              </a:rPr>
              <a:t>1. Algunas de las conductas</a:t>
            </a:r>
            <a:r>
              <a:rPr lang="es-ES" sz="1600" dirty="0">
                <a:latin typeface="Calibri" panose="020F0502020204030204" pitchFamily="34" charset="0"/>
                <a:cs typeface="Calibri" panose="020F0502020204030204" pitchFamily="34" charset="0"/>
              </a:rPr>
              <a:t> indebidas de carácter grave por parte de este, que deben ser debidamente comprobadas. Las que son imputables al trabajador. </a:t>
            </a:r>
            <a:endParaRPr lang="es-CL" sz="1600" dirty="0">
              <a:latin typeface="Calibri" panose="020F0502020204030204" pitchFamily="34" charset="0"/>
              <a:cs typeface="Calibri" panose="020F0502020204030204" pitchFamily="34" charset="0"/>
            </a:endParaRPr>
          </a:p>
        </p:txBody>
      </p:sp>
      <p:sp>
        <p:nvSpPr>
          <p:cNvPr id="15" name="Google Shape;101;p3">
            <a:extLst>
              <a:ext uri="{FF2B5EF4-FFF2-40B4-BE49-F238E27FC236}">
                <a16:creationId xmlns:a16="http://schemas.microsoft.com/office/drawing/2014/main" xmlns="" id="{3B049CCD-9E67-7B42-A3FC-8221AC1524A7}"/>
              </a:ext>
            </a:extLst>
          </p:cNvPr>
          <p:cNvSpPr/>
          <p:nvPr/>
        </p:nvSpPr>
        <p:spPr>
          <a:xfrm>
            <a:off x="851036" y="5630239"/>
            <a:ext cx="7645691" cy="1147576"/>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 name="Google Shape;154;p5">
            <a:extLst>
              <a:ext uri="{FF2B5EF4-FFF2-40B4-BE49-F238E27FC236}">
                <a16:creationId xmlns:a16="http://schemas.microsoft.com/office/drawing/2014/main" xmlns="" id="{EC534429-944C-264C-AD5B-47298BA2AF5D}"/>
              </a:ext>
            </a:extLst>
          </p:cNvPr>
          <p:cNvSpPr txBox="1"/>
          <p:nvPr/>
        </p:nvSpPr>
        <p:spPr>
          <a:xfrm>
            <a:off x="958289" y="5618431"/>
            <a:ext cx="7497342" cy="110795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a:defRPr sz="1600" b="1">
                <a:solidFill>
                  <a:schemeClr val="tx1"/>
                </a:solidFill>
                <a:latin typeface="Calibri" panose="020F0502020204030204" pitchFamily="34" charset="0"/>
                <a:cs typeface="Calibri" panose="020F0502020204030204" pitchFamily="34" charset="0"/>
              </a:defRPr>
            </a:lvl1pPr>
          </a:lstStyle>
          <a:p>
            <a:pPr>
              <a:spcBef>
                <a:spcPts val="600"/>
              </a:spcBef>
            </a:pPr>
            <a:r>
              <a:rPr lang="es-CL" sz="1400" dirty="0"/>
              <a:t>1.b Conductas de acoso sexual: </a:t>
            </a:r>
            <a:r>
              <a:rPr lang="es-ES" sz="1400" b="0" dirty="0"/>
              <a:t>Los requerimientos de carácter sexual que un hombre o una mujer realizan  a otra persona, sin su consentimiento, y que amenazan o perjudican su situación laboral u oportunidades en el empleo.</a:t>
            </a:r>
          </a:p>
          <a:p>
            <a:pPr>
              <a:spcBef>
                <a:spcPts val="600"/>
              </a:spcBef>
            </a:pPr>
            <a:r>
              <a:rPr lang="es-CL" sz="1400" b="0" dirty="0"/>
              <a:t>El trabajador desvinculado está en manos de los Tribunales de Justicia.</a:t>
            </a:r>
          </a:p>
        </p:txBody>
      </p:sp>
    </p:spTree>
    <p:extLst>
      <p:ext uri="{BB962C8B-B14F-4D97-AF65-F5344CB8AC3E}">
        <p14:creationId xmlns:p14="http://schemas.microsoft.com/office/powerpoint/2010/main" val="3531320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90500" y="3692525"/>
            <a:ext cx="7751424" cy="622621"/>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0000"/>
              </a:lnSpc>
            </a:pPr>
            <a:endParaRPr lang="es-CL" sz="2600" b="1" dirty="0">
              <a:solidFill>
                <a:srgbClr val="ED6B00"/>
              </a:solidFill>
              <a:latin typeface="Calibri"/>
              <a:ea typeface="Calibri"/>
              <a:cs typeface="Calibri"/>
            </a:endParaRPr>
          </a:p>
        </p:txBody>
      </p:sp>
      <p:sp>
        <p:nvSpPr>
          <p:cNvPr id="4" name="Google Shape;178;p6"/>
          <p:cNvSpPr txBox="1"/>
          <p:nvPr/>
        </p:nvSpPr>
        <p:spPr>
          <a:xfrm>
            <a:off x="437617" y="1530647"/>
            <a:ext cx="7004583" cy="319500"/>
          </a:xfrm>
          <a:prstGeom prst="rect">
            <a:avLst/>
          </a:prstGeom>
          <a:noFill/>
          <a:ln>
            <a:noFill/>
          </a:ln>
        </p:spPr>
        <p:txBody>
          <a:bodyPr spcFirstLastPara="1" wrap="square" lIns="91425" tIns="91425" rIns="91425" bIns="91425" anchor="ctr" anchorCtr="0">
            <a:noAutofit/>
          </a:bodyPr>
          <a:lstStyle/>
          <a:p>
            <a:pPr>
              <a:lnSpc>
                <a:spcPct val="90000"/>
              </a:lnSpc>
            </a:pPr>
            <a:r>
              <a:rPr lang="es-CL" sz="2600" b="1" dirty="0">
                <a:solidFill>
                  <a:srgbClr val="ED6B00"/>
                </a:solidFill>
                <a:latin typeface="Calibri"/>
                <a:ea typeface="Calibri"/>
                <a:cs typeface="Calibri"/>
              </a:rPr>
              <a:t>FORMALIDADES APLICABLES A CAUSAS IMPUTABLES Y NO IMPUTABLES AL TRABAJADOR</a:t>
            </a:r>
            <a:br>
              <a:rPr lang="es-CL" sz="2600" b="1" dirty="0">
                <a:solidFill>
                  <a:srgbClr val="ED6B00"/>
                </a:solidFill>
                <a:latin typeface="Calibri"/>
                <a:ea typeface="Calibri"/>
                <a:cs typeface="Calibri"/>
              </a:rPr>
            </a:br>
            <a:endParaRPr lang="es-CL" sz="2600" b="1" dirty="0">
              <a:solidFill>
                <a:srgbClr val="ED6B00"/>
              </a:solidFill>
              <a:latin typeface="Calibri"/>
              <a:ea typeface="Calibri"/>
              <a:cs typeface="Calibri"/>
            </a:endParaRPr>
          </a:p>
        </p:txBody>
      </p:sp>
      <p:sp>
        <p:nvSpPr>
          <p:cNvPr id="25" name="CuadroTexto 24">
            <a:extLst>
              <a:ext uri="{FF2B5EF4-FFF2-40B4-BE49-F238E27FC236}">
                <a16:creationId xmlns:a16="http://schemas.microsoft.com/office/drawing/2014/main" xmlns="" id="{098CD7E8-D2DD-B143-B43C-7D6E53594C1A}"/>
              </a:ext>
            </a:extLst>
          </p:cNvPr>
          <p:cNvSpPr txBox="1"/>
          <p:nvPr/>
        </p:nvSpPr>
        <p:spPr>
          <a:xfrm>
            <a:off x="401856" y="2322119"/>
            <a:ext cx="4186106" cy="430887"/>
          </a:xfrm>
          <a:prstGeom prst="rect">
            <a:avLst/>
          </a:prstGeom>
          <a:noFill/>
        </p:spPr>
        <p:txBody>
          <a:bodyPr wrap="square" rtlCol="0">
            <a:spAutoFit/>
          </a:bodyPr>
          <a:lstStyle/>
          <a:p>
            <a:r>
              <a:rPr lang="es-CL" sz="2200" dirty="0">
                <a:solidFill>
                  <a:srgbClr val="A93501"/>
                </a:solidFill>
                <a:latin typeface="Calibri"/>
                <a:cs typeface="Calibri"/>
              </a:rPr>
              <a:t>ARTÍCULO Nº 160 CT</a:t>
            </a:r>
          </a:p>
        </p:txBody>
      </p:sp>
      <p:sp>
        <p:nvSpPr>
          <p:cNvPr id="13" name="Google Shape;101;p3">
            <a:extLst>
              <a:ext uri="{FF2B5EF4-FFF2-40B4-BE49-F238E27FC236}">
                <a16:creationId xmlns:a16="http://schemas.microsoft.com/office/drawing/2014/main" xmlns="" id="{592D0E33-EBAC-ED42-9821-807F2216377D}"/>
              </a:ext>
            </a:extLst>
          </p:cNvPr>
          <p:cNvSpPr/>
          <p:nvPr/>
        </p:nvSpPr>
        <p:spPr>
          <a:xfrm>
            <a:off x="851036" y="2857652"/>
            <a:ext cx="7645691" cy="1981476"/>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 name="Rectángulo 16">
            <a:extLst>
              <a:ext uri="{FF2B5EF4-FFF2-40B4-BE49-F238E27FC236}">
                <a16:creationId xmlns:a16="http://schemas.microsoft.com/office/drawing/2014/main" xmlns="" id="{20974D95-6CDD-204A-A4C9-C345501636DB}"/>
              </a:ext>
            </a:extLst>
          </p:cNvPr>
          <p:cNvSpPr/>
          <p:nvPr/>
        </p:nvSpPr>
        <p:spPr>
          <a:xfrm>
            <a:off x="950985" y="2944980"/>
            <a:ext cx="7473824" cy="1754326"/>
          </a:xfrm>
          <a:prstGeom prst="rect">
            <a:avLst/>
          </a:prstGeom>
        </p:spPr>
        <p:txBody>
          <a:bodyPr wrap="square">
            <a:spAutoFit/>
          </a:bodyPr>
          <a:lstStyle/>
          <a:p>
            <a:pPr marL="13335" indent="-6350">
              <a:spcBef>
                <a:spcPts val="600"/>
              </a:spcBef>
            </a:pPr>
            <a:r>
              <a:rPr lang="es-CL" b="1" dirty="0">
                <a:solidFill>
                  <a:schemeClr val="tx1"/>
                </a:solidFill>
                <a:latin typeface="Calibri" panose="020F0502020204030204" pitchFamily="34" charset="0"/>
                <a:cs typeface="Calibri" panose="020F0502020204030204" pitchFamily="34" charset="0"/>
              </a:rPr>
              <a:t>1.c Vías de hecho ejercidas por el trabajador en contra del empleador o cualquier trabajador que se desempeñe en la misma empresa: </a:t>
            </a:r>
            <a:r>
              <a:rPr lang="es-CL" dirty="0">
                <a:solidFill>
                  <a:schemeClr val="tx1"/>
                </a:solidFill>
                <a:latin typeface="Calibri" panose="020F0502020204030204" pitchFamily="34" charset="0"/>
                <a:cs typeface="Calibri" panose="020F0502020204030204" pitchFamily="34" charset="0"/>
              </a:rPr>
              <a:t>Es una causal </a:t>
            </a:r>
            <a:r>
              <a:rPr lang="es-ES" dirty="0">
                <a:solidFill>
                  <a:schemeClr val="tx1"/>
                </a:solidFill>
                <a:latin typeface="Calibri" panose="020F0502020204030204" pitchFamily="34" charset="0"/>
                <a:cs typeface="Calibri" panose="020F0502020204030204" pitchFamily="34" charset="0"/>
              </a:rPr>
              <a:t>especial de despido disciplinario, se entiende:</a:t>
            </a:r>
          </a:p>
          <a:p>
            <a:pPr marL="13335" indent="-6350">
              <a:spcBef>
                <a:spcPts val="600"/>
              </a:spcBef>
            </a:pPr>
            <a:r>
              <a:rPr lang="es-ES" dirty="0">
                <a:solidFill>
                  <a:schemeClr val="tx1"/>
                </a:solidFill>
                <a:latin typeface="Calibri" panose="020F0502020204030204" pitchFamily="34" charset="0"/>
                <a:cs typeface="Calibri" panose="020F0502020204030204" pitchFamily="34" charset="0"/>
              </a:rPr>
              <a:t>Las vías de hecho dicen relación con toda acción de fuerza o violencia que una persona ejecuta o realiza en contra de otra sin estar amparada por alguna norma jurídica que la justifique o la legitime.</a:t>
            </a:r>
          </a:p>
          <a:p>
            <a:pPr marL="13335" indent="-6350">
              <a:spcBef>
                <a:spcPts val="600"/>
              </a:spcBef>
            </a:pPr>
            <a:r>
              <a:rPr lang="es-ES" dirty="0">
                <a:solidFill>
                  <a:schemeClr val="tx1"/>
                </a:solidFill>
                <a:latin typeface="Calibri" panose="020F0502020204030204" pitchFamily="34" charset="0"/>
                <a:cs typeface="Calibri" panose="020F0502020204030204" pitchFamily="34" charset="0"/>
              </a:rPr>
              <a:t>Las vías de hecho se han entendido referida a "agresiones físicas", a reacciones violentas y groseras; en general, ofensas físicas entendidas como un injusto ataque de una persona a otra, materialmente, al hacerla objeto de una agresión que mortifique o lesione su integridad corporal.</a:t>
            </a:r>
          </a:p>
        </p:txBody>
      </p:sp>
      <p:sp>
        <p:nvSpPr>
          <p:cNvPr id="18" name="Google Shape;101;p3">
            <a:extLst>
              <a:ext uri="{FF2B5EF4-FFF2-40B4-BE49-F238E27FC236}">
                <a16:creationId xmlns:a16="http://schemas.microsoft.com/office/drawing/2014/main" xmlns="" id="{71200EF3-64A3-2046-8313-E933C60EFCC0}"/>
              </a:ext>
            </a:extLst>
          </p:cNvPr>
          <p:cNvSpPr/>
          <p:nvPr/>
        </p:nvSpPr>
        <p:spPr>
          <a:xfrm>
            <a:off x="851036" y="4931965"/>
            <a:ext cx="7645691" cy="1499657"/>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0" name="CuadroTexto 19">
            <a:extLst>
              <a:ext uri="{FF2B5EF4-FFF2-40B4-BE49-F238E27FC236}">
                <a16:creationId xmlns:a16="http://schemas.microsoft.com/office/drawing/2014/main" xmlns="" id="{B65682C3-760E-9F47-B5DE-FC7458A722B6}"/>
              </a:ext>
            </a:extLst>
          </p:cNvPr>
          <p:cNvSpPr txBox="1"/>
          <p:nvPr/>
        </p:nvSpPr>
        <p:spPr>
          <a:xfrm>
            <a:off x="955497" y="5024063"/>
            <a:ext cx="7335748" cy="1246495"/>
          </a:xfrm>
          <a:prstGeom prst="rect">
            <a:avLst/>
          </a:prstGeom>
          <a:noFill/>
        </p:spPr>
        <p:txBody>
          <a:bodyPr wrap="square" rtlCol="0">
            <a:spAutoFit/>
          </a:bodyPr>
          <a:lstStyle/>
          <a:p>
            <a:pPr marL="13335" indent="-6350">
              <a:spcBef>
                <a:spcPts val="600"/>
              </a:spcBef>
            </a:pPr>
            <a:r>
              <a:rPr lang="es-CL" b="1" dirty="0">
                <a:solidFill>
                  <a:schemeClr val="tx1"/>
                </a:solidFill>
                <a:latin typeface="Calibri" panose="020F0502020204030204" pitchFamily="34" charset="0"/>
                <a:cs typeface="Calibri" panose="020F0502020204030204" pitchFamily="34" charset="0"/>
              </a:rPr>
              <a:t>1.d Injurias proferidas por el trabajador al empleador: </a:t>
            </a:r>
            <a:r>
              <a:rPr lang="es-CL" dirty="0">
                <a:solidFill>
                  <a:schemeClr val="tx1"/>
                </a:solidFill>
                <a:latin typeface="Calibri" panose="020F0502020204030204" pitchFamily="34" charset="0"/>
                <a:cs typeface="Calibri" panose="020F0502020204030204" pitchFamily="34" charset="0"/>
              </a:rPr>
              <a:t>El trabajador desvinculado está en manos de los Tribunales de Justicia.</a:t>
            </a:r>
          </a:p>
          <a:p>
            <a:pPr marL="13335" indent="-6350">
              <a:spcBef>
                <a:spcPts val="600"/>
              </a:spcBef>
            </a:pPr>
            <a:r>
              <a:rPr lang="es-ES" dirty="0">
                <a:solidFill>
                  <a:schemeClr val="tx1"/>
                </a:solidFill>
                <a:latin typeface="Calibri" panose="020F0502020204030204" pitchFamily="34" charset="0"/>
                <a:cs typeface="Calibri" panose="020F0502020204030204" pitchFamily="34" charset="0"/>
              </a:rPr>
              <a:t>Ofensas verbales o físicas proferidas por el trabajador al empleador en su sentido natural y obvio, y que se estimen suficientes como para poner término al contrato. Hay que precisar que no necesariamente estas injurias constituyen el delito de injuria que define el Código Penal.</a:t>
            </a:r>
            <a:endParaRPr lang="es-ES_tradnl" dirty="0"/>
          </a:p>
        </p:txBody>
      </p:sp>
    </p:spTree>
    <p:extLst>
      <p:ext uri="{BB962C8B-B14F-4D97-AF65-F5344CB8AC3E}">
        <p14:creationId xmlns:p14="http://schemas.microsoft.com/office/powerpoint/2010/main" val="2412225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90500" y="3692525"/>
            <a:ext cx="7751424" cy="622621"/>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0000"/>
              </a:lnSpc>
            </a:pPr>
            <a:endParaRPr lang="es-CL" sz="2600" b="1" dirty="0">
              <a:solidFill>
                <a:srgbClr val="ED6B00"/>
              </a:solidFill>
              <a:latin typeface="Calibri"/>
              <a:ea typeface="Calibri"/>
              <a:cs typeface="Calibri"/>
            </a:endParaRPr>
          </a:p>
        </p:txBody>
      </p:sp>
      <p:sp>
        <p:nvSpPr>
          <p:cNvPr id="4" name="Google Shape;178;p6"/>
          <p:cNvSpPr txBox="1"/>
          <p:nvPr/>
        </p:nvSpPr>
        <p:spPr>
          <a:xfrm>
            <a:off x="437617" y="1530647"/>
            <a:ext cx="7004583" cy="319500"/>
          </a:xfrm>
          <a:prstGeom prst="rect">
            <a:avLst/>
          </a:prstGeom>
          <a:noFill/>
          <a:ln>
            <a:noFill/>
          </a:ln>
        </p:spPr>
        <p:txBody>
          <a:bodyPr spcFirstLastPara="1" wrap="square" lIns="91425" tIns="91425" rIns="91425" bIns="91425" anchor="ctr" anchorCtr="0">
            <a:noAutofit/>
          </a:bodyPr>
          <a:lstStyle/>
          <a:p>
            <a:pPr>
              <a:lnSpc>
                <a:spcPct val="90000"/>
              </a:lnSpc>
            </a:pPr>
            <a:r>
              <a:rPr lang="es-CL" sz="2600" b="1" dirty="0">
                <a:solidFill>
                  <a:srgbClr val="ED6B00"/>
                </a:solidFill>
                <a:latin typeface="Calibri"/>
                <a:ea typeface="Calibri"/>
                <a:cs typeface="Calibri"/>
              </a:rPr>
              <a:t>FORMALIDADES APLICABLES A CAUSAS IMPUTABLES Y NO IMPUTABLES AL TRABAJADOR</a:t>
            </a:r>
            <a:br>
              <a:rPr lang="es-CL" sz="2600" b="1" dirty="0">
                <a:solidFill>
                  <a:srgbClr val="ED6B00"/>
                </a:solidFill>
                <a:latin typeface="Calibri"/>
                <a:ea typeface="Calibri"/>
                <a:cs typeface="Calibri"/>
              </a:rPr>
            </a:br>
            <a:endParaRPr lang="es-CL" sz="2600" b="1" dirty="0">
              <a:solidFill>
                <a:srgbClr val="ED6B00"/>
              </a:solidFill>
              <a:latin typeface="Calibri"/>
              <a:ea typeface="Calibri"/>
              <a:cs typeface="Calibri"/>
            </a:endParaRPr>
          </a:p>
        </p:txBody>
      </p:sp>
      <p:sp>
        <p:nvSpPr>
          <p:cNvPr id="25" name="CuadroTexto 24">
            <a:extLst>
              <a:ext uri="{FF2B5EF4-FFF2-40B4-BE49-F238E27FC236}">
                <a16:creationId xmlns:a16="http://schemas.microsoft.com/office/drawing/2014/main" xmlns="" id="{098CD7E8-D2DD-B143-B43C-7D6E53594C1A}"/>
              </a:ext>
            </a:extLst>
          </p:cNvPr>
          <p:cNvSpPr txBox="1"/>
          <p:nvPr/>
        </p:nvSpPr>
        <p:spPr>
          <a:xfrm>
            <a:off x="401856" y="2322119"/>
            <a:ext cx="4186106" cy="430887"/>
          </a:xfrm>
          <a:prstGeom prst="rect">
            <a:avLst/>
          </a:prstGeom>
          <a:noFill/>
        </p:spPr>
        <p:txBody>
          <a:bodyPr wrap="square" rtlCol="0">
            <a:spAutoFit/>
          </a:bodyPr>
          <a:lstStyle/>
          <a:p>
            <a:r>
              <a:rPr lang="es-CL" sz="2200" dirty="0">
                <a:solidFill>
                  <a:srgbClr val="A93501"/>
                </a:solidFill>
                <a:latin typeface="Calibri"/>
                <a:cs typeface="Calibri"/>
              </a:rPr>
              <a:t>ARTÍCULO Nº 160 CT</a:t>
            </a:r>
          </a:p>
        </p:txBody>
      </p:sp>
      <p:sp>
        <p:nvSpPr>
          <p:cNvPr id="13" name="Google Shape;101;p3">
            <a:extLst>
              <a:ext uri="{FF2B5EF4-FFF2-40B4-BE49-F238E27FC236}">
                <a16:creationId xmlns:a16="http://schemas.microsoft.com/office/drawing/2014/main" xmlns="" id="{592D0E33-EBAC-ED42-9821-807F2216377D}"/>
              </a:ext>
            </a:extLst>
          </p:cNvPr>
          <p:cNvSpPr/>
          <p:nvPr/>
        </p:nvSpPr>
        <p:spPr>
          <a:xfrm>
            <a:off x="851036" y="2857652"/>
            <a:ext cx="7645691" cy="1547200"/>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 name="Rectángulo 16">
            <a:extLst>
              <a:ext uri="{FF2B5EF4-FFF2-40B4-BE49-F238E27FC236}">
                <a16:creationId xmlns:a16="http://schemas.microsoft.com/office/drawing/2014/main" xmlns="" id="{20974D95-6CDD-204A-A4C9-C345501636DB}"/>
              </a:ext>
            </a:extLst>
          </p:cNvPr>
          <p:cNvSpPr/>
          <p:nvPr/>
        </p:nvSpPr>
        <p:spPr>
          <a:xfrm>
            <a:off x="950985" y="2944980"/>
            <a:ext cx="7473824" cy="1273169"/>
          </a:xfrm>
          <a:prstGeom prst="rect">
            <a:avLst/>
          </a:prstGeom>
        </p:spPr>
        <p:txBody>
          <a:bodyPr wrap="square">
            <a:spAutoFit/>
          </a:bodyPr>
          <a:lstStyle/>
          <a:p>
            <a:pPr marL="13335" marR="8255" indent="-6350">
              <a:lnSpc>
                <a:spcPct val="107000"/>
              </a:lnSpc>
              <a:spcAft>
                <a:spcPts val="280"/>
              </a:spcAft>
            </a:pPr>
            <a:r>
              <a:rPr lang="es-CL" b="1" dirty="0">
                <a:solidFill>
                  <a:schemeClr val="tx1"/>
                </a:solidFill>
                <a:latin typeface="Calibri" panose="020F0502020204030204" pitchFamily="34" charset="0"/>
                <a:cs typeface="Calibri" panose="020F0502020204030204" pitchFamily="34" charset="0"/>
              </a:rPr>
              <a:t>1.d- Injurias proferidas por el trabajador al empleador:  </a:t>
            </a:r>
            <a:r>
              <a:rPr lang="es-CL" dirty="0">
                <a:solidFill>
                  <a:schemeClr val="tx1"/>
                </a:solidFill>
                <a:latin typeface="Calibri" panose="020F0502020204030204" pitchFamily="34" charset="0"/>
                <a:cs typeface="Calibri" panose="020F0502020204030204" pitchFamily="34" charset="0"/>
              </a:rPr>
              <a:t>El trabajador desvinculado está en manos de los Tribunales de Justicia.</a:t>
            </a:r>
          </a:p>
          <a:p>
            <a:pPr marL="13335" marR="8255" indent="-6350">
              <a:lnSpc>
                <a:spcPct val="107000"/>
              </a:lnSpc>
              <a:spcAft>
                <a:spcPts val="280"/>
              </a:spcAft>
            </a:pPr>
            <a:r>
              <a:rPr lang="es-ES" dirty="0">
                <a:solidFill>
                  <a:schemeClr val="tx1"/>
                </a:solidFill>
                <a:latin typeface="Calibri" panose="020F0502020204030204" pitchFamily="34" charset="0"/>
                <a:cs typeface="Calibri" panose="020F0502020204030204" pitchFamily="34" charset="0"/>
              </a:rPr>
              <a:t>Ofensas verbales o físicas proferidas por el trabajador al empleador en su sentido natural y obvio, y que se estimen suficientes como para poner término al contrato. Hay que precisar que no necesariamente estas injurias constituyen el delito de injuria que define el Código Penal. </a:t>
            </a:r>
          </a:p>
        </p:txBody>
      </p:sp>
      <p:sp>
        <p:nvSpPr>
          <p:cNvPr id="18" name="Google Shape;101;p3">
            <a:extLst>
              <a:ext uri="{FF2B5EF4-FFF2-40B4-BE49-F238E27FC236}">
                <a16:creationId xmlns:a16="http://schemas.microsoft.com/office/drawing/2014/main" xmlns="" id="{71200EF3-64A3-2046-8313-E933C60EFCC0}"/>
              </a:ext>
            </a:extLst>
          </p:cNvPr>
          <p:cNvSpPr/>
          <p:nvPr/>
        </p:nvSpPr>
        <p:spPr>
          <a:xfrm>
            <a:off x="851036" y="4558341"/>
            <a:ext cx="7645691" cy="770192"/>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 name="CuadroTexto 2">
            <a:extLst>
              <a:ext uri="{FF2B5EF4-FFF2-40B4-BE49-F238E27FC236}">
                <a16:creationId xmlns:a16="http://schemas.microsoft.com/office/drawing/2014/main" xmlns="" id="{0111FBE6-6773-4B4E-AB4C-2730510F60B1}"/>
              </a:ext>
            </a:extLst>
          </p:cNvPr>
          <p:cNvSpPr txBox="1"/>
          <p:nvPr/>
        </p:nvSpPr>
        <p:spPr>
          <a:xfrm>
            <a:off x="955497" y="4650438"/>
            <a:ext cx="7428215" cy="523220"/>
          </a:xfrm>
          <a:prstGeom prst="rect">
            <a:avLst/>
          </a:prstGeom>
          <a:noFill/>
        </p:spPr>
        <p:txBody>
          <a:bodyPr wrap="square" rtlCol="0">
            <a:spAutoFit/>
          </a:bodyPr>
          <a:lstStyle/>
          <a:p>
            <a:pPr marL="13335" indent="-6350">
              <a:spcBef>
                <a:spcPts val="600"/>
              </a:spcBef>
            </a:pPr>
            <a:r>
              <a:rPr lang="es-CL" b="1" dirty="0">
                <a:solidFill>
                  <a:schemeClr val="tx1"/>
                </a:solidFill>
                <a:latin typeface="Calibri" panose="020F0502020204030204" pitchFamily="34" charset="0"/>
                <a:cs typeface="Calibri" panose="020F0502020204030204" pitchFamily="34" charset="0"/>
              </a:rPr>
              <a:t>1.e Conductas inmoral del trabajador que afecte a la empresa donde se desempeña: </a:t>
            </a:r>
            <a:r>
              <a:rPr lang="es-CL" dirty="0">
                <a:solidFill>
                  <a:schemeClr val="tx1"/>
                </a:solidFill>
                <a:latin typeface="Calibri" panose="020F0502020204030204" pitchFamily="34" charset="0"/>
                <a:cs typeface="Calibri" panose="020F0502020204030204" pitchFamily="34" charset="0"/>
              </a:rPr>
              <a:t>se entiende falta de honradez, ética, etc. El trabajador desvinculado está en manos de los Tribunales de Justicia.</a:t>
            </a:r>
            <a:endParaRPr lang="es-ES_tradnl" dirty="0"/>
          </a:p>
        </p:txBody>
      </p:sp>
    </p:spTree>
    <p:extLst>
      <p:ext uri="{BB962C8B-B14F-4D97-AF65-F5344CB8AC3E}">
        <p14:creationId xmlns:p14="http://schemas.microsoft.com/office/powerpoint/2010/main" val="2888614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90500" y="3692525"/>
            <a:ext cx="7751424" cy="622621"/>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0000"/>
              </a:lnSpc>
            </a:pPr>
            <a:endParaRPr lang="es-CL" sz="2600" b="1" dirty="0">
              <a:solidFill>
                <a:srgbClr val="ED6B00"/>
              </a:solidFill>
              <a:latin typeface="Calibri"/>
              <a:ea typeface="Calibri"/>
              <a:cs typeface="Calibri"/>
            </a:endParaRPr>
          </a:p>
        </p:txBody>
      </p:sp>
      <p:sp>
        <p:nvSpPr>
          <p:cNvPr id="4" name="Google Shape;178;p6"/>
          <p:cNvSpPr txBox="1"/>
          <p:nvPr/>
        </p:nvSpPr>
        <p:spPr>
          <a:xfrm>
            <a:off x="437617" y="1530647"/>
            <a:ext cx="7004583" cy="319500"/>
          </a:xfrm>
          <a:prstGeom prst="rect">
            <a:avLst/>
          </a:prstGeom>
          <a:noFill/>
          <a:ln>
            <a:noFill/>
          </a:ln>
        </p:spPr>
        <p:txBody>
          <a:bodyPr spcFirstLastPara="1" wrap="square" lIns="91425" tIns="91425" rIns="91425" bIns="91425" anchor="ctr" anchorCtr="0">
            <a:noAutofit/>
          </a:bodyPr>
          <a:lstStyle/>
          <a:p>
            <a:pPr>
              <a:lnSpc>
                <a:spcPct val="90000"/>
              </a:lnSpc>
            </a:pPr>
            <a:r>
              <a:rPr lang="es-CL" sz="2600" b="1" dirty="0">
                <a:solidFill>
                  <a:srgbClr val="ED6B00"/>
                </a:solidFill>
                <a:latin typeface="Calibri"/>
                <a:ea typeface="Calibri"/>
                <a:cs typeface="Calibri"/>
              </a:rPr>
              <a:t>FORMALIDADES APLICABLES A CAUSAS IMPUTABLES Y NO IMPUTABLES AL TRABAJADOR</a:t>
            </a:r>
            <a:br>
              <a:rPr lang="es-CL" sz="2600" b="1" dirty="0">
                <a:solidFill>
                  <a:srgbClr val="ED6B00"/>
                </a:solidFill>
                <a:latin typeface="Calibri"/>
                <a:ea typeface="Calibri"/>
                <a:cs typeface="Calibri"/>
              </a:rPr>
            </a:br>
            <a:endParaRPr lang="es-CL" sz="2600" b="1" dirty="0">
              <a:solidFill>
                <a:srgbClr val="ED6B00"/>
              </a:solidFill>
              <a:latin typeface="Calibri"/>
              <a:ea typeface="Calibri"/>
              <a:cs typeface="Calibri"/>
            </a:endParaRPr>
          </a:p>
        </p:txBody>
      </p:sp>
      <p:sp>
        <p:nvSpPr>
          <p:cNvPr id="25" name="CuadroTexto 24">
            <a:extLst>
              <a:ext uri="{FF2B5EF4-FFF2-40B4-BE49-F238E27FC236}">
                <a16:creationId xmlns:a16="http://schemas.microsoft.com/office/drawing/2014/main" xmlns="" id="{098CD7E8-D2DD-B143-B43C-7D6E53594C1A}"/>
              </a:ext>
            </a:extLst>
          </p:cNvPr>
          <p:cNvSpPr txBox="1"/>
          <p:nvPr/>
        </p:nvSpPr>
        <p:spPr>
          <a:xfrm>
            <a:off x="401856" y="2322119"/>
            <a:ext cx="4186106" cy="430887"/>
          </a:xfrm>
          <a:prstGeom prst="rect">
            <a:avLst/>
          </a:prstGeom>
          <a:noFill/>
        </p:spPr>
        <p:txBody>
          <a:bodyPr wrap="square" rtlCol="0">
            <a:spAutoFit/>
          </a:bodyPr>
          <a:lstStyle/>
          <a:p>
            <a:r>
              <a:rPr lang="es-CL" sz="2200" dirty="0">
                <a:solidFill>
                  <a:srgbClr val="A93501"/>
                </a:solidFill>
                <a:latin typeface="Calibri"/>
                <a:cs typeface="Calibri"/>
              </a:rPr>
              <a:t>ARTÍCULO Nº 160 CT</a:t>
            </a:r>
          </a:p>
        </p:txBody>
      </p:sp>
      <p:sp>
        <p:nvSpPr>
          <p:cNvPr id="13" name="Google Shape;101;p3">
            <a:extLst>
              <a:ext uri="{FF2B5EF4-FFF2-40B4-BE49-F238E27FC236}">
                <a16:creationId xmlns:a16="http://schemas.microsoft.com/office/drawing/2014/main" xmlns="" id="{592D0E33-EBAC-ED42-9821-807F2216377D}"/>
              </a:ext>
            </a:extLst>
          </p:cNvPr>
          <p:cNvSpPr/>
          <p:nvPr/>
        </p:nvSpPr>
        <p:spPr>
          <a:xfrm>
            <a:off x="851036" y="2857652"/>
            <a:ext cx="7645691" cy="1827364"/>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 name="CuadroTexto 4">
            <a:extLst>
              <a:ext uri="{FF2B5EF4-FFF2-40B4-BE49-F238E27FC236}">
                <a16:creationId xmlns:a16="http://schemas.microsoft.com/office/drawing/2014/main" xmlns="" id="{AC4505AC-9BFE-2447-A52A-A1445DAA354E}"/>
              </a:ext>
            </a:extLst>
          </p:cNvPr>
          <p:cNvSpPr txBox="1"/>
          <p:nvPr/>
        </p:nvSpPr>
        <p:spPr>
          <a:xfrm>
            <a:off x="955496" y="2989780"/>
            <a:ext cx="7561779" cy="1530547"/>
          </a:xfrm>
          <a:prstGeom prst="rect">
            <a:avLst/>
          </a:prstGeom>
          <a:noFill/>
        </p:spPr>
        <p:txBody>
          <a:bodyPr wrap="square" rtlCol="0">
            <a:spAutoFit/>
          </a:bodyPr>
          <a:lstStyle/>
          <a:p>
            <a:pPr marL="13335" marR="8255" indent="-6350">
              <a:lnSpc>
                <a:spcPct val="107000"/>
              </a:lnSpc>
              <a:spcAft>
                <a:spcPts val="280"/>
              </a:spcAft>
            </a:pPr>
            <a:r>
              <a:rPr lang="es-CL" b="1" dirty="0">
                <a:solidFill>
                  <a:schemeClr val="tx1"/>
                </a:solidFill>
                <a:latin typeface="Calibri" panose="020F0502020204030204" pitchFamily="34" charset="0"/>
                <a:cs typeface="Calibri" panose="020F0502020204030204" pitchFamily="34" charset="0"/>
              </a:rPr>
              <a:t>1.f Conductas de acoso laboral:</a:t>
            </a:r>
            <a:r>
              <a:rPr lang="es-CL" dirty="0"/>
              <a:t> </a:t>
            </a:r>
            <a:r>
              <a:rPr lang="es-CL" dirty="0">
                <a:solidFill>
                  <a:schemeClr val="tx1"/>
                </a:solidFill>
                <a:latin typeface="Calibri" panose="020F0502020204030204" pitchFamily="34" charset="0"/>
                <a:cs typeface="Calibri" panose="020F0502020204030204" pitchFamily="34" charset="0"/>
              </a:rPr>
              <a:t>El trabajador desvinculado está en manos de los Tribunales de Justicia.</a:t>
            </a:r>
          </a:p>
          <a:p>
            <a:pPr marL="13335" indent="-6350">
              <a:spcBef>
                <a:spcPts val="600"/>
              </a:spcBef>
            </a:pPr>
            <a:r>
              <a:rPr lang="es-ES" dirty="0">
                <a:solidFill>
                  <a:schemeClr val="tx1"/>
                </a:solidFill>
                <a:latin typeface="Calibri" panose="020F0502020204030204" pitchFamily="34" charset="0"/>
                <a:cs typeface="Calibri" panose="020F0502020204030204" pitchFamily="34" charset="0"/>
              </a:rPr>
              <a:t>Entendiéndose por tal toda conducta que constituya agresión u hostigamiento reiterados, ejercida por el empleador o por uno o más trabajadores, en contra de otro u otros trabajadores, por cualquier medio, y que tenga como resultado para él o los afectados su menoscabo, maltrato o humillación, o bien que amenace o perjudique su situación laboral o sus oportunidades en el empleo".</a:t>
            </a:r>
            <a:endParaRPr lang="es-ES_tradnl" dirty="0"/>
          </a:p>
        </p:txBody>
      </p:sp>
      <p:sp>
        <p:nvSpPr>
          <p:cNvPr id="10" name="Google Shape;101;p3">
            <a:extLst>
              <a:ext uri="{FF2B5EF4-FFF2-40B4-BE49-F238E27FC236}">
                <a16:creationId xmlns:a16="http://schemas.microsoft.com/office/drawing/2014/main" xmlns="" id="{14A218AC-E05A-0F47-8071-1B541628243D}"/>
              </a:ext>
            </a:extLst>
          </p:cNvPr>
          <p:cNvSpPr/>
          <p:nvPr/>
        </p:nvSpPr>
        <p:spPr>
          <a:xfrm>
            <a:off x="398973" y="4777053"/>
            <a:ext cx="7645691" cy="791540"/>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Rectángulo 13">
            <a:extLst>
              <a:ext uri="{FF2B5EF4-FFF2-40B4-BE49-F238E27FC236}">
                <a16:creationId xmlns:a16="http://schemas.microsoft.com/office/drawing/2014/main" xmlns="" id="{4079C071-B0A2-3744-B294-8DC8211694F0}"/>
              </a:ext>
            </a:extLst>
          </p:cNvPr>
          <p:cNvSpPr/>
          <p:nvPr/>
        </p:nvSpPr>
        <p:spPr>
          <a:xfrm>
            <a:off x="509195" y="4879712"/>
            <a:ext cx="7350536" cy="584775"/>
          </a:xfrm>
          <a:prstGeom prst="rect">
            <a:avLst/>
          </a:prstGeom>
        </p:spPr>
        <p:txBody>
          <a:bodyPr wrap="square">
            <a:spAutoFit/>
          </a:bodyPr>
          <a:lstStyle/>
          <a:p>
            <a:r>
              <a:rPr lang="es-CL" sz="1600" b="1" dirty="0">
                <a:latin typeface="Calibri" panose="020F0502020204030204" pitchFamily="34" charset="0"/>
                <a:cs typeface="Calibri" panose="020F0502020204030204" pitchFamily="34" charset="0"/>
              </a:rPr>
              <a:t>2. </a:t>
            </a:r>
            <a:r>
              <a:rPr lang="es-ES" sz="1600" dirty="0">
                <a:latin typeface="Calibri" panose="020F0502020204030204" pitchFamily="34" charset="0"/>
                <a:cs typeface="Calibri" panose="020F0502020204030204" pitchFamily="34" charset="0"/>
              </a:rPr>
              <a:t>Negociaciones que ejecute el trabajador dentro del giro del negocio y que hubieran sido prohibidas por escrito en el respectico contrato de trabajo.</a:t>
            </a:r>
            <a:endParaRPr lang="es-CL"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1872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90500" y="3692525"/>
            <a:ext cx="7751424" cy="622621"/>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0000"/>
              </a:lnSpc>
            </a:pPr>
            <a:endParaRPr lang="es-CL" sz="2600" b="1" dirty="0">
              <a:solidFill>
                <a:srgbClr val="ED6B00"/>
              </a:solidFill>
              <a:latin typeface="Calibri"/>
              <a:ea typeface="Calibri"/>
              <a:cs typeface="Calibri"/>
            </a:endParaRPr>
          </a:p>
        </p:txBody>
      </p:sp>
      <p:sp>
        <p:nvSpPr>
          <p:cNvPr id="4" name="Google Shape;178;p6"/>
          <p:cNvSpPr txBox="1"/>
          <p:nvPr/>
        </p:nvSpPr>
        <p:spPr>
          <a:xfrm>
            <a:off x="437617" y="1530647"/>
            <a:ext cx="7004583" cy="319500"/>
          </a:xfrm>
          <a:prstGeom prst="rect">
            <a:avLst/>
          </a:prstGeom>
          <a:noFill/>
          <a:ln>
            <a:noFill/>
          </a:ln>
        </p:spPr>
        <p:txBody>
          <a:bodyPr spcFirstLastPara="1" wrap="square" lIns="91425" tIns="91425" rIns="91425" bIns="91425" anchor="ctr" anchorCtr="0">
            <a:noAutofit/>
          </a:bodyPr>
          <a:lstStyle/>
          <a:p>
            <a:pPr>
              <a:lnSpc>
                <a:spcPct val="90000"/>
              </a:lnSpc>
            </a:pPr>
            <a:r>
              <a:rPr lang="es-CL" sz="2600" b="1" dirty="0">
                <a:solidFill>
                  <a:srgbClr val="ED6B00"/>
                </a:solidFill>
                <a:latin typeface="Calibri"/>
                <a:ea typeface="Calibri"/>
                <a:cs typeface="Calibri"/>
              </a:rPr>
              <a:t>FORMALIDADES APLICABLES A CAUSAS IMPUTABLES Y NO IMPUTABLES AL TRABAJADOR</a:t>
            </a:r>
            <a:br>
              <a:rPr lang="es-CL" sz="2600" b="1" dirty="0">
                <a:solidFill>
                  <a:srgbClr val="ED6B00"/>
                </a:solidFill>
                <a:latin typeface="Calibri"/>
                <a:ea typeface="Calibri"/>
                <a:cs typeface="Calibri"/>
              </a:rPr>
            </a:br>
            <a:endParaRPr lang="es-CL" sz="2600" b="1" dirty="0">
              <a:solidFill>
                <a:srgbClr val="ED6B00"/>
              </a:solidFill>
              <a:latin typeface="Calibri"/>
              <a:ea typeface="Calibri"/>
              <a:cs typeface="Calibri"/>
            </a:endParaRPr>
          </a:p>
        </p:txBody>
      </p:sp>
      <p:sp>
        <p:nvSpPr>
          <p:cNvPr id="25" name="CuadroTexto 24">
            <a:extLst>
              <a:ext uri="{FF2B5EF4-FFF2-40B4-BE49-F238E27FC236}">
                <a16:creationId xmlns:a16="http://schemas.microsoft.com/office/drawing/2014/main" xmlns="" id="{098CD7E8-D2DD-B143-B43C-7D6E53594C1A}"/>
              </a:ext>
            </a:extLst>
          </p:cNvPr>
          <p:cNvSpPr txBox="1"/>
          <p:nvPr/>
        </p:nvSpPr>
        <p:spPr>
          <a:xfrm>
            <a:off x="401856" y="2322119"/>
            <a:ext cx="4186106" cy="430887"/>
          </a:xfrm>
          <a:prstGeom prst="rect">
            <a:avLst/>
          </a:prstGeom>
          <a:noFill/>
        </p:spPr>
        <p:txBody>
          <a:bodyPr wrap="square" rtlCol="0">
            <a:spAutoFit/>
          </a:bodyPr>
          <a:lstStyle/>
          <a:p>
            <a:r>
              <a:rPr lang="es-CL" sz="2200" dirty="0">
                <a:solidFill>
                  <a:srgbClr val="A93501"/>
                </a:solidFill>
                <a:latin typeface="Calibri"/>
                <a:cs typeface="Calibri"/>
              </a:rPr>
              <a:t>ARTÍCULO Nº 160 CT</a:t>
            </a:r>
          </a:p>
        </p:txBody>
      </p:sp>
      <p:sp>
        <p:nvSpPr>
          <p:cNvPr id="15" name="Google Shape;101;p3">
            <a:extLst>
              <a:ext uri="{FF2B5EF4-FFF2-40B4-BE49-F238E27FC236}">
                <a16:creationId xmlns:a16="http://schemas.microsoft.com/office/drawing/2014/main" xmlns="" id="{E15469E0-CEB2-D04B-8765-9C775F7076B9}"/>
              </a:ext>
            </a:extLst>
          </p:cNvPr>
          <p:cNvSpPr/>
          <p:nvPr/>
        </p:nvSpPr>
        <p:spPr>
          <a:xfrm>
            <a:off x="398973" y="2867748"/>
            <a:ext cx="7645691" cy="1601510"/>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 name="Rectángulo 15">
            <a:extLst>
              <a:ext uri="{FF2B5EF4-FFF2-40B4-BE49-F238E27FC236}">
                <a16:creationId xmlns:a16="http://schemas.microsoft.com/office/drawing/2014/main" xmlns="" id="{5D1FE200-25CC-0548-8612-D2E53CDE7823}"/>
              </a:ext>
            </a:extLst>
          </p:cNvPr>
          <p:cNvSpPr/>
          <p:nvPr/>
        </p:nvSpPr>
        <p:spPr>
          <a:xfrm>
            <a:off x="509194" y="2970407"/>
            <a:ext cx="7586841" cy="1323439"/>
          </a:xfrm>
          <a:prstGeom prst="rect">
            <a:avLst/>
          </a:prstGeom>
        </p:spPr>
        <p:txBody>
          <a:bodyPr wrap="square">
            <a:spAutoFit/>
          </a:bodyPr>
          <a:lstStyle/>
          <a:p>
            <a:r>
              <a:rPr lang="es-CL" sz="1600" b="1" dirty="0">
                <a:latin typeface="Calibri" panose="020F0502020204030204" pitchFamily="34" charset="0"/>
                <a:cs typeface="Calibri" panose="020F0502020204030204" pitchFamily="34" charset="0"/>
              </a:rPr>
              <a:t>3. </a:t>
            </a:r>
            <a:r>
              <a:rPr lang="es-ES" sz="1600" dirty="0">
                <a:latin typeface="Calibri" panose="020F0502020204030204" pitchFamily="34" charset="0"/>
                <a:cs typeface="Calibri" panose="020F0502020204030204" pitchFamily="34" charset="0"/>
              </a:rPr>
              <a:t>No concurrencia del trabajador a sus labores sin causa justificada durante dos días seguidos, dos lunes en el mes o un total de tres días durante igual período de tiempo; asimismo, la falta injustificada, o sin aviso previo de parte del trabajador que tuviere a su cargo una actividad, faena o máquina cuyo abandono o paralización signifique una perturbación grave en la marcha de la obra.</a:t>
            </a:r>
            <a:endParaRPr lang="es-CL" sz="1600" dirty="0">
              <a:latin typeface="Calibri" panose="020F0502020204030204" pitchFamily="34" charset="0"/>
              <a:cs typeface="Calibri" panose="020F0502020204030204" pitchFamily="34" charset="0"/>
            </a:endParaRPr>
          </a:p>
        </p:txBody>
      </p:sp>
      <p:sp>
        <p:nvSpPr>
          <p:cNvPr id="12" name="Google Shape;101;p3">
            <a:extLst>
              <a:ext uri="{FF2B5EF4-FFF2-40B4-BE49-F238E27FC236}">
                <a16:creationId xmlns:a16="http://schemas.microsoft.com/office/drawing/2014/main" xmlns="" id="{14966639-3D50-EC46-AAFD-FA0A4D0CE797}"/>
              </a:ext>
            </a:extLst>
          </p:cNvPr>
          <p:cNvSpPr/>
          <p:nvPr/>
        </p:nvSpPr>
        <p:spPr>
          <a:xfrm>
            <a:off x="398973" y="4571925"/>
            <a:ext cx="7645691" cy="1407635"/>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 name="Rectángulo 16">
            <a:extLst>
              <a:ext uri="{FF2B5EF4-FFF2-40B4-BE49-F238E27FC236}">
                <a16:creationId xmlns:a16="http://schemas.microsoft.com/office/drawing/2014/main" xmlns="" id="{B53A1735-2A8F-5B44-BD40-3D5BC74F1852}"/>
              </a:ext>
            </a:extLst>
          </p:cNvPr>
          <p:cNvSpPr/>
          <p:nvPr/>
        </p:nvSpPr>
        <p:spPr>
          <a:xfrm>
            <a:off x="509194" y="4674584"/>
            <a:ext cx="7268343" cy="1138773"/>
          </a:xfrm>
          <a:prstGeom prst="rect">
            <a:avLst/>
          </a:prstGeom>
        </p:spPr>
        <p:txBody>
          <a:bodyPr wrap="square">
            <a:spAutoFit/>
          </a:bodyPr>
          <a:lstStyle/>
          <a:p>
            <a:pPr>
              <a:spcBef>
                <a:spcPts val="600"/>
              </a:spcBef>
            </a:pPr>
            <a:r>
              <a:rPr lang="es-ES" sz="1600" b="1" dirty="0">
                <a:latin typeface="Calibri" panose="020F0502020204030204" pitchFamily="34" charset="0"/>
                <a:cs typeface="Calibri" panose="020F0502020204030204" pitchFamily="34" charset="0"/>
              </a:rPr>
              <a:t>4. </a:t>
            </a:r>
            <a:r>
              <a:rPr lang="es-ES" sz="1600" dirty="0">
                <a:latin typeface="Calibri" panose="020F0502020204030204" pitchFamily="34" charset="0"/>
                <a:cs typeface="Calibri" panose="020F0502020204030204" pitchFamily="34" charset="0"/>
              </a:rPr>
              <a:t>Abandono del trabajo por parte del trabajador, entendiéndose por tal:</a:t>
            </a:r>
          </a:p>
          <a:p>
            <a:pPr marL="449263" indent="-173038">
              <a:spcBef>
                <a:spcPts val="600"/>
              </a:spcBef>
              <a:buFont typeface="+mj-lt"/>
              <a:buAutoNum type="alphaLcParenR"/>
            </a:pPr>
            <a:r>
              <a:rPr lang="es-ES" dirty="0">
                <a:latin typeface="Calibri" panose="020F0502020204030204" pitchFamily="34" charset="0"/>
                <a:cs typeface="Calibri" panose="020F0502020204030204" pitchFamily="34" charset="0"/>
              </a:rPr>
              <a:t> la salida intempestiva e injustificada del trabajador del sitio de la faena y durante las horas de trabajo, sin permiso del empleador o de quien lo represente, y</a:t>
            </a:r>
          </a:p>
          <a:p>
            <a:pPr marL="449263" indent="-173038">
              <a:spcBef>
                <a:spcPts val="600"/>
              </a:spcBef>
              <a:buFont typeface="+mj-lt"/>
              <a:buAutoNum type="alphaLcParenR"/>
            </a:pPr>
            <a:r>
              <a:rPr lang="es-ES" dirty="0">
                <a:latin typeface="Calibri" panose="020F0502020204030204" pitchFamily="34" charset="0"/>
                <a:cs typeface="Calibri" panose="020F0502020204030204" pitchFamily="34" charset="0"/>
              </a:rPr>
              <a:t> la negativa a trabajar sin causa justificada en las faenas convenidas en el contrato.</a:t>
            </a:r>
            <a:endParaRPr lang="es-C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1254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8;p6"/>
          <p:cNvSpPr txBox="1"/>
          <p:nvPr/>
        </p:nvSpPr>
        <p:spPr>
          <a:xfrm>
            <a:off x="437617" y="1530647"/>
            <a:ext cx="7004583" cy="319500"/>
          </a:xfrm>
          <a:prstGeom prst="rect">
            <a:avLst/>
          </a:prstGeom>
          <a:noFill/>
          <a:ln>
            <a:noFill/>
          </a:ln>
        </p:spPr>
        <p:txBody>
          <a:bodyPr spcFirstLastPara="1" wrap="square" lIns="91425" tIns="91425" rIns="91425" bIns="91425" anchor="ctr" anchorCtr="0">
            <a:noAutofit/>
          </a:bodyPr>
          <a:lstStyle/>
          <a:p>
            <a:pPr>
              <a:lnSpc>
                <a:spcPct val="90000"/>
              </a:lnSpc>
            </a:pPr>
            <a:r>
              <a:rPr lang="es-CL" sz="2600" b="1" dirty="0">
                <a:solidFill>
                  <a:srgbClr val="ED6B00"/>
                </a:solidFill>
                <a:latin typeface="Calibri"/>
                <a:ea typeface="Calibri"/>
                <a:cs typeface="Calibri"/>
              </a:rPr>
              <a:t>FORMALIDADES APLICABLES A CAUSAS IMPUTABLES Y NO IMPUTABLES AL TRABAJADOR</a:t>
            </a:r>
            <a:br>
              <a:rPr lang="es-CL" sz="2600" b="1" dirty="0">
                <a:solidFill>
                  <a:srgbClr val="ED6B00"/>
                </a:solidFill>
                <a:latin typeface="Calibri"/>
                <a:ea typeface="Calibri"/>
                <a:cs typeface="Calibri"/>
              </a:rPr>
            </a:br>
            <a:endParaRPr lang="es-CL" sz="2600" b="1" dirty="0">
              <a:solidFill>
                <a:srgbClr val="ED6B00"/>
              </a:solidFill>
              <a:latin typeface="Calibri"/>
              <a:ea typeface="Calibri"/>
              <a:cs typeface="Calibri"/>
            </a:endParaRPr>
          </a:p>
        </p:txBody>
      </p:sp>
      <p:sp>
        <p:nvSpPr>
          <p:cNvPr id="25" name="CuadroTexto 24">
            <a:extLst>
              <a:ext uri="{FF2B5EF4-FFF2-40B4-BE49-F238E27FC236}">
                <a16:creationId xmlns:a16="http://schemas.microsoft.com/office/drawing/2014/main" xmlns="" id="{098CD7E8-D2DD-B143-B43C-7D6E53594C1A}"/>
              </a:ext>
            </a:extLst>
          </p:cNvPr>
          <p:cNvSpPr txBox="1"/>
          <p:nvPr/>
        </p:nvSpPr>
        <p:spPr>
          <a:xfrm>
            <a:off x="401856" y="2322119"/>
            <a:ext cx="4186106" cy="430887"/>
          </a:xfrm>
          <a:prstGeom prst="rect">
            <a:avLst/>
          </a:prstGeom>
          <a:noFill/>
        </p:spPr>
        <p:txBody>
          <a:bodyPr wrap="square" rtlCol="0">
            <a:spAutoFit/>
          </a:bodyPr>
          <a:lstStyle/>
          <a:p>
            <a:r>
              <a:rPr lang="es-CL" sz="2200" dirty="0">
                <a:solidFill>
                  <a:srgbClr val="A93501"/>
                </a:solidFill>
                <a:latin typeface="Calibri"/>
                <a:cs typeface="Calibri"/>
              </a:rPr>
              <a:t>ARTÍCULO Nº 160 CT</a:t>
            </a:r>
          </a:p>
        </p:txBody>
      </p:sp>
      <p:sp>
        <p:nvSpPr>
          <p:cNvPr id="15" name="Google Shape;101;p3">
            <a:extLst>
              <a:ext uri="{FF2B5EF4-FFF2-40B4-BE49-F238E27FC236}">
                <a16:creationId xmlns:a16="http://schemas.microsoft.com/office/drawing/2014/main" xmlns="" id="{E15469E0-CEB2-D04B-8765-9C775F7076B9}"/>
              </a:ext>
            </a:extLst>
          </p:cNvPr>
          <p:cNvSpPr/>
          <p:nvPr/>
        </p:nvSpPr>
        <p:spPr>
          <a:xfrm>
            <a:off x="398973" y="2867748"/>
            <a:ext cx="7645691" cy="1077528"/>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6" name="Rectángulo 15">
            <a:extLst>
              <a:ext uri="{FF2B5EF4-FFF2-40B4-BE49-F238E27FC236}">
                <a16:creationId xmlns:a16="http://schemas.microsoft.com/office/drawing/2014/main" xmlns="" id="{5D1FE200-25CC-0548-8612-D2E53CDE7823}"/>
              </a:ext>
            </a:extLst>
          </p:cNvPr>
          <p:cNvSpPr/>
          <p:nvPr/>
        </p:nvSpPr>
        <p:spPr>
          <a:xfrm>
            <a:off x="509194" y="2970407"/>
            <a:ext cx="7371085" cy="830997"/>
          </a:xfrm>
          <a:prstGeom prst="rect">
            <a:avLst/>
          </a:prstGeom>
        </p:spPr>
        <p:txBody>
          <a:bodyPr wrap="square">
            <a:spAutoFit/>
          </a:bodyPr>
          <a:lstStyle/>
          <a:p>
            <a:r>
              <a:rPr lang="es-CL" sz="1600" b="1" dirty="0">
                <a:latin typeface="Calibri" panose="020F0502020204030204" pitchFamily="34" charset="0"/>
                <a:cs typeface="Calibri" panose="020F0502020204030204" pitchFamily="34" charset="0"/>
              </a:rPr>
              <a:t>5. </a:t>
            </a:r>
            <a:r>
              <a:rPr lang="es-ES" sz="1600" dirty="0">
                <a:latin typeface="Calibri" panose="020F0502020204030204" pitchFamily="34" charset="0"/>
                <a:cs typeface="Calibri" panose="020F0502020204030204" pitchFamily="34" charset="0"/>
              </a:rPr>
              <a:t>Actos, omisiones o imprudencias temerarias que afecten a la seguridad o al funcionamiento del establecimiento, a la seguridad o a la actividad de los trabajadores, o a la salud de éstos.</a:t>
            </a:r>
            <a:endParaRPr lang="es-ES_tradnl" sz="1600" dirty="0">
              <a:latin typeface="Calibri" panose="020F0502020204030204" pitchFamily="34" charset="0"/>
              <a:cs typeface="Calibri" panose="020F0502020204030204" pitchFamily="34" charset="0"/>
            </a:endParaRPr>
          </a:p>
        </p:txBody>
      </p:sp>
      <p:sp>
        <p:nvSpPr>
          <p:cNvPr id="10" name="Google Shape;101;p3">
            <a:extLst>
              <a:ext uri="{FF2B5EF4-FFF2-40B4-BE49-F238E27FC236}">
                <a16:creationId xmlns:a16="http://schemas.microsoft.com/office/drawing/2014/main" xmlns="" id="{17CBE6CA-5C7B-7B4E-9941-A8312013476A}"/>
              </a:ext>
            </a:extLst>
          </p:cNvPr>
          <p:cNvSpPr/>
          <p:nvPr/>
        </p:nvSpPr>
        <p:spPr>
          <a:xfrm>
            <a:off x="398973" y="4047321"/>
            <a:ext cx="7645691" cy="832904"/>
          </a:xfrm>
          <a:prstGeom prst="roundRect">
            <a:avLst>
              <a:gd name="adj" fmla="val 675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Rectángulo 10">
            <a:extLst>
              <a:ext uri="{FF2B5EF4-FFF2-40B4-BE49-F238E27FC236}">
                <a16:creationId xmlns:a16="http://schemas.microsoft.com/office/drawing/2014/main" xmlns="" id="{9CC7C6C1-11C0-EF48-AB6E-D049D45D87D8}"/>
              </a:ext>
            </a:extLst>
          </p:cNvPr>
          <p:cNvSpPr/>
          <p:nvPr/>
        </p:nvSpPr>
        <p:spPr>
          <a:xfrm>
            <a:off x="509195" y="4149980"/>
            <a:ext cx="7453278" cy="584775"/>
          </a:xfrm>
          <a:prstGeom prst="rect">
            <a:avLst/>
          </a:prstGeom>
        </p:spPr>
        <p:txBody>
          <a:bodyPr wrap="square">
            <a:spAutoFit/>
          </a:bodyPr>
          <a:lstStyle/>
          <a:p>
            <a:r>
              <a:rPr lang="es-CL" sz="1600" b="1" dirty="0">
                <a:latin typeface="Calibri" panose="020F0502020204030204" pitchFamily="34" charset="0"/>
                <a:cs typeface="Calibri" panose="020F0502020204030204" pitchFamily="34" charset="0"/>
              </a:rPr>
              <a:t>6. </a:t>
            </a:r>
            <a:r>
              <a:rPr lang="es-ES" sz="1600" dirty="0">
                <a:latin typeface="Calibri" panose="020F0502020204030204" pitchFamily="34" charset="0"/>
                <a:cs typeface="Calibri" panose="020F0502020204030204" pitchFamily="34" charset="0"/>
              </a:rPr>
              <a:t>El perjuicio material causado intencionalmente en las instalaciones, maquinarias, herramientas, útiles de trabajo, productos o mercaderías.</a:t>
            </a:r>
            <a:endParaRPr lang="es-ES_tradnl" sz="1600" dirty="0">
              <a:latin typeface="Calibri" panose="020F0502020204030204" pitchFamily="34" charset="0"/>
              <a:cs typeface="Calibri" panose="020F0502020204030204" pitchFamily="34" charset="0"/>
            </a:endParaRPr>
          </a:p>
        </p:txBody>
      </p:sp>
      <p:sp>
        <p:nvSpPr>
          <p:cNvPr id="13" name="Google Shape;101;p3">
            <a:extLst>
              <a:ext uri="{FF2B5EF4-FFF2-40B4-BE49-F238E27FC236}">
                <a16:creationId xmlns:a16="http://schemas.microsoft.com/office/drawing/2014/main" xmlns="" id="{F40A4D51-B3DD-8449-B941-6AE4B4F43455}"/>
              </a:ext>
            </a:extLst>
          </p:cNvPr>
          <p:cNvSpPr/>
          <p:nvPr/>
        </p:nvSpPr>
        <p:spPr>
          <a:xfrm>
            <a:off x="398973" y="4993965"/>
            <a:ext cx="7645691" cy="574628"/>
          </a:xfrm>
          <a:prstGeom prst="roundRect">
            <a:avLst>
              <a:gd name="adj" fmla="val 1088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Rectángulo 13">
            <a:extLst>
              <a:ext uri="{FF2B5EF4-FFF2-40B4-BE49-F238E27FC236}">
                <a16:creationId xmlns:a16="http://schemas.microsoft.com/office/drawing/2014/main" xmlns="" id="{CD3AE438-648E-F548-A2D8-FDCB0100C1B3}"/>
              </a:ext>
            </a:extLst>
          </p:cNvPr>
          <p:cNvSpPr/>
          <p:nvPr/>
        </p:nvSpPr>
        <p:spPr>
          <a:xfrm>
            <a:off x="509195" y="5096624"/>
            <a:ext cx="7453278" cy="338554"/>
          </a:xfrm>
          <a:prstGeom prst="rect">
            <a:avLst/>
          </a:prstGeom>
        </p:spPr>
        <p:txBody>
          <a:bodyPr wrap="square">
            <a:spAutoFit/>
          </a:bodyPr>
          <a:lstStyle/>
          <a:p>
            <a:r>
              <a:rPr lang="es-CL" sz="1600" b="1" dirty="0">
                <a:latin typeface="Calibri" panose="020F0502020204030204" pitchFamily="34" charset="0"/>
                <a:cs typeface="Calibri" panose="020F0502020204030204" pitchFamily="34" charset="0"/>
              </a:rPr>
              <a:t>7. </a:t>
            </a:r>
            <a:r>
              <a:rPr lang="es-ES" sz="1600" dirty="0">
                <a:latin typeface="Calibri" panose="020F0502020204030204" pitchFamily="34" charset="0"/>
                <a:cs typeface="Calibri" panose="020F0502020204030204" pitchFamily="34" charset="0"/>
              </a:rPr>
              <a:t>Incumplimiento grave de las obligaciones que impone el contrato.</a:t>
            </a:r>
            <a:endParaRPr lang="es-ES_tradnl"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5877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8;p6"/>
          <p:cNvSpPr txBox="1"/>
          <p:nvPr/>
        </p:nvSpPr>
        <p:spPr>
          <a:xfrm>
            <a:off x="437617" y="1530647"/>
            <a:ext cx="7004583" cy="319500"/>
          </a:xfrm>
          <a:prstGeom prst="rect">
            <a:avLst/>
          </a:prstGeom>
          <a:noFill/>
          <a:ln>
            <a:noFill/>
          </a:ln>
        </p:spPr>
        <p:txBody>
          <a:bodyPr spcFirstLastPara="1" wrap="square" lIns="91425" tIns="91425" rIns="91425" bIns="91425" anchor="ctr" anchorCtr="0">
            <a:noAutofit/>
          </a:bodyPr>
          <a:lstStyle/>
          <a:p>
            <a:pPr>
              <a:lnSpc>
                <a:spcPct val="90000"/>
              </a:lnSpc>
            </a:pPr>
            <a:r>
              <a:rPr lang="es-CL" sz="2600" b="1" dirty="0">
                <a:solidFill>
                  <a:srgbClr val="ED6B00"/>
                </a:solidFill>
                <a:latin typeface="Calibri"/>
                <a:ea typeface="Calibri"/>
                <a:cs typeface="Calibri"/>
              </a:rPr>
              <a:t>FORMALIDADES APLICABLES A CAUSAS IMPUTABLES Y NO IMPUTABLES AL TRABAJADOR</a:t>
            </a:r>
            <a:br>
              <a:rPr lang="es-CL" sz="2600" b="1" dirty="0">
                <a:solidFill>
                  <a:srgbClr val="ED6B00"/>
                </a:solidFill>
                <a:latin typeface="Calibri"/>
                <a:ea typeface="Calibri"/>
                <a:cs typeface="Calibri"/>
              </a:rPr>
            </a:br>
            <a:endParaRPr lang="es-CL" sz="2600" b="1" dirty="0">
              <a:solidFill>
                <a:srgbClr val="ED6B00"/>
              </a:solidFill>
              <a:latin typeface="Calibri"/>
              <a:ea typeface="Calibri"/>
              <a:cs typeface="Calibri"/>
            </a:endParaRPr>
          </a:p>
        </p:txBody>
      </p:sp>
      <p:sp>
        <p:nvSpPr>
          <p:cNvPr id="25" name="CuadroTexto 24">
            <a:extLst>
              <a:ext uri="{FF2B5EF4-FFF2-40B4-BE49-F238E27FC236}">
                <a16:creationId xmlns:a16="http://schemas.microsoft.com/office/drawing/2014/main" xmlns="" id="{098CD7E8-D2DD-B143-B43C-7D6E53594C1A}"/>
              </a:ext>
            </a:extLst>
          </p:cNvPr>
          <p:cNvSpPr txBox="1"/>
          <p:nvPr/>
        </p:nvSpPr>
        <p:spPr>
          <a:xfrm>
            <a:off x="401856" y="2322119"/>
            <a:ext cx="6153056" cy="430887"/>
          </a:xfrm>
          <a:prstGeom prst="rect">
            <a:avLst/>
          </a:prstGeom>
          <a:noFill/>
        </p:spPr>
        <p:txBody>
          <a:bodyPr wrap="square" rtlCol="0">
            <a:spAutoFit/>
          </a:bodyPr>
          <a:lstStyle/>
          <a:p>
            <a:r>
              <a:rPr lang="es-CL" sz="2200" dirty="0">
                <a:solidFill>
                  <a:srgbClr val="ED6B00"/>
                </a:solidFill>
                <a:latin typeface="Calibri"/>
                <a:cs typeface="Calibri"/>
              </a:rPr>
              <a:t>FORMALIDADES</a:t>
            </a:r>
            <a:r>
              <a:rPr lang="es-CL" sz="2200" dirty="0">
                <a:solidFill>
                  <a:srgbClr val="A93501"/>
                </a:solidFill>
                <a:latin typeface="Calibri"/>
                <a:cs typeface="Calibri"/>
              </a:rPr>
              <a:t> ARTÍCULO Nº 160 CT</a:t>
            </a:r>
          </a:p>
        </p:txBody>
      </p:sp>
      <p:sp>
        <p:nvSpPr>
          <p:cNvPr id="15" name="Google Shape;101;p3">
            <a:extLst>
              <a:ext uri="{FF2B5EF4-FFF2-40B4-BE49-F238E27FC236}">
                <a16:creationId xmlns:a16="http://schemas.microsoft.com/office/drawing/2014/main" xmlns="" id="{E15469E0-CEB2-D04B-8765-9C775F7076B9}"/>
              </a:ext>
            </a:extLst>
          </p:cNvPr>
          <p:cNvSpPr/>
          <p:nvPr/>
        </p:nvSpPr>
        <p:spPr>
          <a:xfrm>
            <a:off x="398973" y="2867748"/>
            <a:ext cx="8735195" cy="3601878"/>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 name="CuadroTexto 11">
            <a:extLst>
              <a:ext uri="{FF2B5EF4-FFF2-40B4-BE49-F238E27FC236}">
                <a16:creationId xmlns:a16="http://schemas.microsoft.com/office/drawing/2014/main" xmlns="" id="{6E76C866-C42B-8749-A9DB-158EB3F0DFEA}"/>
              </a:ext>
            </a:extLst>
          </p:cNvPr>
          <p:cNvSpPr txBox="1"/>
          <p:nvPr/>
        </p:nvSpPr>
        <p:spPr>
          <a:xfrm>
            <a:off x="690245" y="3224978"/>
            <a:ext cx="8316102" cy="2785378"/>
          </a:xfrm>
          <a:prstGeom prst="rect">
            <a:avLst/>
          </a:prstGeom>
          <a:noFill/>
        </p:spPr>
        <p:txBody>
          <a:bodyPr wrap="square" rtlCol="0">
            <a:spAutoFit/>
          </a:bodyPr>
          <a:lstStyle/>
          <a:p>
            <a:pPr>
              <a:spcBef>
                <a:spcPts val="600"/>
              </a:spcBef>
            </a:pPr>
            <a:r>
              <a:rPr lang="es-ES" sz="1600" dirty="0">
                <a:latin typeface="Calibri" panose="020F0502020204030204" pitchFamily="34" charset="0"/>
                <a:cs typeface="Calibri" panose="020F0502020204030204" pitchFamily="34" charset="0"/>
              </a:rPr>
              <a:t>Las formalidades que se deben llevar a cabo cuando el contrato termina por alguna de las causales subjetivas de este artículo son: </a:t>
            </a:r>
          </a:p>
          <a:p>
            <a:pPr marL="317500" lvl="1" indent="-133350">
              <a:spcBef>
                <a:spcPts val="600"/>
              </a:spcBef>
              <a:buClr>
                <a:srgbClr val="ED6B00"/>
              </a:buClr>
              <a:buFont typeface="Arial" panose="020B0604020202020204" pitchFamily="34" charset="0"/>
              <a:buChar char="•"/>
            </a:pPr>
            <a:r>
              <a:rPr lang="es-ES" sz="1600" dirty="0">
                <a:latin typeface="Calibri" panose="020F0502020204030204" pitchFamily="34" charset="0"/>
                <a:cs typeface="Calibri" panose="020F0502020204030204" pitchFamily="34" charset="0"/>
              </a:rPr>
              <a:t>Comunicar al trabajador por escrito el término del contrato de trabajo, mediante la denominada “carta de aviso de término del contrato de trabajo”. Dicha comunicación también se envía a la Inspección del Trabajo. En ambos casos existe un plazo máximo dentro de los 3 días hábiles siguientes al de la separación del trabajado para enviarlas . </a:t>
            </a:r>
          </a:p>
          <a:p>
            <a:pPr marL="317500" lvl="1" indent="-133350">
              <a:spcBef>
                <a:spcPts val="600"/>
              </a:spcBef>
              <a:buClr>
                <a:srgbClr val="ED6B00"/>
              </a:buClr>
              <a:buFont typeface="Arial" panose="020B0604020202020204" pitchFamily="34" charset="0"/>
              <a:buChar char="•"/>
            </a:pPr>
            <a:r>
              <a:rPr lang="es-ES" sz="1600" dirty="0">
                <a:latin typeface="Calibri" panose="020F0502020204030204" pitchFamily="34" charset="0"/>
                <a:cs typeface="Calibri" panose="020F0502020204030204" pitchFamily="34" charset="0"/>
              </a:rPr>
              <a:t>Informar por escrito el estado de pago de las cotizaciones previsionales y adjuntar los comprobantes respectivos. </a:t>
            </a:r>
          </a:p>
          <a:p>
            <a:pPr marL="317500" lvl="1" indent="-133350">
              <a:spcBef>
                <a:spcPts val="600"/>
              </a:spcBef>
              <a:buClr>
                <a:srgbClr val="ED6B00"/>
              </a:buClr>
              <a:buFont typeface="Arial" panose="020B0604020202020204" pitchFamily="34" charset="0"/>
              <a:buChar char="•"/>
            </a:pPr>
            <a:r>
              <a:rPr lang="es-ES" sz="1600" dirty="0">
                <a:latin typeface="Calibri" panose="020F0502020204030204" pitchFamily="34" charset="0"/>
                <a:cs typeface="Calibri" panose="020F0502020204030204" pitchFamily="34" charset="0"/>
              </a:rPr>
              <a:t>Otorgar finiquito del término de la relación laboral dentro del plazo de 10 días desde la separación del trabajador.</a:t>
            </a:r>
            <a:endParaRPr lang="es-ES_tradnl" sz="1600" dirty="0"/>
          </a:p>
        </p:txBody>
      </p:sp>
    </p:spTree>
    <p:extLst>
      <p:ext uri="{BB962C8B-B14F-4D97-AF65-F5344CB8AC3E}">
        <p14:creationId xmlns:p14="http://schemas.microsoft.com/office/powerpoint/2010/main" val="2121843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8;p6"/>
          <p:cNvSpPr txBox="1"/>
          <p:nvPr/>
        </p:nvSpPr>
        <p:spPr>
          <a:xfrm>
            <a:off x="437617" y="1530647"/>
            <a:ext cx="7004583" cy="319500"/>
          </a:xfrm>
          <a:prstGeom prst="rect">
            <a:avLst/>
          </a:prstGeom>
          <a:noFill/>
          <a:ln>
            <a:noFill/>
          </a:ln>
        </p:spPr>
        <p:txBody>
          <a:bodyPr spcFirstLastPara="1" wrap="square" lIns="91425" tIns="91425" rIns="91425" bIns="91425" anchor="ctr" anchorCtr="0">
            <a:noAutofit/>
          </a:bodyPr>
          <a:lstStyle/>
          <a:p>
            <a:pPr>
              <a:lnSpc>
                <a:spcPct val="90000"/>
              </a:lnSpc>
            </a:pPr>
            <a:r>
              <a:rPr lang="es-CL" sz="2600" b="1" dirty="0">
                <a:solidFill>
                  <a:srgbClr val="ED6B00"/>
                </a:solidFill>
                <a:latin typeface="Calibri"/>
                <a:ea typeface="Calibri"/>
                <a:cs typeface="Calibri"/>
              </a:rPr>
              <a:t>FORMALIDADES APLICABLES A CAUSAS IMPUTABLES Y NO IMPUTABLES AL TRABAJADOR</a:t>
            </a:r>
            <a:br>
              <a:rPr lang="es-CL" sz="2600" b="1" dirty="0">
                <a:solidFill>
                  <a:srgbClr val="ED6B00"/>
                </a:solidFill>
                <a:latin typeface="Calibri"/>
                <a:ea typeface="Calibri"/>
                <a:cs typeface="Calibri"/>
              </a:rPr>
            </a:br>
            <a:endParaRPr lang="es-CL" sz="2600" b="1" dirty="0">
              <a:solidFill>
                <a:srgbClr val="ED6B00"/>
              </a:solidFill>
              <a:latin typeface="Calibri"/>
              <a:ea typeface="Calibri"/>
              <a:cs typeface="Calibri"/>
            </a:endParaRPr>
          </a:p>
        </p:txBody>
      </p:sp>
      <p:sp>
        <p:nvSpPr>
          <p:cNvPr id="25" name="CuadroTexto 24">
            <a:extLst>
              <a:ext uri="{FF2B5EF4-FFF2-40B4-BE49-F238E27FC236}">
                <a16:creationId xmlns:a16="http://schemas.microsoft.com/office/drawing/2014/main" xmlns="" id="{098CD7E8-D2DD-B143-B43C-7D6E53594C1A}"/>
              </a:ext>
            </a:extLst>
          </p:cNvPr>
          <p:cNvSpPr txBox="1"/>
          <p:nvPr/>
        </p:nvSpPr>
        <p:spPr>
          <a:xfrm>
            <a:off x="401856" y="2341704"/>
            <a:ext cx="6153056" cy="391717"/>
          </a:xfrm>
          <a:prstGeom prst="rect">
            <a:avLst/>
          </a:prstGeom>
          <a:noFill/>
        </p:spPr>
        <p:txBody>
          <a:bodyPr wrap="square" rtlCol="0">
            <a:spAutoFit/>
          </a:bodyPr>
          <a:lstStyle/>
          <a:p>
            <a:r>
              <a:rPr lang="es-CL" sz="2200" dirty="0">
                <a:solidFill>
                  <a:srgbClr val="A93501"/>
                </a:solidFill>
                <a:latin typeface="Calibri"/>
                <a:cs typeface="Calibri"/>
              </a:rPr>
              <a:t>ARTÍCULO Nº 160 CT</a:t>
            </a:r>
          </a:p>
        </p:txBody>
      </p:sp>
      <p:sp>
        <p:nvSpPr>
          <p:cNvPr id="15" name="Google Shape;101;p3">
            <a:extLst>
              <a:ext uri="{FF2B5EF4-FFF2-40B4-BE49-F238E27FC236}">
                <a16:creationId xmlns:a16="http://schemas.microsoft.com/office/drawing/2014/main" xmlns="" id="{E15469E0-CEB2-D04B-8765-9C775F7076B9}"/>
              </a:ext>
            </a:extLst>
          </p:cNvPr>
          <p:cNvSpPr/>
          <p:nvPr/>
        </p:nvSpPr>
        <p:spPr>
          <a:xfrm>
            <a:off x="398973" y="3275759"/>
            <a:ext cx="8570366" cy="1117191"/>
          </a:xfrm>
          <a:prstGeom prst="roundRect">
            <a:avLst>
              <a:gd name="adj" fmla="val 633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 name="CuadroTexto 11">
            <a:extLst>
              <a:ext uri="{FF2B5EF4-FFF2-40B4-BE49-F238E27FC236}">
                <a16:creationId xmlns:a16="http://schemas.microsoft.com/office/drawing/2014/main" xmlns="" id="{6E76C866-C42B-8749-A9DB-158EB3F0DFEA}"/>
              </a:ext>
            </a:extLst>
          </p:cNvPr>
          <p:cNvSpPr txBox="1"/>
          <p:nvPr/>
        </p:nvSpPr>
        <p:spPr>
          <a:xfrm>
            <a:off x="503433" y="3357961"/>
            <a:ext cx="7356297" cy="984885"/>
          </a:xfrm>
          <a:prstGeom prst="rect">
            <a:avLst/>
          </a:prstGeom>
          <a:noFill/>
        </p:spPr>
        <p:txBody>
          <a:bodyPr wrap="square" rtlCol="0">
            <a:spAutoFit/>
          </a:bodyPr>
          <a:lstStyle/>
          <a:p>
            <a:pPr marL="184150" indent="-184150">
              <a:spcBef>
                <a:spcPts val="600"/>
              </a:spcBef>
              <a:buClr>
                <a:srgbClr val="ED6B00"/>
              </a:buClr>
              <a:buAutoNum type="arabicPeriod"/>
            </a:pPr>
            <a:r>
              <a:rPr lang="es-ES" sz="1600" dirty="0">
                <a:latin typeface="Calibri" panose="020F0502020204030204" pitchFamily="34" charset="0"/>
                <a:cs typeface="Calibri" panose="020F0502020204030204" pitchFamily="34" charset="0"/>
              </a:rPr>
              <a:t>Estar claramente probada y justificada.</a:t>
            </a:r>
          </a:p>
          <a:p>
            <a:pPr marL="184150" indent="-184150">
              <a:spcBef>
                <a:spcPts val="600"/>
              </a:spcBef>
              <a:buClr>
                <a:srgbClr val="ED6B00"/>
              </a:buClr>
              <a:buAutoNum type="arabicPeriod"/>
            </a:pPr>
            <a:r>
              <a:rPr lang="es-ES" sz="1600" dirty="0">
                <a:latin typeface="Calibri" panose="020F0502020204030204" pitchFamily="34" charset="0"/>
                <a:cs typeface="Calibri" panose="020F0502020204030204" pitchFamily="34" charset="0"/>
              </a:rPr>
              <a:t>Debe tratarse de una falta grave.</a:t>
            </a:r>
          </a:p>
          <a:p>
            <a:pPr marL="184150" indent="-184150">
              <a:spcBef>
                <a:spcPts val="600"/>
              </a:spcBef>
              <a:buClr>
                <a:srgbClr val="ED6B00"/>
              </a:buClr>
              <a:buAutoNum type="arabicPeriod"/>
            </a:pPr>
            <a:r>
              <a:rPr lang="es-ES" sz="1600" dirty="0">
                <a:latin typeface="Calibri" panose="020F0502020204030204" pitchFamily="34" charset="0"/>
                <a:cs typeface="Calibri" panose="020F0502020204030204" pitchFamily="34" charset="0"/>
              </a:rPr>
              <a:t>Debe afectar a la empresa o trabajadores de la misma.</a:t>
            </a:r>
            <a:endParaRPr lang="es-ES_tradnl" dirty="0"/>
          </a:p>
        </p:txBody>
      </p:sp>
      <p:sp>
        <p:nvSpPr>
          <p:cNvPr id="6" name="Google Shape;101;p3">
            <a:extLst>
              <a:ext uri="{FF2B5EF4-FFF2-40B4-BE49-F238E27FC236}">
                <a16:creationId xmlns:a16="http://schemas.microsoft.com/office/drawing/2014/main" xmlns="" id="{767ADA56-AEDC-8F40-847C-E78773C48F8E}"/>
              </a:ext>
            </a:extLst>
          </p:cNvPr>
          <p:cNvSpPr/>
          <p:nvPr/>
        </p:nvSpPr>
        <p:spPr>
          <a:xfrm>
            <a:off x="398973" y="2818613"/>
            <a:ext cx="7645691" cy="395765"/>
          </a:xfrm>
          <a:prstGeom prst="roundRect">
            <a:avLst>
              <a:gd name="adj" fmla="val 5516"/>
            </a:avLst>
          </a:prstGeom>
          <a:solidFill>
            <a:srgbClr val="FFB37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 name="CuadroTexto 6">
            <a:extLst>
              <a:ext uri="{FF2B5EF4-FFF2-40B4-BE49-F238E27FC236}">
                <a16:creationId xmlns:a16="http://schemas.microsoft.com/office/drawing/2014/main" xmlns="" id="{3803913B-620D-794E-91E6-E223CC53320F}"/>
              </a:ext>
            </a:extLst>
          </p:cNvPr>
          <p:cNvSpPr txBox="1"/>
          <p:nvPr/>
        </p:nvSpPr>
        <p:spPr>
          <a:xfrm>
            <a:off x="503433" y="2869023"/>
            <a:ext cx="7058347" cy="307777"/>
          </a:xfrm>
          <a:prstGeom prst="rect">
            <a:avLst/>
          </a:prstGeom>
          <a:noFill/>
        </p:spPr>
        <p:txBody>
          <a:bodyPr wrap="square" rtlCol="0">
            <a:spAutoFit/>
          </a:bodyPr>
          <a:lstStyle/>
          <a:p>
            <a:r>
              <a:rPr lang="es-CL" b="1" dirty="0">
                <a:latin typeface="Calibri" panose="020F0502020204030204" pitchFamily="34" charset="0"/>
                <a:cs typeface="Calibri" panose="020F0502020204030204" pitchFamily="34" charset="0"/>
              </a:rPr>
              <a:t>Requisitos para poder aplicar el art. 160 y sus reglas.</a:t>
            </a:r>
            <a:endParaRPr lang="es-ES_tradnl" dirty="0">
              <a:latin typeface="Calibri" panose="020F0502020204030204" pitchFamily="34" charset="0"/>
              <a:cs typeface="Calibri" panose="020F0502020204030204" pitchFamily="34" charset="0"/>
            </a:endParaRPr>
          </a:p>
        </p:txBody>
      </p:sp>
      <p:sp>
        <p:nvSpPr>
          <p:cNvPr id="8" name="Google Shape;101;p3">
            <a:extLst>
              <a:ext uri="{FF2B5EF4-FFF2-40B4-BE49-F238E27FC236}">
                <a16:creationId xmlns:a16="http://schemas.microsoft.com/office/drawing/2014/main" xmlns="" id="{73BA85BD-053C-1D49-BF86-7EA058F224F5}"/>
              </a:ext>
            </a:extLst>
          </p:cNvPr>
          <p:cNvSpPr/>
          <p:nvPr/>
        </p:nvSpPr>
        <p:spPr>
          <a:xfrm>
            <a:off x="398973" y="4819838"/>
            <a:ext cx="8580640" cy="1920009"/>
          </a:xfrm>
          <a:prstGeom prst="roundRect">
            <a:avLst>
              <a:gd name="adj" fmla="val 4474"/>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CuadroTexto 1">
            <a:extLst>
              <a:ext uri="{FF2B5EF4-FFF2-40B4-BE49-F238E27FC236}">
                <a16:creationId xmlns:a16="http://schemas.microsoft.com/office/drawing/2014/main" xmlns="" id="{B792DAFB-3A5D-3B47-979A-4D23F3C3CE5C}"/>
              </a:ext>
            </a:extLst>
          </p:cNvPr>
          <p:cNvSpPr txBox="1"/>
          <p:nvPr/>
        </p:nvSpPr>
        <p:spPr>
          <a:xfrm>
            <a:off x="523982" y="4911048"/>
            <a:ext cx="8342616" cy="1723549"/>
          </a:xfrm>
          <a:prstGeom prst="rect">
            <a:avLst/>
          </a:prstGeom>
          <a:noFill/>
        </p:spPr>
        <p:txBody>
          <a:bodyPr wrap="square" rtlCol="0">
            <a:spAutoFit/>
          </a:bodyPr>
          <a:lstStyle/>
          <a:p>
            <a:pPr>
              <a:spcBef>
                <a:spcPts val="600"/>
              </a:spcBef>
            </a:pPr>
            <a:r>
              <a:rPr lang="es-ES" sz="1600" dirty="0">
                <a:latin typeface="Calibri" panose="020F0502020204030204" pitchFamily="34" charset="0"/>
                <a:cs typeface="Calibri" panose="020F0502020204030204" pitchFamily="34" charset="0"/>
              </a:rPr>
              <a:t>Sin perjuicio de lo señalado en los artículos precedentes, el empleador podrá poner</a:t>
            </a:r>
          </a:p>
          <a:p>
            <a:pPr>
              <a:spcBef>
                <a:spcPts val="600"/>
              </a:spcBef>
            </a:pPr>
            <a:r>
              <a:rPr lang="es-ES" sz="1600" dirty="0">
                <a:latin typeface="Calibri" panose="020F0502020204030204" pitchFamily="34" charset="0"/>
                <a:cs typeface="Calibri" panose="020F0502020204030204" pitchFamily="34" charset="0"/>
              </a:rPr>
              <a:t>término al contrato de trabajo invocando como causal las necesidades de la empresa, establecimiento o servicio, tales como las derivadas de la racionalización o modernización de los mismos, bajas en la productividad, cambios en las condiciones del mercado o de la economía, que hagan necesaria la separación de uno o más trabajadores. </a:t>
            </a:r>
          </a:p>
          <a:p>
            <a:pPr>
              <a:spcBef>
                <a:spcPts val="600"/>
              </a:spcBef>
            </a:pPr>
            <a:r>
              <a:rPr lang="es-ES" sz="1600" dirty="0">
                <a:latin typeface="Calibri" panose="020F0502020204030204" pitchFamily="34" charset="0"/>
                <a:cs typeface="Calibri" panose="020F0502020204030204" pitchFamily="34" charset="0"/>
              </a:rPr>
              <a:t>La eventual impugnación de las causales señaladas, se regirá por lo dispuesto en el artículo 168.</a:t>
            </a:r>
            <a:endParaRPr lang="es-CL" sz="1600" dirty="0">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xmlns="" id="{098CD7E8-D2DD-B143-B43C-7D6E53594C1A}"/>
              </a:ext>
            </a:extLst>
          </p:cNvPr>
          <p:cNvSpPr txBox="1"/>
          <p:nvPr/>
        </p:nvSpPr>
        <p:spPr>
          <a:xfrm>
            <a:off x="401856" y="4415595"/>
            <a:ext cx="6153056" cy="430887"/>
          </a:xfrm>
          <a:prstGeom prst="rect">
            <a:avLst/>
          </a:prstGeom>
          <a:noFill/>
        </p:spPr>
        <p:txBody>
          <a:bodyPr wrap="square" rtlCol="0">
            <a:spAutoFit/>
          </a:bodyPr>
          <a:lstStyle/>
          <a:p>
            <a:r>
              <a:rPr lang="es-CL" sz="2200" dirty="0">
                <a:solidFill>
                  <a:srgbClr val="A93501"/>
                </a:solidFill>
                <a:latin typeface="Calibri"/>
                <a:cs typeface="Calibri"/>
              </a:rPr>
              <a:t>ARTÍCULO Nº </a:t>
            </a:r>
            <a:r>
              <a:rPr lang="es-CL" sz="2200" dirty="0" smtClean="0">
                <a:solidFill>
                  <a:srgbClr val="A93501"/>
                </a:solidFill>
                <a:latin typeface="Calibri"/>
                <a:cs typeface="Calibri"/>
              </a:rPr>
              <a:t>161 </a:t>
            </a:r>
            <a:r>
              <a:rPr lang="es-CL" sz="2200" dirty="0">
                <a:solidFill>
                  <a:srgbClr val="A93501"/>
                </a:solidFill>
                <a:latin typeface="Calibri"/>
                <a:cs typeface="Calibri"/>
              </a:rPr>
              <a:t>CT</a:t>
            </a:r>
          </a:p>
        </p:txBody>
      </p:sp>
    </p:spTree>
    <p:extLst>
      <p:ext uri="{BB962C8B-B14F-4D97-AF65-F5344CB8AC3E}">
        <p14:creationId xmlns:p14="http://schemas.microsoft.com/office/powerpoint/2010/main" val="2597735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3;p2"/>
          <p:cNvSpPr txBox="1"/>
          <p:nvPr/>
        </p:nvSpPr>
        <p:spPr>
          <a:xfrm>
            <a:off x="390823"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500" b="1" i="0" u="none" strike="noStrike" cap="none" dirty="0">
                <a:solidFill>
                  <a:srgbClr val="000000"/>
                </a:solidFill>
                <a:latin typeface="Calibri"/>
                <a:ea typeface="Calibri"/>
                <a:cs typeface="Calibri"/>
                <a:sym typeface="Calibri"/>
              </a:rPr>
              <a:t>ACTIVIDAD 9</a:t>
            </a:r>
            <a:endParaRPr dirty="0"/>
          </a:p>
          <a:p>
            <a:pPr marL="0" marR="0" lvl="0" indent="0" algn="l" rtl="0">
              <a:lnSpc>
                <a:spcPct val="100000"/>
              </a:lnSpc>
              <a:spcBef>
                <a:spcPts val="0"/>
              </a:spcBef>
              <a:spcAft>
                <a:spcPts val="0"/>
              </a:spcAft>
              <a:buNone/>
            </a:pPr>
            <a:endParaRPr sz="1500" b="1" i="0" u="none" strike="noStrike" cap="none" dirty="0">
              <a:solidFill>
                <a:srgbClr val="000000"/>
              </a:solidFill>
              <a:latin typeface="Calibri"/>
              <a:ea typeface="Calibri"/>
              <a:cs typeface="Calibri"/>
              <a:sym typeface="Calibri"/>
            </a:endParaRPr>
          </a:p>
        </p:txBody>
      </p:sp>
      <p:sp>
        <p:nvSpPr>
          <p:cNvPr id="4" name="Google Shape;15;p23"/>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ED6B00"/>
                </a:solidFill>
                <a:latin typeface="Calibri"/>
                <a:ea typeface="Calibri"/>
                <a:cs typeface="Calibri"/>
                <a:sym typeface="Calibri"/>
              </a:rPr>
              <a:t>MÓDULO 1 </a:t>
            </a:r>
            <a:r>
              <a:rPr lang="en-US" sz="1200" b="0" i="0" u="none" strike="noStrike" cap="none" dirty="0">
                <a:solidFill>
                  <a:srgbClr val="ED6B00"/>
                </a:solidFill>
                <a:latin typeface="Calibri"/>
                <a:ea typeface="Calibri"/>
                <a:cs typeface="Calibri"/>
                <a:sym typeface="Calibri"/>
              </a:rPr>
              <a:t>| </a:t>
            </a:r>
            <a:r>
              <a:rPr lang="en-US" sz="1200" b="0" i="0" u="none" strike="noStrike" cap="none" dirty="0" smtClean="0">
                <a:solidFill>
                  <a:srgbClr val="ED6B00"/>
                </a:solidFill>
                <a:latin typeface="Calibri"/>
                <a:ea typeface="Calibri"/>
                <a:cs typeface="Calibri"/>
                <a:sym typeface="Calibri"/>
              </a:rPr>
              <a:t>LEGISLACIÓN LABORAL</a:t>
            </a:r>
            <a:endParaRPr sz="1200" b="0" i="0" u="none" strike="noStrike" cap="none" dirty="0">
              <a:solidFill>
                <a:srgbClr val="ED6B00"/>
              </a:solidFill>
              <a:latin typeface="Calibri"/>
              <a:ea typeface="Calibri"/>
              <a:cs typeface="Calibri"/>
              <a:sym typeface="Calibri"/>
            </a:endParaRPr>
          </a:p>
        </p:txBody>
      </p:sp>
      <p:sp>
        <p:nvSpPr>
          <p:cNvPr id="8" name="Google Shape;87;p2"/>
          <p:cNvSpPr txBox="1"/>
          <p:nvPr/>
        </p:nvSpPr>
        <p:spPr>
          <a:xfrm>
            <a:off x="352340" y="2860896"/>
            <a:ext cx="5298447" cy="1357200"/>
          </a:xfrm>
          <a:prstGeom prst="rect">
            <a:avLst/>
          </a:prstGeom>
          <a:noFill/>
          <a:ln>
            <a:noFill/>
          </a:ln>
        </p:spPr>
        <p:txBody>
          <a:bodyPr spcFirstLastPara="1" wrap="square" lIns="91425" tIns="91425" rIns="91425" bIns="91425" anchor="ctr" anchorCtr="0">
            <a:noAutofit/>
          </a:bodyPr>
          <a:lstStyle/>
          <a:p>
            <a:pPr>
              <a:lnSpc>
                <a:spcPct val="90000"/>
              </a:lnSpc>
            </a:pPr>
            <a:r>
              <a:rPr lang="es-ES_tradnl" sz="3600" b="1" dirty="0">
                <a:solidFill>
                  <a:srgbClr val="ED6B00"/>
                </a:solidFill>
                <a:latin typeface="Calibri"/>
                <a:ea typeface="Calibri"/>
                <a:cs typeface="Calibri"/>
              </a:rPr>
              <a:t>FORMALIDADES APLICABLES A CAUSAS IMPUTABLES Y NO IMPUTABLES AL TRABAJADOR</a:t>
            </a:r>
          </a:p>
        </p:txBody>
      </p:sp>
      <p:pic>
        <p:nvPicPr>
          <p:cNvPr id="6" name="Gráfico 5">
            <a:extLst>
              <a:ext uri="{FF2B5EF4-FFF2-40B4-BE49-F238E27FC236}">
                <a16:creationId xmlns:a16="http://schemas.microsoft.com/office/drawing/2014/main" xmlns="" id="{2D70D441-A802-8F49-A1C2-37F007EDCB9D}"/>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205537" y="3042526"/>
            <a:ext cx="6109582" cy="4298020"/>
          </a:xfrm>
          <a:prstGeom prst="rect">
            <a:avLst/>
          </a:prstGeom>
        </p:spPr>
      </p:pic>
    </p:spTree>
    <p:extLst>
      <p:ext uri="{BB962C8B-B14F-4D97-AF65-F5344CB8AC3E}">
        <p14:creationId xmlns:p14="http://schemas.microsoft.com/office/powerpoint/2010/main" val="3542685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8;p6"/>
          <p:cNvSpPr txBox="1"/>
          <p:nvPr/>
        </p:nvSpPr>
        <p:spPr>
          <a:xfrm>
            <a:off x="437617" y="1530647"/>
            <a:ext cx="7004583" cy="319500"/>
          </a:xfrm>
          <a:prstGeom prst="rect">
            <a:avLst/>
          </a:prstGeom>
          <a:noFill/>
          <a:ln>
            <a:noFill/>
          </a:ln>
        </p:spPr>
        <p:txBody>
          <a:bodyPr spcFirstLastPara="1" wrap="square" lIns="91425" tIns="91425" rIns="91425" bIns="91425" anchor="ctr" anchorCtr="0">
            <a:noAutofit/>
          </a:bodyPr>
          <a:lstStyle/>
          <a:p>
            <a:pPr>
              <a:lnSpc>
                <a:spcPct val="90000"/>
              </a:lnSpc>
            </a:pPr>
            <a:r>
              <a:rPr lang="es-CL" sz="2600" b="1" dirty="0">
                <a:solidFill>
                  <a:srgbClr val="ED6B00"/>
                </a:solidFill>
                <a:latin typeface="Calibri"/>
                <a:ea typeface="Calibri"/>
                <a:cs typeface="Calibri"/>
              </a:rPr>
              <a:t>FORMALIDADES APLICABLES A CAUSAS IMPUTABLES Y NO IMPUTABLES AL TRABAJADOR</a:t>
            </a:r>
            <a:br>
              <a:rPr lang="es-CL" sz="2600" b="1" dirty="0">
                <a:solidFill>
                  <a:srgbClr val="ED6B00"/>
                </a:solidFill>
                <a:latin typeface="Calibri"/>
                <a:ea typeface="Calibri"/>
                <a:cs typeface="Calibri"/>
              </a:rPr>
            </a:br>
            <a:endParaRPr lang="es-CL" sz="2600" b="1" dirty="0">
              <a:solidFill>
                <a:srgbClr val="ED6B00"/>
              </a:solidFill>
              <a:latin typeface="Calibri"/>
              <a:ea typeface="Calibri"/>
              <a:cs typeface="Calibri"/>
            </a:endParaRPr>
          </a:p>
        </p:txBody>
      </p:sp>
      <p:sp>
        <p:nvSpPr>
          <p:cNvPr id="25" name="CuadroTexto 24">
            <a:extLst>
              <a:ext uri="{FF2B5EF4-FFF2-40B4-BE49-F238E27FC236}">
                <a16:creationId xmlns:a16="http://schemas.microsoft.com/office/drawing/2014/main" xmlns="" id="{098CD7E8-D2DD-B143-B43C-7D6E53594C1A}"/>
              </a:ext>
            </a:extLst>
          </p:cNvPr>
          <p:cNvSpPr txBox="1"/>
          <p:nvPr/>
        </p:nvSpPr>
        <p:spPr>
          <a:xfrm>
            <a:off x="401856" y="2322119"/>
            <a:ext cx="6153056" cy="430887"/>
          </a:xfrm>
          <a:prstGeom prst="rect">
            <a:avLst/>
          </a:prstGeom>
          <a:noFill/>
        </p:spPr>
        <p:txBody>
          <a:bodyPr wrap="square" rtlCol="0">
            <a:spAutoFit/>
          </a:bodyPr>
          <a:lstStyle/>
          <a:p>
            <a:r>
              <a:rPr lang="es-CL" sz="2200" dirty="0">
                <a:solidFill>
                  <a:srgbClr val="A93501"/>
                </a:solidFill>
                <a:latin typeface="Calibri"/>
                <a:cs typeface="Calibri"/>
              </a:rPr>
              <a:t>ARTÍCULO Nº 161 CT</a:t>
            </a:r>
          </a:p>
        </p:txBody>
      </p:sp>
      <p:sp>
        <p:nvSpPr>
          <p:cNvPr id="15" name="Google Shape;101;p3">
            <a:extLst>
              <a:ext uri="{FF2B5EF4-FFF2-40B4-BE49-F238E27FC236}">
                <a16:creationId xmlns:a16="http://schemas.microsoft.com/office/drawing/2014/main" xmlns="" id="{E15469E0-CEB2-D04B-8765-9C775F7076B9}"/>
              </a:ext>
            </a:extLst>
          </p:cNvPr>
          <p:cNvSpPr/>
          <p:nvPr/>
        </p:nvSpPr>
        <p:spPr>
          <a:xfrm>
            <a:off x="398973" y="3463649"/>
            <a:ext cx="4255220" cy="2875506"/>
          </a:xfrm>
          <a:prstGeom prst="roundRect">
            <a:avLst>
              <a:gd name="adj" fmla="val 633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6" name="Google Shape;101;p3">
            <a:extLst>
              <a:ext uri="{FF2B5EF4-FFF2-40B4-BE49-F238E27FC236}">
                <a16:creationId xmlns:a16="http://schemas.microsoft.com/office/drawing/2014/main" xmlns="" id="{767ADA56-AEDC-8F40-847C-E78773C48F8E}"/>
              </a:ext>
            </a:extLst>
          </p:cNvPr>
          <p:cNvSpPr/>
          <p:nvPr/>
        </p:nvSpPr>
        <p:spPr>
          <a:xfrm>
            <a:off x="398974" y="2881243"/>
            <a:ext cx="1645584" cy="498956"/>
          </a:xfrm>
          <a:prstGeom prst="roundRect">
            <a:avLst>
              <a:gd name="adj" fmla="val 5516"/>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 name="CuadroTexto 6">
            <a:extLst>
              <a:ext uri="{FF2B5EF4-FFF2-40B4-BE49-F238E27FC236}">
                <a16:creationId xmlns:a16="http://schemas.microsoft.com/office/drawing/2014/main" xmlns="" id="{3803913B-620D-794E-91E6-E223CC53320F}"/>
              </a:ext>
            </a:extLst>
          </p:cNvPr>
          <p:cNvSpPr txBox="1"/>
          <p:nvPr/>
        </p:nvSpPr>
        <p:spPr>
          <a:xfrm>
            <a:off x="503434" y="2969231"/>
            <a:ext cx="1489754" cy="307777"/>
          </a:xfrm>
          <a:prstGeom prst="rect">
            <a:avLst/>
          </a:prstGeom>
          <a:noFill/>
        </p:spPr>
        <p:txBody>
          <a:bodyPr wrap="square" rtlCol="0">
            <a:spAutoFit/>
          </a:bodyPr>
          <a:lstStyle/>
          <a:p>
            <a:r>
              <a:rPr lang="es-CL" b="1" dirty="0">
                <a:latin typeface="Calibri" panose="020F0502020204030204" pitchFamily="34" charset="0"/>
                <a:cs typeface="Calibri" panose="020F0502020204030204" pitchFamily="34" charset="0"/>
              </a:rPr>
              <a:t>FORMALIDADES</a:t>
            </a:r>
            <a:endParaRPr lang="es-ES_tradnl" dirty="0">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xmlns="" id="{7A8A4ABD-8F62-364F-BE25-EDEDFB724DFA}"/>
              </a:ext>
            </a:extLst>
          </p:cNvPr>
          <p:cNvSpPr txBox="1"/>
          <p:nvPr/>
        </p:nvSpPr>
        <p:spPr>
          <a:xfrm>
            <a:off x="503434" y="3667874"/>
            <a:ext cx="4006922" cy="2185214"/>
          </a:xfrm>
          <a:prstGeom prst="rect">
            <a:avLst/>
          </a:prstGeom>
          <a:noFill/>
        </p:spPr>
        <p:txBody>
          <a:bodyPr wrap="square" rtlCol="0">
            <a:spAutoFit/>
          </a:bodyPr>
          <a:lstStyle/>
          <a:p>
            <a:pPr marL="184150" indent="-184150">
              <a:spcBef>
                <a:spcPts val="600"/>
              </a:spcBef>
              <a:buClr>
                <a:srgbClr val="ED6B00"/>
              </a:buClr>
              <a:buFont typeface="Arial" panose="020B0604020202020204" pitchFamily="34" charset="0"/>
              <a:buChar char="•"/>
            </a:pPr>
            <a:r>
              <a:rPr lang="es-ES" dirty="0">
                <a:latin typeface="Calibri" panose="020F0502020204030204" pitchFamily="34" charset="0"/>
                <a:cs typeface="Calibri" panose="020F0502020204030204" pitchFamily="34" charset="0"/>
              </a:rPr>
              <a:t>Debe comunicar tal circunstancia al dependiente por escrito a lo menos con 30 días, en caso de ser menor el empleador debe pagar una indemnización sustitutiva o preaviso.</a:t>
            </a:r>
          </a:p>
          <a:p>
            <a:pPr marL="184150" indent="-184150">
              <a:spcBef>
                <a:spcPts val="600"/>
              </a:spcBef>
              <a:buClr>
                <a:srgbClr val="ED6B00"/>
              </a:buClr>
              <a:buFont typeface="Arial" panose="020B0604020202020204" pitchFamily="34" charset="0"/>
              <a:buChar char="•"/>
            </a:pPr>
            <a:r>
              <a:rPr lang="es-ES" dirty="0">
                <a:latin typeface="Calibri" panose="020F0502020204030204" pitchFamily="34" charset="0"/>
                <a:cs typeface="Calibri" panose="020F0502020204030204" pitchFamily="34" charset="0"/>
              </a:rPr>
              <a:t>Informar Inspección del Trabajo respectiva.</a:t>
            </a:r>
          </a:p>
          <a:p>
            <a:pPr marL="184150" indent="-184150">
              <a:spcBef>
                <a:spcPts val="600"/>
              </a:spcBef>
              <a:buClr>
                <a:srgbClr val="ED6B00"/>
              </a:buClr>
              <a:buFont typeface="Arial" panose="020B0604020202020204" pitchFamily="34" charset="0"/>
              <a:buChar char="•"/>
            </a:pPr>
            <a:r>
              <a:rPr lang="es-ES" dirty="0">
                <a:latin typeface="Calibri" panose="020F0502020204030204" pitchFamily="34" charset="0"/>
                <a:cs typeface="Calibri" panose="020F0502020204030204" pitchFamily="34" charset="0"/>
              </a:rPr>
              <a:t>Otorgar finiquito del término de la relación laboral dentro del plazo de 10 días desde la separación del trabajador.</a:t>
            </a:r>
          </a:p>
          <a:p>
            <a:endParaRPr lang="es-ES_tradnl" dirty="0"/>
          </a:p>
        </p:txBody>
      </p:sp>
      <p:sp>
        <p:nvSpPr>
          <p:cNvPr id="16" name="Google Shape;101;p3">
            <a:extLst>
              <a:ext uri="{FF2B5EF4-FFF2-40B4-BE49-F238E27FC236}">
                <a16:creationId xmlns:a16="http://schemas.microsoft.com/office/drawing/2014/main" xmlns="" id="{E9AE142B-BE54-1449-8135-0F385ADA83CC}"/>
              </a:ext>
            </a:extLst>
          </p:cNvPr>
          <p:cNvSpPr/>
          <p:nvPr/>
        </p:nvSpPr>
        <p:spPr>
          <a:xfrm>
            <a:off x="4932139" y="3463649"/>
            <a:ext cx="4255220" cy="2875506"/>
          </a:xfrm>
          <a:prstGeom prst="roundRect">
            <a:avLst>
              <a:gd name="adj" fmla="val 633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 name="Google Shape;101;p3">
            <a:extLst>
              <a:ext uri="{FF2B5EF4-FFF2-40B4-BE49-F238E27FC236}">
                <a16:creationId xmlns:a16="http://schemas.microsoft.com/office/drawing/2014/main" xmlns="" id="{596FA1B6-C15C-F04A-B9B8-D637C07F421D}"/>
              </a:ext>
            </a:extLst>
          </p:cNvPr>
          <p:cNvSpPr/>
          <p:nvPr/>
        </p:nvSpPr>
        <p:spPr>
          <a:xfrm>
            <a:off x="4930508" y="2881243"/>
            <a:ext cx="3453203" cy="498956"/>
          </a:xfrm>
          <a:prstGeom prst="roundRect">
            <a:avLst>
              <a:gd name="adj" fmla="val 5516"/>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 name="CuadroTexto 17">
            <a:extLst>
              <a:ext uri="{FF2B5EF4-FFF2-40B4-BE49-F238E27FC236}">
                <a16:creationId xmlns:a16="http://schemas.microsoft.com/office/drawing/2014/main" xmlns="" id="{84B45283-6568-6841-BD09-053A24C7F33F}"/>
              </a:ext>
            </a:extLst>
          </p:cNvPr>
          <p:cNvSpPr txBox="1"/>
          <p:nvPr/>
        </p:nvSpPr>
        <p:spPr>
          <a:xfrm>
            <a:off x="5034969" y="2969231"/>
            <a:ext cx="4150128" cy="307777"/>
          </a:xfrm>
          <a:prstGeom prst="rect">
            <a:avLst/>
          </a:prstGeom>
          <a:noFill/>
        </p:spPr>
        <p:txBody>
          <a:bodyPr wrap="square" rtlCol="0">
            <a:spAutoFit/>
          </a:bodyPr>
          <a:lstStyle/>
          <a:p>
            <a:r>
              <a:rPr lang="es-CL" b="1" dirty="0">
                <a:latin typeface="Calibri" panose="020F0502020204030204" pitchFamily="34" charset="0"/>
                <a:cs typeface="Calibri" panose="020F0502020204030204" pitchFamily="34" charset="0"/>
              </a:rPr>
              <a:t>LA CARTA DE DESPIDO DEBE CONTENER</a:t>
            </a:r>
            <a:endParaRPr lang="es-ES_tradnl" dirty="0">
              <a:latin typeface="Calibri" panose="020F0502020204030204" pitchFamily="34" charset="0"/>
              <a:cs typeface="Calibri" panose="020F0502020204030204" pitchFamily="34" charset="0"/>
            </a:endParaRPr>
          </a:p>
        </p:txBody>
      </p:sp>
      <p:sp>
        <p:nvSpPr>
          <p:cNvPr id="19" name="CuadroTexto 18">
            <a:extLst>
              <a:ext uri="{FF2B5EF4-FFF2-40B4-BE49-F238E27FC236}">
                <a16:creationId xmlns:a16="http://schemas.microsoft.com/office/drawing/2014/main" xmlns="" id="{ED6C06E2-A826-6A4E-8B82-9784C03638C5}"/>
              </a:ext>
            </a:extLst>
          </p:cNvPr>
          <p:cNvSpPr txBox="1"/>
          <p:nvPr/>
        </p:nvSpPr>
        <p:spPr>
          <a:xfrm>
            <a:off x="5076155" y="3667874"/>
            <a:ext cx="4006922" cy="2262158"/>
          </a:xfrm>
          <a:prstGeom prst="rect">
            <a:avLst/>
          </a:prstGeom>
          <a:noFill/>
        </p:spPr>
        <p:txBody>
          <a:bodyPr wrap="square" rtlCol="0">
            <a:spAutoFit/>
          </a:bodyPr>
          <a:lstStyle/>
          <a:p>
            <a:pPr marL="184150" indent="-184150">
              <a:spcBef>
                <a:spcPts val="600"/>
              </a:spcBef>
              <a:buClr>
                <a:srgbClr val="ED6B00"/>
              </a:buClr>
              <a:buFont typeface="Arial" panose="020B0604020202020204" pitchFamily="34" charset="0"/>
              <a:buChar char="•"/>
            </a:pPr>
            <a:r>
              <a:rPr lang="es-ES" dirty="0">
                <a:latin typeface="Calibri" panose="020F0502020204030204" pitchFamily="34" charset="0"/>
                <a:cs typeface="Calibri" panose="020F0502020204030204" pitchFamily="34" charset="0"/>
              </a:rPr>
              <a:t>La causal legal invocada para el despido.</a:t>
            </a:r>
          </a:p>
          <a:p>
            <a:pPr marL="184150" indent="-184150">
              <a:spcBef>
                <a:spcPts val="600"/>
              </a:spcBef>
              <a:buClr>
                <a:srgbClr val="ED6B00"/>
              </a:buClr>
              <a:buFont typeface="Arial" panose="020B0604020202020204" pitchFamily="34" charset="0"/>
              <a:buChar char="•"/>
            </a:pPr>
            <a:r>
              <a:rPr lang="es-ES" dirty="0">
                <a:latin typeface="Calibri" panose="020F0502020204030204" pitchFamily="34" charset="0"/>
                <a:cs typeface="Calibri" panose="020F0502020204030204" pitchFamily="34" charset="0"/>
              </a:rPr>
              <a:t>Los hechos en que se funda.</a:t>
            </a:r>
          </a:p>
          <a:p>
            <a:pPr marL="184150" indent="-184150">
              <a:spcBef>
                <a:spcPts val="600"/>
              </a:spcBef>
              <a:buClr>
                <a:srgbClr val="ED6B00"/>
              </a:buClr>
              <a:buFont typeface="Arial" panose="020B0604020202020204" pitchFamily="34" charset="0"/>
              <a:buChar char="•"/>
            </a:pPr>
            <a:r>
              <a:rPr lang="es-ES" dirty="0">
                <a:latin typeface="Calibri" panose="020F0502020204030204" pitchFamily="34" charset="0"/>
                <a:cs typeface="Calibri" panose="020F0502020204030204" pitchFamily="34" charset="0"/>
              </a:rPr>
              <a:t>El monto de las indemnizaciones legales que se pagarán si correspondiere.</a:t>
            </a:r>
          </a:p>
          <a:p>
            <a:pPr marL="184150" indent="-184150">
              <a:spcBef>
                <a:spcPts val="600"/>
              </a:spcBef>
              <a:buClr>
                <a:srgbClr val="ED6B00"/>
              </a:buClr>
              <a:buFont typeface="Arial" panose="020B0604020202020204" pitchFamily="34" charset="0"/>
              <a:buChar char="•"/>
            </a:pPr>
            <a:r>
              <a:rPr lang="es-ES" dirty="0">
                <a:latin typeface="Calibri" panose="020F0502020204030204" pitchFamily="34" charset="0"/>
                <a:cs typeface="Calibri" panose="020F0502020204030204" pitchFamily="34" charset="0"/>
              </a:rPr>
              <a:t>El estado de pago de sus imposiciones hasta el último día del mes anterior al despido, adjuntando a la comunicación los comprobantes que acrediten tal pago respecto del período trabajado</a:t>
            </a:r>
            <a:r>
              <a:rPr lang="es-ES_tradnl" dirty="0">
                <a:latin typeface="Calibri" panose="020F0502020204030204" pitchFamily="34" charset="0"/>
                <a:cs typeface="Calibri" panose="020F0502020204030204" pitchFamily="34" charset="0"/>
              </a:rPr>
              <a:t>.</a:t>
            </a:r>
            <a:endParaRPr lang="es-C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386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8;p6"/>
          <p:cNvSpPr txBox="1"/>
          <p:nvPr/>
        </p:nvSpPr>
        <p:spPr>
          <a:xfrm>
            <a:off x="437617" y="1530647"/>
            <a:ext cx="7004583" cy="319500"/>
          </a:xfrm>
          <a:prstGeom prst="rect">
            <a:avLst/>
          </a:prstGeom>
          <a:noFill/>
          <a:ln>
            <a:noFill/>
          </a:ln>
        </p:spPr>
        <p:txBody>
          <a:bodyPr spcFirstLastPara="1" wrap="square" lIns="91425" tIns="91425" rIns="91425" bIns="91425" anchor="ctr" anchorCtr="0">
            <a:noAutofit/>
          </a:bodyPr>
          <a:lstStyle/>
          <a:p>
            <a:pPr>
              <a:lnSpc>
                <a:spcPct val="90000"/>
              </a:lnSpc>
            </a:pPr>
            <a:r>
              <a:rPr lang="es-CL" sz="2600" b="1" dirty="0">
                <a:solidFill>
                  <a:srgbClr val="ED6B00"/>
                </a:solidFill>
                <a:latin typeface="Calibri"/>
                <a:ea typeface="Calibri"/>
                <a:cs typeface="Calibri"/>
              </a:rPr>
              <a:t>FORMALIDADES APLICABLES A CAUSAS IMPUTABLES Y NO IMPUTABLES AL TRABAJADOR</a:t>
            </a:r>
            <a:br>
              <a:rPr lang="es-CL" sz="2600" b="1" dirty="0">
                <a:solidFill>
                  <a:srgbClr val="ED6B00"/>
                </a:solidFill>
                <a:latin typeface="Calibri"/>
                <a:ea typeface="Calibri"/>
                <a:cs typeface="Calibri"/>
              </a:rPr>
            </a:br>
            <a:endParaRPr lang="es-CL" sz="2600" b="1" dirty="0">
              <a:solidFill>
                <a:srgbClr val="ED6B00"/>
              </a:solidFill>
              <a:latin typeface="Calibri"/>
              <a:ea typeface="Calibri"/>
              <a:cs typeface="Calibri"/>
            </a:endParaRPr>
          </a:p>
        </p:txBody>
      </p:sp>
      <p:sp>
        <p:nvSpPr>
          <p:cNvPr id="25" name="CuadroTexto 24">
            <a:extLst>
              <a:ext uri="{FF2B5EF4-FFF2-40B4-BE49-F238E27FC236}">
                <a16:creationId xmlns:a16="http://schemas.microsoft.com/office/drawing/2014/main" xmlns="" id="{098CD7E8-D2DD-B143-B43C-7D6E53594C1A}"/>
              </a:ext>
            </a:extLst>
          </p:cNvPr>
          <p:cNvSpPr txBox="1"/>
          <p:nvPr/>
        </p:nvSpPr>
        <p:spPr>
          <a:xfrm>
            <a:off x="401856" y="2322119"/>
            <a:ext cx="6153056" cy="430887"/>
          </a:xfrm>
          <a:prstGeom prst="rect">
            <a:avLst/>
          </a:prstGeom>
          <a:noFill/>
        </p:spPr>
        <p:txBody>
          <a:bodyPr wrap="square" rtlCol="0">
            <a:spAutoFit/>
          </a:bodyPr>
          <a:lstStyle/>
          <a:p>
            <a:r>
              <a:rPr lang="es-CL" sz="2200" dirty="0">
                <a:solidFill>
                  <a:srgbClr val="A93501"/>
                </a:solidFill>
                <a:latin typeface="Calibri"/>
                <a:cs typeface="Calibri"/>
              </a:rPr>
              <a:t>ARTÍCULO Nº 171 CT</a:t>
            </a:r>
          </a:p>
        </p:txBody>
      </p:sp>
      <p:sp>
        <p:nvSpPr>
          <p:cNvPr id="15" name="Google Shape;101;p3">
            <a:extLst>
              <a:ext uri="{FF2B5EF4-FFF2-40B4-BE49-F238E27FC236}">
                <a16:creationId xmlns:a16="http://schemas.microsoft.com/office/drawing/2014/main" xmlns="" id="{E15469E0-CEB2-D04B-8765-9C775F7076B9}"/>
              </a:ext>
            </a:extLst>
          </p:cNvPr>
          <p:cNvSpPr/>
          <p:nvPr/>
        </p:nvSpPr>
        <p:spPr>
          <a:xfrm>
            <a:off x="398973" y="2898571"/>
            <a:ext cx="8570366" cy="3543326"/>
          </a:xfrm>
          <a:prstGeom prst="roundRect">
            <a:avLst>
              <a:gd name="adj" fmla="val 633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 name="CuadroTexto 11">
            <a:extLst>
              <a:ext uri="{FF2B5EF4-FFF2-40B4-BE49-F238E27FC236}">
                <a16:creationId xmlns:a16="http://schemas.microsoft.com/office/drawing/2014/main" xmlns="" id="{6E76C866-C42B-8749-A9DB-158EB3F0DFEA}"/>
              </a:ext>
            </a:extLst>
          </p:cNvPr>
          <p:cNvSpPr txBox="1"/>
          <p:nvPr/>
        </p:nvSpPr>
        <p:spPr>
          <a:xfrm>
            <a:off x="574873" y="3113070"/>
            <a:ext cx="8085763" cy="3123932"/>
          </a:xfrm>
          <a:prstGeom prst="rect">
            <a:avLst/>
          </a:prstGeom>
          <a:noFill/>
        </p:spPr>
        <p:txBody>
          <a:bodyPr wrap="square" rtlCol="0">
            <a:spAutoFit/>
          </a:bodyPr>
          <a:lstStyle>
            <a:defPPr marR="0" lvl="0" algn="l" rtl="0">
              <a:lnSpc>
                <a:spcPct val="100000"/>
              </a:lnSpc>
              <a:spcBef>
                <a:spcPts val="0"/>
              </a:spcBef>
              <a:spcAft>
                <a:spcPts val="0"/>
              </a:spcAft>
            </a:defPPr>
            <a:lvl1pPr>
              <a:spcBef>
                <a:spcPts val="600"/>
              </a:spcBef>
              <a:defRPr sz="1600">
                <a:latin typeface="Calibri" panose="020F0502020204030204" pitchFamily="34" charset="0"/>
                <a:cs typeface="Calibri" panose="020F0502020204030204" pitchFamily="34" charset="0"/>
              </a:defRPr>
            </a:lvl1pPr>
          </a:lstStyle>
          <a:p>
            <a:r>
              <a:rPr lang="es-ES" dirty="0"/>
              <a:t>Si quien incurriere en las causales de los números 1, 5 o 7 del artículo 160 fuere el empleador, el trabajador podrá poner término al contrato y recurrir al juzgado respectivo, dentro del plazo de sesenta días hábiles, contado desde la terminación, para que éste ordene el pago de las indemnización es establecidas en el inciso cuarto del artículo 162, y en los incisos primero o segundo del artículo 163, según corresponda, aumentada en un cincuenta por ciento en el caso de la causal del número 7; en el caso de las causales de los números 1 y 5, la indemnización podrá ser aumentada hasta en un ochenta por ciento.</a:t>
            </a:r>
          </a:p>
          <a:p>
            <a:r>
              <a:rPr lang="es-ES" dirty="0"/>
              <a:t>El trabajador para auto-despedirse, deberá comunicarlo por escrito al empleador, con copia a la Inspección del trabajo respectiva, indicando las causales y los hechos en que se basa. El trabajador tiene un plazo de 60 días hábiles desde la terminación de los servicios para demandar ante los tribunales de justicia. Este plazo se amplía a un máximo de 90 días hábiles si el trabajador presenta un reclamo ante la Inspección del Trabajo. </a:t>
            </a:r>
          </a:p>
        </p:txBody>
      </p:sp>
    </p:spTree>
    <p:extLst>
      <p:ext uri="{BB962C8B-B14F-4D97-AF65-F5344CB8AC3E}">
        <p14:creationId xmlns:p14="http://schemas.microsoft.com/office/powerpoint/2010/main" val="3941798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78;p6"/>
          <p:cNvSpPr txBox="1"/>
          <p:nvPr/>
        </p:nvSpPr>
        <p:spPr>
          <a:xfrm>
            <a:off x="437617" y="1530647"/>
            <a:ext cx="7004583" cy="319500"/>
          </a:xfrm>
          <a:prstGeom prst="rect">
            <a:avLst/>
          </a:prstGeom>
          <a:noFill/>
          <a:ln>
            <a:noFill/>
          </a:ln>
        </p:spPr>
        <p:txBody>
          <a:bodyPr spcFirstLastPara="1" wrap="square" lIns="91425" tIns="91425" rIns="91425" bIns="91425" anchor="ctr" anchorCtr="0">
            <a:noAutofit/>
          </a:bodyPr>
          <a:lstStyle/>
          <a:p>
            <a:pPr>
              <a:lnSpc>
                <a:spcPct val="90000"/>
              </a:lnSpc>
            </a:pPr>
            <a:r>
              <a:rPr lang="es-CL" sz="2600" b="1" dirty="0">
                <a:solidFill>
                  <a:srgbClr val="ED6B00"/>
                </a:solidFill>
                <a:latin typeface="Calibri"/>
                <a:ea typeface="Calibri"/>
                <a:cs typeface="Calibri"/>
              </a:rPr>
              <a:t>FORMALIDADES APLICABLES A CAUSAS IMPUTABLES Y NO IMPUTABLES AL TRABAJADOR</a:t>
            </a:r>
            <a:br>
              <a:rPr lang="es-CL" sz="2600" b="1" dirty="0">
                <a:solidFill>
                  <a:srgbClr val="ED6B00"/>
                </a:solidFill>
                <a:latin typeface="Calibri"/>
                <a:ea typeface="Calibri"/>
                <a:cs typeface="Calibri"/>
              </a:rPr>
            </a:br>
            <a:endParaRPr lang="es-CL" sz="2600" b="1" dirty="0">
              <a:solidFill>
                <a:srgbClr val="ED6B00"/>
              </a:solidFill>
              <a:latin typeface="Calibri"/>
              <a:ea typeface="Calibri"/>
              <a:cs typeface="Calibri"/>
            </a:endParaRPr>
          </a:p>
        </p:txBody>
      </p:sp>
      <p:sp>
        <p:nvSpPr>
          <p:cNvPr id="25" name="CuadroTexto 24">
            <a:extLst>
              <a:ext uri="{FF2B5EF4-FFF2-40B4-BE49-F238E27FC236}">
                <a16:creationId xmlns:a16="http://schemas.microsoft.com/office/drawing/2014/main" xmlns="" id="{098CD7E8-D2DD-B143-B43C-7D6E53594C1A}"/>
              </a:ext>
            </a:extLst>
          </p:cNvPr>
          <p:cNvSpPr txBox="1"/>
          <p:nvPr/>
        </p:nvSpPr>
        <p:spPr>
          <a:xfrm>
            <a:off x="401856" y="2322119"/>
            <a:ext cx="6153056" cy="430887"/>
          </a:xfrm>
          <a:prstGeom prst="rect">
            <a:avLst/>
          </a:prstGeom>
          <a:noFill/>
        </p:spPr>
        <p:txBody>
          <a:bodyPr wrap="square" rtlCol="0">
            <a:spAutoFit/>
          </a:bodyPr>
          <a:lstStyle/>
          <a:p>
            <a:r>
              <a:rPr lang="es-CL" sz="2200" dirty="0">
                <a:solidFill>
                  <a:srgbClr val="A93501"/>
                </a:solidFill>
                <a:latin typeface="Calibri"/>
                <a:cs typeface="Calibri"/>
              </a:rPr>
              <a:t>ARTÍCULO Nº 171 CT</a:t>
            </a:r>
          </a:p>
        </p:txBody>
      </p:sp>
      <p:sp>
        <p:nvSpPr>
          <p:cNvPr id="15" name="Google Shape;101;p3">
            <a:extLst>
              <a:ext uri="{FF2B5EF4-FFF2-40B4-BE49-F238E27FC236}">
                <a16:creationId xmlns:a16="http://schemas.microsoft.com/office/drawing/2014/main" xmlns="" id="{E15469E0-CEB2-D04B-8765-9C775F7076B9}"/>
              </a:ext>
            </a:extLst>
          </p:cNvPr>
          <p:cNvSpPr/>
          <p:nvPr/>
        </p:nvSpPr>
        <p:spPr>
          <a:xfrm>
            <a:off x="398973" y="2898571"/>
            <a:ext cx="5169620" cy="2694985"/>
          </a:xfrm>
          <a:prstGeom prst="roundRect">
            <a:avLst>
              <a:gd name="adj" fmla="val 633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 name="CuadroTexto 11">
            <a:extLst>
              <a:ext uri="{FF2B5EF4-FFF2-40B4-BE49-F238E27FC236}">
                <a16:creationId xmlns:a16="http://schemas.microsoft.com/office/drawing/2014/main" xmlns="" id="{6E76C866-C42B-8749-A9DB-158EB3F0DFEA}"/>
              </a:ext>
            </a:extLst>
          </p:cNvPr>
          <p:cNvSpPr txBox="1"/>
          <p:nvPr/>
        </p:nvSpPr>
        <p:spPr>
          <a:xfrm>
            <a:off x="688369" y="3174715"/>
            <a:ext cx="4397340" cy="2077492"/>
          </a:xfrm>
          <a:prstGeom prst="rect">
            <a:avLst/>
          </a:prstGeom>
          <a:noFill/>
        </p:spPr>
        <p:txBody>
          <a:bodyPr wrap="square" rtlCol="0">
            <a:spAutoFit/>
          </a:bodyPr>
          <a:lstStyle>
            <a:defPPr marR="0" lvl="0" algn="l" rtl="0">
              <a:lnSpc>
                <a:spcPct val="100000"/>
              </a:lnSpc>
              <a:spcBef>
                <a:spcPts val="0"/>
              </a:spcBef>
              <a:spcAft>
                <a:spcPts val="0"/>
              </a:spcAft>
            </a:defPPr>
            <a:lvl1pPr>
              <a:spcBef>
                <a:spcPts val="600"/>
              </a:spcBef>
              <a:defRPr sz="1600">
                <a:latin typeface="Calibri" panose="020F0502020204030204" pitchFamily="34" charset="0"/>
                <a:cs typeface="Calibri" panose="020F0502020204030204" pitchFamily="34" charset="0"/>
              </a:defRPr>
            </a:lvl1pPr>
          </a:lstStyle>
          <a:p>
            <a:pPr algn="just"/>
            <a:r>
              <a:rPr lang="es-ES" dirty="0"/>
              <a:t>Las causales que puede invocar son: </a:t>
            </a:r>
          </a:p>
          <a:p>
            <a:pPr marL="285750" indent="-150813">
              <a:buClr>
                <a:srgbClr val="ED6B00"/>
              </a:buClr>
              <a:buFont typeface="Arial" panose="020B0604020202020204" pitchFamily="34" charset="0"/>
              <a:buChar char="•"/>
            </a:pPr>
            <a:r>
              <a:rPr lang="es-ES" sz="1400" dirty="0"/>
              <a:t>Conductas graves del empleador, como falta de probidad, acoso sexual, maltrato físico, injurias, conducta inmoral, acoso laboral.</a:t>
            </a:r>
          </a:p>
          <a:p>
            <a:pPr marL="285750" indent="-150813">
              <a:buClr>
                <a:srgbClr val="ED6B00"/>
              </a:buClr>
              <a:buFont typeface="Arial" panose="020B0604020202020204" pitchFamily="34" charset="0"/>
              <a:buChar char="•"/>
            </a:pPr>
            <a:r>
              <a:rPr lang="es-ES" sz="1400" dirty="0"/>
              <a:t>Actos u omisiones que afectan a la seguridad o salud de los trabajadores.</a:t>
            </a:r>
          </a:p>
          <a:p>
            <a:pPr marL="285750" indent="-150813">
              <a:buClr>
                <a:srgbClr val="ED6B00"/>
              </a:buClr>
              <a:buFont typeface="Arial" panose="020B0604020202020204" pitchFamily="34" charset="0"/>
              <a:buChar char="•"/>
            </a:pPr>
            <a:r>
              <a:rPr lang="es-ES" sz="1400" dirty="0"/>
              <a:t>Incumplimiento grave de las obligaciones del empleador.</a:t>
            </a:r>
            <a:endParaRPr lang="es-CL" sz="1400" dirty="0"/>
          </a:p>
        </p:txBody>
      </p:sp>
      <p:pic>
        <p:nvPicPr>
          <p:cNvPr id="6" name="Imagen 5" descr="Portadilla-PAA-A7.psd">
            <a:extLst>
              <a:ext uri="{FF2B5EF4-FFF2-40B4-BE49-F238E27FC236}">
                <a16:creationId xmlns:a16="http://schemas.microsoft.com/office/drawing/2014/main" xmlns="" id="{1C62CB2C-995E-0148-BACE-54A0B119D6CC}"/>
              </a:ext>
            </a:extLst>
          </p:cNvPr>
          <p:cNvPicPr>
            <a:picLocks noChangeAspect="1"/>
          </p:cNvPicPr>
          <p:nvPr/>
        </p:nvPicPr>
        <p:blipFill rotWithShape="1">
          <a:blip r:embed="rId2">
            <a:extLst>
              <a:ext uri="{28A0092B-C50C-407E-A947-70E740481C1C}">
                <a14:useLocalDpi xmlns:a14="http://schemas.microsoft.com/office/drawing/2010/main" val="0"/>
              </a:ext>
            </a:extLst>
          </a:blip>
          <a:srcRect l="-28959" r="-2"/>
          <a:stretch/>
        </p:blipFill>
        <p:spPr>
          <a:xfrm>
            <a:off x="1745429" y="2720796"/>
            <a:ext cx="7602837" cy="4149851"/>
          </a:xfrm>
          <a:prstGeom prst="rect">
            <a:avLst/>
          </a:prstGeom>
        </p:spPr>
      </p:pic>
    </p:spTree>
    <p:extLst>
      <p:ext uri="{BB962C8B-B14F-4D97-AF65-F5344CB8AC3E}">
        <p14:creationId xmlns:p14="http://schemas.microsoft.com/office/powerpoint/2010/main" val="469473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73;p6"/>
          <p:cNvSpPr/>
          <p:nvPr/>
        </p:nvSpPr>
        <p:spPr>
          <a:xfrm>
            <a:off x="453433" y="2286000"/>
            <a:ext cx="7611067" cy="4546600"/>
          </a:xfrm>
          <a:prstGeom prst="roundRect">
            <a:avLst>
              <a:gd name="adj" fmla="val 5667"/>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679" y="2288815"/>
            <a:ext cx="638496" cy="608797"/>
          </a:xfrm>
          <a:prstGeom prst="rect">
            <a:avLst/>
          </a:prstGeom>
        </p:spPr>
      </p:pic>
      <p:sp>
        <p:nvSpPr>
          <p:cNvPr id="8" name="Google Shape;178;p6">
            <a:extLst>
              <a:ext uri="{FF2B5EF4-FFF2-40B4-BE49-F238E27FC236}">
                <a16:creationId xmlns:a16="http://schemas.microsoft.com/office/drawing/2014/main" xmlns="" id="{AA963D6E-8A6C-AC49-97D5-1995A9253CC4}"/>
              </a:ext>
            </a:extLst>
          </p:cNvPr>
          <p:cNvSpPr txBox="1"/>
          <p:nvPr/>
        </p:nvSpPr>
        <p:spPr>
          <a:xfrm>
            <a:off x="437617" y="1530647"/>
            <a:ext cx="7004583" cy="319500"/>
          </a:xfrm>
          <a:prstGeom prst="rect">
            <a:avLst/>
          </a:prstGeom>
          <a:noFill/>
          <a:ln>
            <a:noFill/>
          </a:ln>
        </p:spPr>
        <p:txBody>
          <a:bodyPr spcFirstLastPara="1" wrap="square" lIns="91425" tIns="91425" rIns="91425" bIns="91425" anchor="ctr" anchorCtr="0">
            <a:noAutofit/>
          </a:bodyPr>
          <a:lstStyle/>
          <a:p>
            <a:pPr>
              <a:lnSpc>
                <a:spcPct val="90000"/>
              </a:lnSpc>
            </a:pPr>
            <a:r>
              <a:rPr lang="es-CL" sz="2600" b="1" dirty="0">
                <a:solidFill>
                  <a:srgbClr val="ED6B00"/>
                </a:solidFill>
                <a:latin typeface="Calibri"/>
                <a:ea typeface="Calibri"/>
                <a:cs typeface="Calibri"/>
              </a:rPr>
              <a:t>FORMALIDADES APLICABLES A CAUSAS IMPUTABLES Y NO IMPUTABLES AL TRABAJADOR</a:t>
            </a:r>
            <a:br>
              <a:rPr lang="es-CL" sz="2600" b="1" dirty="0">
                <a:solidFill>
                  <a:srgbClr val="ED6B00"/>
                </a:solidFill>
                <a:latin typeface="Calibri"/>
                <a:ea typeface="Calibri"/>
                <a:cs typeface="Calibri"/>
              </a:rPr>
            </a:br>
            <a:endParaRPr lang="es-CL" sz="2600" b="1" dirty="0">
              <a:solidFill>
                <a:srgbClr val="ED6B00"/>
              </a:solidFill>
              <a:latin typeface="Calibri"/>
              <a:ea typeface="Calibri"/>
              <a:cs typeface="Calibri"/>
            </a:endParaRPr>
          </a:p>
        </p:txBody>
      </p:sp>
      <p:sp>
        <p:nvSpPr>
          <p:cNvPr id="2" name="CuadroTexto 1">
            <a:extLst>
              <a:ext uri="{FF2B5EF4-FFF2-40B4-BE49-F238E27FC236}">
                <a16:creationId xmlns:a16="http://schemas.microsoft.com/office/drawing/2014/main" xmlns="" id="{6766A349-9D7F-EE46-A00A-BF91AD39DB54}"/>
              </a:ext>
            </a:extLst>
          </p:cNvPr>
          <p:cNvSpPr txBox="1"/>
          <p:nvPr/>
        </p:nvSpPr>
        <p:spPr>
          <a:xfrm>
            <a:off x="698645" y="3893906"/>
            <a:ext cx="5291328" cy="2308324"/>
          </a:xfrm>
          <a:prstGeom prst="rect">
            <a:avLst/>
          </a:prstGeom>
          <a:noFill/>
        </p:spPr>
        <p:txBody>
          <a:bodyPr wrap="square" rtlCol="0">
            <a:spAutoFit/>
          </a:bodyPr>
          <a:lstStyle>
            <a:defPPr marR="0" lvl="0" algn="l" rtl="0">
              <a:lnSpc>
                <a:spcPct val="100000"/>
              </a:lnSpc>
              <a:spcBef>
                <a:spcPts val="0"/>
              </a:spcBef>
              <a:spcAft>
                <a:spcPts val="0"/>
              </a:spcAft>
            </a:defPPr>
            <a:lvl1pPr>
              <a:spcBef>
                <a:spcPts val="900"/>
              </a:spcBef>
              <a:defRPr sz="1600">
                <a:solidFill>
                  <a:schemeClr val="dk1"/>
                </a:solidFill>
                <a:latin typeface="Calibri" panose="020F0502020204030204" pitchFamily="34" charset="0"/>
                <a:ea typeface="+mn-ea"/>
                <a:cs typeface="Calibri" panose="020F0502020204030204" pitchFamily="34" charset="0"/>
              </a:defRPr>
            </a:lvl1pPr>
          </a:lstStyle>
          <a:p>
            <a:r>
              <a:rPr lang="es-CL" dirty="0"/>
              <a:t>Cabe destacar que el Empleador de acuerdo al</a:t>
            </a:r>
            <a:r>
              <a:rPr lang="es-ES" dirty="0"/>
              <a:t> inciso 5º del artículo 2 del D.L. Nº 3.500, de 1980 establece que el empleador deberá comunicar la iniciación o la cesación de los servicios de sus trabajadores, a la Administradora de Fondos de Pensiones en que éstos se encuentren afiliados, dentro del plazo de treinta días contados desde dicha iniciación o término. La infracción a esta norma es sancionada por los Servicios del Trabajo con una multa a beneficio fiscal equivalente a 0,2 unidades de fomento.</a:t>
            </a:r>
            <a:endParaRPr lang="es-CL" dirty="0"/>
          </a:p>
        </p:txBody>
      </p:sp>
      <p:sp>
        <p:nvSpPr>
          <p:cNvPr id="3" name="Rectángulo 2">
            <a:extLst>
              <a:ext uri="{FF2B5EF4-FFF2-40B4-BE49-F238E27FC236}">
                <a16:creationId xmlns:a16="http://schemas.microsoft.com/office/drawing/2014/main" xmlns="" id="{2BFA0F0A-6C11-774C-91A7-3D3BDBAEE22D}"/>
              </a:ext>
            </a:extLst>
          </p:cNvPr>
          <p:cNvSpPr/>
          <p:nvPr/>
        </p:nvSpPr>
        <p:spPr>
          <a:xfrm>
            <a:off x="694130" y="2691629"/>
            <a:ext cx="6158733" cy="1077218"/>
          </a:xfrm>
          <a:prstGeom prst="rect">
            <a:avLst/>
          </a:prstGeom>
          <a:noFill/>
        </p:spPr>
        <p:txBody>
          <a:bodyPr wrap="square" rtlCol="0">
            <a:spAutoFit/>
          </a:bodyPr>
          <a:lstStyle/>
          <a:p>
            <a:pPr>
              <a:spcBef>
                <a:spcPts val="900"/>
              </a:spcBef>
            </a:pPr>
            <a:r>
              <a:rPr lang="es-CL" sz="1600" dirty="0">
                <a:solidFill>
                  <a:schemeClr val="dk1"/>
                </a:solidFill>
                <a:latin typeface="Calibri" panose="020F0502020204030204" pitchFamily="34" charset="0"/>
                <a:ea typeface="+mn-ea"/>
                <a:cs typeface="Calibri" panose="020F0502020204030204" pitchFamily="34" charset="0"/>
              </a:rPr>
              <a:t>Como resumen de esta actividad, cada causal de desvinculación tiene una formalidad en su carta de notificación al trabajador, la escrituración del finiquito, la comunicación a la Inspección del Trabajo, y la firma del finiquito como lo hemos visto en las Actividades.</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3648" y="4001730"/>
            <a:ext cx="3396414" cy="3557946"/>
          </a:xfrm>
          <a:prstGeom prst="rect">
            <a:avLst/>
          </a:prstGeom>
        </p:spPr>
      </p:pic>
    </p:spTree>
    <p:extLst>
      <p:ext uri="{BB962C8B-B14F-4D97-AF65-F5344CB8AC3E}">
        <p14:creationId xmlns:p14="http://schemas.microsoft.com/office/powerpoint/2010/main" val="2152361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90" name="Google Shape;390;p18"/>
          <p:cNvSpPr/>
          <p:nvPr/>
        </p:nvSpPr>
        <p:spPr>
          <a:xfrm>
            <a:off x="2035277" y="2715213"/>
            <a:ext cx="6999671" cy="2893225"/>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 name="Google Shape;158;p5"/>
          <p:cNvSpPr txBox="1"/>
          <p:nvPr/>
        </p:nvSpPr>
        <p:spPr>
          <a:xfrm>
            <a:off x="375975" y="14245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dirty="0">
                <a:solidFill>
                  <a:srgbClr val="ED6B00"/>
                </a:solidFill>
                <a:latin typeface="Calibri"/>
                <a:ea typeface="Calibri"/>
                <a:cs typeface="Calibri"/>
                <a:sym typeface="Calibri"/>
              </a:rPr>
              <a:t>¿CUÁNTO APRENDIMOS?</a:t>
            </a:r>
            <a:endParaRPr sz="3100" b="1" i="0" u="none" strike="noStrike" cap="none" dirty="0">
              <a:solidFill>
                <a:srgbClr val="ED6B00"/>
              </a:solidFill>
              <a:latin typeface="Calibri"/>
              <a:ea typeface="Calibri"/>
              <a:cs typeface="Calibri"/>
              <a:sym typeface="Calibri"/>
            </a:endParaRPr>
          </a:p>
        </p:txBody>
      </p:sp>
      <p:sp>
        <p:nvSpPr>
          <p:cNvPr id="11" name="Google Shape;159;p5"/>
          <p:cNvSpPr txBox="1"/>
          <p:nvPr/>
        </p:nvSpPr>
        <p:spPr>
          <a:xfrm>
            <a:off x="366450" y="12299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b="1" dirty="0">
                <a:latin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2" name="Google Shape;168;p5"/>
          <p:cNvSpPr txBox="1"/>
          <p:nvPr/>
        </p:nvSpPr>
        <p:spPr>
          <a:xfrm>
            <a:off x="4226900" y="1298318"/>
            <a:ext cx="99280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6000"/>
              <a:buFont typeface="Arial"/>
              <a:buNone/>
            </a:pPr>
            <a:r>
              <a:rPr lang="es-ES_tradnl" sz="6000" b="0" i="0" u="none" strike="noStrike" cap="none" dirty="0">
                <a:solidFill>
                  <a:srgbClr val="FFB375"/>
                </a:solidFill>
                <a:latin typeface="Calibri"/>
                <a:ea typeface="Calibri"/>
                <a:cs typeface="Calibri"/>
                <a:sym typeface="Calibri"/>
              </a:rPr>
              <a:t>9</a:t>
            </a:r>
            <a:endParaRPr sz="6000" b="0" i="0" u="none" strike="noStrike" cap="none" dirty="0">
              <a:solidFill>
                <a:srgbClr val="FFB375"/>
              </a:solidFill>
              <a:latin typeface="Calibri"/>
              <a:ea typeface="Calibri"/>
              <a:cs typeface="Calibri"/>
              <a:sym typeface="Calibri"/>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942" y="2715213"/>
            <a:ext cx="2812026" cy="3182572"/>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8123" y="5063613"/>
            <a:ext cx="1705019" cy="1272246"/>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4444" y="5476705"/>
            <a:ext cx="1651873" cy="884514"/>
          </a:xfrm>
          <a:prstGeom prst="rect">
            <a:avLst/>
          </a:prstGeom>
        </p:spPr>
      </p:pic>
      <p:sp>
        <p:nvSpPr>
          <p:cNvPr id="15" name="Marcador de contenido 2"/>
          <p:cNvSpPr txBox="1">
            <a:spLocks/>
          </p:cNvSpPr>
          <p:nvPr/>
        </p:nvSpPr>
        <p:spPr>
          <a:xfrm>
            <a:off x="6718300" y="1771894"/>
            <a:ext cx="10515600" cy="4351338"/>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s-CL" sz="1600" dirty="0">
              <a:latin typeface="Calibri"/>
              <a:cs typeface="Calibri"/>
            </a:endParaRPr>
          </a:p>
        </p:txBody>
      </p:sp>
      <p:sp>
        <p:nvSpPr>
          <p:cNvPr id="2" name="Rectángulo 1"/>
          <p:cNvSpPr/>
          <p:nvPr/>
        </p:nvSpPr>
        <p:spPr>
          <a:xfrm>
            <a:off x="3413125" y="3684007"/>
            <a:ext cx="5417724" cy="1754326"/>
          </a:xfrm>
          <a:prstGeom prst="rect">
            <a:avLst/>
          </a:prstGeom>
        </p:spPr>
        <p:txBody>
          <a:bodyPr wrap="square">
            <a:spAutoFit/>
          </a:bodyPr>
          <a:lstStyle/>
          <a:p>
            <a:pPr marL="0" indent="0">
              <a:buNone/>
            </a:pPr>
            <a:r>
              <a:rPr lang="es-CL" sz="1800" dirty="0">
                <a:latin typeface="Calibri" charset="0"/>
                <a:ea typeface="Calibri" charset="0"/>
                <a:cs typeface="Calibri" charset="0"/>
              </a:rPr>
              <a:t>Para revisar los temas trabajados durante el desarrollo de la presentación, te invito a desarrollar la </a:t>
            </a:r>
            <a:r>
              <a:rPr lang="es-CL" sz="1800" b="1" dirty="0">
                <a:latin typeface="Calibri" charset="0"/>
                <a:ea typeface="Calibri" charset="0"/>
                <a:cs typeface="Calibri" charset="0"/>
              </a:rPr>
              <a:t>Actividad 9, Cuánto Aprendimos</a:t>
            </a:r>
            <a:r>
              <a:rPr lang="es-CL" sz="1800" dirty="0">
                <a:latin typeface="Calibri" charset="0"/>
                <a:ea typeface="Calibri" charset="0"/>
                <a:cs typeface="Calibri" charset="0"/>
              </a:rPr>
              <a:t>. Sigue las instrucciones señaladas. </a:t>
            </a:r>
          </a:p>
          <a:p>
            <a:pPr marL="0" indent="0">
              <a:buNone/>
            </a:pPr>
            <a:endParaRPr lang="es-CL" sz="1800" b="1" dirty="0">
              <a:solidFill>
                <a:srgbClr val="ED6B00"/>
              </a:solidFill>
              <a:latin typeface="Calibri"/>
              <a:cs typeface="Calibri"/>
            </a:endParaRPr>
          </a:p>
          <a:p>
            <a:pPr marL="0" indent="0">
              <a:buNone/>
            </a:pPr>
            <a:r>
              <a:rPr lang="es-CL" sz="1800" b="1" dirty="0">
                <a:solidFill>
                  <a:srgbClr val="ED6B00"/>
                </a:solidFill>
                <a:latin typeface="Calibri"/>
                <a:cs typeface="Calibri"/>
              </a:rPr>
              <a:t>¡Muy Bien!</a:t>
            </a:r>
            <a:r>
              <a:rPr lang="es-CL" sz="1800" dirty="0">
                <a:solidFill>
                  <a:srgbClr val="ED6B00"/>
                </a:solidFill>
                <a:latin typeface="Calibri"/>
                <a:cs typeface="Calibri"/>
              </a:rPr>
              <a:t> </a:t>
            </a:r>
            <a:r>
              <a:rPr lang="es-CL" sz="1800" dirty="0">
                <a:latin typeface="Calibri"/>
                <a:cs typeface="Calibri"/>
              </a:rPr>
              <a:t>ahora te invito a poner en práctica lo revisado en la presentación. </a:t>
            </a:r>
          </a:p>
        </p:txBody>
      </p:sp>
      <p:sp>
        <p:nvSpPr>
          <p:cNvPr id="14" name="Google Shape;167;p5">
            <a:extLst>
              <a:ext uri="{FF2B5EF4-FFF2-40B4-BE49-F238E27FC236}">
                <a16:creationId xmlns:a16="http://schemas.microsoft.com/office/drawing/2014/main" xmlns="" id="{B154F477-C317-944E-84CA-D387976E8A89}"/>
              </a:ext>
            </a:extLst>
          </p:cNvPr>
          <p:cNvSpPr txBox="1"/>
          <p:nvPr/>
        </p:nvSpPr>
        <p:spPr>
          <a:xfrm>
            <a:off x="3402341" y="3035399"/>
            <a:ext cx="5097386" cy="409500"/>
          </a:xfrm>
          <a:prstGeom prst="rect">
            <a:avLst/>
          </a:prstGeom>
          <a:noFill/>
          <a:ln>
            <a:noFill/>
          </a:ln>
        </p:spPr>
        <p:txBody>
          <a:bodyPr spcFirstLastPara="1" wrap="square" lIns="91425" tIns="91425" rIns="91425" bIns="91425" anchor="ctr" anchorCtr="0">
            <a:noAutofit/>
          </a:bodyPr>
          <a:lstStyle/>
          <a:p>
            <a:pPr>
              <a:lnSpc>
                <a:spcPct val="90000"/>
              </a:lnSpc>
              <a:buSzPts val="2000"/>
            </a:pPr>
            <a:r>
              <a:rPr lang="es-ES_tradnl" sz="1800" b="1" dirty="0">
                <a:solidFill>
                  <a:srgbClr val="ED6B00"/>
                </a:solidFill>
                <a:latin typeface="Calibri"/>
                <a:ea typeface="Calibri"/>
                <a:cs typeface="Calibri"/>
              </a:rPr>
              <a:t>FORMALIDADES APLICABLES A CAUSAS IMPUTABLES Y NO IMPUTABLES AL TRABAJADOR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1"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COMENZAR </a:t>
            </a:r>
            <a:r>
              <a:rPr lang="en-US" b="1" dirty="0">
                <a:latin typeface="Calibri"/>
                <a:ea typeface="Calibri"/>
                <a:cs typeface="Calibri"/>
                <a:sym typeface="Calibri"/>
              </a:rPr>
              <a:t>A TRABAJAR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402" name="Google Shape;402;p19"/>
          <p:cNvSpPr txBox="1"/>
          <p:nvPr/>
        </p:nvSpPr>
        <p:spPr>
          <a:xfrm>
            <a:off x="375977" y="1392244"/>
            <a:ext cx="701788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i="0" u="none" strike="noStrike" cap="none" dirty="0">
                <a:solidFill>
                  <a:srgbClr val="A93501"/>
                </a:solidFill>
                <a:latin typeface="Calibri"/>
                <a:ea typeface="Calibri"/>
                <a:cs typeface="Calibri"/>
                <a:sym typeface="Calibri"/>
              </a:rPr>
              <a:t>TOMA LAS SIGUIENTES </a:t>
            </a:r>
            <a:r>
              <a:rPr lang="en-US" sz="2800" b="1" i="0" u="none" strike="noStrike" cap="none" dirty="0">
                <a:solidFill>
                  <a:srgbClr val="ED6B00"/>
                </a:solidFill>
                <a:latin typeface="Calibri"/>
                <a:ea typeface="Calibri"/>
                <a:cs typeface="Calibri"/>
                <a:sym typeface="Calibri"/>
              </a:rPr>
              <a:t>PRECAUCIONES</a:t>
            </a:r>
            <a:endParaRPr sz="3100" b="1" i="0" u="none" strike="noStrike" cap="none" dirty="0">
              <a:solidFill>
                <a:srgbClr val="ED6B00"/>
              </a:solidFill>
              <a:latin typeface="Calibri"/>
              <a:ea typeface="Calibri"/>
              <a:cs typeface="Calibri"/>
              <a:sym typeface="Calibri"/>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9333" y="1565094"/>
            <a:ext cx="3816532" cy="6006178"/>
          </a:xfrm>
          <a:prstGeom prst="rect">
            <a:avLst/>
          </a:prstGeom>
        </p:spPr>
      </p:pic>
      <p:grpSp>
        <p:nvGrpSpPr>
          <p:cNvPr id="22" name="Agrupar 21"/>
          <p:cNvGrpSpPr/>
          <p:nvPr/>
        </p:nvGrpSpPr>
        <p:grpSpPr>
          <a:xfrm>
            <a:off x="-4655" y="4568183"/>
            <a:ext cx="9154909" cy="783005"/>
            <a:chOff x="-4655" y="4568183"/>
            <a:chExt cx="9154909" cy="783005"/>
          </a:xfrm>
        </p:grpSpPr>
        <p:sp>
          <p:nvSpPr>
            <p:cNvPr id="406" name="Google Shape;406;p19"/>
            <p:cNvSpPr txBox="1"/>
            <p:nvPr/>
          </p:nvSpPr>
          <p:spPr>
            <a:xfrm>
              <a:off x="1284454" y="4701528"/>
              <a:ext cx="7865800" cy="441106"/>
            </a:xfrm>
            <a:prstGeom prst="rect">
              <a:avLst/>
            </a:prstGeom>
            <a:noFill/>
            <a:ln>
              <a:noFill/>
            </a:ln>
          </p:spPr>
          <p:txBody>
            <a:bodyPr spcFirstLastPara="1" wrap="square" lIns="91425" tIns="45700" rIns="91425" bIns="45700" anchor="t" anchorCtr="0">
              <a:spAutoFit/>
            </a:bodyPr>
            <a:lstStyle/>
            <a:p>
              <a:pPr>
                <a:lnSpc>
                  <a:spcPct val="150000"/>
                </a:lnSpc>
              </a:pPr>
              <a:r>
                <a:rPr lang="es-CL" sz="1600" dirty="0">
                  <a:latin typeface="Calibri"/>
                  <a:cs typeface="Calibri"/>
                </a:rPr>
                <a:t>Revisar la </a:t>
              </a:r>
              <a:r>
                <a:rPr lang="es-CL" sz="1600" b="1" dirty="0">
                  <a:solidFill>
                    <a:srgbClr val="FF6600"/>
                  </a:solidFill>
                  <a:latin typeface="Calibri"/>
                  <a:cs typeface="Calibri"/>
                </a:rPr>
                <a:t>Ley Nº 19.631</a:t>
              </a:r>
              <a:endParaRPr lang="es-CL" sz="1600" dirty="0">
                <a:latin typeface="Calibri"/>
                <a:cs typeface="Calibri"/>
              </a:endParaRPr>
            </a:p>
          </p:txBody>
        </p:sp>
        <p:grpSp>
          <p:nvGrpSpPr>
            <p:cNvPr id="3" name="Agrupar 2"/>
            <p:cNvGrpSpPr/>
            <p:nvPr/>
          </p:nvGrpSpPr>
          <p:grpSpPr>
            <a:xfrm>
              <a:off x="-4655" y="4568183"/>
              <a:ext cx="1135367" cy="783005"/>
              <a:chOff x="-4655" y="4568183"/>
              <a:chExt cx="1135367" cy="783005"/>
            </a:xfrm>
          </p:grpSpPr>
          <p:sp>
            <p:nvSpPr>
              <p:cNvPr id="422" name="Google Shape;422;p19"/>
              <p:cNvSpPr/>
              <p:nvPr/>
            </p:nvSpPr>
            <p:spPr>
              <a:xfrm rot="5400000">
                <a:off x="171526" y="439200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1" name="Imagen 30" descr="MonoLeyes RRHH.png"/>
              <p:cNvPicPr>
                <a:picLocks noChangeAspect="1"/>
              </p:cNvPicPr>
              <p:nvPr/>
            </p:nvPicPr>
            <p:blipFill rotWithShape="1">
              <a:blip r:embed="rId4">
                <a:extLst>
                  <a:ext uri="{28A0092B-C50C-407E-A947-70E740481C1C}">
                    <a14:useLocalDpi xmlns:a14="http://schemas.microsoft.com/office/drawing/2010/main" val="0"/>
                  </a:ext>
                </a:extLst>
              </a:blip>
              <a:srcRect r="56604" b="56897"/>
              <a:stretch/>
            </p:blipFill>
            <p:spPr>
              <a:xfrm>
                <a:off x="431776" y="4690532"/>
                <a:ext cx="558771" cy="562602"/>
              </a:xfrm>
              <a:prstGeom prst="rect">
                <a:avLst/>
              </a:prstGeom>
            </p:spPr>
          </p:pic>
        </p:grpSp>
      </p:grpSp>
      <p:grpSp>
        <p:nvGrpSpPr>
          <p:cNvPr id="20" name="Agrupar 19"/>
          <p:cNvGrpSpPr/>
          <p:nvPr/>
        </p:nvGrpSpPr>
        <p:grpSpPr>
          <a:xfrm>
            <a:off x="-4655" y="2826713"/>
            <a:ext cx="8958264" cy="783005"/>
            <a:chOff x="-4655" y="2826713"/>
            <a:chExt cx="8958264" cy="783005"/>
          </a:xfrm>
        </p:grpSpPr>
        <p:sp>
          <p:nvSpPr>
            <p:cNvPr id="405" name="Google Shape;405;p19"/>
            <p:cNvSpPr txBox="1"/>
            <p:nvPr/>
          </p:nvSpPr>
          <p:spPr>
            <a:xfrm>
              <a:off x="1284454" y="3048958"/>
              <a:ext cx="7669155" cy="338514"/>
            </a:xfrm>
            <a:prstGeom prst="rect">
              <a:avLst/>
            </a:prstGeom>
            <a:noFill/>
            <a:ln>
              <a:noFill/>
            </a:ln>
          </p:spPr>
          <p:txBody>
            <a:bodyPr spcFirstLastPara="1" wrap="square" lIns="91425" tIns="45700" rIns="91425" bIns="45700" anchor="t" anchorCtr="0">
              <a:spAutoFit/>
            </a:bodyPr>
            <a:lstStyle/>
            <a:p>
              <a:pPr lvl="0"/>
              <a:r>
                <a:rPr lang="es-CL" sz="1600" dirty="0">
                  <a:latin typeface="Calibri"/>
                  <a:cs typeface="Calibri"/>
                </a:rPr>
                <a:t>Revisar la </a:t>
              </a:r>
              <a:r>
                <a:rPr lang="es-CL" sz="1600" b="1" dirty="0">
                  <a:solidFill>
                    <a:srgbClr val="FF6600"/>
                  </a:solidFill>
                  <a:latin typeface="Calibri"/>
                  <a:cs typeface="Calibri"/>
                </a:rPr>
                <a:t>Dirección del Trabajo</a:t>
              </a:r>
              <a:r>
                <a:rPr lang="es-CL" sz="1600" dirty="0">
                  <a:latin typeface="Calibri"/>
                  <a:cs typeface="Calibri"/>
                </a:rPr>
                <a:t>.</a:t>
              </a:r>
              <a:endParaRPr sz="16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416" name="Google Shape;416;p19"/>
            <p:cNvSpPr/>
            <p:nvPr/>
          </p:nvSpPr>
          <p:spPr>
            <a:xfrm rot="5400000">
              <a:off x="171526" y="265053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2" name="Imagen 31" descr="MonoLeyes RRHH.png"/>
            <p:cNvPicPr>
              <a:picLocks noChangeAspect="1"/>
            </p:cNvPicPr>
            <p:nvPr/>
          </p:nvPicPr>
          <p:blipFill rotWithShape="1">
            <a:blip r:embed="rId4">
              <a:extLst>
                <a:ext uri="{28A0092B-C50C-407E-A947-70E740481C1C}">
                  <a14:useLocalDpi xmlns:a14="http://schemas.microsoft.com/office/drawing/2010/main" val="0"/>
                </a:ext>
              </a:extLst>
            </a:blip>
            <a:srcRect l="53240" t="7899" b="45365"/>
            <a:stretch/>
          </p:blipFill>
          <p:spPr>
            <a:xfrm>
              <a:off x="389445" y="2938599"/>
              <a:ext cx="592644" cy="600467"/>
            </a:xfrm>
            <a:prstGeom prst="rect">
              <a:avLst/>
            </a:prstGeom>
          </p:spPr>
        </p:pic>
      </p:grpSp>
      <p:grpSp>
        <p:nvGrpSpPr>
          <p:cNvPr id="21" name="Agrupar 20"/>
          <p:cNvGrpSpPr/>
          <p:nvPr/>
        </p:nvGrpSpPr>
        <p:grpSpPr>
          <a:xfrm>
            <a:off x="-4655" y="3697448"/>
            <a:ext cx="6661094" cy="783005"/>
            <a:chOff x="-4655" y="3697448"/>
            <a:chExt cx="6661094" cy="783005"/>
          </a:xfrm>
        </p:grpSpPr>
        <p:sp>
          <p:nvSpPr>
            <p:cNvPr id="414" name="Google Shape;414;p19"/>
            <p:cNvSpPr txBox="1"/>
            <p:nvPr/>
          </p:nvSpPr>
          <p:spPr>
            <a:xfrm>
              <a:off x="1284454" y="3791876"/>
              <a:ext cx="5371985" cy="441106"/>
            </a:xfrm>
            <a:prstGeom prst="rect">
              <a:avLst/>
            </a:prstGeom>
            <a:noFill/>
            <a:ln>
              <a:noFill/>
            </a:ln>
          </p:spPr>
          <p:txBody>
            <a:bodyPr spcFirstLastPara="1" wrap="square" lIns="91425" tIns="45700" rIns="91425" bIns="45700" anchor="t" anchorCtr="0">
              <a:spAutoFit/>
            </a:bodyPr>
            <a:lstStyle/>
            <a:p>
              <a:pPr>
                <a:lnSpc>
                  <a:spcPct val="150000"/>
                </a:lnSpc>
              </a:pPr>
              <a:r>
                <a:rPr lang="es-CL" sz="1600" dirty="0">
                  <a:latin typeface="Calibri"/>
                  <a:cs typeface="Calibri"/>
                </a:rPr>
                <a:t>Revisar la </a:t>
              </a:r>
              <a:r>
                <a:rPr lang="es-CL" sz="1600" b="1" dirty="0">
                  <a:solidFill>
                    <a:srgbClr val="FF6600"/>
                  </a:solidFill>
                  <a:latin typeface="Calibri"/>
                  <a:cs typeface="Calibri"/>
                </a:rPr>
                <a:t>DL.3500</a:t>
              </a:r>
            </a:p>
          </p:txBody>
        </p:sp>
        <p:grpSp>
          <p:nvGrpSpPr>
            <p:cNvPr id="6" name="Agrupar 5"/>
            <p:cNvGrpSpPr/>
            <p:nvPr/>
          </p:nvGrpSpPr>
          <p:grpSpPr>
            <a:xfrm>
              <a:off x="-4655" y="3697448"/>
              <a:ext cx="1135367" cy="783005"/>
              <a:chOff x="-4655" y="3697448"/>
              <a:chExt cx="1135367" cy="783005"/>
            </a:xfrm>
          </p:grpSpPr>
          <p:sp>
            <p:nvSpPr>
              <p:cNvPr id="419" name="Google Shape;419;p19"/>
              <p:cNvSpPr/>
              <p:nvPr/>
            </p:nvSpPr>
            <p:spPr>
              <a:xfrm rot="5400000">
                <a:off x="171526" y="3521267"/>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3" name="Imagen 32" descr="MonoLeyes RRHH.png"/>
              <p:cNvPicPr>
                <a:picLocks noChangeAspect="1"/>
              </p:cNvPicPr>
              <p:nvPr/>
            </p:nvPicPr>
            <p:blipFill rotWithShape="1">
              <a:blip r:embed="rId4">
                <a:extLst>
                  <a:ext uri="{28A0092B-C50C-407E-A947-70E740481C1C}">
                    <a14:useLocalDpi xmlns:a14="http://schemas.microsoft.com/office/drawing/2010/main" val="0"/>
                  </a:ext>
                </a:extLst>
              </a:blip>
              <a:srcRect t="52207" r="53528"/>
              <a:stretch/>
            </p:blipFill>
            <p:spPr>
              <a:xfrm>
                <a:off x="399455" y="3784599"/>
                <a:ext cx="582624" cy="607394"/>
              </a:xfrm>
              <a:prstGeom prst="rect">
                <a:avLst/>
              </a:prstGeom>
            </p:spPr>
          </p:pic>
        </p:grpSp>
      </p:grpSp>
      <p:grpSp>
        <p:nvGrpSpPr>
          <p:cNvPr id="10" name="Agrupar 9"/>
          <p:cNvGrpSpPr/>
          <p:nvPr/>
        </p:nvGrpSpPr>
        <p:grpSpPr>
          <a:xfrm>
            <a:off x="-4655" y="1955978"/>
            <a:ext cx="9223735" cy="783005"/>
            <a:chOff x="-4655" y="1955978"/>
            <a:chExt cx="9223735" cy="783005"/>
          </a:xfrm>
        </p:grpSpPr>
        <p:sp>
          <p:nvSpPr>
            <p:cNvPr id="404" name="Google Shape;404;p19"/>
            <p:cNvSpPr txBox="1"/>
            <p:nvPr/>
          </p:nvSpPr>
          <p:spPr>
            <a:xfrm>
              <a:off x="1284454" y="2178223"/>
              <a:ext cx="7934626" cy="338514"/>
            </a:xfrm>
            <a:prstGeom prst="rect">
              <a:avLst/>
            </a:prstGeom>
            <a:noFill/>
            <a:ln>
              <a:noFill/>
            </a:ln>
          </p:spPr>
          <p:txBody>
            <a:bodyPr spcFirstLastPara="1" wrap="square" lIns="91425" tIns="45700" rIns="91425" bIns="45700" anchor="t" anchorCtr="0">
              <a:spAutoFit/>
            </a:bodyPr>
            <a:lstStyle/>
            <a:p>
              <a:r>
                <a:rPr lang="es-CL" sz="1600" dirty="0">
                  <a:latin typeface="Calibri"/>
                  <a:cs typeface="Calibri"/>
                </a:rPr>
                <a:t>Revisar el </a:t>
              </a:r>
              <a:r>
                <a:rPr lang="es-CL" sz="1600" b="1" dirty="0">
                  <a:solidFill>
                    <a:srgbClr val="FF6600"/>
                  </a:solidFill>
                  <a:latin typeface="Calibri"/>
                  <a:cs typeface="Calibri"/>
                </a:rPr>
                <a:t>Código del Trabajo</a:t>
              </a:r>
              <a:r>
                <a:rPr lang="es-CL" sz="1600" dirty="0">
                  <a:latin typeface="Calibri"/>
                  <a:cs typeface="Calibri"/>
                </a:rPr>
                <a:t>.</a:t>
              </a:r>
            </a:p>
          </p:txBody>
        </p:sp>
        <p:grpSp>
          <p:nvGrpSpPr>
            <p:cNvPr id="8" name="Agrupar 7"/>
            <p:cNvGrpSpPr/>
            <p:nvPr/>
          </p:nvGrpSpPr>
          <p:grpSpPr>
            <a:xfrm>
              <a:off x="-4655" y="1955978"/>
              <a:ext cx="1135367" cy="783005"/>
              <a:chOff x="-4655" y="1955978"/>
              <a:chExt cx="1135367" cy="783005"/>
            </a:xfrm>
          </p:grpSpPr>
          <p:sp>
            <p:nvSpPr>
              <p:cNvPr id="412" name="Google Shape;412;p19"/>
              <p:cNvSpPr/>
              <p:nvPr/>
            </p:nvSpPr>
            <p:spPr>
              <a:xfrm rot="5400000">
                <a:off x="171526" y="1779797"/>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4" name="Imagen 33" descr="MonoLeyes RRHH.png"/>
              <p:cNvPicPr>
                <a:picLocks noChangeAspect="1"/>
              </p:cNvPicPr>
              <p:nvPr/>
            </p:nvPicPr>
            <p:blipFill rotWithShape="1">
              <a:blip r:embed="rId4">
                <a:extLst>
                  <a:ext uri="{28A0092B-C50C-407E-A947-70E740481C1C}">
                    <a14:useLocalDpi xmlns:a14="http://schemas.microsoft.com/office/drawing/2010/main" val="0"/>
                  </a:ext>
                </a:extLst>
              </a:blip>
              <a:srcRect l="54470" t="58277"/>
              <a:stretch/>
            </p:blipFill>
            <p:spPr>
              <a:xfrm>
                <a:off x="309970" y="2065865"/>
                <a:ext cx="601542" cy="558800"/>
              </a:xfrm>
              <a:prstGeom prst="rect">
                <a:avLst/>
              </a:prstGeom>
            </p:spPr>
          </p:pic>
        </p:grpSp>
      </p:grpSp>
      <p:grpSp>
        <p:nvGrpSpPr>
          <p:cNvPr id="26" name="Agrupar 25"/>
          <p:cNvGrpSpPr/>
          <p:nvPr/>
        </p:nvGrpSpPr>
        <p:grpSpPr>
          <a:xfrm>
            <a:off x="-4655" y="5438917"/>
            <a:ext cx="6906899" cy="783005"/>
            <a:chOff x="-4655" y="5438917"/>
            <a:chExt cx="6906899" cy="783005"/>
          </a:xfrm>
        </p:grpSpPr>
        <p:sp>
          <p:nvSpPr>
            <p:cNvPr id="38" name="Google Shape;406;p19"/>
            <p:cNvSpPr txBox="1"/>
            <p:nvPr/>
          </p:nvSpPr>
          <p:spPr>
            <a:xfrm>
              <a:off x="1284453" y="5562841"/>
              <a:ext cx="5617791" cy="584735"/>
            </a:xfrm>
            <a:prstGeom prst="rect">
              <a:avLst/>
            </a:prstGeom>
            <a:noFill/>
            <a:ln>
              <a:noFill/>
            </a:ln>
          </p:spPr>
          <p:txBody>
            <a:bodyPr spcFirstLastPara="1" wrap="square" lIns="91425" tIns="45700" rIns="91425" bIns="45700" anchor="t" anchorCtr="0">
              <a:spAutoFit/>
            </a:bodyPr>
            <a:lstStyle/>
            <a:p>
              <a:pPr fontAlgn="base"/>
              <a:r>
                <a:rPr lang="es-CL" sz="1600" dirty="0">
                  <a:latin typeface="Calibri" panose="020F0502020204030204" pitchFamily="34" charset="0"/>
                  <a:cs typeface="Calibri" panose="020F0502020204030204" pitchFamily="34" charset="0"/>
                </a:rPr>
                <a:t>Ser </a:t>
              </a:r>
              <a:r>
                <a:rPr lang="es-CL" sz="1600" b="1" dirty="0">
                  <a:solidFill>
                    <a:srgbClr val="FF6600"/>
                  </a:solidFill>
                  <a:latin typeface="Calibri" panose="020F0502020204030204" pitchFamily="34" charset="0"/>
                  <a:cs typeface="Calibri" panose="020F0502020204030204" pitchFamily="34" charset="0"/>
                </a:rPr>
                <a:t>cuidadoso</a:t>
              </a:r>
              <a:r>
                <a:rPr lang="es-CL" sz="1600" dirty="0">
                  <a:latin typeface="Calibri" panose="020F0502020204030204" pitchFamily="34" charset="0"/>
                  <a:cs typeface="Calibri" panose="020F0502020204030204" pitchFamily="34" charset="0"/>
                </a:rPr>
                <a:t> y </a:t>
              </a:r>
              <a:r>
                <a:rPr lang="es-CL" sz="1600" b="1" dirty="0">
                  <a:solidFill>
                    <a:srgbClr val="FF6600"/>
                  </a:solidFill>
                  <a:latin typeface="Calibri" panose="020F0502020204030204" pitchFamily="34" charset="0"/>
                  <a:cs typeface="Calibri" panose="020F0502020204030204" pitchFamily="34" charset="0"/>
                </a:rPr>
                <a:t>respetuoso</a:t>
              </a:r>
              <a:r>
                <a:rPr lang="es-CL" sz="1600" dirty="0">
                  <a:latin typeface="Calibri" panose="020F0502020204030204" pitchFamily="34" charset="0"/>
                  <a:cs typeface="Calibri" panose="020F0502020204030204" pitchFamily="34" charset="0"/>
                </a:rPr>
                <a:t> con los integrantes de tu </a:t>
              </a:r>
              <a:br>
                <a:rPr lang="es-CL" sz="1600" dirty="0">
                  <a:latin typeface="Calibri" panose="020F0502020204030204" pitchFamily="34" charset="0"/>
                  <a:cs typeface="Calibri" panose="020F0502020204030204" pitchFamily="34" charset="0"/>
                </a:rPr>
              </a:br>
              <a:r>
                <a:rPr lang="es-CL" sz="1600" dirty="0">
                  <a:latin typeface="Calibri" panose="020F0502020204030204" pitchFamily="34" charset="0"/>
                  <a:cs typeface="Calibri" panose="020F0502020204030204" pitchFamily="34" charset="0"/>
                </a:rPr>
                <a:t>equipo de trabajo. </a:t>
              </a:r>
            </a:p>
          </p:txBody>
        </p:sp>
        <p:grpSp>
          <p:nvGrpSpPr>
            <p:cNvPr id="25" name="Agrupar 24"/>
            <p:cNvGrpSpPr/>
            <p:nvPr/>
          </p:nvGrpSpPr>
          <p:grpSpPr>
            <a:xfrm>
              <a:off x="-4655" y="5438917"/>
              <a:ext cx="1135367" cy="783005"/>
              <a:chOff x="-4655" y="5438917"/>
              <a:chExt cx="1135367" cy="783005"/>
            </a:xfrm>
          </p:grpSpPr>
          <p:sp>
            <p:nvSpPr>
              <p:cNvPr id="428" name="Google Shape;428;p19"/>
              <p:cNvSpPr/>
              <p:nvPr/>
            </p:nvSpPr>
            <p:spPr>
              <a:xfrm rot="5400000">
                <a:off x="171526" y="5262736"/>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1" name="Imagen 40" descr="Equip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400" y="5537801"/>
                <a:ext cx="685823" cy="585236"/>
              </a:xfrm>
              <a:prstGeom prst="rect">
                <a:avLst/>
              </a:prstGeom>
            </p:spPr>
          </p:pic>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ACTIVIDAD PRÁCTICA</a:t>
            </a:r>
            <a:endParaRPr sz="3100" b="1" i="0" u="none" strike="noStrike" cap="none" dirty="0">
              <a:solidFill>
                <a:srgbClr val="ED6B00"/>
              </a:solidFill>
              <a:latin typeface="Calibri"/>
              <a:ea typeface="Calibri"/>
              <a:cs typeface="Calibri"/>
              <a:sym typeface="Calibri"/>
            </a:endParaRPr>
          </a:p>
        </p:txBody>
      </p:sp>
      <p:sp>
        <p:nvSpPr>
          <p:cNvPr id="440" name="Google Shape;440;p20"/>
          <p:cNvSpPr/>
          <p:nvPr/>
        </p:nvSpPr>
        <p:spPr>
          <a:xfrm>
            <a:off x="375975" y="2370247"/>
            <a:ext cx="8839201" cy="3238192"/>
          </a:xfrm>
          <a:prstGeom prst="roundRect">
            <a:avLst>
              <a:gd name="adj" fmla="val 1313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442" name="Google Shape;442;p20"/>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¡PRACTIQUEMOS!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1" b="2634"/>
          <a:stretch/>
        </p:blipFill>
        <p:spPr>
          <a:xfrm>
            <a:off x="2716056" y="3689939"/>
            <a:ext cx="6899892" cy="3869736"/>
          </a:xfrm>
          <a:prstGeom prst="rect">
            <a:avLst/>
          </a:prstGeom>
        </p:spPr>
      </p:pic>
      <p:sp>
        <p:nvSpPr>
          <p:cNvPr id="14" name="Google Shape;97;p3"/>
          <p:cNvSpPr txBox="1"/>
          <p:nvPr/>
        </p:nvSpPr>
        <p:spPr>
          <a:xfrm>
            <a:off x="2090660" y="6881800"/>
            <a:ext cx="1639637"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100" b="0" i="0" u="none" strike="noStrike" cap="none" dirty="0">
                <a:solidFill>
                  <a:srgbClr val="000000"/>
                </a:solidFill>
                <a:latin typeface="Calibri"/>
                <a:ea typeface="Calibri"/>
                <a:cs typeface="Calibri"/>
                <a:sym typeface="Calibri"/>
              </a:rPr>
              <a:t>° </a:t>
            </a:r>
            <a:r>
              <a:rPr lang="en-US" sz="1100" b="0" i="0" u="none" strike="noStrike" cap="none" dirty="0" err="1">
                <a:solidFill>
                  <a:srgbClr val="000000"/>
                </a:solidFill>
                <a:latin typeface="Calibri"/>
                <a:ea typeface="Calibri"/>
                <a:cs typeface="Calibri"/>
                <a:sym typeface="Calibri"/>
              </a:rPr>
              <a:t>Medio</a:t>
            </a:r>
            <a:r>
              <a:rPr lang="en-US" sz="1100" b="0" i="0" u="none" strike="noStrike" cap="none" dirty="0">
                <a:solidFill>
                  <a:srgbClr val="000000"/>
                </a:solidFill>
                <a:latin typeface="Calibri"/>
                <a:ea typeface="Calibri"/>
                <a:cs typeface="Calibri"/>
                <a:sym typeface="Calibri"/>
              </a:rPr>
              <a:t> | </a:t>
            </a:r>
            <a:r>
              <a:rPr lang="en-US" sz="1100" b="0" i="0" u="none" strike="noStrike" cap="none" dirty="0" err="1">
                <a:solidFill>
                  <a:srgbClr val="000000"/>
                </a:solidFill>
                <a:latin typeface="Calibri"/>
                <a:ea typeface="Calibri"/>
                <a:cs typeface="Calibri"/>
                <a:sym typeface="Calibri"/>
              </a:rPr>
              <a:t>Presentación</a:t>
            </a:r>
            <a:endParaRPr sz="1100" b="0" i="0" u="none" strike="noStrike" cap="none" dirty="0">
              <a:solidFill>
                <a:srgbClr val="741B47"/>
              </a:solidFill>
              <a:latin typeface="Calibri"/>
              <a:ea typeface="Calibri"/>
              <a:cs typeface="Calibri"/>
              <a:sym typeface="Calibri"/>
            </a:endParaRPr>
          </a:p>
        </p:txBody>
      </p:sp>
      <p:sp>
        <p:nvSpPr>
          <p:cNvPr id="2" name="Rectángulo 1"/>
          <p:cNvSpPr/>
          <p:nvPr/>
        </p:nvSpPr>
        <p:spPr>
          <a:xfrm>
            <a:off x="6443663" y="1411566"/>
            <a:ext cx="4857750" cy="338554"/>
          </a:xfrm>
          <a:prstGeom prst="rect">
            <a:avLst/>
          </a:prstGeom>
        </p:spPr>
        <p:txBody>
          <a:bodyPr>
            <a:spAutoFit/>
          </a:bodyPr>
          <a:lstStyle/>
          <a:p>
            <a:pPr marL="0" indent="0">
              <a:buNone/>
            </a:pPr>
            <a:endParaRPr lang="es-CL" sz="1600" b="1" dirty="0">
              <a:latin typeface="Calibri"/>
              <a:cs typeface="Calibri"/>
            </a:endParaRPr>
          </a:p>
        </p:txBody>
      </p:sp>
      <p:sp>
        <p:nvSpPr>
          <p:cNvPr id="11" name="Google Shape;168;p5"/>
          <p:cNvSpPr txBox="1"/>
          <p:nvPr/>
        </p:nvSpPr>
        <p:spPr>
          <a:xfrm>
            <a:off x="3655400" y="1298318"/>
            <a:ext cx="99280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6000"/>
              <a:buFont typeface="Arial"/>
              <a:buNone/>
            </a:pPr>
            <a:r>
              <a:rPr lang="es-ES_tradnl" sz="6000" b="0" i="0" u="none" strike="noStrike" cap="none" dirty="0">
                <a:solidFill>
                  <a:srgbClr val="FFB375"/>
                </a:solidFill>
                <a:latin typeface="Calibri"/>
                <a:ea typeface="Calibri"/>
                <a:cs typeface="Calibri"/>
                <a:sym typeface="Calibri"/>
              </a:rPr>
              <a:t>9</a:t>
            </a:r>
            <a:endParaRPr sz="6000" b="0" i="0" u="none" strike="noStrike" cap="none" dirty="0">
              <a:solidFill>
                <a:srgbClr val="FFB375"/>
              </a:solidFill>
              <a:latin typeface="Calibri"/>
              <a:ea typeface="Calibri"/>
              <a:cs typeface="Calibri"/>
              <a:sym typeface="Calibri"/>
            </a:endParaRPr>
          </a:p>
        </p:txBody>
      </p:sp>
      <p:sp>
        <p:nvSpPr>
          <p:cNvPr id="5" name="Rectángulo 4"/>
          <p:cNvSpPr/>
          <p:nvPr/>
        </p:nvSpPr>
        <p:spPr>
          <a:xfrm>
            <a:off x="792162" y="3584800"/>
            <a:ext cx="5189537" cy="1304973"/>
          </a:xfrm>
          <a:prstGeom prst="rect">
            <a:avLst/>
          </a:prstGeom>
        </p:spPr>
        <p:txBody>
          <a:bodyPr wrap="square">
            <a:spAutoFit/>
          </a:bodyPr>
          <a:lstStyle/>
          <a:p>
            <a:pPr marL="0" indent="0">
              <a:buNone/>
            </a:pPr>
            <a:r>
              <a:rPr lang="es-CL" sz="1600" dirty="0">
                <a:solidFill>
                  <a:schemeClr val="tx1"/>
                </a:solidFill>
                <a:latin typeface="Calibri"/>
                <a:cs typeface="Calibri"/>
              </a:rPr>
              <a:t>Para realizar la siguiente actividad, </a:t>
            </a:r>
            <a:r>
              <a:rPr lang="es-CL" sz="1600" dirty="0" smtClean="0">
                <a:solidFill>
                  <a:schemeClr val="tx1"/>
                </a:solidFill>
                <a:latin typeface="Calibri"/>
                <a:cs typeface="Calibri"/>
              </a:rPr>
              <a:t>utilice </a:t>
            </a:r>
            <a:r>
              <a:rPr lang="es-CL" sz="1600" dirty="0">
                <a:solidFill>
                  <a:schemeClr val="tx1"/>
                </a:solidFill>
                <a:latin typeface="Calibri"/>
                <a:cs typeface="Calibri"/>
              </a:rPr>
              <a:t>el archivo</a:t>
            </a:r>
          </a:p>
          <a:p>
            <a:pPr marL="0" indent="0">
              <a:buNone/>
            </a:pPr>
            <a:r>
              <a:rPr lang="es-CL" sz="1600" b="1" dirty="0">
                <a:solidFill>
                  <a:schemeClr val="tx1"/>
                </a:solidFill>
                <a:latin typeface="Calibri"/>
                <a:cs typeface="Calibri"/>
              </a:rPr>
              <a:t>“Actividad </a:t>
            </a:r>
            <a:r>
              <a:rPr lang="es-CL" sz="1600" b="1" dirty="0" smtClean="0">
                <a:solidFill>
                  <a:schemeClr val="tx1"/>
                </a:solidFill>
                <a:latin typeface="Calibri"/>
                <a:cs typeface="Calibri"/>
              </a:rPr>
              <a:t>9_</a:t>
            </a:r>
            <a:r>
              <a:rPr lang="es-ES" sz="1600" b="1" dirty="0" smtClean="0">
                <a:solidFill>
                  <a:schemeClr val="tx1"/>
                </a:solidFill>
                <a:latin typeface="Calibri"/>
                <a:cs typeface="Calibri"/>
              </a:rPr>
              <a:t>Practica”</a:t>
            </a:r>
            <a:r>
              <a:rPr lang="es-CL" sz="1600" dirty="0">
                <a:solidFill>
                  <a:schemeClr val="tx1"/>
                </a:solidFill>
                <a:latin typeface="Calibri"/>
                <a:cs typeface="Calibri"/>
              </a:rPr>
              <a:t>, y sigue las instrucciones señaladas. </a:t>
            </a:r>
            <a:endParaRPr lang="es-ES" sz="1600" dirty="0">
              <a:solidFill>
                <a:schemeClr val="tx1"/>
              </a:solidFill>
              <a:latin typeface="Calibri"/>
              <a:cs typeface="Calibri"/>
            </a:endParaRPr>
          </a:p>
          <a:p>
            <a:pPr lvl="0">
              <a:lnSpc>
                <a:spcPct val="90000"/>
              </a:lnSpc>
            </a:pPr>
            <a:endParaRPr lang="es-CL" sz="1600" b="1" dirty="0">
              <a:latin typeface="Calibri"/>
              <a:cs typeface="Calibri"/>
            </a:endParaRPr>
          </a:p>
          <a:p>
            <a:pPr lvl="0">
              <a:lnSpc>
                <a:spcPct val="90000"/>
              </a:lnSpc>
            </a:pPr>
            <a:r>
              <a:rPr lang="es-CL" sz="2000" b="1" dirty="0">
                <a:solidFill>
                  <a:srgbClr val="ED6B00"/>
                </a:solidFill>
                <a:latin typeface="Calibri"/>
                <a:cs typeface="Calibri"/>
              </a:rPr>
              <a:t>¡Éxito!</a:t>
            </a:r>
          </a:p>
          <a:p>
            <a:pPr lvl="0">
              <a:lnSpc>
                <a:spcPct val="90000"/>
              </a:lnSpc>
            </a:pPr>
            <a:endParaRPr lang="es-CL" sz="1600" dirty="0">
              <a:latin typeface="Calibri"/>
              <a:cs typeface="Calibri"/>
            </a:endParaRPr>
          </a:p>
        </p:txBody>
      </p:sp>
      <p:sp>
        <p:nvSpPr>
          <p:cNvPr id="15" name="Google Shape;167;p5">
            <a:extLst>
              <a:ext uri="{FF2B5EF4-FFF2-40B4-BE49-F238E27FC236}">
                <a16:creationId xmlns:a16="http://schemas.microsoft.com/office/drawing/2014/main" xmlns="" id="{A0CE4F7D-7B03-2748-B659-F39CAA3B5911}"/>
              </a:ext>
            </a:extLst>
          </p:cNvPr>
          <p:cNvSpPr txBox="1"/>
          <p:nvPr/>
        </p:nvSpPr>
        <p:spPr>
          <a:xfrm>
            <a:off x="813253" y="2955879"/>
            <a:ext cx="5097386" cy="409500"/>
          </a:xfrm>
          <a:prstGeom prst="rect">
            <a:avLst/>
          </a:prstGeom>
          <a:noFill/>
          <a:ln>
            <a:noFill/>
          </a:ln>
        </p:spPr>
        <p:txBody>
          <a:bodyPr spcFirstLastPara="1" wrap="square" lIns="91425" tIns="91425" rIns="91425" bIns="91425" anchor="ctr" anchorCtr="0">
            <a:noAutofit/>
          </a:bodyPr>
          <a:lstStyle/>
          <a:p>
            <a:pPr>
              <a:lnSpc>
                <a:spcPct val="90000"/>
              </a:lnSpc>
              <a:buSzPts val="2000"/>
            </a:pPr>
            <a:r>
              <a:rPr lang="es-ES_tradnl" sz="1800" b="1" dirty="0">
                <a:solidFill>
                  <a:srgbClr val="ED6B00"/>
                </a:solidFill>
                <a:latin typeface="Calibri"/>
                <a:ea typeface="Calibri"/>
                <a:cs typeface="Calibri"/>
              </a:rPr>
              <a:t>FORMALIDADES APLICABLES A CAUSAS IMPUTABLES Y NO IMPUTABLES AL TRABAJADOR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1"/>
          <p:cNvSpPr/>
          <p:nvPr/>
        </p:nvSpPr>
        <p:spPr>
          <a:xfrm>
            <a:off x="431624" y="2372800"/>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53" name="Google Shape;453;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5" name="Google Shape;455;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TICKET DE SALIDA</a:t>
            </a:r>
            <a:endParaRPr sz="3100" b="1" i="0" u="none" strike="noStrike" cap="none" dirty="0">
              <a:solidFill>
                <a:srgbClr val="ED6B00"/>
              </a:solidFill>
              <a:latin typeface="Calibri"/>
              <a:ea typeface="Calibri"/>
              <a:cs typeface="Calibri"/>
              <a:sym typeface="Calibri"/>
            </a:endParaRPr>
          </a:p>
        </p:txBody>
      </p:sp>
      <p:sp>
        <p:nvSpPr>
          <p:cNvPr id="456" name="Google Shape;456;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TERMINAR: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0531" y="2890682"/>
            <a:ext cx="2963594" cy="4629223"/>
          </a:xfrm>
          <a:prstGeom prst="rect">
            <a:avLst/>
          </a:prstGeom>
        </p:spPr>
      </p:pic>
      <p:sp>
        <p:nvSpPr>
          <p:cNvPr id="10" name="Google Shape;445;p20"/>
          <p:cNvSpPr txBox="1"/>
          <p:nvPr/>
        </p:nvSpPr>
        <p:spPr>
          <a:xfrm>
            <a:off x="951502" y="3991449"/>
            <a:ext cx="5886653" cy="774531"/>
          </a:xfrm>
          <a:prstGeom prst="rect">
            <a:avLst/>
          </a:prstGeom>
          <a:noFill/>
          <a:ln>
            <a:noFill/>
          </a:ln>
        </p:spPr>
        <p:txBody>
          <a:bodyPr spcFirstLastPara="1" wrap="square" lIns="91425" tIns="91425" rIns="91425" bIns="91425" anchor="ctr" anchorCtr="0">
            <a:noAutofit/>
          </a:bodyPr>
          <a:lstStyle/>
          <a:p>
            <a:pPr lvl="0">
              <a:lnSpc>
                <a:spcPct val="115000"/>
              </a:lnSpc>
            </a:pPr>
            <a:endParaRPr sz="1600" b="0" i="0" u="none" strike="noStrike" cap="none" dirty="0">
              <a:solidFill>
                <a:srgbClr val="000000"/>
              </a:solidFill>
              <a:latin typeface="Calibri"/>
              <a:ea typeface="Calibri"/>
              <a:cs typeface="Calibri"/>
              <a:sym typeface="Calibri"/>
            </a:endParaRPr>
          </a:p>
          <a:p>
            <a:pPr lvl="0">
              <a:lnSpc>
                <a:spcPct val="115000"/>
              </a:lnSpc>
            </a:pPr>
            <a:r>
              <a:rPr lang="es-CL" sz="1600" dirty="0">
                <a:latin typeface="Calibri"/>
                <a:ea typeface="Calibri"/>
                <a:cs typeface="Calibri"/>
                <a:sym typeface="Calibri"/>
              </a:rPr>
              <a:t>¡No olvides contestar la Autoevaluación y entregar el</a:t>
            </a:r>
            <a:br>
              <a:rPr lang="es-CL" sz="1600" dirty="0">
                <a:latin typeface="Calibri"/>
                <a:ea typeface="Calibri"/>
                <a:cs typeface="Calibri"/>
                <a:sym typeface="Calibri"/>
              </a:rPr>
            </a:br>
            <a:r>
              <a:rPr lang="es-CL" sz="1600" dirty="0">
                <a:latin typeface="Calibri"/>
                <a:ea typeface="Calibri"/>
                <a:cs typeface="Calibri"/>
                <a:sym typeface="Calibri"/>
              </a:rPr>
              <a:t> Ticket de Salida!</a:t>
            </a:r>
          </a:p>
          <a:p>
            <a:pPr lvl="0">
              <a:lnSpc>
                <a:spcPct val="115000"/>
              </a:lnSpc>
            </a:pPr>
            <a:endParaRPr lang="es-CL" sz="1600" dirty="0">
              <a:latin typeface="Calibri"/>
              <a:ea typeface="Calibri"/>
              <a:cs typeface="Calibri"/>
              <a:sym typeface="Calibri"/>
            </a:endParaRPr>
          </a:p>
          <a:p>
            <a:pPr lvl="0">
              <a:lnSpc>
                <a:spcPct val="115000"/>
              </a:lnSpc>
            </a:pPr>
            <a:endParaRPr lang="es-CL" sz="1600" dirty="0"/>
          </a:p>
          <a:p>
            <a:pPr lvl="0">
              <a:lnSpc>
                <a:spcPct val="115000"/>
              </a:lnSpc>
            </a:pPr>
            <a:r>
              <a:rPr lang="es-CL" sz="2100" b="1" dirty="0">
                <a:solidFill>
                  <a:srgbClr val="ED6B00"/>
                </a:solidFill>
                <a:latin typeface="Calibri"/>
                <a:ea typeface="Calibri"/>
                <a:cs typeface="Calibri"/>
                <a:sym typeface="Calibri"/>
              </a:rPr>
              <a:t>¡Hasta la próxima! </a:t>
            </a:r>
            <a:endParaRPr lang="es-CL" sz="2100" b="1" dirty="0">
              <a:solidFill>
                <a:srgbClr val="ED6B00"/>
              </a:solidFill>
            </a:endParaRPr>
          </a:p>
          <a:p>
            <a:r>
              <a:rPr lang="es-CL" sz="1600" dirty="0"/>
              <a:t/>
            </a:r>
            <a:br>
              <a:rPr lang="es-CL" sz="1600" dirty="0"/>
            </a:br>
            <a:endParaRPr sz="1600" b="1" i="0" u="none" strike="noStrike" cap="none" dirty="0">
              <a:solidFill>
                <a:srgbClr val="76384D"/>
              </a:solidFill>
              <a:latin typeface="Calibri"/>
              <a:ea typeface="Calibri"/>
              <a:cs typeface="Calibri"/>
              <a:sym typeface="Calibri"/>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0624" y="4218730"/>
            <a:ext cx="673176" cy="603721"/>
          </a:xfrm>
          <a:prstGeom prst="rect">
            <a:avLst/>
          </a:prstGeom>
        </p:spPr>
      </p:pic>
      <p:sp>
        <p:nvSpPr>
          <p:cNvPr id="12" name="Google Shape;167;p5">
            <a:extLst>
              <a:ext uri="{FF2B5EF4-FFF2-40B4-BE49-F238E27FC236}">
                <a16:creationId xmlns:a16="http://schemas.microsoft.com/office/drawing/2014/main" xmlns="" id="{155E9EAF-3EDE-5441-AE21-4D76B97470DE}"/>
              </a:ext>
            </a:extLst>
          </p:cNvPr>
          <p:cNvSpPr txBox="1"/>
          <p:nvPr/>
        </p:nvSpPr>
        <p:spPr>
          <a:xfrm>
            <a:off x="963272" y="2920161"/>
            <a:ext cx="5097386" cy="409500"/>
          </a:xfrm>
          <a:prstGeom prst="rect">
            <a:avLst/>
          </a:prstGeom>
          <a:noFill/>
          <a:ln>
            <a:noFill/>
          </a:ln>
        </p:spPr>
        <p:txBody>
          <a:bodyPr spcFirstLastPara="1" wrap="square" lIns="91425" tIns="91425" rIns="91425" bIns="91425" anchor="ctr" anchorCtr="0">
            <a:noAutofit/>
          </a:bodyPr>
          <a:lstStyle/>
          <a:p>
            <a:pPr>
              <a:lnSpc>
                <a:spcPct val="90000"/>
              </a:lnSpc>
              <a:buSzPts val="2000"/>
            </a:pPr>
            <a:r>
              <a:rPr lang="es-ES_tradnl" sz="1800" b="1" dirty="0">
                <a:solidFill>
                  <a:srgbClr val="ED6B00"/>
                </a:solidFill>
                <a:latin typeface="Calibri"/>
                <a:ea typeface="Calibri"/>
                <a:cs typeface="Calibri"/>
              </a:rPr>
              <a:t>FORMALIDADES APLICABLES A CAUSAS IMPUTABLES Y NO IMPUTABLES AL TRABAJADOR</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99;p3"/>
          <p:cNvSpPr txBox="1"/>
          <p:nvPr/>
        </p:nvSpPr>
        <p:spPr>
          <a:xfrm>
            <a:off x="462115" y="2499449"/>
            <a:ext cx="2760221" cy="2491991"/>
          </a:xfrm>
          <a:prstGeom prst="rect">
            <a:avLst/>
          </a:prstGeom>
          <a:noFill/>
          <a:ln>
            <a:noFill/>
          </a:ln>
        </p:spPr>
        <p:txBody>
          <a:bodyPr spcFirstLastPara="1" wrap="square" lIns="91425" tIns="91425" rIns="91425" bIns="91425" anchor="t" anchorCtr="0">
            <a:noAutofit/>
          </a:bodyPr>
          <a:lstStyle/>
          <a:p>
            <a:pPr lvl="0">
              <a:lnSpc>
                <a:spcPct val="115000"/>
              </a:lnSpc>
              <a:buSzPts val="1600"/>
            </a:pPr>
            <a:r>
              <a:rPr lang="es-CL" b="1" dirty="0" smtClean="0">
                <a:solidFill>
                  <a:schemeClr val="tx1"/>
                </a:solidFill>
                <a:latin typeface="Calibri" panose="020F0502020204030204" pitchFamily="34" charset="0"/>
                <a:cs typeface="Calibri" panose="020F0502020204030204" pitchFamily="34" charset="0"/>
              </a:rPr>
              <a:t>OA 1</a:t>
            </a:r>
            <a:endParaRPr lang="es-CL" dirty="0">
              <a:latin typeface="Calibri" panose="020F0502020204030204" pitchFamily="34" charset="0"/>
              <a:cs typeface="Calibri" panose="020F0502020204030204" pitchFamily="34" charset="0"/>
            </a:endParaRPr>
          </a:p>
          <a:p>
            <a:pPr fontAlgn="ctr"/>
            <a:r>
              <a:rPr lang="es-ES" dirty="0" smtClean="0">
                <a:latin typeface="Calibri" panose="020F0502020204030204" pitchFamily="34" charset="0"/>
              </a:rPr>
              <a:t>Realizar </a:t>
            </a:r>
            <a:r>
              <a:rPr lang="es-ES" dirty="0">
                <a:latin typeface="Calibri" panose="020F0502020204030204" pitchFamily="34" charset="0"/>
              </a:rPr>
              <a:t>llenado y </a:t>
            </a:r>
            <a:r>
              <a:rPr lang="es-ES" dirty="0" smtClean="0">
                <a:latin typeface="Calibri" panose="020F0502020204030204" pitchFamily="34" charset="0"/>
              </a:rPr>
              <a:t>tramitación</a:t>
            </a:r>
            <a:br>
              <a:rPr lang="es-ES" dirty="0" smtClean="0">
                <a:latin typeface="Calibri" panose="020F0502020204030204" pitchFamily="34" charset="0"/>
              </a:rPr>
            </a:br>
            <a:r>
              <a:rPr lang="es-ES" dirty="0" smtClean="0">
                <a:latin typeface="Calibri" panose="020F0502020204030204" pitchFamily="34" charset="0"/>
              </a:rPr>
              <a:t>de </a:t>
            </a:r>
            <a:r>
              <a:rPr lang="es-ES" dirty="0">
                <a:latin typeface="Calibri" panose="020F0502020204030204" pitchFamily="34" charset="0"/>
              </a:rPr>
              <a:t>contratos de trabajo, remuneraciones y </a:t>
            </a:r>
            <a:r>
              <a:rPr lang="es-ES" dirty="0" smtClean="0">
                <a:latin typeface="Calibri" panose="020F0502020204030204" pitchFamily="34" charset="0"/>
              </a:rPr>
              <a:t>finiquitos,</a:t>
            </a:r>
            <a:br>
              <a:rPr lang="es-ES" dirty="0" smtClean="0">
                <a:latin typeface="Calibri" panose="020F0502020204030204" pitchFamily="34" charset="0"/>
              </a:rPr>
            </a:br>
            <a:r>
              <a:rPr lang="es-ES" dirty="0" smtClean="0">
                <a:latin typeface="Calibri" panose="020F0502020204030204" pitchFamily="34" charset="0"/>
              </a:rPr>
              <a:t>de </a:t>
            </a:r>
            <a:r>
              <a:rPr lang="es-ES" dirty="0">
                <a:latin typeface="Calibri" panose="020F0502020204030204" pitchFamily="34" charset="0"/>
              </a:rPr>
              <a:t>acuerdo a la </a:t>
            </a:r>
            <a:r>
              <a:rPr lang="es-ES" dirty="0" smtClean="0">
                <a:latin typeface="Calibri" panose="020F0502020204030204" pitchFamily="34" charset="0"/>
              </a:rPr>
              <a:t>normativa</a:t>
            </a:r>
            <a:br>
              <a:rPr lang="es-ES" dirty="0" smtClean="0">
                <a:latin typeface="Calibri" panose="020F0502020204030204" pitchFamily="34" charset="0"/>
              </a:rPr>
            </a:br>
            <a:r>
              <a:rPr lang="es-ES" dirty="0" smtClean="0">
                <a:latin typeface="Calibri" panose="020F0502020204030204" pitchFamily="34" charset="0"/>
              </a:rPr>
              <a:t>legal </a:t>
            </a:r>
            <a:r>
              <a:rPr lang="es-ES" dirty="0">
                <a:latin typeface="Calibri" panose="020F0502020204030204" pitchFamily="34" charset="0"/>
              </a:rPr>
              <a:t>vigente.</a:t>
            </a:r>
          </a:p>
          <a:p>
            <a:endParaRPr lang="es-CL" dirty="0" smtClean="0">
              <a:latin typeface="Calibri" panose="020F0502020204030204" pitchFamily="34" charset="0"/>
              <a:cs typeface="Calibri" panose="020F0502020204030204" pitchFamily="34" charset="0"/>
            </a:endParaRPr>
          </a:p>
          <a:p>
            <a:pPr lvl="0"/>
            <a:r>
              <a:rPr lang="es-CL" b="1" dirty="0">
                <a:solidFill>
                  <a:schemeClr val="tx1"/>
                </a:solidFill>
                <a:latin typeface="Calibri" panose="020F0502020204030204" pitchFamily="34" charset="0"/>
                <a:cs typeface="Calibri" panose="020F0502020204030204" pitchFamily="34" charset="0"/>
              </a:rPr>
              <a:t>OA </a:t>
            </a:r>
            <a:r>
              <a:rPr lang="es-CL" b="1" dirty="0" smtClean="0">
                <a:solidFill>
                  <a:schemeClr val="tx1"/>
                </a:solidFill>
                <a:latin typeface="Calibri" panose="020F0502020204030204" pitchFamily="34" charset="0"/>
                <a:cs typeface="Calibri" panose="020F0502020204030204" pitchFamily="34" charset="0"/>
              </a:rPr>
              <a:t>Genérico</a:t>
            </a:r>
          </a:p>
          <a:p>
            <a:pPr lvl="0"/>
            <a:r>
              <a:rPr lang="es-CL" dirty="0" smtClean="0">
                <a:solidFill>
                  <a:schemeClr val="tx1"/>
                </a:solidFill>
                <a:latin typeface="Calibri" panose="020F0502020204030204" pitchFamily="34" charset="0"/>
                <a:cs typeface="Calibri" panose="020F0502020204030204" pitchFamily="34" charset="0"/>
              </a:rPr>
              <a:t>A – B – C - F</a:t>
            </a:r>
            <a:endParaRPr lang="es-CL" dirty="0">
              <a:latin typeface="Calibri" panose="020F0502020204030204" pitchFamily="34" charset="0"/>
              <a:cs typeface="Calibri" panose="020F0502020204030204" pitchFamily="34" charset="0"/>
            </a:endParaRPr>
          </a:p>
          <a:p>
            <a:endParaRPr lang="es-CL" dirty="0">
              <a:latin typeface="Calibri" panose="020F0502020204030204" pitchFamily="34" charset="0"/>
              <a:cs typeface="Calibri" panose="020F0502020204030204" pitchFamily="34" charset="0"/>
            </a:endParaRPr>
          </a:p>
          <a:p>
            <a:r>
              <a:rPr lang="es-CL" dirty="0"/>
              <a:t/>
            </a:r>
            <a:br>
              <a:rPr lang="es-CL" dirty="0"/>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11" name="Google Shape;101;p3"/>
          <p:cNvSpPr/>
          <p:nvPr/>
        </p:nvSpPr>
        <p:spPr>
          <a:xfrm>
            <a:off x="252573" y="1472660"/>
            <a:ext cx="2980513" cy="4543828"/>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 name="Google Shape;96;p3"/>
          <p:cNvSpPr txBox="1"/>
          <p:nvPr/>
        </p:nvSpPr>
        <p:spPr>
          <a:xfrm>
            <a:off x="358671" y="2041003"/>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OBJETIVO DE APRENDIZAJE</a:t>
            </a:r>
            <a:endParaRPr sz="1800" b="0" i="0" u="none" strike="noStrike" cap="none" dirty="0">
              <a:solidFill>
                <a:srgbClr val="ED6B00"/>
              </a:solidFill>
              <a:latin typeface="Calibri"/>
              <a:ea typeface="Calibri"/>
              <a:cs typeface="Calibri"/>
              <a:sym typeface="Calibri"/>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0122" y="1203013"/>
            <a:ext cx="702376" cy="669708"/>
          </a:xfrm>
          <a:prstGeom prst="rect">
            <a:avLst/>
          </a:prstGeom>
        </p:spPr>
      </p:pic>
      <p:sp>
        <p:nvSpPr>
          <p:cNvPr id="14" name="Google Shape;101;p3"/>
          <p:cNvSpPr/>
          <p:nvPr/>
        </p:nvSpPr>
        <p:spPr>
          <a:xfrm>
            <a:off x="3362219" y="1472660"/>
            <a:ext cx="2980513" cy="4543827"/>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Google Shape;99;p3"/>
          <p:cNvSpPr txBox="1"/>
          <p:nvPr/>
        </p:nvSpPr>
        <p:spPr>
          <a:xfrm>
            <a:off x="3561634" y="2499449"/>
            <a:ext cx="2781097" cy="2317912"/>
          </a:xfrm>
          <a:prstGeom prst="rect">
            <a:avLst/>
          </a:prstGeom>
          <a:noFill/>
          <a:ln>
            <a:noFill/>
          </a:ln>
        </p:spPr>
        <p:txBody>
          <a:bodyPr spcFirstLastPara="1" wrap="square" lIns="91425" tIns="91425" rIns="91425" bIns="91425" anchor="t" anchorCtr="0">
            <a:noAutofit/>
          </a:bodyPr>
          <a:lstStyle/>
          <a:p>
            <a:pPr fontAlgn="ctr"/>
            <a:r>
              <a:rPr lang="es-CL" b="1" dirty="0" smtClean="0">
                <a:solidFill>
                  <a:schemeClr val="tx1"/>
                </a:solidFill>
                <a:latin typeface="Calibri" panose="020F0502020204030204" pitchFamily="34" charset="0"/>
                <a:cs typeface="Calibri" panose="020F0502020204030204" pitchFamily="34" charset="0"/>
              </a:rPr>
              <a:t>3 </a:t>
            </a:r>
            <a:r>
              <a:rPr lang="es-ES" dirty="0">
                <a:latin typeface="Calibri" panose="020F0502020204030204" pitchFamily="34" charset="0"/>
              </a:rPr>
              <a:t>Elabora y tramita los documentos del término de </a:t>
            </a:r>
            <a:r>
              <a:rPr lang="es-ES" dirty="0" smtClean="0">
                <a:latin typeface="Calibri" panose="020F0502020204030204" pitchFamily="34" charset="0"/>
              </a:rPr>
              <a:t>una relación </a:t>
            </a:r>
            <a:r>
              <a:rPr lang="es-ES" dirty="0">
                <a:latin typeface="Calibri" panose="020F0502020204030204" pitchFamily="34" charset="0"/>
              </a:rPr>
              <a:t>laboral, aplicando el marco legal actual.</a:t>
            </a:r>
          </a:p>
        </p:txBody>
      </p:sp>
      <p:sp>
        <p:nvSpPr>
          <p:cNvPr id="16" name="Google Shape;96;p3"/>
          <p:cNvSpPr txBox="1"/>
          <p:nvPr/>
        </p:nvSpPr>
        <p:spPr>
          <a:xfrm>
            <a:off x="3561636" y="2041003"/>
            <a:ext cx="2609184"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APRENDIZAJE ESPERADO</a:t>
            </a:r>
            <a:endParaRPr sz="1800" b="0" i="0" u="none" strike="noStrike" cap="none" dirty="0">
              <a:solidFill>
                <a:srgbClr val="ED6B00"/>
              </a:solidFill>
              <a:latin typeface="Calibri"/>
              <a:ea typeface="Calibri"/>
              <a:cs typeface="Calibri"/>
              <a:sym typeface="Calibri"/>
            </a:endParaRPr>
          </a:p>
        </p:txBody>
      </p:sp>
      <p:pic>
        <p:nvPicPr>
          <p:cNvPr id="17" name="Imagen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906" y="1203013"/>
            <a:ext cx="702376" cy="669708"/>
          </a:xfrm>
          <a:prstGeom prst="rect">
            <a:avLst/>
          </a:prstGeom>
        </p:spPr>
      </p:pic>
      <p:sp>
        <p:nvSpPr>
          <p:cNvPr id="18" name="Google Shape;101;p3"/>
          <p:cNvSpPr/>
          <p:nvPr/>
        </p:nvSpPr>
        <p:spPr>
          <a:xfrm>
            <a:off x="6473043" y="1472660"/>
            <a:ext cx="2980513" cy="4543827"/>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9" name="Google Shape;99;p3"/>
          <p:cNvSpPr txBox="1"/>
          <p:nvPr/>
        </p:nvSpPr>
        <p:spPr>
          <a:xfrm>
            <a:off x="6656439" y="2499450"/>
            <a:ext cx="2684206" cy="2317912"/>
          </a:xfrm>
          <a:prstGeom prst="rect">
            <a:avLst/>
          </a:prstGeom>
          <a:noFill/>
          <a:ln>
            <a:noFill/>
          </a:ln>
        </p:spPr>
        <p:txBody>
          <a:bodyPr spcFirstLastPara="1" wrap="square" lIns="91425" tIns="91425" rIns="91425" bIns="91425" anchor="t" anchorCtr="0">
            <a:noAutofit/>
          </a:bodyPr>
          <a:lstStyle/>
          <a:p>
            <a:pPr fontAlgn="ctr"/>
            <a:r>
              <a:rPr lang="es-ES" b="1" smtClean="0">
                <a:latin typeface="Calibri" panose="020F0502020204030204" pitchFamily="34" charset="0"/>
              </a:rPr>
              <a:t>3.3</a:t>
            </a:r>
            <a:r>
              <a:rPr lang="es-ES" smtClean="0">
                <a:latin typeface="Calibri" panose="020F0502020204030204" pitchFamily="34" charset="0"/>
              </a:rPr>
              <a:t> Tramita </a:t>
            </a:r>
            <a:r>
              <a:rPr lang="es-ES">
                <a:latin typeface="Calibri" panose="020F0502020204030204" pitchFamily="34" charset="0"/>
              </a:rPr>
              <a:t>el finiquito, de acuerdo a los procedimientos establecidos por jefatura resguardando el cumplimiento de las normas contables y laborales.</a:t>
            </a:r>
            <a:br>
              <a:rPr lang="es-ES">
                <a:latin typeface="Calibri" panose="020F0502020204030204" pitchFamily="34" charset="0"/>
              </a:rPr>
            </a:br>
            <a:r>
              <a:rPr lang="es-ES">
                <a:latin typeface="Calibri" panose="020F0502020204030204" pitchFamily="34" charset="0"/>
              </a:rPr>
              <a:t> </a:t>
            </a:r>
            <a:r>
              <a:rPr lang="es-ES" dirty="0">
                <a:latin typeface="Calibri" panose="020F0502020204030204" pitchFamily="34" charset="0"/>
              </a:rPr>
              <a:t/>
            </a:r>
            <a:br>
              <a:rPr lang="es-ES" dirty="0">
                <a:latin typeface="Calibri" panose="020F0502020204030204" pitchFamily="34" charset="0"/>
              </a:rPr>
            </a:br>
            <a:r>
              <a:rPr lang="es-ES" dirty="0">
                <a:latin typeface="Calibri" panose="020F0502020204030204" pitchFamily="34" charset="0"/>
              </a:rPr>
              <a:t/>
            </a:r>
            <a:br>
              <a:rPr lang="es-ES" dirty="0">
                <a:latin typeface="Calibri" panose="020F0502020204030204" pitchFamily="34" charset="0"/>
              </a:rPr>
            </a:br>
            <a:endParaRPr b="1" i="0" u="none" strike="noStrike" cap="none" dirty="0">
              <a:solidFill>
                <a:srgbClr val="76384D"/>
              </a:solidFill>
              <a:latin typeface="Calibri" panose="020F0502020204030204" pitchFamily="34" charset="0"/>
              <a:ea typeface="Calibri"/>
              <a:cs typeface="Calibri" panose="020F0502020204030204" pitchFamily="34" charset="0"/>
              <a:sym typeface="Calibri"/>
            </a:endParaRPr>
          </a:p>
        </p:txBody>
      </p:sp>
      <p:sp>
        <p:nvSpPr>
          <p:cNvPr id="20" name="Google Shape;96;p3"/>
          <p:cNvSpPr txBox="1"/>
          <p:nvPr/>
        </p:nvSpPr>
        <p:spPr>
          <a:xfrm>
            <a:off x="6554516" y="2041003"/>
            <a:ext cx="286226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CRITERIOS DE EVALUACIÓN</a:t>
            </a:r>
            <a:endParaRPr sz="1800" b="0" i="0" u="none" strike="noStrike" cap="none" dirty="0">
              <a:solidFill>
                <a:srgbClr val="ED6B00"/>
              </a:solidFill>
              <a:latin typeface="Calibri"/>
              <a:ea typeface="Calibri"/>
              <a:cs typeface="Calibri"/>
              <a:sym typeface="Calibri"/>
            </a:endParaRPr>
          </a:p>
        </p:txBody>
      </p:sp>
      <p:pic>
        <p:nvPicPr>
          <p:cNvPr id="21" name="Imagen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9552" y="1203013"/>
            <a:ext cx="702376" cy="669708"/>
          </a:xfrm>
          <a:prstGeom prst="rect">
            <a:avLst/>
          </a:prstGeom>
        </p:spPr>
      </p:pic>
      <p:pic>
        <p:nvPicPr>
          <p:cNvPr id="22" name="Imagen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11864" y="4448534"/>
            <a:ext cx="3103843" cy="2466270"/>
          </a:xfrm>
          <a:prstGeom prst="rect">
            <a:avLst/>
          </a:prstGeom>
        </p:spPr>
      </p:pic>
      <p:pic>
        <p:nvPicPr>
          <p:cNvPr id="23" name="Imagen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588297" y="3757726"/>
            <a:ext cx="3025211" cy="4082383"/>
          </a:xfrm>
          <a:prstGeom prst="rect">
            <a:avLst/>
          </a:prstGeom>
        </p:spPr>
      </p:pic>
    </p:spTree>
    <p:extLst>
      <p:ext uri="{BB962C8B-B14F-4D97-AF65-F5344CB8AC3E}">
        <p14:creationId xmlns:p14="http://schemas.microsoft.com/office/powerpoint/2010/main" val="623171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4"/>
          <p:cNvGrpSpPr/>
          <p:nvPr/>
        </p:nvGrpSpPr>
        <p:grpSpPr>
          <a:xfrm>
            <a:off x="365701" y="2843142"/>
            <a:ext cx="4856174" cy="650071"/>
            <a:chOff x="365493" y="3098701"/>
            <a:chExt cx="4856174" cy="650071"/>
          </a:xfrm>
        </p:grpSpPr>
        <p:sp>
          <p:nvSpPr>
            <p:cNvPr id="9" name="Google Shape;101;p3"/>
            <p:cNvSpPr/>
            <p:nvPr/>
          </p:nvSpPr>
          <p:spPr>
            <a:xfrm>
              <a:off x="563867" y="3098701"/>
              <a:ext cx="4657800" cy="650071"/>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10" name="Grupo 3"/>
            <p:cNvGrpSpPr/>
            <p:nvPr/>
          </p:nvGrpSpPr>
          <p:grpSpPr>
            <a:xfrm>
              <a:off x="365493" y="3240122"/>
              <a:ext cx="376200" cy="395325"/>
              <a:chOff x="365493" y="3334343"/>
              <a:chExt cx="376200" cy="395325"/>
            </a:xfrm>
          </p:grpSpPr>
          <p:sp>
            <p:nvSpPr>
              <p:cNvPr id="12" name="Google Shape;103;p3"/>
              <p:cNvSpPr/>
              <p:nvPr/>
            </p:nvSpPr>
            <p:spPr>
              <a:xfrm>
                <a:off x="365493" y="3343868"/>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04;p3"/>
              <p:cNvSpPr txBox="1"/>
              <p:nvPr/>
            </p:nvSpPr>
            <p:spPr>
              <a:xfrm>
                <a:off x="372621" y="3334343"/>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sp>
          <p:nvSpPr>
            <p:cNvPr id="11" name="Google Shape;99;p3"/>
            <p:cNvSpPr txBox="1"/>
            <p:nvPr/>
          </p:nvSpPr>
          <p:spPr>
            <a:xfrm>
              <a:off x="938567" y="3137862"/>
              <a:ext cx="3960526" cy="538200"/>
            </a:xfrm>
            <a:prstGeom prst="rect">
              <a:avLst/>
            </a:prstGeom>
            <a:noFill/>
            <a:ln>
              <a:noFill/>
            </a:ln>
          </p:spPr>
          <p:txBody>
            <a:bodyPr spcFirstLastPara="1" wrap="square" lIns="91425" tIns="91425" rIns="91425" bIns="91425" anchor="ctr" anchorCtr="0">
              <a:noAutofit/>
            </a:bodyPr>
            <a:lstStyle/>
            <a:p>
              <a:r>
                <a:rPr lang="es-CL" sz="1600" dirty="0" smtClean="0">
                  <a:latin typeface="Calibri"/>
                  <a:cs typeface="Calibri"/>
                </a:rPr>
                <a:t>Conocimos qué es un Finiquito</a:t>
              </a:r>
              <a:endParaRPr lang="es-CL" sz="1600" dirty="0">
                <a:latin typeface="Calibri"/>
                <a:cs typeface="Calibri"/>
              </a:endParaRPr>
            </a:p>
          </p:txBody>
        </p:sp>
      </p:grpSp>
      <p:sp>
        <p:nvSpPr>
          <p:cNvPr id="30"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¿QUÉ APRENDIMOS LA ACTIVIDAD ANTERIOR?</a:t>
            </a:r>
            <a:endParaRPr sz="3100" b="1" i="0" u="none" strike="noStrike" cap="none" dirty="0">
              <a:solidFill>
                <a:srgbClr val="ED6B00"/>
              </a:solidFill>
              <a:latin typeface="Calibri"/>
              <a:ea typeface="Calibri"/>
              <a:cs typeface="Calibri"/>
              <a:sym typeface="Calibri"/>
            </a:endParaRPr>
          </a:p>
        </p:txBody>
      </p:sp>
      <p:sp>
        <p:nvSpPr>
          <p:cNvPr id="31"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sp>
        <p:nvSpPr>
          <p:cNvPr id="32" name="Google Shape;96;p3"/>
          <p:cNvSpPr txBox="1"/>
          <p:nvPr/>
        </p:nvSpPr>
        <p:spPr>
          <a:xfrm>
            <a:off x="371450" y="2146829"/>
            <a:ext cx="5269061"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dirty="0">
                <a:solidFill>
                  <a:srgbClr val="ED6B00"/>
                </a:solidFill>
                <a:latin typeface="Calibri"/>
                <a:ea typeface="Calibri"/>
                <a:cs typeface="Calibri"/>
                <a:sym typeface="Calibri"/>
              </a:rPr>
              <a:t>DERECHOS Y CONCEPTOS DE PAGO EN UN FINIQUITO</a:t>
            </a:r>
            <a:endParaRPr sz="1800" b="0" i="0" u="none" strike="noStrike" cap="none" dirty="0">
              <a:solidFill>
                <a:srgbClr val="ED6B00"/>
              </a:solidFill>
              <a:latin typeface="Calibri"/>
              <a:ea typeface="Calibri"/>
              <a:cs typeface="Calibri"/>
              <a:sym typeface="Calibri"/>
            </a:endParaRPr>
          </a:p>
        </p:txBody>
      </p:sp>
      <p:grpSp>
        <p:nvGrpSpPr>
          <p:cNvPr id="2" name="Grupo 5"/>
          <p:cNvGrpSpPr/>
          <p:nvPr/>
        </p:nvGrpSpPr>
        <p:grpSpPr>
          <a:xfrm>
            <a:off x="386551" y="3590197"/>
            <a:ext cx="4845900" cy="883650"/>
            <a:chOff x="386551" y="4102397"/>
            <a:chExt cx="4845900" cy="883650"/>
          </a:xfrm>
        </p:grpSpPr>
        <p:sp>
          <p:nvSpPr>
            <p:cNvPr id="3" name="Google Shape;101;p3"/>
            <p:cNvSpPr/>
            <p:nvPr/>
          </p:nvSpPr>
          <p:spPr>
            <a:xfrm>
              <a:off x="574651" y="4102397"/>
              <a:ext cx="4657800" cy="88365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4" name="Grupo 45"/>
            <p:cNvGrpSpPr/>
            <p:nvPr/>
          </p:nvGrpSpPr>
          <p:grpSpPr>
            <a:xfrm>
              <a:off x="386551" y="4346560"/>
              <a:ext cx="391110" cy="395325"/>
              <a:chOff x="375767" y="3437085"/>
              <a:chExt cx="376200" cy="395325"/>
            </a:xfrm>
          </p:grpSpPr>
          <p:sp>
            <p:nvSpPr>
              <p:cNvPr id="6" name="Google Shape;103;p3"/>
              <p:cNvSpPr/>
              <p:nvPr/>
            </p:nvSpPr>
            <p:spPr>
              <a:xfrm>
                <a:off x="375767" y="344661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04;p3"/>
              <p:cNvSpPr txBox="1"/>
              <p:nvPr/>
            </p:nvSpPr>
            <p:spPr>
              <a:xfrm>
                <a:off x="385292" y="3437085"/>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grpSp>
        <p:sp>
          <p:nvSpPr>
            <p:cNvPr id="5" name="Google Shape;99;p3"/>
            <p:cNvSpPr txBox="1"/>
            <p:nvPr/>
          </p:nvSpPr>
          <p:spPr>
            <a:xfrm>
              <a:off x="949351" y="4264848"/>
              <a:ext cx="3982246" cy="538200"/>
            </a:xfrm>
            <a:prstGeom prst="rect">
              <a:avLst/>
            </a:prstGeom>
            <a:noFill/>
            <a:ln>
              <a:noFill/>
            </a:ln>
          </p:spPr>
          <p:txBody>
            <a:bodyPr spcFirstLastPara="1" wrap="square" lIns="91425" tIns="91425" rIns="91425" bIns="91425" anchor="ctr" anchorCtr="0">
              <a:noAutofit/>
            </a:bodyPr>
            <a:lstStyle/>
            <a:p>
              <a:r>
                <a:rPr lang="es-ES" sz="1600" dirty="0">
                  <a:latin typeface="Calibri" charset="0"/>
                  <a:ea typeface="Calibri" charset="0"/>
                  <a:cs typeface="Calibri" charset="0"/>
                </a:rPr>
                <a:t>Identificamos las Causales de Termino de contrato de trabajo y que derechos de pago tiene el trabajador.</a:t>
              </a:r>
            </a:p>
          </p:txBody>
        </p:sp>
      </p:grpSp>
      <p:grpSp>
        <p:nvGrpSpPr>
          <p:cNvPr id="36" name="Grupo 4">
            <a:extLst>
              <a:ext uri="{FF2B5EF4-FFF2-40B4-BE49-F238E27FC236}">
                <a16:creationId xmlns:a16="http://schemas.microsoft.com/office/drawing/2014/main" xmlns="" id="{05B21A92-30F9-BF41-A122-75FD21C18025}"/>
              </a:ext>
            </a:extLst>
          </p:cNvPr>
          <p:cNvGrpSpPr/>
          <p:nvPr/>
        </p:nvGrpSpPr>
        <p:grpSpPr>
          <a:xfrm>
            <a:off x="365701" y="4561561"/>
            <a:ext cx="4856174" cy="650071"/>
            <a:chOff x="365493" y="3098701"/>
            <a:chExt cx="4856174" cy="650071"/>
          </a:xfrm>
        </p:grpSpPr>
        <p:sp>
          <p:nvSpPr>
            <p:cNvPr id="37" name="Google Shape;101;p3">
              <a:extLst>
                <a:ext uri="{FF2B5EF4-FFF2-40B4-BE49-F238E27FC236}">
                  <a16:creationId xmlns:a16="http://schemas.microsoft.com/office/drawing/2014/main" xmlns="" id="{888D61C1-588E-A94E-ADB9-8937FBA67495}"/>
                </a:ext>
              </a:extLst>
            </p:cNvPr>
            <p:cNvSpPr/>
            <p:nvPr/>
          </p:nvSpPr>
          <p:spPr>
            <a:xfrm>
              <a:off x="563867" y="3098701"/>
              <a:ext cx="4657800" cy="650071"/>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38" name="Grupo 3">
              <a:extLst>
                <a:ext uri="{FF2B5EF4-FFF2-40B4-BE49-F238E27FC236}">
                  <a16:creationId xmlns:a16="http://schemas.microsoft.com/office/drawing/2014/main" xmlns="" id="{C2B6911A-B76D-874F-A3F2-5F077965C000}"/>
                </a:ext>
              </a:extLst>
            </p:cNvPr>
            <p:cNvGrpSpPr/>
            <p:nvPr/>
          </p:nvGrpSpPr>
          <p:grpSpPr>
            <a:xfrm>
              <a:off x="365493" y="3240122"/>
              <a:ext cx="376200" cy="395325"/>
              <a:chOff x="365493" y="3334343"/>
              <a:chExt cx="376200" cy="395325"/>
            </a:xfrm>
          </p:grpSpPr>
          <p:sp>
            <p:nvSpPr>
              <p:cNvPr id="40" name="Google Shape;103;p3">
                <a:extLst>
                  <a:ext uri="{FF2B5EF4-FFF2-40B4-BE49-F238E27FC236}">
                    <a16:creationId xmlns:a16="http://schemas.microsoft.com/office/drawing/2014/main" xmlns="" id="{0BE51802-D6A7-5749-827A-64F2E670AC8E}"/>
                  </a:ext>
                </a:extLst>
              </p:cNvPr>
              <p:cNvSpPr/>
              <p:nvPr/>
            </p:nvSpPr>
            <p:spPr>
              <a:xfrm>
                <a:off x="365493" y="3343868"/>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104;p3">
                <a:extLst>
                  <a:ext uri="{FF2B5EF4-FFF2-40B4-BE49-F238E27FC236}">
                    <a16:creationId xmlns:a16="http://schemas.microsoft.com/office/drawing/2014/main" xmlns="" id="{C95FCA28-76F5-424A-AD3B-782E5972561A}"/>
                  </a:ext>
                </a:extLst>
              </p:cNvPr>
              <p:cNvSpPr txBox="1"/>
              <p:nvPr/>
            </p:nvSpPr>
            <p:spPr>
              <a:xfrm>
                <a:off x="372621" y="3334343"/>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dirty="0">
                    <a:solidFill>
                      <a:srgbClr val="FFFFFF"/>
                    </a:solidFill>
                    <a:latin typeface="Calibri"/>
                    <a:ea typeface="Calibri"/>
                    <a:cs typeface="Calibri"/>
                    <a:sym typeface="Calibri"/>
                  </a:rPr>
                  <a:t>3</a:t>
                </a:r>
                <a:endParaRPr sz="2800" b="1" i="0" u="none" strike="noStrike" cap="none" dirty="0">
                  <a:solidFill>
                    <a:srgbClr val="FFFFFF"/>
                  </a:solidFill>
                  <a:latin typeface="Calibri"/>
                  <a:ea typeface="Calibri"/>
                  <a:cs typeface="Calibri"/>
                  <a:sym typeface="Calibri"/>
                </a:endParaRPr>
              </a:p>
            </p:txBody>
          </p:sp>
        </p:grpSp>
        <p:sp>
          <p:nvSpPr>
            <p:cNvPr id="39" name="Google Shape;99;p3">
              <a:extLst>
                <a:ext uri="{FF2B5EF4-FFF2-40B4-BE49-F238E27FC236}">
                  <a16:creationId xmlns:a16="http://schemas.microsoft.com/office/drawing/2014/main" xmlns="" id="{BD7DCE79-4191-4642-A494-E022F3AAE1AC}"/>
                </a:ext>
              </a:extLst>
            </p:cNvPr>
            <p:cNvSpPr txBox="1"/>
            <p:nvPr/>
          </p:nvSpPr>
          <p:spPr>
            <a:xfrm>
              <a:off x="938567" y="3137862"/>
              <a:ext cx="3960526" cy="538200"/>
            </a:xfrm>
            <a:prstGeom prst="rect">
              <a:avLst/>
            </a:prstGeom>
            <a:noFill/>
            <a:ln>
              <a:noFill/>
            </a:ln>
          </p:spPr>
          <p:txBody>
            <a:bodyPr spcFirstLastPara="1" wrap="square" lIns="91425" tIns="91425" rIns="91425" bIns="91425" anchor="ctr" anchorCtr="0">
              <a:noAutofit/>
            </a:bodyPr>
            <a:lstStyle/>
            <a:p>
              <a:r>
                <a:rPr lang="es-ES" sz="1600" dirty="0">
                  <a:latin typeface="Calibri" charset="0"/>
                  <a:ea typeface="Calibri" charset="0"/>
                  <a:cs typeface="Calibri" charset="0"/>
                </a:rPr>
                <a:t>Identificamos las formalidades aplicables al Finiquito y su respectivo Pago.</a:t>
              </a:r>
            </a:p>
          </p:txBody>
        </p:sp>
      </p:grpSp>
      <p:grpSp>
        <p:nvGrpSpPr>
          <p:cNvPr id="49" name="Grupo 4">
            <a:extLst>
              <a:ext uri="{FF2B5EF4-FFF2-40B4-BE49-F238E27FC236}">
                <a16:creationId xmlns:a16="http://schemas.microsoft.com/office/drawing/2014/main" xmlns="" id="{F03B8BCD-11B9-E543-9C42-2D97DEB3423E}"/>
              </a:ext>
            </a:extLst>
          </p:cNvPr>
          <p:cNvGrpSpPr/>
          <p:nvPr/>
        </p:nvGrpSpPr>
        <p:grpSpPr>
          <a:xfrm>
            <a:off x="365701" y="5302189"/>
            <a:ext cx="4856174" cy="650071"/>
            <a:chOff x="365493" y="3098701"/>
            <a:chExt cx="4856174" cy="650071"/>
          </a:xfrm>
        </p:grpSpPr>
        <p:sp>
          <p:nvSpPr>
            <p:cNvPr id="50" name="Google Shape;101;p3">
              <a:extLst>
                <a:ext uri="{FF2B5EF4-FFF2-40B4-BE49-F238E27FC236}">
                  <a16:creationId xmlns:a16="http://schemas.microsoft.com/office/drawing/2014/main" xmlns="" id="{C75A6D09-148F-9148-9673-FDD4394B8A7E}"/>
                </a:ext>
              </a:extLst>
            </p:cNvPr>
            <p:cNvSpPr/>
            <p:nvPr/>
          </p:nvSpPr>
          <p:spPr>
            <a:xfrm>
              <a:off x="563867" y="3098701"/>
              <a:ext cx="4657800" cy="650071"/>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51" name="Grupo 3">
              <a:extLst>
                <a:ext uri="{FF2B5EF4-FFF2-40B4-BE49-F238E27FC236}">
                  <a16:creationId xmlns:a16="http://schemas.microsoft.com/office/drawing/2014/main" xmlns="" id="{5D9E3F92-C666-EF4B-AC4F-7A9D64341EAB}"/>
                </a:ext>
              </a:extLst>
            </p:cNvPr>
            <p:cNvGrpSpPr/>
            <p:nvPr/>
          </p:nvGrpSpPr>
          <p:grpSpPr>
            <a:xfrm>
              <a:off x="365493" y="3240122"/>
              <a:ext cx="376200" cy="395325"/>
              <a:chOff x="365493" y="3334343"/>
              <a:chExt cx="376200" cy="395325"/>
            </a:xfrm>
          </p:grpSpPr>
          <p:sp>
            <p:nvSpPr>
              <p:cNvPr id="53" name="Google Shape;103;p3">
                <a:extLst>
                  <a:ext uri="{FF2B5EF4-FFF2-40B4-BE49-F238E27FC236}">
                    <a16:creationId xmlns:a16="http://schemas.microsoft.com/office/drawing/2014/main" xmlns="" id="{750F0B7A-9FC5-394C-A296-AA3CA83B4A8E}"/>
                  </a:ext>
                </a:extLst>
              </p:cNvPr>
              <p:cNvSpPr/>
              <p:nvPr/>
            </p:nvSpPr>
            <p:spPr>
              <a:xfrm>
                <a:off x="365493" y="3343868"/>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104;p3">
                <a:extLst>
                  <a:ext uri="{FF2B5EF4-FFF2-40B4-BE49-F238E27FC236}">
                    <a16:creationId xmlns:a16="http://schemas.microsoft.com/office/drawing/2014/main" xmlns="" id="{A93A9C24-44AC-DE4B-A1D4-3F49CE3D9A08}"/>
                  </a:ext>
                </a:extLst>
              </p:cNvPr>
              <p:cNvSpPr txBox="1"/>
              <p:nvPr/>
            </p:nvSpPr>
            <p:spPr>
              <a:xfrm>
                <a:off x="372621" y="3334343"/>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4</a:t>
                </a:r>
                <a:endParaRPr sz="2800" b="1" i="0" u="none" strike="noStrike" cap="none" dirty="0">
                  <a:solidFill>
                    <a:srgbClr val="FFFFFF"/>
                  </a:solidFill>
                  <a:latin typeface="Calibri"/>
                  <a:ea typeface="Calibri"/>
                  <a:cs typeface="Calibri"/>
                  <a:sym typeface="Calibri"/>
                </a:endParaRPr>
              </a:p>
            </p:txBody>
          </p:sp>
        </p:grpSp>
        <p:sp>
          <p:nvSpPr>
            <p:cNvPr id="52" name="Google Shape;99;p3">
              <a:extLst>
                <a:ext uri="{FF2B5EF4-FFF2-40B4-BE49-F238E27FC236}">
                  <a16:creationId xmlns:a16="http://schemas.microsoft.com/office/drawing/2014/main" xmlns="" id="{8981154F-B6C6-2645-BE1E-5307A10D099F}"/>
                </a:ext>
              </a:extLst>
            </p:cNvPr>
            <p:cNvSpPr txBox="1"/>
            <p:nvPr/>
          </p:nvSpPr>
          <p:spPr>
            <a:xfrm>
              <a:off x="938567" y="3137862"/>
              <a:ext cx="3960526" cy="538200"/>
            </a:xfrm>
            <a:prstGeom prst="rect">
              <a:avLst/>
            </a:prstGeom>
            <a:noFill/>
            <a:ln>
              <a:noFill/>
            </a:ln>
          </p:spPr>
          <p:txBody>
            <a:bodyPr spcFirstLastPara="1" wrap="square" lIns="91425" tIns="91425" rIns="91425" bIns="91425" anchor="ctr" anchorCtr="0">
              <a:noAutofit/>
            </a:bodyPr>
            <a:lstStyle/>
            <a:p>
              <a:r>
                <a:rPr lang="es-ES" sz="1600" dirty="0">
                  <a:latin typeface="Calibri" charset="0"/>
                  <a:ea typeface="Calibri" charset="0"/>
                  <a:cs typeface="Calibri" charset="0"/>
                </a:rPr>
                <a:t>Finalmente revisamos las Ley Bustos, o Ley N° 19631.</a:t>
              </a:r>
            </a:p>
          </p:txBody>
        </p:sp>
      </p:grpSp>
      <p:grpSp>
        <p:nvGrpSpPr>
          <p:cNvPr id="55" name="Grupo 54"/>
          <p:cNvGrpSpPr/>
          <p:nvPr/>
        </p:nvGrpSpPr>
        <p:grpSpPr>
          <a:xfrm>
            <a:off x="4870518" y="2522984"/>
            <a:ext cx="4828328" cy="4574478"/>
            <a:chOff x="4870518" y="2513152"/>
            <a:chExt cx="4828328" cy="4574478"/>
          </a:xfrm>
        </p:grpSpPr>
        <p:sp>
          <p:nvSpPr>
            <p:cNvPr id="56" name="Elipse 55"/>
            <p:cNvSpPr/>
            <p:nvPr/>
          </p:nvSpPr>
          <p:spPr>
            <a:xfrm>
              <a:off x="5026049" y="3628334"/>
              <a:ext cx="719399" cy="7193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7" name="Imagen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518" y="2513152"/>
              <a:ext cx="4828328" cy="4574478"/>
            </a:xfrm>
            <a:prstGeom prst="rect">
              <a:avLst/>
            </a:prstGeom>
          </p:spPr>
        </p:pic>
      </p:grpSp>
    </p:spTree>
    <p:extLst>
      <p:ext uri="{BB962C8B-B14F-4D97-AF65-F5344CB8AC3E}">
        <p14:creationId xmlns:p14="http://schemas.microsoft.com/office/powerpoint/2010/main" val="2133594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15"/>
          <p:cNvGrpSpPr/>
          <p:nvPr/>
        </p:nvGrpSpPr>
        <p:grpSpPr>
          <a:xfrm flipH="1">
            <a:off x="536225" y="2336800"/>
            <a:ext cx="5348026" cy="2718086"/>
            <a:chOff x="3816593" y="2843142"/>
            <a:chExt cx="5348026" cy="2790742"/>
          </a:xfrm>
        </p:grpSpPr>
        <p:sp>
          <p:nvSpPr>
            <p:cNvPr id="5" name="Google Shape;101;p3"/>
            <p:cNvSpPr/>
            <p:nvPr/>
          </p:nvSpPr>
          <p:spPr>
            <a:xfrm>
              <a:off x="4506819" y="2843142"/>
              <a:ext cx="4657800" cy="2790742"/>
            </a:xfrm>
            <a:prstGeom prst="roundRect">
              <a:avLst>
                <a:gd name="adj" fmla="val 16667"/>
              </a:avLst>
            </a:prstGeom>
            <a:solidFill>
              <a:srgbClr val="F7E3D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 name="Triángulo isósceles 14"/>
            <p:cNvSpPr/>
            <p:nvPr/>
          </p:nvSpPr>
          <p:spPr>
            <a:xfrm rot="14571043">
              <a:off x="4111561" y="4473675"/>
              <a:ext cx="432619" cy="1022555"/>
            </a:xfrm>
            <a:prstGeom prst="triangle">
              <a:avLst/>
            </a:prstGeom>
            <a:solidFill>
              <a:srgbClr val="F7E3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 name="Google Shape;95;p3"/>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¿QUÉ APRENDIMOS LA ACTIVIDAD ANTERIOR?</a:t>
            </a:r>
            <a:endParaRPr sz="3100" b="1" i="0" u="none" strike="noStrike" cap="none" dirty="0">
              <a:solidFill>
                <a:srgbClr val="ED6B00"/>
              </a:solidFill>
              <a:latin typeface="Calibri"/>
              <a:ea typeface="Calibri"/>
              <a:cs typeface="Calibri"/>
              <a:sym typeface="Calibri"/>
            </a:endParaRPr>
          </a:p>
        </p:txBody>
      </p:sp>
      <p:sp>
        <p:nvSpPr>
          <p:cNvPr id="3" name="Google Shape;70;p14">
            <a:extLst>
              <a:ext uri="{FF2B5EF4-FFF2-40B4-BE49-F238E27FC236}">
                <a16:creationId xmlns:a16="http://schemas.microsoft.com/office/drawing/2014/main" xmlns="" id="{3C5EA18A-4979-4B4F-89E8-76D78BAC99AB}"/>
              </a:ext>
            </a:extLst>
          </p:cNvPr>
          <p:cNvSpPr txBox="1">
            <a:spLocks/>
          </p:cNvSpPr>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CL" b="1" dirty="0">
                <a:latin typeface="Calibri" panose="020F0502020204030204" pitchFamily="34" charset="0"/>
                <a:ea typeface="Roboto"/>
                <a:cs typeface="Calibri" panose="020F0502020204030204" pitchFamily="34" charset="0"/>
                <a:sym typeface="Roboto"/>
              </a:rPr>
              <a:t>RECORDEMOS</a:t>
            </a:r>
            <a:endParaRPr lang="x-none" b="1" dirty="0">
              <a:latin typeface="Calibri" panose="020F0502020204030204" pitchFamily="34" charset="0"/>
              <a:ea typeface="Roboto"/>
              <a:cs typeface="Calibri" panose="020F0502020204030204" pitchFamily="34" charset="0"/>
              <a:sym typeface="Roboto"/>
            </a:endParaRPr>
          </a:p>
          <a:p>
            <a:endParaRPr lang="x-none" b="1" dirty="0">
              <a:latin typeface="Calibri" panose="020F0502020204030204" pitchFamily="34" charset="0"/>
              <a:ea typeface="Roboto"/>
              <a:cs typeface="Calibri" panose="020F0502020204030204" pitchFamily="34" charset="0"/>
              <a:sym typeface="Roboto"/>
            </a:endParaRPr>
          </a:p>
        </p:txBody>
      </p:sp>
      <p:pic>
        <p:nvPicPr>
          <p:cNvPr id="20" name="Imagen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5674" y="3333134"/>
            <a:ext cx="4585614" cy="4344525"/>
          </a:xfrm>
          <a:prstGeom prst="rect">
            <a:avLst/>
          </a:prstGeom>
        </p:spPr>
      </p:pic>
      <p:sp>
        <p:nvSpPr>
          <p:cNvPr id="9" name="Google Shape;318;p12">
            <a:extLst>
              <a:ext uri="{FF2B5EF4-FFF2-40B4-BE49-F238E27FC236}">
                <a16:creationId xmlns:a16="http://schemas.microsoft.com/office/drawing/2014/main" xmlns="" id="{18990FA5-28BC-1445-9A94-2314C8D906EE}"/>
              </a:ext>
            </a:extLst>
          </p:cNvPr>
          <p:cNvSpPr txBox="1"/>
          <p:nvPr/>
        </p:nvSpPr>
        <p:spPr>
          <a:xfrm>
            <a:off x="856788" y="5814477"/>
            <a:ext cx="4995614"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2100" b="1" i="0" u="none" strike="noStrike" cap="none" dirty="0">
                <a:solidFill>
                  <a:srgbClr val="ED6B00"/>
                </a:solidFill>
                <a:latin typeface="Calibri"/>
                <a:ea typeface="Calibri"/>
                <a:cs typeface="Calibri"/>
                <a:sym typeface="Calibri"/>
              </a:rPr>
              <a:t>¡</a:t>
            </a:r>
            <a:r>
              <a:rPr lang="es-CL" sz="2100" b="1" i="0" u="none" strike="noStrike" cap="none" dirty="0">
                <a:solidFill>
                  <a:srgbClr val="ED6B00"/>
                </a:solidFill>
                <a:latin typeface="Calibri"/>
                <a:ea typeface="Calibri"/>
                <a:cs typeface="Calibri"/>
                <a:sym typeface="Calibri"/>
              </a:rPr>
              <a:t>Muy bien!</a:t>
            </a:r>
            <a:endParaRPr b="1" dirty="0"/>
          </a:p>
          <a:p>
            <a:pPr marL="0" marR="0" lvl="0" indent="0" algn="l" rtl="0">
              <a:lnSpc>
                <a:spcPct val="100000"/>
              </a:lnSpc>
              <a:spcBef>
                <a:spcPts val="0"/>
              </a:spcBef>
              <a:spcAft>
                <a:spcPts val="0"/>
              </a:spcAft>
              <a:buNone/>
            </a:pPr>
            <a:r>
              <a:rPr lang="es-ES" sz="2100" b="0" i="0" u="none" strike="noStrike" cap="none" dirty="0" smtClean="0">
                <a:solidFill>
                  <a:srgbClr val="ED6B00"/>
                </a:solidFill>
                <a:latin typeface="Calibri"/>
                <a:ea typeface="Calibri"/>
                <a:cs typeface="Calibri"/>
                <a:sym typeface="Calibri"/>
              </a:rPr>
              <a:t>Para seguir profundizando, revisemos</a:t>
            </a:r>
            <a:endParaRPr dirty="0">
              <a:solidFill>
                <a:srgbClr val="ED6B00"/>
              </a:solidFill>
            </a:endParaRPr>
          </a:p>
          <a:p>
            <a:pPr marL="0" marR="0" lvl="0" indent="0" algn="l" rtl="0">
              <a:lnSpc>
                <a:spcPct val="100000"/>
              </a:lnSpc>
              <a:spcBef>
                <a:spcPts val="0"/>
              </a:spcBef>
              <a:spcAft>
                <a:spcPts val="0"/>
              </a:spcAft>
              <a:buNone/>
            </a:pPr>
            <a:r>
              <a:rPr lang="en-US" sz="2100" i="0" u="none" strike="noStrike" cap="none" dirty="0">
                <a:solidFill>
                  <a:srgbClr val="ED6B00"/>
                </a:solidFill>
                <a:latin typeface="Calibri"/>
                <a:ea typeface="Calibri"/>
                <a:cs typeface="Calibri"/>
                <a:sym typeface="Calibri"/>
              </a:rPr>
              <a:t>la </a:t>
            </a:r>
            <a:r>
              <a:rPr lang="en-US" sz="2100" i="0" u="none" strike="noStrike" cap="none" dirty="0" err="1">
                <a:solidFill>
                  <a:srgbClr val="A93501"/>
                </a:solidFill>
                <a:latin typeface="Calibri"/>
                <a:ea typeface="Calibri"/>
                <a:cs typeface="Calibri"/>
                <a:sym typeface="Calibri"/>
              </a:rPr>
              <a:t>siguiente</a:t>
            </a:r>
            <a:r>
              <a:rPr lang="en-US" sz="2100" i="0" u="none" strike="noStrike" cap="none" dirty="0">
                <a:solidFill>
                  <a:srgbClr val="A93501"/>
                </a:solidFill>
                <a:latin typeface="Calibri"/>
                <a:ea typeface="Calibri"/>
                <a:cs typeface="Calibri"/>
                <a:sym typeface="Calibri"/>
              </a:rPr>
              <a:t> </a:t>
            </a:r>
            <a:r>
              <a:rPr lang="en-US" sz="2100" i="0" u="none" strike="noStrike" cap="none" dirty="0" err="1">
                <a:solidFill>
                  <a:srgbClr val="A93501"/>
                </a:solidFill>
                <a:latin typeface="Calibri"/>
                <a:ea typeface="Calibri"/>
                <a:cs typeface="Calibri"/>
                <a:sym typeface="Calibri"/>
              </a:rPr>
              <a:t>presentación</a:t>
            </a:r>
            <a:r>
              <a:rPr lang="en-US" sz="2100" dirty="0">
                <a:solidFill>
                  <a:srgbClr val="A93501"/>
                </a:solidFill>
                <a:latin typeface="Calibri"/>
                <a:ea typeface="Calibri"/>
                <a:cs typeface="Calibri"/>
                <a:sym typeface="Calibri"/>
              </a:rPr>
              <a:t>.</a:t>
            </a:r>
            <a:endParaRPr dirty="0">
              <a:solidFill>
                <a:srgbClr val="A93501"/>
              </a:solidFill>
            </a:endParaRPr>
          </a:p>
        </p:txBody>
      </p:sp>
      <p:sp>
        <p:nvSpPr>
          <p:cNvPr id="11" name="CuadroTexto 10">
            <a:extLst>
              <a:ext uri="{FF2B5EF4-FFF2-40B4-BE49-F238E27FC236}">
                <a16:creationId xmlns:a16="http://schemas.microsoft.com/office/drawing/2014/main" xmlns="" id="{EF2ECB93-C10B-FE4F-8E47-4A6B8D47F7A3}"/>
              </a:ext>
            </a:extLst>
          </p:cNvPr>
          <p:cNvSpPr txBox="1"/>
          <p:nvPr/>
        </p:nvSpPr>
        <p:spPr>
          <a:xfrm>
            <a:off x="770563" y="2547991"/>
            <a:ext cx="4089114" cy="2523768"/>
          </a:xfrm>
          <a:prstGeom prst="rect">
            <a:avLst/>
          </a:prstGeom>
          <a:noFill/>
        </p:spPr>
        <p:txBody>
          <a:bodyPr wrap="square" rtlCol="0">
            <a:spAutoFit/>
          </a:bodyPr>
          <a:lstStyle/>
          <a:p>
            <a:pPr marL="0" indent="0">
              <a:buNone/>
            </a:pPr>
            <a:r>
              <a:rPr lang="es-ES" sz="1800" dirty="0">
                <a:latin typeface="Calibri" charset="0"/>
                <a:ea typeface="Calibri" charset="0"/>
                <a:cs typeface="Calibri" charset="0"/>
              </a:rPr>
              <a:t>Para revisar los aprendizajes trabajados en actividad anterior, te invitamos a reunirte en grupos no más de tres integrantes, y confeccionar un flujo grama de un termino de </a:t>
            </a:r>
            <a:r>
              <a:rPr lang="es-ES" sz="1800" b="1" dirty="0">
                <a:latin typeface="Calibri" charset="0"/>
                <a:ea typeface="Calibri" charset="0"/>
                <a:cs typeface="Calibri" charset="0"/>
              </a:rPr>
              <a:t>Contrato de Trabajo de acuerdo a la causal del Art. 161</a:t>
            </a:r>
            <a:r>
              <a:rPr lang="es-ES" sz="1800" dirty="0">
                <a:latin typeface="Calibri" charset="0"/>
                <a:ea typeface="Calibri" charset="0"/>
                <a:cs typeface="Calibri" charset="0"/>
              </a:rPr>
              <a:t>, sin aviso previo, y que conceptos de pago le corresponde al trabajador.</a:t>
            </a:r>
          </a:p>
          <a:p>
            <a:endParaRPr lang="es-ES_tradnl" dirty="0">
              <a:latin typeface="Calibri" charset="0"/>
              <a:ea typeface="Calibri" charset="0"/>
              <a:cs typeface="Calibri" charset="0"/>
            </a:endParaRPr>
          </a:p>
        </p:txBody>
      </p:sp>
    </p:spTree>
    <p:extLst>
      <p:ext uri="{BB962C8B-B14F-4D97-AF65-F5344CB8AC3E}">
        <p14:creationId xmlns:p14="http://schemas.microsoft.com/office/powerpoint/2010/main" val="2999002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87400" y="1435100"/>
            <a:ext cx="184666" cy="307777"/>
          </a:xfrm>
          <a:prstGeom prst="rect">
            <a:avLst/>
          </a:prstGeom>
          <a:noFill/>
        </p:spPr>
        <p:txBody>
          <a:bodyPr wrap="none" rtlCol="0">
            <a:spAutoFit/>
          </a:bodyPr>
          <a:lstStyle/>
          <a:p>
            <a:endParaRPr lang="es-ES" dirty="0"/>
          </a:p>
        </p:txBody>
      </p:sp>
      <p:sp>
        <p:nvSpPr>
          <p:cNvPr id="9" name="Rectángulo 8"/>
          <p:cNvSpPr/>
          <p:nvPr/>
        </p:nvSpPr>
        <p:spPr>
          <a:xfrm>
            <a:off x="584237" y="1022450"/>
            <a:ext cx="965329" cy="338554"/>
          </a:xfrm>
          <a:prstGeom prst="rect">
            <a:avLst/>
          </a:prstGeom>
        </p:spPr>
        <p:txBody>
          <a:bodyPr wrap="none">
            <a:spAutoFit/>
          </a:bodyPr>
          <a:lstStyle/>
          <a:p>
            <a:r>
              <a:rPr lang="es-ES" sz="1600" b="1" dirty="0">
                <a:solidFill>
                  <a:schemeClr val="tx1">
                    <a:lumMod val="75000"/>
                    <a:lumOff val="25000"/>
                  </a:schemeClr>
                </a:solidFill>
                <a:latin typeface="Calibri"/>
                <a:cs typeface="Calibri"/>
              </a:rPr>
              <a:t>Solución.</a:t>
            </a:r>
            <a:endParaRPr lang="es-ES" sz="1600" dirty="0">
              <a:solidFill>
                <a:schemeClr val="tx1">
                  <a:lumMod val="75000"/>
                  <a:lumOff val="25000"/>
                </a:schemeClr>
              </a:solidFill>
            </a:endParaRPr>
          </a:p>
        </p:txBody>
      </p:sp>
      <p:sp>
        <p:nvSpPr>
          <p:cNvPr id="10" name="Google Shape;152;p5">
            <a:extLst>
              <a:ext uri="{FF2B5EF4-FFF2-40B4-BE49-F238E27FC236}">
                <a16:creationId xmlns:a16="http://schemas.microsoft.com/office/drawing/2014/main" xmlns="" id="{58D39BC2-39F5-AC47-9B77-63A7BA0966CC}"/>
              </a:ext>
            </a:extLst>
          </p:cNvPr>
          <p:cNvSpPr/>
          <p:nvPr/>
        </p:nvSpPr>
        <p:spPr>
          <a:xfrm>
            <a:off x="640986" y="1484490"/>
            <a:ext cx="6955202" cy="1423097"/>
          </a:xfrm>
          <a:prstGeom prst="roundRect">
            <a:avLst>
              <a:gd name="adj" fmla="val 622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 name="Rectángulo 10">
            <a:extLst>
              <a:ext uri="{FF2B5EF4-FFF2-40B4-BE49-F238E27FC236}">
                <a16:creationId xmlns:a16="http://schemas.microsoft.com/office/drawing/2014/main" xmlns="" id="{BEB930C5-F144-E247-A708-1D3505720F19}"/>
              </a:ext>
            </a:extLst>
          </p:cNvPr>
          <p:cNvSpPr/>
          <p:nvPr/>
        </p:nvSpPr>
        <p:spPr>
          <a:xfrm>
            <a:off x="715676" y="2015509"/>
            <a:ext cx="6702265" cy="661720"/>
          </a:xfrm>
          <a:prstGeom prst="rect">
            <a:avLst/>
          </a:prstGeom>
        </p:spPr>
        <p:txBody>
          <a:bodyPr wrap="square">
            <a:spAutoFit/>
          </a:bodyPr>
          <a:lstStyle/>
          <a:p>
            <a:pPr marL="142875" indent="-142875">
              <a:spcBef>
                <a:spcPts val="600"/>
              </a:spcBef>
              <a:buClr>
                <a:srgbClr val="ED6B00"/>
              </a:buClr>
              <a:buFont typeface="Arial" panose="020B0604020202020204" pitchFamily="34" charset="0"/>
              <a:buChar char="•"/>
            </a:pPr>
            <a:r>
              <a:rPr lang="es-CL" sz="1600" dirty="0">
                <a:latin typeface="Calibri"/>
                <a:cs typeface="Calibri"/>
              </a:rPr>
              <a:t>Se notifica al trabajador por medio de carta certificada o personalmente.</a:t>
            </a:r>
          </a:p>
          <a:p>
            <a:pPr marL="142875" indent="-142875">
              <a:spcBef>
                <a:spcPts val="600"/>
              </a:spcBef>
              <a:buClr>
                <a:srgbClr val="ED6B00"/>
              </a:buClr>
              <a:buFont typeface="Arial" panose="020B0604020202020204" pitchFamily="34" charset="0"/>
              <a:buChar char="•"/>
            </a:pPr>
            <a:r>
              <a:rPr lang="es-ES" sz="1600" dirty="0">
                <a:latin typeface="Calibri"/>
                <a:cs typeface="Calibri"/>
              </a:rPr>
              <a:t>Se informa los derechos a pago que les corresponde.</a:t>
            </a:r>
            <a:endParaRPr lang="es-CL" sz="1600" dirty="0">
              <a:latin typeface="Calibri"/>
              <a:cs typeface="Calibri"/>
            </a:endParaRPr>
          </a:p>
        </p:txBody>
      </p:sp>
      <p:sp>
        <p:nvSpPr>
          <p:cNvPr id="2" name="Flecha derecha 1">
            <a:extLst>
              <a:ext uri="{FF2B5EF4-FFF2-40B4-BE49-F238E27FC236}">
                <a16:creationId xmlns:a16="http://schemas.microsoft.com/office/drawing/2014/main" xmlns="" id="{2582533F-25D9-D54A-84A5-3FCF5AC6B49F}"/>
              </a:ext>
            </a:extLst>
          </p:cNvPr>
          <p:cNvSpPr/>
          <p:nvPr/>
        </p:nvSpPr>
        <p:spPr>
          <a:xfrm>
            <a:off x="636998" y="1366464"/>
            <a:ext cx="7805788" cy="565078"/>
          </a:xfrm>
          <a:prstGeom prst="rightArrow">
            <a:avLst>
              <a:gd name="adj1" fmla="val 68182"/>
              <a:gd name="adj2" fmla="val 64545"/>
            </a:avLst>
          </a:prstGeom>
          <a:solidFill>
            <a:srgbClr val="A93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Rectángulo 11">
            <a:extLst>
              <a:ext uri="{FF2B5EF4-FFF2-40B4-BE49-F238E27FC236}">
                <a16:creationId xmlns:a16="http://schemas.microsoft.com/office/drawing/2014/main" xmlns="" id="{0A3AD412-BF85-C541-BE6D-FED6017674A8}"/>
              </a:ext>
            </a:extLst>
          </p:cNvPr>
          <p:cNvSpPr/>
          <p:nvPr/>
        </p:nvSpPr>
        <p:spPr>
          <a:xfrm>
            <a:off x="715676" y="1468419"/>
            <a:ext cx="3835776" cy="338554"/>
          </a:xfrm>
          <a:prstGeom prst="rect">
            <a:avLst/>
          </a:prstGeom>
        </p:spPr>
        <p:txBody>
          <a:bodyPr wrap="square">
            <a:spAutoFit/>
          </a:bodyPr>
          <a:lstStyle/>
          <a:p>
            <a:pPr>
              <a:spcBef>
                <a:spcPts val="1200"/>
              </a:spcBef>
            </a:pPr>
            <a:r>
              <a:rPr lang="es-ES" sz="1600" dirty="0">
                <a:solidFill>
                  <a:schemeClr val="bg1"/>
                </a:solidFill>
                <a:latin typeface="Calibri"/>
                <a:cs typeface="Calibri"/>
              </a:rPr>
              <a:t>Término de Contrato de Trabajo Art. 161</a:t>
            </a:r>
            <a:endParaRPr lang="es-CL" sz="1600" dirty="0">
              <a:solidFill>
                <a:schemeClr val="bg1"/>
              </a:solidFill>
              <a:latin typeface="Calibri"/>
              <a:cs typeface="Calibri"/>
            </a:endParaRPr>
          </a:p>
        </p:txBody>
      </p:sp>
      <p:sp>
        <p:nvSpPr>
          <p:cNvPr id="13" name="Google Shape;152;p5">
            <a:extLst>
              <a:ext uri="{FF2B5EF4-FFF2-40B4-BE49-F238E27FC236}">
                <a16:creationId xmlns:a16="http://schemas.microsoft.com/office/drawing/2014/main" xmlns="" id="{20CDF3D0-F12B-8F43-98D1-8727A009943A}"/>
              </a:ext>
            </a:extLst>
          </p:cNvPr>
          <p:cNvSpPr/>
          <p:nvPr/>
        </p:nvSpPr>
        <p:spPr>
          <a:xfrm>
            <a:off x="823073" y="3112194"/>
            <a:ext cx="6773115" cy="1110484"/>
          </a:xfrm>
          <a:prstGeom prst="roundRect">
            <a:avLst>
              <a:gd name="adj" fmla="val 622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 name="Rectángulo 13">
            <a:extLst>
              <a:ext uri="{FF2B5EF4-FFF2-40B4-BE49-F238E27FC236}">
                <a16:creationId xmlns:a16="http://schemas.microsoft.com/office/drawing/2014/main" xmlns="" id="{1875DF43-8D2B-2644-B77D-DCF8C478AF58}"/>
              </a:ext>
            </a:extLst>
          </p:cNvPr>
          <p:cNvSpPr/>
          <p:nvPr/>
        </p:nvSpPr>
        <p:spPr>
          <a:xfrm>
            <a:off x="942849" y="3427456"/>
            <a:ext cx="4894014" cy="584775"/>
          </a:xfrm>
          <a:prstGeom prst="rect">
            <a:avLst/>
          </a:prstGeom>
        </p:spPr>
        <p:txBody>
          <a:bodyPr wrap="square">
            <a:spAutoFit/>
          </a:bodyPr>
          <a:lstStyle/>
          <a:p>
            <a:pPr marL="142875" indent="-142875">
              <a:spcBef>
                <a:spcPts val="1200"/>
              </a:spcBef>
              <a:buClr>
                <a:srgbClr val="ED6B00"/>
              </a:buClr>
              <a:buFont typeface="Arial" panose="020B0604020202020204" pitchFamily="34" charset="0"/>
              <a:buChar char="•"/>
            </a:pPr>
            <a:r>
              <a:rPr lang="es-ES" sz="1600" dirty="0">
                <a:latin typeface="Calibri"/>
                <a:cs typeface="Calibri"/>
              </a:rPr>
              <a:t>Empleador debe tener el finiquito a disposición del trabajador en los próximos 10 días de la notificación.</a:t>
            </a:r>
            <a:endParaRPr lang="es-CL" sz="1600" dirty="0">
              <a:latin typeface="Calibri"/>
              <a:cs typeface="Calibri"/>
            </a:endParaRPr>
          </a:p>
        </p:txBody>
      </p:sp>
      <p:sp>
        <p:nvSpPr>
          <p:cNvPr id="15" name="Flecha derecha 14">
            <a:extLst>
              <a:ext uri="{FF2B5EF4-FFF2-40B4-BE49-F238E27FC236}">
                <a16:creationId xmlns:a16="http://schemas.microsoft.com/office/drawing/2014/main" xmlns="" id="{07896403-7294-1347-BD72-5BA2CEC94229}"/>
              </a:ext>
            </a:extLst>
          </p:cNvPr>
          <p:cNvSpPr/>
          <p:nvPr/>
        </p:nvSpPr>
        <p:spPr>
          <a:xfrm>
            <a:off x="812800" y="2824074"/>
            <a:ext cx="7632557" cy="565078"/>
          </a:xfrm>
          <a:prstGeom prst="rightArrow">
            <a:avLst>
              <a:gd name="adj1" fmla="val 68182"/>
              <a:gd name="adj2" fmla="val 64545"/>
            </a:avLst>
          </a:prstGeom>
          <a:solidFill>
            <a:srgbClr val="ED6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6" name="Rectángulo 15">
            <a:extLst>
              <a:ext uri="{FF2B5EF4-FFF2-40B4-BE49-F238E27FC236}">
                <a16:creationId xmlns:a16="http://schemas.microsoft.com/office/drawing/2014/main" xmlns="" id="{32BD5601-F184-354E-B2C2-8F12A7DC974E}"/>
              </a:ext>
            </a:extLst>
          </p:cNvPr>
          <p:cNvSpPr/>
          <p:nvPr/>
        </p:nvSpPr>
        <p:spPr>
          <a:xfrm>
            <a:off x="870930" y="2926029"/>
            <a:ext cx="2089169" cy="338554"/>
          </a:xfrm>
          <a:prstGeom prst="rect">
            <a:avLst/>
          </a:prstGeom>
        </p:spPr>
        <p:txBody>
          <a:bodyPr wrap="square">
            <a:spAutoFit/>
          </a:bodyPr>
          <a:lstStyle/>
          <a:p>
            <a:pPr>
              <a:spcBef>
                <a:spcPts val="1200"/>
              </a:spcBef>
            </a:pPr>
            <a:r>
              <a:rPr lang="es-ES" sz="1600" dirty="0">
                <a:solidFill>
                  <a:schemeClr val="bg1"/>
                </a:solidFill>
                <a:latin typeface="Calibri"/>
                <a:cs typeface="Calibri"/>
              </a:rPr>
              <a:t>Proyecto finiquito</a:t>
            </a:r>
            <a:endParaRPr lang="es-CL" sz="1600" dirty="0">
              <a:solidFill>
                <a:schemeClr val="bg1"/>
              </a:solidFill>
              <a:latin typeface="Calibri"/>
              <a:cs typeface="Calibri"/>
            </a:endParaRPr>
          </a:p>
        </p:txBody>
      </p:sp>
      <p:sp>
        <p:nvSpPr>
          <p:cNvPr id="17" name="Google Shape;152;p5">
            <a:extLst>
              <a:ext uri="{FF2B5EF4-FFF2-40B4-BE49-F238E27FC236}">
                <a16:creationId xmlns:a16="http://schemas.microsoft.com/office/drawing/2014/main" xmlns="" id="{46E70854-21A5-A041-8337-A00D4CAFBC41}"/>
              </a:ext>
            </a:extLst>
          </p:cNvPr>
          <p:cNvSpPr/>
          <p:nvPr/>
        </p:nvSpPr>
        <p:spPr>
          <a:xfrm>
            <a:off x="1021128" y="4490886"/>
            <a:ext cx="6575059" cy="2053752"/>
          </a:xfrm>
          <a:prstGeom prst="roundRect">
            <a:avLst>
              <a:gd name="adj" fmla="val 622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9" name="Flecha derecha 18">
            <a:extLst>
              <a:ext uri="{FF2B5EF4-FFF2-40B4-BE49-F238E27FC236}">
                <a16:creationId xmlns:a16="http://schemas.microsoft.com/office/drawing/2014/main" xmlns="" id="{D9B2FB0C-A36C-1C45-93B5-84D8AA72E2DE}"/>
              </a:ext>
            </a:extLst>
          </p:cNvPr>
          <p:cNvSpPr/>
          <p:nvPr/>
        </p:nvSpPr>
        <p:spPr>
          <a:xfrm>
            <a:off x="1017141" y="4130847"/>
            <a:ext cx="7428216" cy="565078"/>
          </a:xfrm>
          <a:prstGeom prst="rightArrow">
            <a:avLst>
              <a:gd name="adj1" fmla="val 68182"/>
              <a:gd name="adj2" fmla="val 64545"/>
            </a:avLst>
          </a:prstGeom>
          <a:solidFill>
            <a:srgbClr val="FFB3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Rectángulo 19">
            <a:extLst>
              <a:ext uri="{FF2B5EF4-FFF2-40B4-BE49-F238E27FC236}">
                <a16:creationId xmlns:a16="http://schemas.microsoft.com/office/drawing/2014/main" xmlns="" id="{812AC27E-E444-314A-98A2-4BA505E9BC2A}"/>
              </a:ext>
            </a:extLst>
          </p:cNvPr>
          <p:cNvSpPr/>
          <p:nvPr/>
        </p:nvSpPr>
        <p:spPr>
          <a:xfrm>
            <a:off x="1085546" y="4243076"/>
            <a:ext cx="2767264" cy="338554"/>
          </a:xfrm>
          <a:prstGeom prst="rect">
            <a:avLst/>
          </a:prstGeom>
        </p:spPr>
        <p:txBody>
          <a:bodyPr wrap="square">
            <a:spAutoFit/>
          </a:bodyPr>
          <a:lstStyle/>
          <a:p>
            <a:pPr>
              <a:spcBef>
                <a:spcPts val="1200"/>
              </a:spcBef>
            </a:pPr>
            <a:r>
              <a:rPr lang="es-ES" sz="1600" dirty="0">
                <a:solidFill>
                  <a:schemeClr val="bg1"/>
                </a:solidFill>
                <a:latin typeface="Calibri"/>
                <a:cs typeface="Calibri"/>
              </a:rPr>
              <a:t>Se formaliza con ministro de fe</a:t>
            </a:r>
            <a:endParaRPr lang="es-CL" sz="1600" dirty="0">
              <a:solidFill>
                <a:schemeClr val="bg1"/>
              </a:solidFill>
              <a:latin typeface="Calibri"/>
              <a:cs typeface="Calibri"/>
            </a:endParaRPr>
          </a:p>
        </p:txBody>
      </p:sp>
      <p:sp>
        <p:nvSpPr>
          <p:cNvPr id="22" name="Rectángulo 21">
            <a:extLst>
              <a:ext uri="{FF2B5EF4-FFF2-40B4-BE49-F238E27FC236}">
                <a16:creationId xmlns:a16="http://schemas.microsoft.com/office/drawing/2014/main" xmlns="" id="{5C5437CB-90A6-2F43-A33E-3D832CD6759C}"/>
              </a:ext>
            </a:extLst>
          </p:cNvPr>
          <p:cNvSpPr/>
          <p:nvPr/>
        </p:nvSpPr>
        <p:spPr>
          <a:xfrm>
            <a:off x="1147191" y="4706377"/>
            <a:ext cx="5787865" cy="1723549"/>
          </a:xfrm>
          <a:prstGeom prst="rect">
            <a:avLst/>
          </a:prstGeom>
        </p:spPr>
        <p:txBody>
          <a:bodyPr wrap="square">
            <a:spAutoFit/>
          </a:bodyPr>
          <a:lstStyle/>
          <a:p>
            <a:pPr marL="142875" indent="-142875">
              <a:spcBef>
                <a:spcPts val="600"/>
              </a:spcBef>
              <a:buClr>
                <a:srgbClr val="ED6B00"/>
              </a:buClr>
              <a:buFont typeface="Arial" panose="020B0604020202020204" pitchFamily="34" charset="0"/>
              <a:buChar char="•"/>
            </a:pPr>
            <a:r>
              <a:rPr lang="es-ES" sz="1600" dirty="0">
                <a:latin typeface="Calibri"/>
                <a:cs typeface="Calibri"/>
              </a:rPr>
              <a:t>Empleador paga finiquito al trabajador con sus derechos de pago, y se firma ante un ministro de fe.</a:t>
            </a:r>
          </a:p>
          <a:p>
            <a:pPr marL="142875" indent="-142875">
              <a:spcBef>
                <a:spcPts val="600"/>
              </a:spcBef>
              <a:buClr>
                <a:srgbClr val="ED6B00"/>
              </a:buClr>
              <a:buFont typeface="Arial" panose="020B0604020202020204" pitchFamily="34" charset="0"/>
              <a:buChar char="•"/>
            </a:pPr>
            <a:r>
              <a:rPr lang="es-ES" sz="1600" dirty="0">
                <a:latin typeface="Calibri"/>
                <a:cs typeface="Calibri"/>
              </a:rPr>
              <a:t>Empleador debe notificar a las instituciones previsionales la fecha de término.</a:t>
            </a:r>
          </a:p>
          <a:p>
            <a:pPr marL="142875" indent="-142875">
              <a:spcBef>
                <a:spcPts val="600"/>
              </a:spcBef>
              <a:buClr>
                <a:srgbClr val="ED6B00"/>
              </a:buClr>
              <a:buFont typeface="Arial" panose="020B0604020202020204" pitchFamily="34" charset="0"/>
              <a:buChar char="•"/>
            </a:pPr>
            <a:r>
              <a:rPr lang="es-ES" sz="1600" dirty="0">
                <a:latin typeface="Calibri"/>
                <a:cs typeface="Calibri"/>
              </a:rPr>
              <a:t>Empleador no debe tener imposiciones impagas, de lo contrario opera Ley Bustos.</a:t>
            </a:r>
            <a:endParaRPr lang="es-CL" sz="1600" dirty="0">
              <a:latin typeface="Calibri"/>
              <a:cs typeface="Calibri"/>
            </a:endParaRPr>
          </a:p>
        </p:txBody>
      </p:sp>
    </p:spTree>
    <p:extLst>
      <p:ext uri="{BB962C8B-B14F-4D97-AF65-F5344CB8AC3E}">
        <p14:creationId xmlns:p14="http://schemas.microsoft.com/office/powerpoint/2010/main" val="2834007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40" name="Marcador de contenido 2"/>
          <p:cNvSpPr txBox="1">
            <a:spLocks/>
          </p:cNvSpPr>
          <p:nvPr/>
        </p:nvSpPr>
        <p:spPr>
          <a:xfrm>
            <a:off x="7302297" y="633493"/>
            <a:ext cx="10515600" cy="4196441"/>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CL" sz="1600" dirty="0">
              <a:latin typeface="Calibri"/>
              <a:cs typeface="Calibri"/>
            </a:endParaRPr>
          </a:p>
          <a:p>
            <a:endParaRPr lang="es-CL" sz="1600" dirty="0">
              <a:latin typeface="Calibri"/>
              <a:cs typeface="Calibri"/>
            </a:endParaRPr>
          </a:p>
        </p:txBody>
      </p:sp>
      <p:sp>
        <p:nvSpPr>
          <p:cNvPr id="10" name="Google Shape;154;p5"/>
          <p:cNvSpPr txBox="1"/>
          <p:nvPr/>
        </p:nvSpPr>
        <p:spPr>
          <a:xfrm>
            <a:off x="4285917" y="2863545"/>
            <a:ext cx="4932406" cy="338514"/>
          </a:xfrm>
          <a:prstGeom prst="rect">
            <a:avLst/>
          </a:prstGeom>
          <a:noFill/>
          <a:ln>
            <a:noFill/>
          </a:ln>
        </p:spPr>
        <p:txBody>
          <a:bodyPr spcFirstLastPara="1" wrap="square" lIns="91425" tIns="45700" rIns="91425" bIns="45700" anchor="t" anchorCtr="0">
            <a:spAutoFit/>
          </a:bodyPr>
          <a:lstStyle/>
          <a:p>
            <a:pPr lvl="0"/>
            <a:r>
              <a:rPr lang="es-CL" sz="1600" dirty="0">
                <a:solidFill>
                  <a:schemeClr val="tx1"/>
                </a:solidFill>
                <a:latin typeface="Calibri" panose="020F0502020204030204" pitchFamily="34" charset="0"/>
                <a:cs typeface="Calibri" panose="020F0502020204030204" pitchFamily="34" charset="0"/>
              </a:rPr>
              <a:t>Al término de la actividad estarás </a:t>
            </a:r>
            <a:r>
              <a:rPr lang="es-CL" sz="1600" dirty="0" smtClean="0">
                <a:solidFill>
                  <a:schemeClr val="tx1"/>
                </a:solidFill>
                <a:latin typeface="Calibri" panose="020F0502020204030204" pitchFamily="34" charset="0"/>
                <a:cs typeface="Calibri" panose="020F0502020204030204" pitchFamily="34" charset="0"/>
              </a:rPr>
              <a:t>en condiciones </a:t>
            </a:r>
            <a:r>
              <a:rPr lang="es-CL" sz="1600" dirty="0">
                <a:solidFill>
                  <a:schemeClr val="tx1"/>
                </a:solidFill>
                <a:latin typeface="Calibri" panose="020F0502020204030204" pitchFamily="34" charset="0"/>
                <a:cs typeface="Calibri" panose="020F0502020204030204" pitchFamily="34" charset="0"/>
              </a:rPr>
              <a:t>de:</a:t>
            </a:r>
            <a:endParaRPr dirty="0">
              <a:solidFill>
                <a:schemeClr val="tx1"/>
              </a:solidFill>
              <a:latin typeface="Calibri" panose="020F0502020204030204" pitchFamily="34" charset="0"/>
              <a:cs typeface="Calibri" panose="020F0502020204030204" pitchFamily="34" charset="0"/>
            </a:endParaRPr>
          </a:p>
        </p:txBody>
      </p:sp>
      <p:sp>
        <p:nvSpPr>
          <p:cNvPr id="11" name="Google Shape;158;p5"/>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dirty="0">
                <a:solidFill>
                  <a:srgbClr val="ED6B00"/>
                </a:solidFill>
                <a:latin typeface="Calibri"/>
                <a:ea typeface="Calibri"/>
                <a:cs typeface="Calibri"/>
                <a:sym typeface="Calibri"/>
              </a:rPr>
              <a:t>MENÚ DE LA ACTIVIDAD</a:t>
            </a:r>
            <a:endParaRPr sz="3100" b="1" i="0" u="none" strike="noStrike" cap="none" dirty="0">
              <a:solidFill>
                <a:srgbClr val="ED6B00"/>
              </a:solidFill>
              <a:latin typeface="Calibri"/>
              <a:ea typeface="Calibri"/>
              <a:cs typeface="Calibri"/>
              <a:sym typeface="Calibri"/>
            </a:endParaRPr>
          </a:p>
        </p:txBody>
      </p:sp>
      <p:sp>
        <p:nvSpPr>
          <p:cNvPr id="12" name="Google Shape;167;p5"/>
          <p:cNvSpPr txBox="1"/>
          <p:nvPr/>
        </p:nvSpPr>
        <p:spPr>
          <a:xfrm>
            <a:off x="4092906" y="2380525"/>
            <a:ext cx="5396246" cy="409500"/>
          </a:xfrm>
          <a:prstGeom prst="rect">
            <a:avLst/>
          </a:prstGeom>
          <a:noFill/>
          <a:ln>
            <a:noFill/>
          </a:ln>
        </p:spPr>
        <p:txBody>
          <a:bodyPr spcFirstLastPara="1" wrap="square" lIns="91425" tIns="91425" rIns="91425" bIns="91425" anchor="ctr" anchorCtr="0">
            <a:noAutofit/>
          </a:bodyPr>
          <a:lstStyle/>
          <a:p>
            <a:pPr>
              <a:lnSpc>
                <a:spcPct val="90000"/>
              </a:lnSpc>
              <a:buSzPts val="2000"/>
            </a:pPr>
            <a:r>
              <a:rPr lang="es-ES_tradnl" sz="2000" b="1" dirty="0">
                <a:solidFill>
                  <a:srgbClr val="ED6B00"/>
                </a:solidFill>
                <a:latin typeface="Calibri"/>
                <a:ea typeface="Calibri"/>
                <a:cs typeface="Calibri"/>
              </a:rPr>
              <a:t>FORMALIDADES APLICABLES </a:t>
            </a:r>
            <a:r>
              <a:rPr lang="es-ES_tradnl" sz="2000" dirty="0">
                <a:solidFill>
                  <a:srgbClr val="A93501"/>
                </a:solidFill>
                <a:latin typeface="Calibri"/>
                <a:ea typeface="Calibri"/>
                <a:cs typeface="Calibri"/>
              </a:rPr>
              <a:t>A CAUSAS IMPUTABLES Y NO IMPUTABLES AL TRABAJADOR</a:t>
            </a:r>
          </a:p>
        </p:txBody>
      </p:sp>
      <p:sp>
        <p:nvSpPr>
          <p:cNvPr id="13" name="Google Shape;168;p5"/>
          <p:cNvSpPr txBox="1"/>
          <p:nvPr/>
        </p:nvSpPr>
        <p:spPr>
          <a:xfrm>
            <a:off x="3847542" y="1209418"/>
            <a:ext cx="1016148" cy="53048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6000"/>
              <a:buFont typeface="Arial"/>
              <a:buNone/>
            </a:pPr>
            <a:r>
              <a:rPr lang="en-US" sz="6000" b="0" i="0" u="none" strike="noStrike" cap="none" dirty="0" smtClean="0">
                <a:solidFill>
                  <a:srgbClr val="FFB375"/>
                </a:solidFill>
                <a:latin typeface="Calibri"/>
                <a:ea typeface="Calibri"/>
                <a:cs typeface="Calibri"/>
                <a:sym typeface="Calibri"/>
              </a:rPr>
              <a:t>9</a:t>
            </a:r>
            <a:endParaRPr sz="6000" b="0" i="0" u="none" strike="noStrike" cap="none" dirty="0">
              <a:solidFill>
                <a:srgbClr val="FFB375"/>
              </a:solidFill>
              <a:latin typeface="Calibri"/>
              <a:ea typeface="Calibri"/>
              <a:cs typeface="Calibri"/>
              <a:sym typeface="Calibri"/>
            </a:endParaRPr>
          </a:p>
        </p:txBody>
      </p:sp>
      <p:sp>
        <p:nvSpPr>
          <p:cNvPr id="14" name="Google Shape;152;p5"/>
          <p:cNvSpPr/>
          <p:nvPr/>
        </p:nvSpPr>
        <p:spPr>
          <a:xfrm>
            <a:off x="4349955" y="3354386"/>
            <a:ext cx="4730545" cy="3198814"/>
          </a:xfrm>
          <a:prstGeom prst="roundRect">
            <a:avLst>
              <a:gd name="adj" fmla="val 622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sp>
        <p:nvSpPr>
          <p:cNvPr id="15" name="Rectángulo 14"/>
          <p:cNvSpPr/>
          <p:nvPr/>
        </p:nvSpPr>
        <p:spPr>
          <a:xfrm>
            <a:off x="4815106" y="3588081"/>
            <a:ext cx="4198938" cy="2800767"/>
          </a:xfrm>
          <a:prstGeom prst="rect">
            <a:avLst/>
          </a:prstGeom>
        </p:spPr>
        <p:txBody>
          <a:bodyPr wrap="square">
            <a:spAutoFit/>
          </a:bodyPr>
          <a:lstStyle/>
          <a:p>
            <a:r>
              <a:rPr lang="es-CL" sz="1600" dirty="0">
                <a:latin typeface="Calibri" charset="0"/>
                <a:ea typeface="Calibri" charset="0"/>
                <a:cs typeface="Calibri" charset="0"/>
              </a:rPr>
              <a:t>Reconocer las Causas imputables y no imputables al trabajador.</a:t>
            </a:r>
          </a:p>
          <a:p>
            <a:endParaRPr lang="es-CL" sz="1600" dirty="0">
              <a:latin typeface="Calibri" charset="0"/>
              <a:ea typeface="Calibri" charset="0"/>
              <a:cs typeface="Calibri" charset="0"/>
            </a:endParaRPr>
          </a:p>
          <a:p>
            <a:r>
              <a:rPr lang="es-CL" sz="1600" dirty="0">
                <a:latin typeface="Calibri" charset="0"/>
                <a:ea typeface="Calibri" charset="0"/>
                <a:cs typeface="Calibri" charset="0"/>
              </a:rPr>
              <a:t>Identificar cuales son  las formalidades de un finiquito</a:t>
            </a:r>
          </a:p>
          <a:p>
            <a:endParaRPr lang="es-CL" sz="1600" dirty="0">
              <a:latin typeface="Calibri" charset="0"/>
              <a:ea typeface="Calibri" charset="0"/>
              <a:cs typeface="Calibri" charset="0"/>
            </a:endParaRPr>
          </a:p>
          <a:p>
            <a:r>
              <a:rPr lang="es-CL" sz="1600" dirty="0">
                <a:latin typeface="Calibri" charset="0"/>
                <a:ea typeface="Calibri" charset="0"/>
                <a:cs typeface="Calibri" charset="0"/>
              </a:rPr>
              <a:t>Identificar cuál es el plazo que tiene el Empleador para pagar el finiquito</a:t>
            </a:r>
          </a:p>
          <a:p>
            <a:endParaRPr lang="es-CL" sz="1600" dirty="0">
              <a:latin typeface="Calibri" charset="0"/>
              <a:ea typeface="Calibri" charset="0"/>
              <a:cs typeface="Calibri" charset="0"/>
            </a:endParaRPr>
          </a:p>
          <a:p>
            <a:r>
              <a:rPr lang="es-CL" sz="1600" dirty="0">
                <a:latin typeface="Calibri" charset="0"/>
                <a:ea typeface="Calibri" charset="0"/>
                <a:cs typeface="Calibri" charset="0"/>
              </a:rPr>
              <a:t>Reconocer a quien debemos Informar un termino de contrato y sus implicancias. </a:t>
            </a:r>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383" y="2382979"/>
            <a:ext cx="2950556" cy="4313787"/>
          </a:xfrm>
          <a:prstGeom prst="rect">
            <a:avLst/>
          </a:prstGeom>
        </p:spPr>
      </p:pic>
      <p:grpSp>
        <p:nvGrpSpPr>
          <p:cNvPr id="17" name="Grupo 16"/>
          <p:cNvGrpSpPr/>
          <p:nvPr/>
        </p:nvGrpSpPr>
        <p:grpSpPr>
          <a:xfrm>
            <a:off x="4180356" y="3677803"/>
            <a:ext cx="375438" cy="362157"/>
            <a:chOff x="8933845" y="4538850"/>
            <a:chExt cx="376200" cy="385800"/>
          </a:xfrm>
        </p:grpSpPr>
        <p:sp>
          <p:nvSpPr>
            <p:cNvPr id="18" name="Google Shape;162;p5"/>
            <p:cNvSpPr/>
            <p:nvPr/>
          </p:nvSpPr>
          <p:spPr>
            <a:xfrm>
              <a:off x="8933845" y="4538850"/>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63;p5"/>
            <p:cNvSpPr txBox="1"/>
            <p:nvPr/>
          </p:nvSpPr>
          <p:spPr>
            <a:xfrm>
              <a:off x="8943370" y="4538850"/>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1</a:t>
              </a:r>
              <a:endParaRPr sz="2800" b="1" i="0" u="none" strike="noStrike" cap="none" dirty="0">
                <a:solidFill>
                  <a:srgbClr val="FFFFFF"/>
                </a:solidFill>
                <a:latin typeface="Calibri"/>
                <a:ea typeface="Calibri"/>
                <a:cs typeface="Calibri"/>
                <a:sym typeface="Calibri"/>
              </a:endParaRPr>
            </a:p>
          </p:txBody>
        </p:sp>
      </p:grpSp>
      <p:grpSp>
        <p:nvGrpSpPr>
          <p:cNvPr id="20" name="Grupo 19"/>
          <p:cNvGrpSpPr/>
          <p:nvPr/>
        </p:nvGrpSpPr>
        <p:grpSpPr>
          <a:xfrm>
            <a:off x="4180356" y="4417743"/>
            <a:ext cx="375438" cy="362157"/>
            <a:chOff x="8933845" y="6093269"/>
            <a:chExt cx="376200" cy="385800"/>
          </a:xfrm>
        </p:grpSpPr>
        <p:sp>
          <p:nvSpPr>
            <p:cNvPr id="21" name="Google Shape;164;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165;p5"/>
            <p:cNvSpPr txBox="1"/>
            <p:nvPr/>
          </p:nvSpPr>
          <p:spPr>
            <a:xfrm>
              <a:off x="8943370"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rgbClr val="FFFFFF"/>
                  </a:solidFill>
                  <a:latin typeface="Calibri"/>
                  <a:ea typeface="Calibri"/>
                  <a:cs typeface="Calibri"/>
                  <a:sym typeface="Calibri"/>
                </a:rPr>
                <a:t>2</a:t>
              </a:r>
              <a:endParaRPr sz="2800" b="1" i="0" u="none" strike="noStrike" cap="none" dirty="0">
                <a:solidFill>
                  <a:srgbClr val="FFFFFF"/>
                </a:solidFill>
                <a:latin typeface="Calibri"/>
                <a:ea typeface="Calibri"/>
                <a:cs typeface="Calibri"/>
                <a:sym typeface="Calibri"/>
              </a:endParaRPr>
            </a:p>
          </p:txBody>
        </p:sp>
      </p:grpSp>
      <p:grpSp>
        <p:nvGrpSpPr>
          <p:cNvPr id="24" name="Grupo 3"/>
          <p:cNvGrpSpPr/>
          <p:nvPr/>
        </p:nvGrpSpPr>
        <p:grpSpPr>
          <a:xfrm>
            <a:off x="4180356" y="5141816"/>
            <a:ext cx="375438" cy="362157"/>
            <a:chOff x="8933845" y="6093269"/>
            <a:chExt cx="376200" cy="385800"/>
          </a:xfrm>
        </p:grpSpPr>
        <p:sp>
          <p:nvSpPr>
            <p:cNvPr id="25" name="Google Shape;164;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165;p5"/>
            <p:cNvSpPr txBox="1"/>
            <p:nvPr/>
          </p:nvSpPr>
          <p:spPr>
            <a:xfrm>
              <a:off x="8958341"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smtClean="0">
                  <a:solidFill>
                    <a:srgbClr val="FFFFFF"/>
                  </a:solidFill>
                  <a:latin typeface="Calibri"/>
                  <a:ea typeface="Calibri"/>
                  <a:cs typeface="Calibri"/>
                  <a:sym typeface="Calibri"/>
                </a:rPr>
                <a:t>3</a:t>
              </a:r>
              <a:endParaRPr sz="2800" b="1" i="0" u="none" strike="noStrike" cap="none" dirty="0">
                <a:solidFill>
                  <a:srgbClr val="FFFFFF"/>
                </a:solidFill>
                <a:latin typeface="Calibri"/>
                <a:ea typeface="Calibri"/>
                <a:cs typeface="Calibri"/>
                <a:sym typeface="Calibri"/>
              </a:endParaRPr>
            </a:p>
          </p:txBody>
        </p:sp>
      </p:grpSp>
      <p:grpSp>
        <p:nvGrpSpPr>
          <p:cNvPr id="27" name="Grupo 3"/>
          <p:cNvGrpSpPr/>
          <p:nvPr/>
        </p:nvGrpSpPr>
        <p:grpSpPr>
          <a:xfrm>
            <a:off x="4185565" y="5908960"/>
            <a:ext cx="375438" cy="362157"/>
            <a:chOff x="8933845" y="6093269"/>
            <a:chExt cx="376200" cy="385800"/>
          </a:xfrm>
        </p:grpSpPr>
        <p:sp>
          <p:nvSpPr>
            <p:cNvPr id="28" name="Google Shape;164;p5"/>
            <p:cNvSpPr/>
            <p:nvPr/>
          </p:nvSpPr>
          <p:spPr>
            <a:xfrm>
              <a:off x="8933845" y="6093269"/>
              <a:ext cx="376200" cy="385800"/>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165;p5"/>
            <p:cNvSpPr txBox="1"/>
            <p:nvPr/>
          </p:nvSpPr>
          <p:spPr>
            <a:xfrm>
              <a:off x="8958341" y="6093269"/>
              <a:ext cx="300300" cy="38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smtClean="0">
                  <a:solidFill>
                    <a:srgbClr val="FFFFFF"/>
                  </a:solidFill>
                  <a:latin typeface="Calibri"/>
                  <a:ea typeface="Calibri"/>
                  <a:cs typeface="Calibri"/>
                  <a:sym typeface="Calibri"/>
                </a:rPr>
                <a:t>4</a:t>
              </a:r>
              <a:endParaRPr sz="2800" b="1" i="0" u="none" strike="noStrike" cap="none" dirty="0">
                <a:solidFill>
                  <a:srgbClr val="FFFFFF"/>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101;p3">
            <a:extLst>
              <a:ext uri="{FF2B5EF4-FFF2-40B4-BE49-F238E27FC236}">
                <a16:creationId xmlns:a16="http://schemas.microsoft.com/office/drawing/2014/main" xmlns="" id="{B1393AE8-221B-F446-A464-6E09B02D09C7}"/>
              </a:ext>
            </a:extLst>
          </p:cNvPr>
          <p:cNvSpPr/>
          <p:nvPr/>
        </p:nvSpPr>
        <p:spPr>
          <a:xfrm>
            <a:off x="398974" y="2881242"/>
            <a:ext cx="5313568" cy="1828043"/>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Título 1"/>
          <p:cNvSpPr txBox="1">
            <a:spLocks/>
          </p:cNvSpPr>
          <p:nvPr/>
        </p:nvSpPr>
        <p:spPr>
          <a:xfrm>
            <a:off x="190500" y="3692525"/>
            <a:ext cx="10515600" cy="1325563"/>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0000"/>
              </a:lnSpc>
            </a:pPr>
            <a:endParaRPr lang="es-CL" sz="2600" b="1" dirty="0">
              <a:solidFill>
                <a:srgbClr val="ED6B00"/>
              </a:solidFill>
              <a:latin typeface="Calibri"/>
              <a:ea typeface="Calibri"/>
              <a:cs typeface="Calibri"/>
            </a:endParaRPr>
          </a:p>
        </p:txBody>
      </p:sp>
      <p:sp>
        <p:nvSpPr>
          <p:cNvPr id="4" name="Google Shape;178;p6"/>
          <p:cNvSpPr txBox="1"/>
          <p:nvPr/>
        </p:nvSpPr>
        <p:spPr>
          <a:xfrm>
            <a:off x="437617" y="1530647"/>
            <a:ext cx="7004583" cy="319500"/>
          </a:xfrm>
          <a:prstGeom prst="rect">
            <a:avLst/>
          </a:prstGeom>
          <a:noFill/>
          <a:ln>
            <a:noFill/>
          </a:ln>
        </p:spPr>
        <p:txBody>
          <a:bodyPr spcFirstLastPara="1" wrap="square" lIns="91425" tIns="91425" rIns="91425" bIns="91425" anchor="ctr" anchorCtr="0">
            <a:noAutofit/>
          </a:bodyPr>
          <a:lstStyle/>
          <a:p>
            <a:pPr>
              <a:lnSpc>
                <a:spcPct val="90000"/>
              </a:lnSpc>
            </a:pPr>
            <a:r>
              <a:rPr lang="es-CL" sz="2600" b="1" dirty="0">
                <a:solidFill>
                  <a:srgbClr val="ED6B00"/>
                </a:solidFill>
                <a:latin typeface="Calibri"/>
                <a:ea typeface="Calibri"/>
                <a:cs typeface="Calibri"/>
              </a:rPr>
              <a:t>FORMALIDADES APLICABLES A CAUSAS IMPUTABLES Y NO IMPUTABLES AL TRABAJADOR</a:t>
            </a:r>
            <a:br>
              <a:rPr lang="es-CL" sz="2600" b="1" dirty="0">
                <a:solidFill>
                  <a:srgbClr val="ED6B00"/>
                </a:solidFill>
                <a:latin typeface="Calibri"/>
                <a:ea typeface="Calibri"/>
                <a:cs typeface="Calibri"/>
              </a:rPr>
            </a:br>
            <a:endParaRPr lang="es-CL" sz="2600" b="1" dirty="0">
              <a:solidFill>
                <a:srgbClr val="ED6B00"/>
              </a:solidFill>
              <a:latin typeface="Calibri"/>
              <a:ea typeface="Calibri"/>
              <a:cs typeface="Calibri"/>
            </a:endParaRPr>
          </a:p>
        </p:txBody>
      </p:sp>
      <p:sp>
        <p:nvSpPr>
          <p:cNvPr id="22" name="Google Shape;154;p5">
            <a:extLst>
              <a:ext uri="{FF2B5EF4-FFF2-40B4-BE49-F238E27FC236}">
                <a16:creationId xmlns:a16="http://schemas.microsoft.com/office/drawing/2014/main" xmlns="" id="{452CB1C9-1908-3241-BC92-F794934840BA}"/>
              </a:ext>
            </a:extLst>
          </p:cNvPr>
          <p:cNvSpPr txBox="1"/>
          <p:nvPr/>
        </p:nvSpPr>
        <p:spPr>
          <a:xfrm>
            <a:off x="658955" y="3131051"/>
            <a:ext cx="4827443" cy="156962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a:defRPr sz="1600">
                <a:solidFill>
                  <a:schemeClr val="tx1"/>
                </a:solidFill>
                <a:latin typeface="Calibri" panose="020F0502020204030204" pitchFamily="34" charset="0"/>
                <a:cs typeface="Calibri" panose="020F0502020204030204" pitchFamily="34" charset="0"/>
              </a:defRPr>
            </a:lvl1pPr>
          </a:lstStyle>
          <a:p>
            <a:r>
              <a:rPr lang="es-ES" dirty="0"/>
              <a:t>El Código del Trabajo nos entrega causales de términos de trabajo que son imputables al trabajador, imputables al empleador, y ninguna de las anteriores, referidos si se han violado algunos pactos que están estipulados en el Contrato de Trabajo.</a:t>
            </a:r>
            <a:endParaRPr lang="es-CL" dirty="0"/>
          </a:p>
          <a:p>
            <a:endParaRPr dirty="0"/>
          </a:p>
        </p:txBody>
      </p:sp>
      <p:sp>
        <p:nvSpPr>
          <p:cNvPr id="25" name="CuadroTexto 24">
            <a:extLst>
              <a:ext uri="{FF2B5EF4-FFF2-40B4-BE49-F238E27FC236}">
                <a16:creationId xmlns:a16="http://schemas.microsoft.com/office/drawing/2014/main" xmlns="" id="{098CD7E8-D2DD-B143-B43C-7D6E53594C1A}"/>
              </a:ext>
            </a:extLst>
          </p:cNvPr>
          <p:cNvSpPr txBox="1"/>
          <p:nvPr/>
        </p:nvSpPr>
        <p:spPr>
          <a:xfrm>
            <a:off x="401856" y="2322119"/>
            <a:ext cx="4186106" cy="430887"/>
          </a:xfrm>
          <a:prstGeom prst="rect">
            <a:avLst/>
          </a:prstGeom>
          <a:noFill/>
        </p:spPr>
        <p:txBody>
          <a:bodyPr wrap="square" rtlCol="0">
            <a:spAutoFit/>
          </a:bodyPr>
          <a:lstStyle/>
          <a:p>
            <a:r>
              <a:rPr lang="es-CL" sz="2200" b="1" dirty="0">
                <a:latin typeface="Calibri"/>
                <a:cs typeface="Calibri"/>
              </a:rPr>
              <a:t>Consideraciones Generales</a:t>
            </a:r>
          </a:p>
        </p:txBody>
      </p:sp>
      <p:sp>
        <p:nvSpPr>
          <p:cNvPr id="28" name="Google Shape;101;p3">
            <a:extLst>
              <a:ext uri="{FF2B5EF4-FFF2-40B4-BE49-F238E27FC236}">
                <a16:creationId xmlns:a16="http://schemas.microsoft.com/office/drawing/2014/main" xmlns="" id="{E6DB839A-0D65-E84A-935F-DA9A39B4606C}"/>
              </a:ext>
            </a:extLst>
          </p:cNvPr>
          <p:cNvSpPr/>
          <p:nvPr/>
        </p:nvSpPr>
        <p:spPr>
          <a:xfrm>
            <a:off x="398974" y="4886387"/>
            <a:ext cx="5313568" cy="1885968"/>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 name="Google Shape;154;p5">
            <a:extLst>
              <a:ext uri="{FF2B5EF4-FFF2-40B4-BE49-F238E27FC236}">
                <a16:creationId xmlns:a16="http://schemas.microsoft.com/office/drawing/2014/main" xmlns="" id="{1E4E7CEF-53F2-564F-B374-70A32213D65F}"/>
              </a:ext>
            </a:extLst>
          </p:cNvPr>
          <p:cNvSpPr txBox="1"/>
          <p:nvPr/>
        </p:nvSpPr>
        <p:spPr>
          <a:xfrm>
            <a:off x="566462" y="5195190"/>
            <a:ext cx="4929770" cy="107717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a:defRPr sz="1600">
                <a:solidFill>
                  <a:schemeClr val="tx1"/>
                </a:solidFill>
                <a:latin typeface="Calibri" panose="020F0502020204030204" pitchFamily="34" charset="0"/>
                <a:cs typeface="Calibri" panose="020F0502020204030204" pitchFamily="34" charset="0"/>
              </a:defRPr>
            </a:lvl1pPr>
          </a:lstStyle>
          <a:p>
            <a:r>
              <a:rPr lang="es-ES" dirty="0"/>
              <a:t>El Código del Trabajo nos entrega 4 causales que podrían dar origen a la desvinculación laboral las causales son:</a:t>
            </a:r>
          </a:p>
          <a:p>
            <a:endParaRPr lang="es-CL" dirty="0"/>
          </a:p>
          <a:p>
            <a:endParaRPr dirty="0"/>
          </a:p>
        </p:txBody>
      </p:sp>
      <p:sp>
        <p:nvSpPr>
          <p:cNvPr id="30" name="Rectángulo 29">
            <a:extLst>
              <a:ext uri="{FF2B5EF4-FFF2-40B4-BE49-F238E27FC236}">
                <a16:creationId xmlns:a16="http://schemas.microsoft.com/office/drawing/2014/main" xmlns="" id="{6C9DF9A0-0347-F942-AEA1-7FB883C76410}"/>
              </a:ext>
            </a:extLst>
          </p:cNvPr>
          <p:cNvSpPr/>
          <p:nvPr/>
        </p:nvSpPr>
        <p:spPr>
          <a:xfrm>
            <a:off x="826562" y="5923747"/>
            <a:ext cx="2192908" cy="600164"/>
          </a:xfrm>
          <a:prstGeom prst="rect">
            <a:avLst/>
          </a:prstGeom>
        </p:spPr>
        <p:txBody>
          <a:bodyPr wrap="square" numCol="1">
            <a:spAutoFit/>
          </a:bodyPr>
          <a:lstStyle/>
          <a:p>
            <a:pPr marL="285750" indent="-142875">
              <a:spcBef>
                <a:spcPts val="600"/>
              </a:spcBef>
              <a:buClr>
                <a:srgbClr val="ED6B00"/>
              </a:buClr>
              <a:buFont typeface="Arial" panose="020B0604020202020204" pitchFamily="34" charset="0"/>
              <a:buChar char="•"/>
            </a:pPr>
            <a:r>
              <a:rPr lang="es-ES" dirty="0"/>
              <a:t>Artículo 159 del CT</a:t>
            </a:r>
          </a:p>
          <a:p>
            <a:pPr marL="285750" indent="-142875">
              <a:spcBef>
                <a:spcPts val="600"/>
              </a:spcBef>
              <a:buClr>
                <a:srgbClr val="ED6B00"/>
              </a:buClr>
              <a:buFont typeface="Arial" panose="020B0604020202020204" pitchFamily="34" charset="0"/>
              <a:buChar char="•"/>
            </a:pPr>
            <a:r>
              <a:rPr lang="es-ES" dirty="0"/>
              <a:t>Artículo 160 del CT</a:t>
            </a:r>
          </a:p>
        </p:txBody>
      </p:sp>
      <p:sp>
        <p:nvSpPr>
          <p:cNvPr id="31" name="Rectángulo 30">
            <a:extLst>
              <a:ext uri="{FF2B5EF4-FFF2-40B4-BE49-F238E27FC236}">
                <a16:creationId xmlns:a16="http://schemas.microsoft.com/office/drawing/2014/main" xmlns="" id="{423B7BF5-B328-7F47-9464-0D990C8E7ACF}"/>
              </a:ext>
            </a:extLst>
          </p:cNvPr>
          <p:cNvSpPr/>
          <p:nvPr/>
        </p:nvSpPr>
        <p:spPr>
          <a:xfrm>
            <a:off x="2788926" y="5928459"/>
            <a:ext cx="2254553" cy="600164"/>
          </a:xfrm>
          <a:prstGeom prst="rect">
            <a:avLst/>
          </a:prstGeom>
        </p:spPr>
        <p:txBody>
          <a:bodyPr wrap="square">
            <a:spAutoFit/>
          </a:bodyPr>
          <a:lstStyle/>
          <a:p>
            <a:pPr marL="285750" indent="-142875">
              <a:spcBef>
                <a:spcPts val="600"/>
              </a:spcBef>
              <a:buClr>
                <a:srgbClr val="ED6B00"/>
              </a:buClr>
              <a:buFont typeface="Arial" panose="020B0604020202020204" pitchFamily="34" charset="0"/>
              <a:buChar char="•"/>
            </a:pPr>
            <a:r>
              <a:rPr lang="es-ES" dirty="0"/>
              <a:t>Artículo 161 del CT</a:t>
            </a:r>
          </a:p>
          <a:p>
            <a:pPr marL="285750" indent="-142875">
              <a:spcBef>
                <a:spcPts val="600"/>
              </a:spcBef>
              <a:buClr>
                <a:srgbClr val="ED6B00"/>
              </a:buClr>
              <a:buFont typeface="Arial" panose="020B0604020202020204" pitchFamily="34" charset="0"/>
              <a:buChar char="•"/>
            </a:pPr>
            <a:r>
              <a:rPr lang="es-ES" dirty="0"/>
              <a:t>Artículo 171 del CT</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0161" y="3549170"/>
            <a:ext cx="2952663" cy="3105198"/>
          </a:xfrm>
          <a:prstGeom prst="rect">
            <a:avLst/>
          </a:prstGeom>
        </p:spPr>
      </p:pic>
      <p:sp>
        <p:nvSpPr>
          <p:cNvPr id="14" name="Google Shape;318;p12"/>
          <p:cNvSpPr txBox="1"/>
          <p:nvPr/>
        </p:nvSpPr>
        <p:spPr>
          <a:xfrm>
            <a:off x="6216986" y="2812390"/>
            <a:ext cx="2915838"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CL" sz="2100" b="1" i="0" u="none" strike="noStrike" cap="none" dirty="0" smtClean="0">
                <a:solidFill>
                  <a:srgbClr val="ED6B00"/>
                </a:solidFill>
                <a:latin typeface="Calibri"/>
                <a:ea typeface="Calibri"/>
                <a:cs typeface="Calibri"/>
                <a:sym typeface="Calibri"/>
              </a:rPr>
              <a:t>¡Apóyate en el apunte</a:t>
            </a:r>
            <a:endParaRPr b="1" dirty="0">
              <a:solidFill>
                <a:srgbClr val="ED6B00"/>
              </a:solidFill>
            </a:endParaRPr>
          </a:p>
          <a:p>
            <a:pPr marL="0" marR="0" lvl="0" indent="0" algn="l" rtl="0">
              <a:lnSpc>
                <a:spcPct val="100000"/>
              </a:lnSpc>
              <a:spcBef>
                <a:spcPts val="0"/>
              </a:spcBef>
              <a:spcAft>
                <a:spcPts val="0"/>
              </a:spcAft>
              <a:buNone/>
            </a:pPr>
            <a:r>
              <a:rPr lang="en-US" sz="2100" dirty="0" smtClean="0">
                <a:solidFill>
                  <a:srgbClr val="A93501"/>
                </a:solidFill>
                <a:latin typeface="Calibri"/>
                <a:cs typeface="Calibri"/>
                <a:sym typeface="Calibri"/>
              </a:rPr>
              <a:t>De la </a:t>
            </a:r>
            <a:r>
              <a:rPr lang="en-US" sz="2100" dirty="0" err="1" smtClean="0">
                <a:solidFill>
                  <a:srgbClr val="A93501"/>
                </a:solidFill>
                <a:latin typeface="Calibri"/>
                <a:cs typeface="Calibri"/>
                <a:sym typeface="Calibri"/>
              </a:rPr>
              <a:t>actividad</a:t>
            </a:r>
            <a:r>
              <a:rPr lang="en-US" sz="2100" dirty="0" smtClean="0">
                <a:solidFill>
                  <a:srgbClr val="A93501"/>
                </a:solidFill>
                <a:latin typeface="Calibri"/>
                <a:cs typeface="Calibri"/>
                <a:sym typeface="Calibri"/>
              </a:rPr>
              <a:t>!</a:t>
            </a:r>
            <a:endParaRPr dirty="0">
              <a:solidFill>
                <a:srgbClr val="A93501"/>
              </a:solidFill>
            </a:endParaRPr>
          </a:p>
        </p:txBody>
      </p:sp>
    </p:spTree>
    <p:extLst>
      <p:ext uri="{BB962C8B-B14F-4D97-AF65-F5344CB8AC3E}">
        <p14:creationId xmlns:p14="http://schemas.microsoft.com/office/powerpoint/2010/main" val="795576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101;p3">
            <a:extLst>
              <a:ext uri="{FF2B5EF4-FFF2-40B4-BE49-F238E27FC236}">
                <a16:creationId xmlns:a16="http://schemas.microsoft.com/office/drawing/2014/main" xmlns="" id="{B1393AE8-221B-F446-A464-6E09B02D09C7}"/>
              </a:ext>
            </a:extLst>
          </p:cNvPr>
          <p:cNvSpPr/>
          <p:nvPr/>
        </p:nvSpPr>
        <p:spPr>
          <a:xfrm>
            <a:off x="398973" y="2881241"/>
            <a:ext cx="7645691" cy="3549055"/>
          </a:xfrm>
          <a:prstGeom prst="roundRect">
            <a:avLst>
              <a:gd name="adj" fmla="val 5516"/>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 name="Título 1"/>
          <p:cNvSpPr txBox="1">
            <a:spLocks/>
          </p:cNvSpPr>
          <p:nvPr/>
        </p:nvSpPr>
        <p:spPr>
          <a:xfrm>
            <a:off x="190500" y="3692525"/>
            <a:ext cx="10515600" cy="1325563"/>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0000"/>
              </a:lnSpc>
            </a:pPr>
            <a:endParaRPr lang="es-CL" sz="2600" b="1" dirty="0">
              <a:solidFill>
                <a:srgbClr val="ED6B00"/>
              </a:solidFill>
              <a:latin typeface="Calibri"/>
              <a:ea typeface="Calibri"/>
              <a:cs typeface="Calibri"/>
            </a:endParaRPr>
          </a:p>
        </p:txBody>
      </p:sp>
      <p:sp>
        <p:nvSpPr>
          <p:cNvPr id="4" name="Google Shape;178;p6"/>
          <p:cNvSpPr txBox="1"/>
          <p:nvPr/>
        </p:nvSpPr>
        <p:spPr>
          <a:xfrm>
            <a:off x="437617" y="1530647"/>
            <a:ext cx="7004583" cy="319500"/>
          </a:xfrm>
          <a:prstGeom prst="rect">
            <a:avLst/>
          </a:prstGeom>
          <a:noFill/>
          <a:ln>
            <a:noFill/>
          </a:ln>
        </p:spPr>
        <p:txBody>
          <a:bodyPr spcFirstLastPara="1" wrap="square" lIns="91425" tIns="91425" rIns="91425" bIns="91425" anchor="ctr" anchorCtr="0">
            <a:noAutofit/>
          </a:bodyPr>
          <a:lstStyle/>
          <a:p>
            <a:pPr>
              <a:lnSpc>
                <a:spcPct val="90000"/>
              </a:lnSpc>
            </a:pPr>
            <a:r>
              <a:rPr lang="es-CL" sz="2600" b="1" dirty="0">
                <a:solidFill>
                  <a:srgbClr val="ED6B00"/>
                </a:solidFill>
                <a:latin typeface="Calibri"/>
                <a:ea typeface="Calibri"/>
                <a:cs typeface="Calibri"/>
              </a:rPr>
              <a:t>FORMALIDADES APLICABLES A CAUSAS IMPUTABLES Y NO IMPUTABLES AL TRABAJADOR</a:t>
            </a:r>
            <a:br>
              <a:rPr lang="es-CL" sz="2600" b="1" dirty="0">
                <a:solidFill>
                  <a:srgbClr val="ED6B00"/>
                </a:solidFill>
                <a:latin typeface="Calibri"/>
                <a:ea typeface="Calibri"/>
                <a:cs typeface="Calibri"/>
              </a:rPr>
            </a:br>
            <a:endParaRPr lang="es-CL" sz="2600" b="1" dirty="0">
              <a:solidFill>
                <a:srgbClr val="ED6B00"/>
              </a:solidFill>
              <a:latin typeface="Calibri"/>
              <a:ea typeface="Calibri"/>
              <a:cs typeface="Calibri"/>
            </a:endParaRPr>
          </a:p>
        </p:txBody>
      </p:sp>
      <p:sp>
        <p:nvSpPr>
          <p:cNvPr id="25" name="CuadroTexto 24">
            <a:extLst>
              <a:ext uri="{FF2B5EF4-FFF2-40B4-BE49-F238E27FC236}">
                <a16:creationId xmlns:a16="http://schemas.microsoft.com/office/drawing/2014/main" xmlns="" id="{098CD7E8-D2DD-B143-B43C-7D6E53594C1A}"/>
              </a:ext>
            </a:extLst>
          </p:cNvPr>
          <p:cNvSpPr txBox="1"/>
          <p:nvPr/>
        </p:nvSpPr>
        <p:spPr>
          <a:xfrm>
            <a:off x="401856" y="2322119"/>
            <a:ext cx="4186106" cy="430887"/>
          </a:xfrm>
          <a:prstGeom prst="rect">
            <a:avLst/>
          </a:prstGeom>
          <a:noFill/>
        </p:spPr>
        <p:txBody>
          <a:bodyPr wrap="square" rtlCol="0">
            <a:spAutoFit/>
          </a:bodyPr>
          <a:lstStyle/>
          <a:p>
            <a:r>
              <a:rPr lang="es-CL" sz="2200" dirty="0" smtClean="0">
                <a:latin typeface="Calibri"/>
                <a:cs typeface="Calibri"/>
              </a:rPr>
              <a:t>MINISTROS DE FE</a:t>
            </a:r>
            <a:endParaRPr lang="es-CL" sz="2200" dirty="0">
              <a:latin typeface="Calibri"/>
              <a:cs typeface="Calibri"/>
            </a:endParaRPr>
          </a:p>
        </p:txBody>
      </p:sp>
      <p:sp>
        <p:nvSpPr>
          <p:cNvPr id="9" name="Google Shape;154;p5">
            <a:extLst>
              <a:ext uri="{FF2B5EF4-FFF2-40B4-BE49-F238E27FC236}">
                <a16:creationId xmlns:a16="http://schemas.microsoft.com/office/drawing/2014/main" xmlns="" id="{2FE03503-52C5-B74A-AA42-F657EA79EE1E}"/>
              </a:ext>
            </a:extLst>
          </p:cNvPr>
          <p:cNvSpPr txBox="1"/>
          <p:nvPr/>
        </p:nvSpPr>
        <p:spPr>
          <a:xfrm>
            <a:off x="771698" y="3456308"/>
            <a:ext cx="5579942" cy="212361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a:defRPr sz="1600">
                <a:solidFill>
                  <a:schemeClr val="tx1"/>
                </a:solidFill>
                <a:latin typeface="Calibri" panose="020F0502020204030204" pitchFamily="34" charset="0"/>
                <a:cs typeface="Calibri" panose="020F0502020204030204" pitchFamily="34" charset="0"/>
              </a:defRPr>
            </a:lvl1pPr>
          </a:lstStyle>
          <a:p>
            <a:r>
              <a:rPr lang="es-ES" dirty="0"/>
              <a:t>Los finiquitos deben estar por escrito y ratificados por ministros de fe que acredita el finiquito (Art. 177 CT) son:</a:t>
            </a:r>
          </a:p>
          <a:p>
            <a:pPr marL="285750" indent="-142875">
              <a:spcBef>
                <a:spcPts val="600"/>
              </a:spcBef>
              <a:buClr>
                <a:srgbClr val="ED6B00"/>
              </a:buClr>
              <a:buFont typeface="Arial" panose="020B0604020202020204" pitchFamily="34" charset="0"/>
              <a:buChar char="•"/>
            </a:pPr>
            <a:r>
              <a:rPr lang="es-ES" dirty="0"/>
              <a:t>Inspector del trabajo.</a:t>
            </a:r>
          </a:p>
          <a:p>
            <a:pPr marL="285750" indent="-142875">
              <a:spcBef>
                <a:spcPts val="600"/>
              </a:spcBef>
              <a:buClr>
                <a:srgbClr val="ED6B00"/>
              </a:buClr>
              <a:buFont typeface="Arial" panose="020B0604020202020204" pitchFamily="34" charset="0"/>
              <a:buChar char="•"/>
            </a:pPr>
            <a:r>
              <a:rPr lang="es-ES" dirty="0"/>
              <a:t>Notario público de la localidad.</a:t>
            </a:r>
          </a:p>
          <a:p>
            <a:pPr marL="285750" indent="-142875">
              <a:spcBef>
                <a:spcPts val="600"/>
              </a:spcBef>
              <a:buClr>
                <a:srgbClr val="ED6B00"/>
              </a:buClr>
              <a:buFont typeface="Arial" panose="020B0604020202020204" pitchFamily="34" charset="0"/>
              <a:buChar char="•"/>
            </a:pPr>
            <a:r>
              <a:rPr lang="es-ES" dirty="0"/>
              <a:t>Oficial del registro civil de la respectiva comuna o sección de comuna o el secretario municipal correspondiente.</a:t>
            </a:r>
          </a:p>
          <a:p>
            <a:pPr marL="285750" indent="-142875">
              <a:spcBef>
                <a:spcPts val="600"/>
              </a:spcBef>
              <a:buClr>
                <a:srgbClr val="ED6B00"/>
              </a:buClr>
              <a:buFont typeface="Arial" panose="020B0604020202020204" pitchFamily="34" charset="0"/>
              <a:buChar char="•"/>
            </a:pPr>
            <a:r>
              <a:rPr lang="es-ES" dirty="0"/>
              <a:t>Presidente del sindicato.</a:t>
            </a:r>
            <a:endParaRPr dirty="0"/>
          </a:p>
        </p:txBody>
      </p:sp>
      <p:pic>
        <p:nvPicPr>
          <p:cNvPr id="5" name="Gráfico 4">
            <a:extLst>
              <a:ext uri="{FF2B5EF4-FFF2-40B4-BE49-F238E27FC236}">
                <a16:creationId xmlns:a16="http://schemas.microsoft.com/office/drawing/2014/main" xmlns="" id="{36E5C670-802C-C84B-BB8C-3404061F8BD7}"/>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228004" y="2753006"/>
            <a:ext cx="3158683" cy="7040729"/>
          </a:xfrm>
          <a:prstGeom prst="rect">
            <a:avLst/>
          </a:prstGeom>
        </p:spPr>
      </p:pic>
    </p:spTree>
    <p:extLst>
      <p:ext uri="{BB962C8B-B14F-4D97-AF65-F5344CB8AC3E}">
        <p14:creationId xmlns:p14="http://schemas.microsoft.com/office/powerpoint/2010/main" val="1602929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2389</TotalTime>
  <Words>2832</Words>
  <Application>Microsoft Office PowerPoint</Application>
  <PresentationFormat>Personalizado</PresentationFormat>
  <Paragraphs>247</Paragraphs>
  <Slides>27</Slides>
  <Notes>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27</vt:i4>
      </vt:variant>
    </vt:vector>
  </HeadingPairs>
  <TitlesOfParts>
    <vt:vector size="31" baseType="lpstr">
      <vt:lpstr>Arial</vt:lpstr>
      <vt:lpstr>Calibri</vt:lpstr>
      <vt:lpstr>Roboto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Toledo</dc:creator>
  <cp:keywords/>
  <dc:description/>
  <cp:lastModifiedBy>Toledo</cp:lastModifiedBy>
  <cp:revision>185</cp:revision>
  <dcterms:modified xsi:type="dcterms:W3CDTF">2021-02-18T04:53:25Z</dcterms:modified>
  <cp:category/>
</cp:coreProperties>
</file>