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37" roundtripDataSignature="AMtx7mhUXe9GgG9k9+vSlQEuOj7N8NSK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5D76E80-19F1-4D78-9E69-2BEB74EDDE6A}">
  <a:tblStyle styleId="{35D76E80-19F1-4D78-9E69-2BEB74EDDE6A}"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8"/>
          </a:solidFill>
        </a:fill>
      </a:tcStyle>
    </a:wholeTbl>
    <a:band1H>
      <a:tcTxStyle/>
      <a:tcStyle>
        <a:fill>
          <a:solidFill>
            <a:srgbClr val="FFE2CD"/>
          </a:solidFill>
        </a:fill>
      </a:tcStyle>
    </a:band1H>
    <a:band2H>
      <a:tcTxStyle/>
    </a:band2H>
    <a:band1V>
      <a:tcTxStyle/>
      <a:tcStyle>
        <a:fill>
          <a:solidFill>
            <a:srgbClr val="FFE2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731D4F68-2871-4FFD-A1F8-09CD7A255B93}"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5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5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5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3" name="Google Shape;343;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5" name="Google Shape;355;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7" name="Google Shape;387;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1706" y="6387272"/>
            <a:ext cx="830659" cy="756000"/>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pic>
        <p:nvPicPr>
          <p:cNvPr id="17" name="Google Shape;17;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18" name="Google Shape;18;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Gestión Comercial Tributaria</a:t>
            </a:r>
            <a:endParaRPr b="0" i="0" sz="1400" u="none" cap="none" strike="noStrike">
              <a:solidFill>
                <a:srgbClr val="FFFFFF"/>
              </a:solidFill>
              <a:latin typeface="Calibri"/>
              <a:ea typeface="Calibri"/>
              <a:cs typeface="Calibri"/>
              <a:sym typeface="Calibri"/>
            </a:endParaRPr>
          </a:p>
        </p:txBody>
      </p:sp>
      <p:sp>
        <p:nvSpPr>
          <p:cNvPr id="24" name="Google Shape;24;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ED6B00"/>
                </a:solidFill>
                <a:latin typeface="Calibri"/>
                <a:ea typeface="Calibri"/>
                <a:cs typeface="Calibri"/>
                <a:sym typeface="Calibri"/>
              </a:rPr>
              <a:t>2</a:t>
            </a:r>
            <a:endParaRPr b="0" i="0" sz="1600" u="none" cap="none" strike="noStrike">
              <a:solidFill>
                <a:srgbClr val="ED6B00"/>
              </a:solidFill>
              <a:latin typeface="Calibri"/>
              <a:ea typeface="Calibri"/>
              <a:cs typeface="Calibri"/>
              <a:sym typeface="Calibri"/>
            </a:endParaRPr>
          </a:p>
        </p:txBody>
      </p:sp>
      <p:sp>
        <p:nvSpPr>
          <p:cNvPr id="25" name="Google Shape;25;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6" name="Google Shape;26;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ED6B00"/>
                </a:solidFill>
                <a:latin typeface="Calibri"/>
                <a:ea typeface="Calibri"/>
                <a:cs typeface="Calibri"/>
                <a:sym typeface="Calibri"/>
              </a:rPr>
              <a:t>2</a:t>
            </a:r>
            <a:endParaRPr b="0" i="0" sz="1600" u="none" cap="none" strike="noStrike">
              <a:solidFill>
                <a:srgbClr val="ED6B00"/>
              </a:solidFill>
              <a:latin typeface="Calibri"/>
              <a:ea typeface="Calibri"/>
              <a:cs typeface="Calibri"/>
              <a:sym typeface="Calibri"/>
            </a:endParaRPr>
          </a:p>
        </p:txBody>
      </p:sp>
      <p:sp>
        <p:nvSpPr>
          <p:cNvPr id="33" name="Google Shape;33;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Gestión Comercial Tributaria</a:t>
            </a:r>
            <a:endParaRPr b="0" i="0" sz="1400" u="none" cap="none" strike="noStrike">
              <a:solidFill>
                <a:srgbClr val="FFFFFF"/>
              </a:solidFill>
              <a:latin typeface="Calibri"/>
              <a:ea typeface="Calibri"/>
              <a:cs typeface="Calibri"/>
              <a:sym typeface="Calibri"/>
            </a:endParaRPr>
          </a:p>
        </p:txBody>
      </p:sp>
      <p:sp>
        <p:nvSpPr>
          <p:cNvPr id="34" name="Google Shape;34;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35" name="Google Shape;35;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Gestión Comercial Tributaria</a:t>
            </a:r>
            <a:endParaRPr b="0" i="0" sz="1400" u="none" cap="none" strike="noStrike">
              <a:solidFill>
                <a:srgbClr val="FFFFFF"/>
              </a:solidFill>
              <a:latin typeface="Calibri"/>
              <a:ea typeface="Calibri"/>
              <a:cs typeface="Calibri"/>
              <a:sym typeface="Calibri"/>
            </a:endParaRPr>
          </a:p>
        </p:txBody>
      </p:sp>
      <p:sp>
        <p:nvSpPr>
          <p:cNvPr id="42" name="Google Shape;42;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ED6B00"/>
                </a:solidFill>
                <a:latin typeface="Calibri"/>
                <a:ea typeface="Calibri"/>
                <a:cs typeface="Calibri"/>
                <a:sym typeface="Calibri"/>
              </a:rPr>
              <a:t>2</a:t>
            </a:r>
            <a:endParaRPr b="0" i="0" sz="1600" u="none" cap="none" strike="noStrike">
              <a:solidFill>
                <a:srgbClr val="ED6B00"/>
              </a:solidFill>
              <a:latin typeface="Calibri"/>
              <a:ea typeface="Calibri"/>
              <a:cs typeface="Calibri"/>
              <a:sym typeface="Calibri"/>
            </a:endParaRPr>
          </a:p>
        </p:txBody>
      </p:sp>
      <p:sp>
        <p:nvSpPr>
          <p:cNvPr id="43" name="Google Shape;43;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4" name="Google Shape;44;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Gestión Comercial Tributaria</a:t>
            </a:r>
            <a:endParaRPr b="0" i="0" sz="1400" u="none" cap="none" strike="noStrike">
              <a:solidFill>
                <a:srgbClr val="FFFFFF"/>
              </a:solidFill>
              <a:latin typeface="Calibri"/>
              <a:ea typeface="Calibri"/>
              <a:cs typeface="Calibri"/>
              <a:sym typeface="Calibri"/>
            </a:endParaRPr>
          </a:p>
        </p:txBody>
      </p:sp>
      <p:sp>
        <p:nvSpPr>
          <p:cNvPr id="51" name="Google Shape;51;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ED6B00"/>
                </a:solidFill>
                <a:latin typeface="Calibri"/>
                <a:ea typeface="Calibri"/>
                <a:cs typeface="Calibri"/>
                <a:sym typeface="Calibri"/>
              </a:rPr>
              <a:t>2</a:t>
            </a:r>
            <a:endParaRPr b="0" i="0" sz="1600" u="none" cap="none" strike="noStrike">
              <a:solidFill>
                <a:srgbClr val="ED6B00"/>
              </a:solidFill>
              <a:latin typeface="Calibri"/>
              <a:ea typeface="Calibri"/>
              <a:cs typeface="Calibri"/>
              <a:sym typeface="Calibri"/>
            </a:endParaRPr>
          </a:p>
        </p:txBody>
      </p:sp>
      <p:sp>
        <p:nvSpPr>
          <p:cNvPr id="52" name="Google Shape;52;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3" name="Google Shape;53;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4" name="Shape 54"/>
        <p:cNvGrpSpPr/>
        <p:nvPr/>
      </p:nvGrpSpPr>
      <p:grpSpPr>
        <a:xfrm>
          <a:off x="0" y="0"/>
          <a:ext cx="0" cy="0"/>
          <a:chOff x="0" y="0"/>
          <a:chExt cx="0" cy="0"/>
        </a:xfrm>
      </p:grpSpPr>
      <p:sp>
        <p:nvSpPr>
          <p:cNvPr id="55" name="Google Shape;55;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 name="Google Shape;57;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0" name="Google Shape;60;p30"/>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61" name="Google Shape;61;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25.png"/><Relationship Id="rId5"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34.png"/><Relationship Id="rId6" Type="http://schemas.openxmlformats.org/officeDocument/2006/relationships/image" Target="../media/image33.png"/><Relationship Id="rId7" Type="http://schemas.openxmlformats.org/officeDocument/2006/relationships/image" Target="../media/image38.png"/><Relationship Id="rId8"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35.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youtube.com/watch?v=mY8IK1KxZTo"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7" name="Google Shape;67;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8" name="Google Shape;68;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b="0" i="0" sz="1200" u="none" cap="none" strike="noStrike">
              <a:solidFill>
                <a:srgbClr val="ED6B00"/>
              </a:solidFill>
              <a:latin typeface="Calibri"/>
              <a:ea typeface="Calibri"/>
              <a:cs typeface="Calibri"/>
              <a:sym typeface="Calibri"/>
            </a:endParaRPr>
          </a:p>
        </p:txBody>
      </p:sp>
      <p:sp>
        <p:nvSpPr>
          <p:cNvPr id="69" name="Google Shape;69;p1"/>
          <p:cNvSpPr txBox="1"/>
          <p:nvPr/>
        </p:nvSpPr>
        <p:spPr>
          <a:xfrm>
            <a:off x="365425" y="2611974"/>
            <a:ext cx="493047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GESTIÓN COMERCIAL TRIBUTARIA</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600" u="none" cap="none" strike="noStrike">
              <a:solidFill>
                <a:srgbClr val="ED6B00"/>
              </a:solidFill>
              <a:latin typeface="Calibri"/>
              <a:ea typeface="Calibri"/>
              <a:cs typeface="Calibri"/>
              <a:sym typeface="Calibri"/>
            </a:endParaRPr>
          </a:p>
        </p:txBody>
      </p:sp>
      <p:pic>
        <p:nvPicPr>
          <p:cNvPr id="70" name="Google Shape;70;p1"/>
          <p:cNvPicPr preferRelativeResize="0"/>
          <p:nvPr/>
        </p:nvPicPr>
        <p:blipFill rotWithShape="1">
          <a:blip r:embed="rId3">
            <a:alphaModFix/>
          </a:blip>
          <a:srcRect b="0" l="0" r="0" t="0"/>
          <a:stretch/>
        </p:blipFill>
        <p:spPr>
          <a:xfrm>
            <a:off x="4882373" y="2323030"/>
            <a:ext cx="4472465" cy="40252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42"/>
          <p:cNvPicPr preferRelativeResize="0"/>
          <p:nvPr/>
        </p:nvPicPr>
        <p:blipFill rotWithShape="1">
          <a:blip r:embed="rId3">
            <a:alphaModFix/>
          </a:blip>
          <a:srcRect b="0" l="0" r="0" t="0"/>
          <a:stretch/>
        </p:blipFill>
        <p:spPr>
          <a:xfrm flipH="1">
            <a:off x="7450745" y="4001676"/>
            <a:ext cx="1661427" cy="2699819"/>
          </a:xfrm>
          <a:prstGeom prst="rect">
            <a:avLst/>
          </a:prstGeom>
          <a:noFill/>
          <a:ln>
            <a:noFill/>
          </a:ln>
        </p:spPr>
      </p:pic>
      <p:grpSp>
        <p:nvGrpSpPr>
          <p:cNvPr id="198" name="Google Shape;198;p42"/>
          <p:cNvGrpSpPr/>
          <p:nvPr/>
        </p:nvGrpSpPr>
        <p:grpSpPr>
          <a:xfrm>
            <a:off x="608091" y="1908809"/>
            <a:ext cx="7287073" cy="3849440"/>
            <a:chOff x="1181026" y="2615636"/>
            <a:chExt cx="8760048" cy="4993642"/>
          </a:xfrm>
        </p:grpSpPr>
        <p:sp>
          <p:nvSpPr>
            <p:cNvPr id="199" name="Google Shape;199;p42"/>
            <p:cNvSpPr/>
            <p:nvPr/>
          </p:nvSpPr>
          <p:spPr>
            <a:xfrm>
              <a:off x="1181026" y="2615636"/>
              <a:ext cx="8033143" cy="4993642"/>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0" name="Google Shape;200;p42"/>
            <p:cNvSpPr/>
            <p:nvPr/>
          </p:nvSpPr>
          <p:spPr>
            <a:xfrm rot="7722236">
              <a:off x="9190512" y="4305510"/>
              <a:ext cx="432619" cy="1022556"/>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01" name="Google Shape;201;p42"/>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¿CUÁLES SON LOS IMPUESTOS </a:t>
            </a:r>
            <a:r>
              <a:rPr b="0" i="0" lang="en-US" sz="2800" u="none" cap="none" strike="noStrike">
                <a:solidFill>
                  <a:srgbClr val="C64033"/>
                </a:solidFill>
                <a:latin typeface="Calibri"/>
                <a:ea typeface="Calibri"/>
                <a:cs typeface="Calibri"/>
                <a:sym typeface="Calibri"/>
              </a:rPr>
              <a:t>QUE SE APLICAN EN NUESTRO PAÍS?</a:t>
            </a:r>
            <a:endParaRPr b="0" i="0" sz="3100" u="none" cap="none" strike="noStrike">
              <a:solidFill>
                <a:srgbClr val="C64033"/>
              </a:solidFill>
              <a:latin typeface="Calibri"/>
              <a:ea typeface="Calibri"/>
              <a:cs typeface="Calibri"/>
              <a:sym typeface="Calibri"/>
            </a:endParaRPr>
          </a:p>
        </p:txBody>
      </p:sp>
      <p:sp>
        <p:nvSpPr>
          <p:cNvPr id="202" name="Google Shape;202;p42"/>
          <p:cNvSpPr txBox="1"/>
          <p:nvPr/>
        </p:nvSpPr>
        <p:spPr>
          <a:xfrm>
            <a:off x="885556" y="2106730"/>
            <a:ext cx="6127463" cy="3453597"/>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Impuestos Directos: son impuestos que se aplican directamente al titular de la Renta o riquezas que los paga, de manera que se puede reconocer quién lo pagó y su monto. Dentro de los impuestos directos están aquellos contemplados en la Ley de la Renta, como los impuestos a las Utilidades de las empresas o los impuestos personales:</a:t>
            </a:r>
            <a:endParaRPr/>
          </a:p>
          <a:p>
            <a:pPr indent="-88900" lvl="0" marL="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Impuesto a la Renta Primera Categoría.</a:t>
            </a:r>
            <a:endParaRPr/>
          </a:p>
          <a:p>
            <a:pPr indent="-88900" lvl="0" marL="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Impuesto Único de Segunda Categoría.</a:t>
            </a:r>
            <a:endParaRPr/>
          </a:p>
          <a:p>
            <a:pPr indent="-88900" lvl="0" marL="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Impuesto Global Complementario.</a:t>
            </a:r>
            <a:endParaRPr/>
          </a:p>
          <a:p>
            <a:pPr indent="-88900" lvl="0" marL="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Impuesto Adicional.</a:t>
            </a:r>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Otros Impuestos: en esta categoría, podemos señalar otros impuestos que en general escapan a la clasificación planteada desde el punto de vista del Gasto e Ingreso:</a:t>
            </a:r>
            <a:endParaRPr/>
          </a:p>
          <a:p>
            <a:pPr indent="-88900" lvl="0" marL="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Impuesto Territorial.</a:t>
            </a:r>
            <a:endParaRPr/>
          </a:p>
          <a:p>
            <a:pPr indent="-88900" lvl="0" marL="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Impuesto a las Herencias, asignaciones y Donaciones.</a:t>
            </a:r>
            <a:endParaRPr/>
          </a:p>
          <a:p>
            <a:pPr indent="-88900" lvl="0" marL="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Impuestos municipales. </a:t>
            </a:r>
            <a:endParaRPr/>
          </a:p>
          <a:p>
            <a:pPr indent="-88900" lvl="0" marL="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Impuestos a los Casinos de Juegos.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3"/>
          <p:cNvSpPr/>
          <p:nvPr/>
        </p:nvSpPr>
        <p:spPr>
          <a:xfrm>
            <a:off x="417885" y="1894001"/>
            <a:ext cx="5960055" cy="118724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El Impuesto a las Ventas y Servicios grava la venta de bienes y prestaciones de servicios que define la ley del ramo, efectuadas entre otras, por las empresas comerciales, industriales, mineras, y de servicios, con una tasa vigente en la actualidad de un 19% (Marzo de 2014). </a:t>
            </a:r>
            <a:endParaRPr/>
          </a:p>
          <a:p>
            <a:pPr indent="0" lvl="0" marL="0" marR="0" rtl="0" algn="just">
              <a:lnSpc>
                <a:spcPct val="115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208" name="Google Shape;208;p43"/>
          <p:cNvSpPr txBox="1"/>
          <p:nvPr/>
        </p:nvSpPr>
        <p:spPr>
          <a:xfrm>
            <a:off x="417885" y="1309664"/>
            <a:ext cx="6971456" cy="541995"/>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IMPUESTO A LAS </a:t>
            </a:r>
            <a:r>
              <a:rPr b="0" i="0" lang="en-US" sz="2800" u="none" cap="none" strike="noStrike">
                <a:solidFill>
                  <a:srgbClr val="C64033"/>
                </a:solidFill>
                <a:latin typeface="Calibri"/>
                <a:ea typeface="Calibri"/>
                <a:cs typeface="Calibri"/>
                <a:sym typeface="Calibri"/>
              </a:rPr>
              <a:t>VENTAS Y SERVICIOS IVA</a:t>
            </a:r>
            <a:endParaRPr b="0" i="0" sz="3100" u="none" cap="none" strike="noStrike">
              <a:solidFill>
                <a:srgbClr val="C64033"/>
              </a:solidFill>
              <a:latin typeface="Calibri"/>
              <a:ea typeface="Calibri"/>
              <a:cs typeface="Calibri"/>
              <a:sym typeface="Calibri"/>
            </a:endParaRPr>
          </a:p>
        </p:txBody>
      </p:sp>
      <p:sp>
        <p:nvSpPr>
          <p:cNvPr id="209" name="Google Shape;209;p43"/>
          <p:cNvSpPr/>
          <p:nvPr/>
        </p:nvSpPr>
        <p:spPr>
          <a:xfrm>
            <a:off x="5384683" y="3538769"/>
            <a:ext cx="3586940" cy="1132316"/>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Este impuesto se aplica sobre la base imponible de ventas y servicios que establece la ley respectiva. </a:t>
            </a:r>
            <a:endParaRPr/>
          </a:p>
        </p:txBody>
      </p:sp>
      <p:sp>
        <p:nvSpPr>
          <p:cNvPr id="210" name="Google Shape;210;p43"/>
          <p:cNvSpPr/>
          <p:nvPr/>
        </p:nvSpPr>
        <p:spPr>
          <a:xfrm>
            <a:off x="417885" y="3536101"/>
            <a:ext cx="3586940" cy="1132316"/>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En la práctica, tiene pocas exenciones, siendo la más relevante la que beneficia a las exportaciones. </a:t>
            </a:r>
            <a:endParaRPr/>
          </a:p>
        </p:txBody>
      </p:sp>
      <p:pic>
        <p:nvPicPr>
          <p:cNvPr id="211" name="Google Shape;211;p43"/>
          <p:cNvPicPr preferRelativeResize="0"/>
          <p:nvPr/>
        </p:nvPicPr>
        <p:blipFill rotWithShape="1">
          <a:blip r:embed="rId3">
            <a:alphaModFix/>
          </a:blip>
          <a:srcRect b="0" l="0" r="0" t="0"/>
          <a:stretch/>
        </p:blipFill>
        <p:spPr>
          <a:xfrm rot="5400000">
            <a:off x="1912905" y="3151099"/>
            <a:ext cx="368300" cy="228600"/>
          </a:xfrm>
          <a:prstGeom prst="rect">
            <a:avLst/>
          </a:prstGeom>
          <a:noFill/>
          <a:ln>
            <a:noFill/>
          </a:ln>
        </p:spPr>
      </p:pic>
      <p:pic>
        <p:nvPicPr>
          <p:cNvPr id="212" name="Google Shape;212;p43"/>
          <p:cNvPicPr preferRelativeResize="0"/>
          <p:nvPr/>
        </p:nvPicPr>
        <p:blipFill rotWithShape="1">
          <a:blip r:embed="rId3">
            <a:alphaModFix/>
          </a:blip>
          <a:srcRect b="0" l="0" r="0" t="0"/>
          <a:stretch/>
        </p:blipFill>
        <p:spPr>
          <a:xfrm rot="5400000">
            <a:off x="6994003" y="3145882"/>
            <a:ext cx="368300" cy="228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4"/>
          <p:cNvSpPr/>
          <p:nvPr/>
        </p:nvSpPr>
        <p:spPr>
          <a:xfrm>
            <a:off x="432855" y="2126634"/>
            <a:ext cx="4634175" cy="484978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El Impuesto a las Ventas y Servicios afecta al consumidor final, pero se genera en cada etapa de la comercialización del bien. El monto a pagar surge de la diferencia entre el débito fiscal, que es la suma de los impuestos recargados en las ventas y servicios efectuados en el período de un mes, y el crédito fiscal. El crédito fiscal equivale al impuesto recargado en las facturas por la adquisición de bienes o utilización de servicios y en el caso de importaciones el tributo pagado por la importación de especies. </a:t>
            </a:r>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El Impuesto a las Ventas y Servicios es un impuesto interno que grava las ventas de bienes corporales muebles e inmuebles de propiedad de una empresa constructora construidos totalmente por ella o que en parte hayan sido construidos por un tercero para ella y también la prestación de servicios que se efectúen o utilicen en el país. Afecta al Fisco, instituciones semifiscales, organismos de administración autónoma, municipalidades y a las empresas de todos ellos o en que tengan participación, aunque otras leyes los eximan de otros impuestos.</a:t>
            </a:r>
            <a:endParaRPr b="0" i="0" sz="1400" u="none" cap="none" strike="noStrike">
              <a:solidFill>
                <a:srgbClr val="FF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sp>
        <p:nvSpPr>
          <p:cNvPr id="218" name="Google Shape;218;p44"/>
          <p:cNvSpPr txBox="1"/>
          <p:nvPr/>
        </p:nvSpPr>
        <p:spPr>
          <a:xfrm>
            <a:off x="432855" y="1372375"/>
            <a:ext cx="5022795" cy="541995"/>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IMPUESTO A LAS </a:t>
            </a:r>
            <a:r>
              <a:rPr b="0" i="0" lang="en-US" sz="2800" u="none" cap="none" strike="noStrike">
                <a:solidFill>
                  <a:srgbClr val="C64033"/>
                </a:solidFill>
                <a:latin typeface="Calibri"/>
                <a:ea typeface="Calibri"/>
                <a:cs typeface="Calibri"/>
                <a:sym typeface="Calibri"/>
              </a:rPr>
              <a:t>VENTAS Y SERVICIOS IVA</a:t>
            </a:r>
            <a:endParaRPr b="0" i="0" sz="3100" u="none" cap="none" strike="noStrike">
              <a:solidFill>
                <a:srgbClr val="C64033"/>
              </a:solidFill>
              <a:latin typeface="Calibri"/>
              <a:ea typeface="Calibri"/>
              <a:cs typeface="Calibri"/>
              <a:sym typeface="Calibri"/>
            </a:endParaRPr>
          </a:p>
        </p:txBody>
      </p:sp>
      <p:pic>
        <p:nvPicPr>
          <p:cNvPr id="219" name="Google Shape;219;p44"/>
          <p:cNvPicPr preferRelativeResize="0"/>
          <p:nvPr/>
        </p:nvPicPr>
        <p:blipFill rotWithShape="1">
          <a:blip r:embed="rId3">
            <a:alphaModFix/>
          </a:blip>
          <a:srcRect b="0" l="0" r="0" t="0"/>
          <a:stretch/>
        </p:blipFill>
        <p:spPr>
          <a:xfrm>
            <a:off x="4964805" y="2286000"/>
            <a:ext cx="4091817" cy="42032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5"/>
          <p:cNvSpPr txBox="1"/>
          <p:nvPr/>
        </p:nvSpPr>
        <p:spPr>
          <a:xfrm>
            <a:off x="623111" y="1406349"/>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 ¿CÓMO CALCULAMOS </a:t>
            </a:r>
            <a:r>
              <a:rPr b="0" i="0" lang="en-US" sz="2800" u="none" cap="none" strike="noStrike">
                <a:solidFill>
                  <a:srgbClr val="C64033"/>
                </a:solidFill>
                <a:latin typeface="Calibri"/>
                <a:ea typeface="Calibri"/>
                <a:cs typeface="Calibri"/>
                <a:sym typeface="Calibri"/>
              </a:rPr>
              <a:t>EL IVA?</a:t>
            </a:r>
            <a:endParaRPr b="0" i="0" sz="3100" u="none" cap="none" strike="noStrike">
              <a:solidFill>
                <a:srgbClr val="C64033"/>
              </a:solidFill>
              <a:latin typeface="Calibri"/>
              <a:ea typeface="Calibri"/>
              <a:cs typeface="Calibri"/>
              <a:sym typeface="Calibri"/>
            </a:endParaRPr>
          </a:p>
        </p:txBody>
      </p:sp>
      <p:sp>
        <p:nvSpPr>
          <p:cNvPr id="225" name="Google Shape;225;p45"/>
          <p:cNvSpPr/>
          <p:nvPr/>
        </p:nvSpPr>
        <p:spPr>
          <a:xfrm>
            <a:off x="712875" y="1963834"/>
            <a:ext cx="4394392"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En nuestro país el pago de impuesto (IVA) actualmente corresponde al 19% sobre los bienes, para saber la forma en que aplicamos este porcentaje te presentaremos a continuación la forma de calcularlo:</a:t>
            </a:r>
            <a:endParaRPr/>
          </a:p>
        </p:txBody>
      </p:sp>
      <p:sp>
        <p:nvSpPr>
          <p:cNvPr id="226" name="Google Shape;226;p45"/>
          <p:cNvSpPr/>
          <p:nvPr/>
        </p:nvSpPr>
        <p:spPr>
          <a:xfrm>
            <a:off x="712875" y="3246328"/>
            <a:ext cx="3586940" cy="839337"/>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Si me dan el Valor Neto y quiero saber el IVA:</a:t>
            </a:r>
            <a:endParaRPr/>
          </a:p>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Valor Neto X 19% = IVA</a:t>
            </a:r>
            <a:endParaRPr/>
          </a:p>
        </p:txBody>
      </p:sp>
      <p:sp>
        <p:nvSpPr>
          <p:cNvPr id="227" name="Google Shape;227;p45"/>
          <p:cNvSpPr/>
          <p:nvPr/>
        </p:nvSpPr>
        <p:spPr>
          <a:xfrm>
            <a:off x="712875" y="4369079"/>
            <a:ext cx="3586940" cy="839337"/>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Si me dan el Valor Total y quiero saber el Neto:</a:t>
            </a:r>
            <a:endParaRPr/>
          </a:p>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Valor Total </a:t>
            </a:r>
            <a:r>
              <a:rPr b="1" i="0" lang="en-US" sz="1200" u="none" cap="none" strike="noStrike">
                <a:solidFill>
                  <a:schemeClr val="dk1"/>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1.19 = Valor Total</a:t>
            </a:r>
            <a:endParaRPr/>
          </a:p>
        </p:txBody>
      </p:sp>
      <p:sp>
        <p:nvSpPr>
          <p:cNvPr id="228" name="Google Shape;228;p45"/>
          <p:cNvSpPr/>
          <p:nvPr/>
        </p:nvSpPr>
        <p:spPr>
          <a:xfrm>
            <a:off x="725232" y="5505900"/>
            <a:ext cx="3586940" cy="839337"/>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Si me dan el Valor IVA y quiero saber el Neto:</a:t>
            </a:r>
            <a:endParaRPr/>
          </a:p>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Valor IVA X </a:t>
            </a:r>
            <a:r>
              <a:rPr b="0" i="0" lang="en-US" sz="1200" u="none" cap="none" strike="noStrike">
                <a:solidFill>
                  <a:schemeClr val="dk1"/>
                </a:solidFill>
                <a:latin typeface="Arial"/>
                <a:ea typeface="Arial"/>
                <a:cs typeface="Arial"/>
                <a:sym typeface="Arial"/>
              </a:rPr>
              <a:t>100 </a:t>
            </a:r>
            <a:r>
              <a:rPr b="1" i="0" lang="en-US" sz="1200" u="none" cap="none" strike="noStrike">
                <a:solidFill>
                  <a:schemeClr val="dk1"/>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19 = Valor Neto</a:t>
            </a:r>
            <a:endParaRPr/>
          </a:p>
        </p:txBody>
      </p:sp>
      <p:pic>
        <p:nvPicPr>
          <p:cNvPr id="229" name="Google Shape;229;p45"/>
          <p:cNvPicPr preferRelativeResize="0"/>
          <p:nvPr/>
        </p:nvPicPr>
        <p:blipFill rotWithShape="1">
          <a:blip r:embed="rId3">
            <a:alphaModFix/>
          </a:blip>
          <a:srcRect b="0" l="0" r="0" t="0"/>
          <a:stretch/>
        </p:blipFill>
        <p:spPr>
          <a:xfrm>
            <a:off x="5367116" y="3815778"/>
            <a:ext cx="3276600" cy="2565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6"/>
          <p:cNvSpPr txBox="1"/>
          <p:nvPr/>
        </p:nvSpPr>
        <p:spPr>
          <a:xfrm>
            <a:off x="623111" y="1406349"/>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REALICEMOS </a:t>
            </a:r>
            <a:r>
              <a:rPr b="0" i="0" lang="en-US" sz="2800" u="none" cap="none" strike="noStrike">
                <a:solidFill>
                  <a:srgbClr val="C64033"/>
                </a:solidFill>
                <a:latin typeface="Calibri"/>
                <a:ea typeface="Calibri"/>
                <a:cs typeface="Calibri"/>
                <a:sym typeface="Calibri"/>
              </a:rPr>
              <a:t>UNA PAUSA</a:t>
            </a:r>
            <a:endParaRPr b="0" i="0" sz="3100" u="none" cap="none" strike="noStrike">
              <a:solidFill>
                <a:srgbClr val="C64033"/>
              </a:solidFill>
              <a:latin typeface="Calibri"/>
              <a:ea typeface="Calibri"/>
              <a:cs typeface="Calibri"/>
              <a:sym typeface="Calibri"/>
            </a:endParaRPr>
          </a:p>
        </p:txBody>
      </p:sp>
      <p:sp>
        <p:nvSpPr>
          <p:cNvPr id="235" name="Google Shape;235;p46"/>
          <p:cNvSpPr/>
          <p:nvPr/>
        </p:nvSpPr>
        <p:spPr>
          <a:xfrm>
            <a:off x="712875" y="1963834"/>
            <a:ext cx="4394392" cy="116955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Te invito a que a continuación veamos qué han comprendido reflexionando sobre los impuestos que se aplican, la idea es que a viva voz, indiquen qué tipo de impuestos creen que se aplican en el caso de cada producto:</a:t>
            </a:r>
            <a:endParaRPr/>
          </a:p>
        </p:txBody>
      </p:sp>
      <p:graphicFrame>
        <p:nvGraphicFramePr>
          <p:cNvPr id="236" name="Google Shape;236;p46"/>
          <p:cNvGraphicFramePr/>
          <p:nvPr/>
        </p:nvGraphicFramePr>
        <p:xfrm>
          <a:off x="712875" y="3371370"/>
          <a:ext cx="3000000" cy="3000000"/>
        </p:xfrm>
        <a:graphic>
          <a:graphicData uri="http://schemas.openxmlformats.org/drawingml/2006/table">
            <a:tbl>
              <a:tblPr bandRow="1" firstRow="1">
                <a:noFill/>
                <a:tableStyleId>{35D76E80-19F1-4D78-9E69-2BEB74EDDE6A}</a:tableStyleId>
              </a:tblPr>
              <a:tblGrid>
                <a:gridCol w="3070725"/>
                <a:gridCol w="1228300"/>
                <a:gridCol w="1381825"/>
                <a:gridCol w="1278750"/>
              </a:tblGrid>
              <a:tr h="121125">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Caso </a:t>
                      </a:r>
                      <a:endParaRPr/>
                    </a:p>
                  </a:txBody>
                  <a:tcPr marT="45725" marB="45725" marR="91425" marL="91425"/>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Impuestos Directos </a:t>
                      </a:r>
                      <a:endParaRPr/>
                    </a:p>
                  </a:txBody>
                  <a:tcPr marT="45725" marB="45725" marR="91425" marL="91425"/>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Impuestos </a:t>
                      </a:r>
                      <a:endParaRPr/>
                    </a:p>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Indirectos </a:t>
                      </a:r>
                      <a:endParaRPr/>
                    </a:p>
                  </a:txBody>
                  <a:tcPr marT="45725" marB="45725" marR="91425" marL="91425"/>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Otros Impuestos </a:t>
                      </a:r>
                      <a:endParaRPr/>
                    </a:p>
                  </a:txBody>
                  <a:tcPr marT="45725" marB="45725" marR="91425" marL="91425"/>
                </a:tc>
              </a:tr>
              <a:tr h="370875">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Cuando compramos</a:t>
                      </a:r>
                      <a:r>
                        <a:rPr lang="en-US" sz="1400" u="none" cap="none" strike="noStrike">
                          <a:latin typeface="Calibri"/>
                          <a:ea typeface="Calibri"/>
                          <a:cs typeface="Calibri"/>
                          <a:sym typeface="Calibri"/>
                        </a:rPr>
                        <a:t> un televisor.</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r>
              <a:tr h="370875">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Cuando compramos</a:t>
                      </a:r>
                      <a:r>
                        <a:rPr lang="en-US" sz="1400" u="none" cap="none" strike="noStrike">
                          <a:latin typeface="Calibri"/>
                          <a:ea typeface="Calibri"/>
                          <a:cs typeface="Calibri"/>
                          <a:sym typeface="Calibri"/>
                        </a:rPr>
                        <a:t> ropa.</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r>
              <a:tr h="518225">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Cuando adquirimos</a:t>
                      </a:r>
                      <a:r>
                        <a:rPr lang="en-US" sz="1400" u="none" cap="none" strike="noStrike">
                          <a:latin typeface="Calibri"/>
                          <a:ea typeface="Calibri"/>
                          <a:cs typeface="Calibri"/>
                          <a:sym typeface="Calibri"/>
                        </a:rPr>
                        <a:t> productos suntuosos. </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r>
              <a:tr h="370875">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Cuando recibimos</a:t>
                      </a:r>
                      <a:r>
                        <a:rPr lang="en-US" sz="1400" u="none" cap="none" strike="noStrike">
                          <a:latin typeface="Calibri"/>
                          <a:ea typeface="Calibri"/>
                          <a:cs typeface="Calibri"/>
                          <a:sym typeface="Calibri"/>
                        </a:rPr>
                        <a:t> sueldos u honorarios.</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r>
              <a:tr h="370875">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Cuando obtenemos una herencia.</a:t>
                      </a:r>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r>
              <a:tr h="370875">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Cuando compramos</a:t>
                      </a:r>
                      <a:r>
                        <a:rPr lang="en-US" sz="1400" u="none" cap="none" strike="noStrike">
                          <a:latin typeface="Calibri"/>
                          <a:ea typeface="Calibri"/>
                          <a:cs typeface="Calibri"/>
                          <a:sym typeface="Calibri"/>
                        </a:rPr>
                        <a:t> bebidas.</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7"/>
          <p:cNvSpPr txBox="1"/>
          <p:nvPr/>
        </p:nvSpPr>
        <p:spPr>
          <a:xfrm>
            <a:off x="623111" y="1406349"/>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SOLUCIÓN</a:t>
            </a:r>
            <a:endParaRPr b="0" i="0" sz="3100" u="none" cap="none" strike="noStrike">
              <a:solidFill>
                <a:srgbClr val="C64033"/>
              </a:solidFill>
              <a:latin typeface="Calibri"/>
              <a:ea typeface="Calibri"/>
              <a:cs typeface="Calibri"/>
              <a:sym typeface="Calibri"/>
            </a:endParaRPr>
          </a:p>
        </p:txBody>
      </p:sp>
      <p:graphicFrame>
        <p:nvGraphicFramePr>
          <p:cNvPr id="242" name="Google Shape;242;p47"/>
          <p:cNvGraphicFramePr/>
          <p:nvPr/>
        </p:nvGraphicFramePr>
        <p:xfrm>
          <a:off x="712875" y="2531110"/>
          <a:ext cx="3000000" cy="3000000"/>
        </p:xfrm>
        <a:graphic>
          <a:graphicData uri="http://schemas.openxmlformats.org/drawingml/2006/table">
            <a:tbl>
              <a:tblPr bandRow="1" firstRow="1">
                <a:noFill/>
                <a:tableStyleId>{35D76E80-19F1-4D78-9E69-2BEB74EDDE6A}</a:tableStyleId>
              </a:tblPr>
              <a:tblGrid>
                <a:gridCol w="3070725"/>
                <a:gridCol w="1228300"/>
                <a:gridCol w="1381825"/>
                <a:gridCol w="1278750"/>
              </a:tblGrid>
              <a:tr h="121125">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Caso </a:t>
                      </a:r>
                      <a:endParaRPr/>
                    </a:p>
                  </a:txBody>
                  <a:tcPr marT="45725" marB="45725" marR="91425" marL="91425"/>
                </a:tc>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Impuestos Directos </a:t>
                      </a:r>
                      <a:endParaRPr/>
                    </a:p>
                  </a:txBody>
                  <a:tcPr marT="45725" marB="45725" marR="91425" marL="91425"/>
                </a:tc>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Impuestos </a:t>
                      </a:r>
                      <a:endParaRPr/>
                    </a:p>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Indirectos </a:t>
                      </a:r>
                      <a:endParaRPr/>
                    </a:p>
                  </a:txBody>
                  <a:tcPr marT="45725" marB="45725" marR="91425" marL="91425"/>
                </a:tc>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Otros Impuestos </a:t>
                      </a:r>
                      <a:endParaRPr/>
                    </a:p>
                  </a:txBody>
                  <a:tcPr marT="45725" marB="45725" marR="91425" marL="91425"/>
                </a:tc>
              </a:tr>
              <a:tr h="370875">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Cuando compramos</a:t>
                      </a:r>
                      <a:r>
                        <a:rPr lang="en-US" sz="1400" u="none" cap="none" strike="noStrike">
                          <a:latin typeface="Arial"/>
                          <a:ea typeface="Arial"/>
                          <a:cs typeface="Arial"/>
                          <a:sym typeface="Arial"/>
                        </a:rPr>
                        <a:t> un televisor.</a:t>
                      </a:r>
                      <a:endParaRPr sz="1400" u="none" cap="none" strike="noStrike">
                        <a:latin typeface="Arial"/>
                        <a:ea typeface="Arial"/>
                        <a:cs typeface="Arial"/>
                        <a:sym typeface="Arial"/>
                      </a:endParaRPr>
                    </a:p>
                  </a:txBody>
                  <a:tcPr marT="45725" marB="45725" marR="91425" marL="91425"/>
                </a:tc>
                <a:tc>
                  <a:txBody>
                    <a:bodyPr/>
                    <a:lstStyle/>
                    <a:p>
                      <a:pPr indent="0" lvl="0" marL="0" marR="0" rtl="0" algn="ctr">
                        <a:lnSpc>
                          <a:spcPct val="100000"/>
                        </a:lnSpc>
                        <a:spcBef>
                          <a:spcPts val="0"/>
                        </a:spcBef>
                        <a:spcAft>
                          <a:spcPts val="0"/>
                        </a:spcAft>
                        <a:buNone/>
                      </a:pPr>
                      <a:r>
                        <a:t/>
                      </a:r>
                      <a:endParaRPr sz="1400" u="none" cap="none" strike="noStrike">
                        <a:latin typeface="Arial"/>
                        <a:ea typeface="Arial"/>
                        <a:cs typeface="Arial"/>
                        <a:sym typeface="Arial"/>
                      </a:endParaRPr>
                    </a:p>
                  </a:txBody>
                  <a:tcPr marT="45725" marB="45725" marR="91425" marL="91425"/>
                </a:tc>
                <a:tc>
                  <a:txBody>
                    <a:bodyPr/>
                    <a:lstStyle/>
                    <a:p>
                      <a:pPr indent="0" lvl="0" marL="0" marR="0" rtl="0" algn="ctr">
                        <a:lnSpc>
                          <a:spcPct val="100000"/>
                        </a:lnSpc>
                        <a:spcBef>
                          <a:spcPts val="0"/>
                        </a:spcBef>
                        <a:spcAft>
                          <a:spcPts val="0"/>
                        </a:spcAft>
                        <a:buNone/>
                      </a:pPr>
                      <a:r>
                        <a:rPr lang="en-US" sz="1400" u="none" cap="none" strike="noStrike">
                          <a:latin typeface="Arial"/>
                          <a:ea typeface="Arial"/>
                          <a:cs typeface="Arial"/>
                          <a:sym typeface="Arial"/>
                        </a:rPr>
                        <a:t>X</a:t>
                      </a:r>
                      <a:endParaRPr/>
                    </a:p>
                  </a:txBody>
                  <a:tcPr marT="45725" marB="45725" marR="91425" marL="91425"/>
                </a:tc>
                <a:tc>
                  <a:txBody>
                    <a:bodyPr/>
                    <a:lstStyle/>
                    <a:p>
                      <a:pPr indent="0" lvl="0" marL="0" marR="0" rtl="0" algn="ctr">
                        <a:lnSpc>
                          <a:spcPct val="100000"/>
                        </a:lnSpc>
                        <a:spcBef>
                          <a:spcPts val="0"/>
                        </a:spcBef>
                        <a:spcAft>
                          <a:spcPts val="0"/>
                        </a:spcAft>
                        <a:buNone/>
                      </a:pPr>
                      <a:r>
                        <a:t/>
                      </a:r>
                      <a:endParaRPr sz="1400" u="none" cap="none" strike="noStrike">
                        <a:latin typeface="Arial"/>
                        <a:ea typeface="Arial"/>
                        <a:cs typeface="Arial"/>
                        <a:sym typeface="Arial"/>
                      </a:endParaRPr>
                    </a:p>
                  </a:txBody>
                  <a:tcPr marT="45725" marB="45725" marR="91425" marL="91425"/>
                </a:tc>
              </a:tr>
              <a:tr h="370875">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Cuando compramos</a:t>
                      </a:r>
                      <a:r>
                        <a:rPr lang="en-US" sz="1400" u="none" cap="none" strike="noStrike">
                          <a:latin typeface="Arial"/>
                          <a:ea typeface="Arial"/>
                          <a:cs typeface="Arial"/>
                          <a:sym typeface="Arial"/>
                        </a:rPr>
                        <a:t> ropa.</a:t>
                      </a:r>
                      <a:endParaRPr sz="1400" u="none" cap="none" strike="noStrike">
                        <a:latin typeface="Arial"/>
                        <a:ea typeface="Arial"/>
                        <a:cs typeface="Arial"/>
                        <a:sym typeface="Arial"/>
                      </a:endParaRPr>
                    </a:p>
                  </a:txBody>
                  <a:tcPr marT="45725" marB="45725" marR="91425" marL="91425"/>
                </a:tc>
                <a:tc>
                  <a:txBody>
                    <a:bodyPr/>
                    <a:lstStyle/>
                    <a:p>
                      <a:pPr indent="0" lvl="0" marL="0" marR="0" rtl="0" algn="ctr">
                        <a:lnSpc>
                          <a:spcPct val="100000"/>
                        </a:lnSpc>
                        <a:spcBef>
                          <a:spcPts val="0"/>
                        </a:spcBef>
                        <a:spcAft>
                          <a:spcPts val="0"/>
                        </a:spcAft>
                        <a:buNone/>
                      </a:pPr>
                      <a:r>
                        <a:t/>
                      </a:r>
                      <a:endParaRPr sz="1400" u="none" cap="none" strike="noStrike">
                        <a:latin typeface="Arial"/>
                        <a:ea typeface="Arial"/>
                        <a:cs typeface="Arial"/>
                        <a:sym typeface="Arial"/>
                      </a:endParaRPr>
                    </a:p>
                  </a:txBody>
                  <a:tcPr marT="45725" marB="45725" marR="91425" marL="91425"/>
                </a:tc>
                <a:tc>
                  <a:txBody>
                    <a:bodyPr/>
                    <a:lstStyle/>
                    <a:p>
                      <a:pPr indent="0" lvl="0" marL="0" marR="0" rtl="0" algn="ctr">
                        <a:lnSpc>
                          <a:spcPct val="100000"/>
                        </a:lnSpc>
                        <a:spcBef>
                          <a:spcPts val="0"/>
                        </a:spcBef>
                        <a:spcAft>
                          <a:spcPts val="0"/>
                        </a:spcAft>
                        <a:buNone/>
                      </a:pPr>
                      <a:r>
                        <a:rPr lang="en-US" sz="1400" u="none" cap="none" strike="noStrike">
                          <a:latin typeface="Arial"/>
                          <a:ea typeface="Arial"/>
                          <a:cs typeface="Arial"/>
                          <a:sym typeface="Arial"/>
                        </a:rPr>
                        <a:t>X</a:t>
                      </a:r>
                      <a:endParaRPr/>
                    </a:p>
                  </a:txBody>
                  <a:tcPr marT="45725" marB="45725" marR="91425" marL="91425"/>
                </a:tc>
                <a:tc>
                  <a:txBody>
                    <a:bodyPr/>
                    <a:lstStyle/>
                    <a:p>
                      <a:pPr indent="0" lvl="0" marL="0" marR="0" rtl="0" algn="ctr">
                        <a:lnSpc>
                          <a:spcPct val="100000"/>
                        </a:lnSpc>
                        <a:spcBef>
                          <a:spcPts val="0"/>
                        </a:spcBef>
                        <a:spcAft>
                          <a:spcPts val="0"/>
                        </a:spcAft>
                        <a:buNone/>
                      </a:pPr>
                      <a:r>
                        <a:t/>
                      </a:r>
                      <a:endParaRPr sz="1400" u="none" cap="none" strike="noStrike">
                        <a:latin typeface="Arial"/>
                        <a:ea typeface="Arial"/>
                        <a:cs typeface="Arial"/>
                        <a:sym typeface="Arial"/>
                      </a:endParaRPr>
                    </a:p>
                  </a:txBody>
                  <a:tcPr marT="45725" marB="45725" marR="91425" marL="91425"/>
                </a:tc>
              </a:tr>
              <a:tr h="518225">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Cuando adquirimos</a:t>
                      </a:r>
                      <a:r>
                        <a:rPr lang="en-US" sz="1400" u="none" cap="none" strike="noStrike">
                          <a:latin typeface="Arial"/>
                          <a:ea typeface="Arial"/>
                          <a:cs typeface="Arial"/>
                          <a:sym typeface="Arial"/>
                        </a:rPr>
                        <a:t> productos suntuosos. </a:t>
                      </a:r>
                      <a:endParaRPr sz="1400" u="none" cap="none" strike="noStrike">
                        <a:latin typeface="Arial"/>
                        <a:ea typeface="Arial"/>
                        <a:cs typeface="Arial"/>
                        <a:sym typeface="Arial"/>
                      </a:endParaRPr>
                    </a:p>
                  </a:txBody>
                  <a:tcPr marT="45725" marB="45725" marR="91425" marL="91425"/>
                </a:tc>
                <a:tc>
                  <a:txBody>
                    <a:bodyPr/>
                    <a:lstStyle/>
                    <a:p>
                      <a:pPr indent="0" lvl="0" marL="0" marR="0" rtl="0" algn="ctr">
                        <a:lnSpc>
                          <a:spcPct val="100000"/>
                        </a:lnSpc>
                        <a:spcBef>
                          <a:spcPts val="0"/>
                        </a:spcBef>
                        <a:spcAft>
                          <a:spcPts val="0"/>
                        </a:spcAft>
                        <a:buNone/>
                      </a:pPr>
                      <a:r>
                        <a:t/>
                      </a:r>
                      <a:endParaRPr sz="1400" u="none" cap="none" strike="noStrike">
                        <a:latin typeface="Arial"/>
                        <a:ea typeface="Arial"/>
                        <a:cs typeface="Arial"/>
                        <a:sym typeface="Arial"/>
                      </a:endParaRPr>
                    </a:p>
                  </a:txBody>
                  <a:tcPr marT="45725" marB="45725" marR="91425" marL="91425"/>
                </a:tc>
                <a:tc>
                  <a:txBody>
                    <a:bodyPr/>
                    <a:lstStyle/>
                    <a:p>
                      <a:pPr indent="0" lvl="0" marL="0" marR="0" rtl="0" algn="ctr">
                        <a:lnSpc>
                          <a:spcPct val="100000"/>
                        </a:lnSpc>
                        <a:spcBef>
                          <a:spcPts val="0"/>
                        </a:spcBef>
                        <a:spcAft>
                          <a:spcPts val="0"/>
                        </a:spcAft>
                        <a:buNone/>
                      </a:pPr>
                      <a:r>
                        <a:rPr lang="en-US" sz="1400" u="none" cap="none" strike="noStrike">
                          <a:latin typeface="Arial"/>
                          <a:ea typeface="Arial"/>
                          <a:cs typeface="Arial"/>
                          <a:sym typeface="Arial"/>
                        </a:rPr>
                        <a:t>X</a:t>
                      </a:r>
                      <a:endParaRPr/>
                    </a:p>
                  </a:txBody>
                  <a:tcPr marT="45725" marB="45725" marR="91425" marL="91425"/>
                </a:tc>
                <a:tc>
                  <a:txBody>
                    <a:bodyPr/>
                    <a:lstStyle/>
                    <a:p>
                      <a:pPr indent="0" lvl="0" marL="0" marR="0" rtl="0" algn="ctr">
                        <a:lnSpc>
                          <a:spcPct val="100000"/>
                        </a:lnSpc>
                        <a:spcBef>
                          <a:spcPts val="0"/>
                        </a:spcBef>
                        <a:spcAft>
                          <a:spcPts val="0"/>
                        </a:spcAft>
                        <a:buNone/>
                      </a:pPr>
                      <a:r>
                        <a:t/>
                      </a:r>
                      <a:endParaRPr sz="1400" u="none" cap="none" strike="noStrike">
                        <a:latin typeface="Arial"/>
                        <a:ea typeface="Arial"/>
                        <a:cs typeface="Arial"/>
                        <a:sym typeface="Arial"/>
                      </a:endParaRPr>
                    </a:p>
                  </a:txBody>
                  <a:tcPr marT="45725" marB="45725" marR="91425" marL="91425"/>
                </a:tc>
              </a:tr>
              <a:tr h="370875">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Cuando recibimos</a:t>
                      </a:r>
                      <a:r>
                        <a:rPr lang="en-US" sz="1400" u="none" cap="none" strike="noStrike">
                          <a:latin typeface="Arial"/>
                          <a:ea typeface="Arial"/>
                          <a:cs typeface="Arial"/>
                          <a:sym typeface="Arial"/>
                        </a:rPr>
                        <a:t> sueldos u honorarios.</a:t>
                      </a:r>
                      <a:endParaRPr sz="1400" u="none" cap="none" strike="noStrike">
                        <a:latin typeface="Arial"/>
                        <a:ea typeface="Arial"/>
                        <a:cs typeface="Arial"/>
                        <a:sym typeface="Arial"/>
                      </a:endParaRPr>
                    </a:p>
                  </a:txBody>
                  <a:tcPr marT="45725" marB="45725" marR="91425" marL="91425"/>
                </a:tc>
                <a:tc>
                  <a:txBody>
                    <a:bodyPr/>
                    <a:lstStyle/>
                    <a:p>
                      <a:pPr indent="0" lvl="0" marL="0" marR="0" rtl="0" algn="ctr">
                        <a:lnSpc>
                          <a:spcPct val="100000"/>
                        </a:lnSpc>
                        <a:spcBef>
                          <a:spcPts val="0"/>
                        </a:spcBef>
                        <a:spcAft>
                          <a:spcPts val="0"/>
                        </a:spcAft>
                        <a:buNone/>
                      </a:pPr>
                      <a:r>
                        <a:rPr lang="en-US" sz="1400" u="none" cap="none" strike="noStrike">
                          <a:latin typeface="Arial"/>
                          <a:ea typeface="Arial"/>
                          <a:cs typeface="Arial"/>
                          <a:sym typeface="Arial"/>
                        </a:rPr>
                        <a:t>X</a:t>
                      </a:r>
                      <a:endParaRPr/>
                    </a:p>
                  </a:txBody>
                  <a:tcPr marT="45725" marB="45725" marR="91425" marL="91425"/>
                </a:tc>
                <a:tc>
                  <a:txBody>
                    <a:bodyPr/>
                    <a:lstStyle/>
                    <a:p>
                      <a:pPr indent="0" lvl="0" marL="0" marR="0" rtl="0" algn="ctr">
                        <a:lnSpc>
                          <a:spcPct val="100000"/>
                        </a:lnSpc>
                        <a:spcBef>
                          <a:spcPts val="0"/>
                        </a:spcBef>
                        <a:spcAft>
                          <a:spcPts val="0"/>
                        </a:spcAft>
                        <a:buNone/>
                      </a:pPr>
                      <a:r>
                        <a:t/>
                      </a:r>
                      <a:endParaRPr sz="1400" u="none" cap="none" strike="noStrike">
                        <a:latin typeface="Arial"/>
                        <a:ea typeface="Arial"/>
                        <a:cs typeface="Arial"/>
                        <a:sym typeface="Arial"/>
                      </a:endParaRPr>
                    </a:p>
                  </a:txBody>
                  <a:tcPr marT="45725" marB="45725" marR="91425" marL="91425"/>
                </a:tc>
                <a:tc>
                  <a:txBody>
                    <a:bodyPr/>
                    <a:lstStyle/>
                    <a:p>
                      <a:pPr indent="0" lvl="0" marL="0" marR="0" rtl="0" algn="ctr">
                        <a:lnSpc>
                          <a:spcPct val="100000"/>
                        </a:lnSpc>
                        <a:spcBef>
                          <a:spcPts val="0"/>
                        </a:spcBef>
                        <a:spcAft>
                          <a:spcPts val="0"/>
                        </a:spcAft>
                        <a:buNone/>
                      </a:pPr>
                      <a:r>
                        <a:t/>
                      </a:r>
                      <a:endParaRPr sz="1400" u="none" cap="none" strike="noStrike">
                        <a:latin typeface="Arial"/>
                        <a:ea typeface="Arial"/>
                        <a:cs typeface="Arial"/>
                        <a:sym typeface="Arial"/>
                      </a:endParaRPr>
                    </a:p>
                  </a:txBody>
                  <a:tcPr marT="45725" marB="45725" marR="91425" marL="91425"/>
                </a:tc>
              </a:tr>
              <a:tr h="370875">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Cuando obtenemos una herencia.</a:t>
                      </a:r>
                      <a:endParaRPr/>
                    </a:p>
                  </a:txBody>
                  <a:tcPr marT="45725" marB="45725" marR="91425" marL="91425"/>
                </a:tc>
                <a:tc>
                  <a:txBody>
                    <a:bodyPr/>
                    <a:lstStyle/>
                    <a:p>
                      <a:pPr indent="0" lvl="0" marL="0" marR="0" rtl="0" algn="ctr">
                        <a:lnSpc>
                          <a:spcPct val="100000"/>
                        </a:lnSpc>
                        <a:spcBef>
                          <a:spcPts val="0"/>
                        </a:spcBef>
                        <a:spcAft>
                          <a:spcPts val="0"/>
                        </a:spcAft>
                        <a:buNone/>
                      </a:pPr>
                      <a:r>
                        <a:t/>
                      </a:r>
                      <a:endParaRPr sz="1400" u="none" cap="none" strike="noStrike">
                        <a:latin typeface="Arial"/>
                        <a:ea typeface="Arial"/>
                        <a:cs typeface="Arial"/>
                        <a:sym typeface="Arial"/>
                      </a:endParaRPr>
                    </a:p>
                  </a:txBody>
                  <a:tcPr marT="45725" marB="45725" marR="91425" marL="91425"/>
                </a:tc>
                <a:tc>
                  <a:txBody>
                    <a:bodyPr/>
                    <a:lstStyle/>
                    <a:p>
                      <a:pPr indent="0" lvl="0" marL="0" marR="0" rtl="0" algn="ctr">
                        <a:lnSpc>
                          <a:spcPct val="100000"/>
                        </a:lnSpc>
                        <a:spcBef>
                          <a:spcPts val="0"/>
                        </a:spcBef>
                        <a:spcAft>
                          <a:spcPts val="0"/>
                        </a:spcAft>
                        <a:buNone/>
                      </a:pPr>
                      <a:r>
                        <a:t/>
                      </a:r>
                      <a:endParaRPr sz="1400" u="none" cap="none" strike="noStrike">
                        <a:latin typeface="Arial"/>
                        <a:ea typeface="Arial"/>
                        <a:cs typeface="Arial"/>
                        <a:sym typeface="Arial"/>
                      </a:endParaRPr>
                    </a:p>
                  </a:txBody>
                  <a:tcPr marT="45725" marB="45725" marR="91425" marL="91425"/>
                </a:tc>
                <a:tc>
                  <a:txBody>
                    <a:bodyPr/>
                    <a:lstStyle/>
                    <a:p>
                      <a:pPr indent="0" lvl="0" marL="0" marR="0" rtl="0" algn="ctr">
                        <a:lnSpc>
                          <a:spcPct val="100000"/>
                        </a:lnSpc>
                        <a:spcBef>
                          <a:spcPts val="0"/>
                        </a:spcBef>
                        <a:spcAft>
                          <a:spcPts val="0"/>
                        </a:spcAft>
                        <a:buNone/>
                      </a:pPr>
                      <a:r>
                        <a:rPr lang="en-US" sz="1400" u="none" cap="none" strike="noStrike">
                          <a:latin typeface="Arial"/>
                          <a:ea typeface="Arial"/>
                          <a:cs typeface="Arial"/>
                          <a:sym typeface="Arial"/>
                        </a:rPr>
                        <a:t>X</a:t>
                      </a:r>
                      <a:endParaRPr/>
                    </a:p>
                  </a:txBody>
                  <a:tcPr marT="45725" marB="45725" marR="91425" marL="91425"/>
                </a:tc>
              </a:tr>
              <a:tr h="370875">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Cuando compramos</a:t>
                      </a:r>
                      <a:r>
                        <a:rPr lang="en-US" sz="1400" u="none" cap="none" strike="noStrike">
                          <a:latin typeface="Arial"/>
                          <a:ea typeface="Arial"/>
                          <a:cs typeface="Arial"/>
                          <a:sym typeface="Arial"/>
                        </a:rPr>
                        <a:t> bebidas.</a:t>
                      </a:r>
                      <a:endParaRPr sz="1400" u="none" cap="none" strike="noStrike">
                        <a:latin typeface="Arial"/>
                        <a:ea typeface="Arial"/>
                        <a:cs typeface="Arial"/>
                        <a:sym typeface="Arial"/>
                      </a:endParaRPr>
                    </a:p>
                  </a:txBody>
                  <a:tcPr marT="45725" marB="45725" marR="91425" marL="91425"/>
                </a:tc>
                <a:tc>
                  <a:txBody>
                    <a:bodyPr/>
                    <a:lstStyle/>
                    <a:p>
                      <a:pPr indent="0" lvl="0" marL="0" marR="0" rtl="0" algn="ctr">
                        <a:lnSpc>
                          <a:spcPct val="100000"/>
                        </a:lnSpc>
                        <a:spcBef>
                          <a:spcPts val="0"/>
                        </a:spcBef>
                        <a:spcAft>
                          <a:spcPts val="0"/>
                        </a:spcAft>
                        <a:buNone/>
                      </a:pPr>
                      <a:r>
                        <a:t/>
                      </a:r>
                      <a:endParaRPr sz="1400" u="none" cap="none" strike="noStrike">
                        <a:latin typeface="Arial"/>
                        <a:ea typeface="Arial"/>
                        <a:cs typeface="Arial"/>
                        <a:sym typeface="Arial"/>
                      </a:endParaRPr>
                    </a:p>
                  </a:txBody>
                  <a:tcPr marT="45725" marB="45725" marR="91425" marL="91425"/>
                </a:tc>
                <a:tc>
                  <a:txBody>
                    <a:bodyPr/>
                    <a:lstStyle/>
                    <a:p>
                      <a:pPr indent="0" lvl="0" marL="0" marR="0" rtl="0" algn="ctr">
                        <a:lnSpc>
                          <a:spcPct val="100000"/>
                        </a:lnSpc>
                        <a:spcBef>
                          <a:spcPts val="0"/>
                        </a:spcBef>
                        <a:spcAft>
                          <a:spcPts val="0"/>
                        </a:spcAft>
                        <a:buNone/>
                      </a:pPr>
                      <a:r>
                        <a:rPr lang="en-US" sz="1400" u="none" cap="none" strike="noStrike">
                          <a:latin typeface="Arial"/>
                          <a:ea typeface="Arial"/>
                          <a:cs typeface="Arial"/>
                          <a:sym typeface="Arial"/>
                        </a:rPr>
                        <a:t>X</a:t>
                      </a:r>
                      <a:endParaRPr/>
                    </a:p>
                  </a:txBody>
                  <a:tcPr marT="45725" marB="45725" marR="91425" marL="91425"/>
                </a:tc>
                <a:tc>
                  <a:txBody>
                    <a:bodyPr/>
                    <a:lstStyle/>
                    <a:p>
                      <a:pPr indent="0" lvl="0" marL="0" marR="0" rtl="0" algn="ctr">
                        <a:lnSpc>
                          <a:spcPct val="100000"/>
                        </a:lnSpc>
                        <a:spcBef>
                          <a:spcPts val="0"/>
                        </a:spcBef>
                        <a:spcAft>
                          <a:spcPts val="0"/>
                        </a:spcAft>
                        <a:buNone/>
                      </a:pPr>
                      <a:r>
                        <a:t/>
                      </a:r>
                      <a:endParaRPr sz="1400" u="none" cap="none" strike="noStrike">
                        <a:latin typeface="Arial"/>
                        <a:ea typeface="Arial"/>
                        <a:cs typeface="Arial"/>
                        <a:sym typeface="Arial"/>
                      </a:endParaRPr>
                    </a:p>
                  </a:txBody>
                  <a:tcPr marT="45725" marB="457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8"/>
          <p:cNvSpPr txBox="1"/>
          <p:nvPr/>
        </p:nvSpPr>
        <p:spPr>
          <a:xfrm>
            <a:off x="623111" y="1406349"/>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EL REGISTRO DE LAS </a:t>
            </a:r>
            <a:r>
              <a:rPr b="0" i="0" lang="en-US" sz="2800" u="none" cap="none" strike="noStrike">
                <a:solidFill>
                  <a:srgbClr val="C64033"/>
                </a:solidFill>
                <a:latin typeface="Calibri"/>
                <a:ea typeface="Calibri"/>
                <a:cs typeface="Calibri"/>
                <a:sym typeface="Calibri"/>
              </a:rPr>
              <a:t>COMPRAS Y LAS VENTAS</a:t>
            </a:r>
            <a:endParaRPr b="0" i="0" sz="3100" u="none" cap="none" strike="noStrike">
              <a:solidFill>
                <a:srgbClr val="C64033"/>
              </a:solidFill>
              <a:latin typeface="Calibri"/>
              <a:ea typeface="Calibri"/>
              <a:cs typeface="Calibri"/>
              <a:sym typeface="Calibri"/>
            </a:endParaRPr>
          </a:p>
        </p:txBody>
      </p:sp>
      <p:sp>
        <p:nvSpPr>
          <p:cNvPr id="248" name="Google Shape;248;p48"/>
          <p:cNvSpPr/>
          <p:nvPr/>
        </p:nvSpPr>
        <p:spPr>
          <a:xfrm>
            <a:off x="712875" y="1963834"/>
            <a:ext cx="4394392"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El Registro de Compras y Ventas, es un nuevo sistema disponible en SII, el que está compuesto por 2 registros:</a:t>
            </a:r>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Un Registro de Compras (RC) </a:t>
            </a:r>
            <a:endParaRPr/>
          </a:p>
          <a:p>
            <a:pPr indent="0" lvl="0" marL="0" marR="0" rtl="0" algn="just">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Un Registro de Ventas (RV). </a:t>
            </a:r>
            <a:endParaRPr/>
          </a:p>
        </p:txBody>
      </p:sp>
      <p:pic>
        <p:nvPicPr>
          <p:cNvPr id="249" name="Google Shape;249;p48"/>
          <p:cNvPicPr preferRelativeResize="0"/>
          <p:nvPr/>
        </p:nvPicPr>
        <p:blipFill rotWithShape="1">
          <a:blip r:embed="rId3">
            <a:alphaModFix/>
          </a:blip>
          <a:srcRect b="0" l="0" r="0" t="0"/>
          <a:stretch/>
        </p:blipFill>
        <p:spPr>
          <a:xfrm>
            <a:off x="3103263" y="3155926"/>
            <a:ext cx="6064250" cy="3336925"/>
          </a:xfrm>
          <a:prstGeom prst="rect">
            <a:avLst/>
          </a:prstGeom>
          <a:noFill/>
          <a:ln>
            <a:noFill/>
          </a:ln>
        </p:spPr>
      </p:pic>
      <p:sp>
        <p:nvSpPr>
          <p:cNvPr id="250" name="Google Shape;250;p48"/>
          <p:cNvSpPr/>
          <p:nvPr/>
        </p:nvSpPr>
        <p:spPr>
          <a:xfrm>
            <a:off x="900495" y="3155926"/>
            <a:ext cx="1550020" cy="1550020"/>
          </a:xfrm>
          <a:prstGeom prst="ellipse">
            <a:avLst/>
          </a:prstGeom>
          <a:solidFill>
            <a:srgbClr val="C6403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Un Registro de Compras (RC) </a:t>
            </a:r>
            <a:endParaRPr/>
          </a:p>
        </p:txBody>
      </p:sp>
      <p:sp>
        <p:nvSpPr>
          <p:cNvPr id="251" name="Google Shape;251;p48"/>
          <p:cNvSpPr/>
          <p:nvPr/>
        </p:nvSpPr>
        <p:spPr>
          <a:xfrm>
            <a:off x="900495" y="4858662"/>
            <a:ext cx="1550020" cy="1550020"/>
          </a:xfrm>
          <a:prstGeom prst="ellipse">
            <a:avLst/>
          </a:prstGeom>
          <a:solidFill>
            <a:srgbClr val="B99F2F"/>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Un Registro de Ventas (RV).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9"/>
          <p:cNvSpPr txBox="1"/>
          <p:nvPr/>
        </p:nvSpPr>
        <p:spPr>
          <a:xfrm>
            <a:off x="623111" y="1406349"/>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EL REGISTRO DE LAS </a:t>
            </a:r>
            <a:r>
              <a:rPr b="0" i="0" lang="en-US" sz="2800" u="none" cap="none" strike="noStrike">
                <a:solidFill>
                  <a:srgbClr val="C64033"/>
                </a:solidFill>
                <a:latin typeface="Calibri"/>
                <a:ea typeface="Calibri"/>
                <a:cs typeface="Calibri"/>
                <a:sym typeface="Calibri"/>
              </a:rPr>
              <a:t>COMPRAS Y LAS VENTAS</a:t>
            </a:r>
            <a:endParaRPr b="0" i="0" sz="3100" u="none" cap="none" strike="noStrike">
              <a:solidFill>
                <a:srgbClr val="C64033"/>
              </a:solidFill>
              <a:latin typeface="Calibri"/>
              <a:ea typeface="Calibri"/>
              <a:cs typeface="Calibri"/>
              <a:sym typeface="Calibri"/>
            </a:endParaRPr>
          </a:p>
        </p:txBody>
      </p:sp>
      <p:sp>
        <p:nvSpPr>
          <p:cNvPr id="257" name="Google Shape;257;p49"/>
          <p:cNvSpPr/>
          <p:nvPr/>
        </p:nvSpPr>
        <p:spPr>
          <a:xfrm>
            <a:off x="712875" y="1963834"/>
            <a:ext cx="8221060" cy="16004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Este sistema tiene como finalidad de respaldar las operaciones afectas, exentas y no afectas a IVA efectuadas por el contribuyente, permitiendo controlar el Impuesto al Valor Agregado. </a:t>
            </a:r>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Este registro es abastecido por los documentos tributarios electrónicos (DTE’s) que han sido recibidos por el Servicio de Impuestos Internos.</a:t>
            </a:r>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En el caso de los documentos tributarios recibidos y emitidos en soporte distinto al electrónico, deberán ser informados por el contribuyente incorporándolos al registro correspondiente ya sea de compra, o de venta, ya sea de forma individual o en forma de resumen, según corresponde el caso.</a:t>
            </a:r>
            <a:endParaRPr b="0" i="0" sz="1400" u="none" cap="none" strike="noStrike">
              <a:solidFill>
                <a:srgbClr val="000000"/>
              </a:solidFill>
              <a:latin typeface="Arial"/>
              <a:ea typeface="Arial"/>
              <a:cs typeface="Arial"/>
              <a:sym typeface="Arial"/>
            </a:endParaRPr>
          </a:p>
        </p:txBody>
      </p:sp>
      <p:pic>
        <p:nvPicPr>
          <p:cNvPr id="258" name="Google Shape;258;p49"/>
          <p:cNvPicPr preferRelativeResize="0"/>
          <p:nvPr/>
        </p:nvPicPr>
        <p:blipFill rotWithShape="1">
          <a:blip r:embed="rId3">
            <a:alphaModFix/>
          </a:blip>
          <a:srcRect b="0" l="0" r="0" t="0"/>
          <a:stretch/>
        </p:blipFill>
        <p:spPr>
          <a:xfrm>
            <a:off x="724693" y="4100127"/>
            <a:ext cx="2640012" cy="2082800"/>
          </a:xfrm>
          <a:prstGeom prst="rect">
            <a:avLst/>
          </a:prstGeom>
          <a:noFill/>
          <a:ln>
            <a:noFill/>
          </a:ln>
        </p:spPr>
      </p:pic>
      <p:pic>
        <p:nvPicPr>
          <p:cNvPr id="259" name="Google Shape;259;p49"/>
          <p:cNvPicPr preferRelativeResize="0"/>
          <p:nvPr/>
        </p:nvPicPr>
        <p:blipFill rotWithShape="1">
          <a:blip r:embed="rId4">
            <a:alphaModFix/>
          </a:blip>
          <a:srcRect b="0" l="0" r="0" t="0"/>
          <a:stretch/>
        </p:blipFill>
        <p:spPr>
          <a:xfrm>
            <a:off x="3642518" y="4111239"/>
            <a:ext cx="2435225" cy="2071688"/>
          </a:xfrm>
          <a:prstGeom prst="rect">
            <a:avLst/>
          </a:prstGeom>
          <a:noFill/>
          <a:ln>
            <a:noFill/>
          </a:ln>
        </p:spPr>
      </p:pic>
      <p:pic>
        <p:nvPicPr>
          <p:cNvPr id="260" name="Google Shape;260;p49"/>
          <p:cNvPicPr preferRelativeResize="0"/>
          <p:nvPr/>
        </p:nvPicPr>
        <p:blipFill rotWithShape="1">
          <a:blip r:embed="rId5">
            <a:alphaModFix/>
          </a:blip>
          <a:srcRect b="0" l="0" r="0" t="0"/>
          <a:stretch/>
        </p:blipFill>
        <p:spPr>
          <a:xfrm>
            <a:off x="6341268" y="4100127"/>
            <a:ext cx="2673350" cy="18907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0"/>
          <p:cNvSpPr txBox="1"/>
          <p:nvPr/>
        </p:nvSpPr>
        <p:spPr>
          <a:xfrm>
            <a:off x="623111" y="1406349"/>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EL REGISTRO DE LAS </a:t>
            </a:r>
            <a:r>
              <a:rPr b="0" i="0" lang="en-US" sz="2800" u="none" cap="none" strike="noStrike">
                <a:solidFill>
                  <a:srgbClr val="C64033"/>
                </a:solidFill>
                <a:latin typeface="Calibri"/>
                <a:ea typeface="Calibri"/>
                <a:cs typeface="Calibri"/>
                <a:sym typeface="Calibri"/>
              </a:rPr>
              <a:t>COMPRAS Y LAS VENTAS</a:t>
            </a:r>
            <a:endParaRPr b="0" i="0" sz="3100" u="none" cap="none" strike="noStrike">
              <a:solidFill>
                <a:srgbClr val="C64033"/>
              </a:solidFill>
              <a:latin typeface="Calibri"/>
              <a:ea typeface="Calibri"/>
              <a:cs typeface="Calibri"/>
              <a:sym typeface="Calibri"/>
            </a:endParaRPr>
          </a:p>
        </p:txBody>
      </p:sp>
      <p:graphicFrame>
        <p:nvGraphicFramePr>
          <p:cNvPr id="266" name="Google Shape;266;p50"/>
          <p:cNvGraphicFramePr/>
          <p:nvPr/>
        </p:nvGraphicFramePr>
        <p:xfrm>
          <a:off x="623111" y="2034532"/>
          <a:ext cx="3000000" cy="3000000"/>
        </p:xfrm>
        <a:graphic>
          <a:graphicData uri="http://schemas.openxmlformats.org/drawingml/2006/table">
            <a:tbl>
              <a:tblPr bandRow="1" firstRow="1">
                <a:noFill/>
                <a:tableStyleId>{35D76E80-19F1-4D78-9E69-2BEB74EDDE6A}</a:tableStyleId>
              </a:tblPr>
              <a:tblGrid>
                <a:gridCol w="521250"/>
                <a:gridCol w="774950"/>
                <a:gridCol w="1384450"/>
                <a:gridCol w="991900"/>
                <a:gridCol w="1423975"/>
                <a:gridCol w="893550"/>
                <a:gridCol w="893550"/>
                <a:gridCol w="893550"/>
              </a:tblGrid>
              <a:tr h="370775">
                <a:tc gridSpan="8">
                  <a:txBody>
                    <a:bodyPr/>
                    <a:lstStyle/>
                    <a:p>
                      <a:pPr indent="0" lvl="0" marL="0" marR="0" rtl="0" algn="ctr">
                        <a:lnSpc>
                          <a:spcPct val="100000"/>
                        </a:lnSpc>
                        <a:spcBef>
                          <a:spcPts val="0"/>
                        </a:spcBef>
                        <a:spcAft>
                          <a:spcPts val="0"/>
                        </a:spcAft>
                        <a:buNone/>
                      </a:pPr>
                      <a:r>
                        <a:rPr lang="en-US" sz="1300" u="none" cap="none" strike="noStrike"/>
                        <a:t>Registro de Compras </a:t>
                      </a:r>
                      <a:endParaRPr/>
                    </a:p>
                  </a:txBody>
                  <a:tcPr marT="45725" marB="45725" marR="91450" marL="91450"/>
                </a:tc>
                <a:tc hMerge="1"/>
                <a:tc hMerge="1"/>
                <a:tc hMerge="1"/>
                <a:tc hMerge="1"/>
                <a:tc hMerge="1"/>
                <a:tc hMerge="1"/>
                <a:tc hMerge="1"/>
              </a:tr>
              <a:tr h="502850">
                <a:tc>
                  <a:txBody>
                    <a:bodyPr/>
                    <a:lstStyle/>
                    <a:p>
                      <a:pPr indent="0" lvl="0" marL="0" marR="0" rtl="0" algn="ctr">
                        <a:lnSpc>
                          <a:spcPct val="100000"/>
                        </a:lnSpc>
                        <a:spcBef>
                          <a:spcPts val="0"/>
                        </a:spcBef>
                        <a:spcAft>
                          <a:spcPts val="0"/>
                        </a:spcAft>
                        <a:buNone/>
                      </a:pPr>
                      <a:r>
                        <a:rPr lang="en-US" sz="1300" u="none" cap="none" strike="noStrike"/>
                        <a:t>Día </a:t>
                      </a:r>
                      <a:endParaRPr/>
                    </a:p>
                  </a:txBody>
                  <a:tcPr marT="45725" marB="45725" marR="91450" marL="91450"/>
                </a:tc>
                <a:tc>
                  <a:txBody>
                    <a:bodyPr/>
                    <a:lstStyle/>
                    <a:p>
                      <a:pPr indent="0" lvl="0" marL="0" marR="0" rtl="0" algn="ctr">
                        <a:lnSpc>
                          <a:spcPct val="100000"/>
                        </a:lnSpc>
                        <a:spcBef>
                          <a:spcPts val="0"/>
                        </a:spcBef>
                        <a:spcAft>
                          <a:spcPts val="0"/>
                        </a:spcAft>
                        <a:buNone/>
                      </a:pPr>
                      <a:r>
                        <a:rPr lang="en-US" sz="1300" u="none" cap="none" strike="noStrike"/>
                        <a:t>N°</a:t>
                      </a:r>
                      <a:r>
                        <a:rPr lang="en-US" sz="1300" u="none" cap="none" strike="noStrike"/>
                        <a:t> Factura</a:t>
                      </a:r>
                      <a:endParaRPr sz="13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300" u="none" cap="none" strike="noStrike"/>
                        <a:t>Proveedor</a:t>
                      </a:r>
                      <a:endParaRPr/>
                    </a:p>
                  </a:txBody>
                  <a:tcPr marT="45725" marB="45725" marR="91450" marL="91450"/>
                </a:tc>
                <a:tc>
                  <a:txBody>
                    <a:bodyPr/>
                    <a:lstStyle/>
                    <a:p>
                      <a:pPr indent="0" lvl="0" marL="0" marR="0" rtl="0" algn="ctr">
                        <a:lnSpc>
                          <a:spcPct val="100000"/>
                        </a:lnSpc>
                        <a:spcBef>
                          <a:spcPts val="0"/>
                        </a:spcBef>
                        <a:spcAft>
                          <a:spcPts val="0"/>
                        </a:spcAft>
                        <a:buNone/>
                      </a:pPr>
                      <a:r>
                        <a:rPr lang="en-US" sz="1300" u="none" cap="none" strike="noStrike"/>
                        <a:t>Rut </a:t>
                      </a:r>
                      <a:endParaRPr/>
                    </a:p>
                  </a:txBody>
                  <a:tcPr marT="45725" marB="45725" marR="91450" marL="91450"/>
                </a:tc>
                <a:tc>
                  <a:txBody>
                    <a:bodyPr/>
                    <a:lstStyle/>
                    <a:p>
                      <a:pPr indent="0" lvl="0" marL="0" marR="0" rtl="0" algn="ctr">
                        <a:lnSpc>
                          <a:spcPct val="100000"/>
                        </a:lnSpc>
                        <a:spcBef>
                          <a:spcPts val="0"/>
                        </a:spcBef>
                        <a:spcAft>
                          <a:spcPts val="0"/>
                        </a:spcAft>
                        <a:buNone/>
                      </a:pPr>
                      <a:r>
                        <a:rPr lang="en-US" sz="1300" u="none" cap="none" strike="noStrike"/>
                        <a:t>Tipo de documento</a:t>
                      </a:r>
                      <a:endParaRPr/>
                    </a:p>
                  </a:txBody>
                  <a:tcPr marT="45725" marB="45725" marR="91450" marL="91450"/>
                </a:tc>
                <a:tc>
                  <a:txBody>
                    <a:bodyPr/>
                    <a:lstStyle/>
                    <a:p>
                      <a:pPr indent="0" lvl="0" marL="0" marR="0" rtl="0" algn="ctr">
                        <a:lnSpc>
                          <a:spcPct val="100000"/>
                        </a:lnSpc>
                        <a:spcBef>
                          <a:spcPts val="0"/>
                        </a:spcBef>
                        <a:spcAft>
                          <a:spcPts val="0"/>
                        </a:spcAft>
                        <a:buNone/>
                      </a:pPr>
                      <a:r>
                        <a:rPr lang="en-US" sz="1300" u="none" cap="none" strike="noStrike"/>
                        <a:t>Valor Neto</a:t>
                      </a:r>
                      <a:endParaRPr/>
                    </a:p>
                  </a:txBody>
                  <a:tcPr marT="45725" marB="45725" marR="91450" marL="91450"/>
                </a:tc>
                <a:tc>
                  <a:txBody>
                    <a:bodyPr/>
                    <a:lstStyle/>
                    <a:p>
                      <a:pPr indent="0" lvl="0" marL="0" marR="0" rtl="0" algn="ctr">
                        <a:lnSpc>
                          <a:spcPct val="100000"/>
                        </a:lnSpc>
                        <a:spcBef>
                          <a:spcPts val="0"/>
                        </a:spcBef>
                        <a:spcAft>
                          <a:spcPts val="0"/>
                        </a:spcAft>
                        <a:buNone/>
                      </a:pPr>
                      <a:r>
                        <a:rPr lang="en-US" sz="1300" u="none" cap="none" strike="noStrike"/>
                        <a:t>IVA</a:t>
                      </a:r>
                      <a:endParaRPr/>
                    </a:p>
                  </a:txBody>
                  <a:tcPr marT="45725" marB="45725" marR="91450" marL="91450"/>
                </a:tc>
                <a:tc>
                  <a:txBody>
                    <a:bodyPr/>
                    <a:lstStyle/>
                    <a:p>
                      <a:pPr indent="0" lvl="0" marL="0" marR="0" rtl="0" algn="ctr">
                        <a:lnSpc>
                          <a:spcPct val="100000"/>
                        </a:lnSpc>
                        <a:spcBef>
                          <a:spcPts val="0"/>
                        </a:spcBef>
                        <a:spcAft>
                          <a:spcPts val="0"/>
                        </a:spcAft>
                        <a:buNone/>
                      </a:pPr>
                      <a:r>
                        <a:rPr lang="en-US" sz="1300" u="none" cap="none" strike="noStrike"/>
                        <a:t>Total</a:t>
                      </a:r>
                      <a:endParaRPr/>
                    </a:p>
                  </a:txBody>
                  <a:tcPr marT="45725" marB="45725" marR="91450" marL="91450"/>
                </a:tc>
              </a:tr>
              <a:tr h="370775">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r>
              <a:tr h="370775">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r>
              <a:tr h="370775">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r>
            </a:tbl>
          </a:graphicData>
        </a:graphic>
      </p:graphicFrame>
      <p:graphicFrame>
        <p:nvGraphicFramePr>
          <p:cNvPr id="267" name="Google Shape;267;p50"/>
          <p:cNvGraphicFramePr/>
          <p:nvPr/>
        </p:nvGraphicFramePr>
        <p:xfrm>
          <a:off x="623111" y="4555482"/>
          <a:ext cx="3000000" cy="3000000"/>
        </p:xfrm>
        <a:graphic>
          <a:graphicData uri="http://schemas.openxmlformats.org/drawingml/2006/table">
            <a:tbl>
              <a:tblPr bandRow="1" firstRow="1">
                <a:noFill/>
                <a:tableStyleId>{35D76E80-19F1-4D78-9E69-2BEB74EDDE6A}</a:tableStyleId>
              </a:tblPr>
              <a:tblGrid>
                <a:gridCol w="504075"/>
                <a:gridCol w="1008150"/>
                <a:gridCol w="1584225"/>
                <a:gridCol w="1347625"/>
                <a:gridCol w="1111025"/>
                <a:gridCol w="1111025"/>
                <a:gridCol w="1111025"/>
              </a:tblGrid>
              <a:tr h="370775">
                <a:tc gridSpan="7">
                  <a:txBody>
                    <a:bodyPr/>
                    <a:lstStyle/>
                    <a:p>
                      <a:pPr indent="0" lvl="0" marL="0" marR="0" rtl="0" algn="ctr">
                        <a:lnSpc>
                          <a:spcPct val="100000"/>
                        </a:lnSpc>
                        <a:spcBef>
                          <a:spcPts val="0"/>
                        </a:spcBef>
                        <a:spcAft>
                          <a:spcPts val="0"/>
                        </a:spcAft>
                        <a:buNone/>
                      </a:pPr>
                      <a:r>
                        <a:rPr lang="en-US" sz="1300" u="none" cap="none" strike="noStrike"/>
                        <a:t>Registro de Ventas</a:t>
                      </a:r>
                      <a:endParaRPr/>
                    </a:p>
                  </a:txBody>
                  <a:tcPr marT="45725" marB="45725" marR="91450" marL="91450"/>
                </a:tc>
                <a:tc hMerge="1"/>
                <a:tc hMerge="1"/>
                <a:tc hMerge="1"/>
                <a:tc hMerge="1"/>
                <a:tc hMerge="1"/>
                <a:tc hMerge="1"/>
              </a:tr>
              <a:tr h="502850">
                <a:tc>
                  <a:txBody>
                    <a:bodyPr/>
                    <a:lstStyle/>
                    <a:p>
                      <a:pPr indent="0" lvl="0" marL="0" marR="0" rtl="0" algn="ctr">
                        <a:lnSpc>
                          <a:spcPct val="100000"/>
                        </a:lnSpc>
                        <a:spcBef>
                          <a:spcPts val="0"/>
                        </a:spcBef>
                        <a:spcAft>
                          <a:spcPts val="0"/>
                        </a:spcAft>
                        <a:buNone/>
                      </a:pPr>
                      <a:r>
                        <a:rPr lang="en-US" sz="1300" u="none" cap="none" strike="noStrike"/>
                        <a:t>Día </a:t>
                      </a:r>
                      <a:endParaRPr/>
                    </a:p>
                  </a:txBody>
                  <a:tcPr marT="45725" marB="45725" marR="91450" marL="91450"/>
                </a:tc>
                <a:tc>
                  <a:txBody>
                    <a:bodyPr/>
                    <a:lstStyle/>
                    <a:p>
                      <a:pPr indent="0" lvl="0" marL="0" marR="0" rtl="0" algn="ctr">
                        <a:lnSpc>
                          <a:spcPct val="100000"/>
                        </a:lnSpc>
                        <a:spcBef>
                          <a:spcPts val="0"/>
                        </a:spcBef>
                        <a:spcAft>
                          <a:spcPts val="0"/>
                        </a:spcAft>
                        <a:buNone/>
                      </a:pPr>
                      <a:r>
                        <a:rPr lang="en-US" sz="1300" u="none" cap="none" strike="noStrike"/>
                        <a:t>N°</a:t>
                      </a:r>
                      <a:r>
                        <a:rPr lang="en-US" sz="1300" u="none" cap="none" strike="noStrike"/>
                        <a:t> Factura o Boleta</a:t>
                      </a:r>
                      <a:endParaRPr sz="13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300" u="none" cap="none" strike="noStrike"/>
                        <a:t>Cliente </a:t>
                      </a:r>
                      <a:endParaRPr/>
                    </a:p>
                  </a:txBody>
                  <a:tcPr marT="45725" marB="45725" marR="91450" marL="91450"/>
                </a:tc>
                <a:tc>
                  <a:txBody>
                    <a:bodyPr/>
                    <a:lstStyle/>
                    <a:p>
                      <a:pPr indent="0" lvl="0" marL="0" marR="0" rtl="0" algn="ctr">
                        <a:lnSpc>
                          <a:spcPct val="100000"/>
                        </a:lnSpc>
                        <a:spcBef>
                          <a:spcPts val="0"/>
                        </a:spcBef>
                        <a:spcAft>
                          <a:spcPts val="0"/>
                        </a:spcAft>
                        <a:buNone/>
                      </a:pPr>
                      <a:r>
                        <a:rPr lang="en-US" sz="1300" u="none" cap="none" strike="noStrike"/>
                        <a:t>Rut </a:t>
                      </a:r>
                      <a:endParaRPr/>
                    </a:p>
                  </a:txBody>
                  <a:tcPr marT="45725" marB="45725" marR="91450" marL="91450"/>
                </a:tc>
                <a:tc>
                  <a:txBody>
                    <a:bodyPr/>
                    <a:lstStyle/>
                    <a:p>
                      <a:pPr indent="0" lvl="0" marL="0" marR="0" rtl="0" algn="ctr">
                        <a:lnSpc>
                          <a:spcPct val="100000"/>
                        </a:lnSpc>
                        <a:spcBef>
                          <a:spcPts val="0"/>
                        </a:spcBef>
                        <a:spcAft>
                          <a:spcPts val="0"/>
                        </a:spcAft>
                        <a:buNone/>
                      </a:pPr>
                      <a:r>
                        <a:rPr lang="en-US" sz="1300" u="none" cap="none" strike="noStrike"/>
                        <a:t>Valor Neto</a:t>
                      </a:r>
                      <a:endParaRPr/>
                    </a:p>
                  </a:txBody>
                  <a:tcPr marT="45725" marB="45725" marR="91450" marL="91450"/>
                </a:tc>
                <a:tc>
                  <a:txBody>
                    <a:bodyPr/>
                    <a:lstStyle/>
                    <a:p>
                      <a:pPr indent="0" lvl="0" marL="0" marR="0" rtl="0" algn="ctr">
                        <a:lnSpc>
                          <a:spcPct val="100000"/>
                        </a:lnSpc>
                        <a:spcBef>
                          <a:spcPts val="0"/>
                        </a:spcBef>
                        <a:spcAft>
                          <a:spcPts val="0"/>
                        </a:spcAft>
                        <a:buNone/>
                      </a:pPr>
                      <a:r>
                        <a:rPr lang="en-US" sz="1300" u="none" cap="none" strike="noStrike"/>
                        <a:t>IVA</a:t>
                      </a:r>
                      <a:endParaRPr/>
                    </a:p>
                  </a:txBody>
                  <a:tcPr marT="45725" marB="45725" marR="91450" marL="91450"/>
                </a:tc>
                <a:tc>
                  <a:txBody>
                    <a:bodyPr/>
                    <a:lstStyle/>
                    <a:p>
                      <a:pPr indent="0" lvl="0" marL="0" marR="0" rtl="0" algn="ctr">
                        <a:lnSpc>
                          <a:spcPct val="100000"/>
                        </a:lnSpc>
                        <a:spcBef>
                          <a:spcPts val="0"/>
                        </a:spcBef>
                        <a:spcAft>
                          <a:spcPts val="0"/>
                        </a:spcAft>
                        <a:buNone/>
                      </a:pPr>
                      <a:r>
                        <a:rPr lang="en-US" sz="1300" u="none" cap="none" strike="noStrike"/>
                        <a:t>Total</a:t>
                      </a:r>
                      <a:endParaRPr/>
                    </a:p>
                  </a:txBody>
                  <a:tcPr marT="45725" marB="45725" marR="91450" marL="91450"/>
                </a:tc>
              </a:tr>
              <a:tr h="370775">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r>
              <a:tr h="370775">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r>
              <a:tr h="370775">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51"/>
          <p:cNvSpPr txBox="1"/>
          <p:nvPr/>
        </p:nvSpPr>
        <p:spPr>
          <a:xfrm>
            <a:off x="623111" y="1406349"/>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REGISTRO DE </a:t>
            </a:r>
            <a:r>
              <a:rPr b="0" i="0" lang="en-US" sz="2800" u="none" cap="none" strike="noStrike">
                <a:solidFill>
                  <a:srgbClr val="C64033"/>
                </a:solidFill>
                <a:latin typeface="Calibri"/>
                <a:ea typeface="Calibri"/>
                <a:cs typeface="Calibri"/>
                <a:sym typeface="Calibri"/>
              </a:rPr>
              <a:t>REMUNERACIONES Y HONORARIOS</a:t>
            </a:r>
            <a:endParaRPr b="0" i="0" sz="3100" u="none" cap="none" strike="noStrike">
              <a:solidFill>
                <a:srgbClr val="C64033"/>
              </a:solidFill>
              <a:latin typeface="Calibri"/>
              <a:ea typeface="Calibri"/>
              <a:cs typeface="Calibri"/>
              <a:sym typeface="Calibri"/>
            </a:endParaRPr>
          </a:p>
        </p:txBody>
      </p:sp>
      <p:sp>
        <p:nvSpPr>
          <p:cNvPr id="273" name="Google Shape;273;p51"/>
          <p:cNvSpPr/>
          <p:nvPr/>
        </p:nvSpPr>
        <p:spPr>
          <a:xfrm>
            <a:off x="623111" y="1892225"/>
            <a:ext cx="4857750" cy="16004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El registro de las Remuneraciones consiste en mantener al día los detalles administrativos y contables en cuanto al pago de empleados y colaboradores, suele ser un problema para quienes deben preocuparse de todos los demás detalles de la empresa. Especialmente si tu negocio no tiene completamente claro cómo se lleva un libro de remuneraciones o si eventualmente, lo necesita.</a:t>
            </a:r>
            <a:endParaRPr b="0" i="0" sz="1400" u="none" cap="none" strike="noStrike">
              <a:solidFill>
                <a:srgbClr val="000000"/>
              </a:solidFill>
              <a:latin typeface="Calibri"/>
              <a:ea typeface="Calibri"/>
              <a:cs typeface="Calibri"/>
              <a:sym typeface="Calibri"/>
            </a:endParaRPr>
          </a:p>
        </p:txBody>
      </p:sp>
      <p:sp>
        <p:nvSpPr>
          <p:cNvPr id="274" name="Google Shape;274;p51"/>
          <p:cNvSpPr/>
          <p:nvPr/>
        </p:nvSpPr>
        <p:spPr>
          <a:xfrm>
            <a:off x="725231" y="3659039"/>
            <a:ext cx="3586940" cy="1805417"/>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Un Libro de Remuneraciones es uno de los tantos libros que debe poseer una empresa. Seguramente te preguntarás para qué sirve, y es importante que sepas que este respaldo funciona de forma complementaria a los libros de contabilidad y reúne todas las operaciones que son propias de la organización, centralizadas en el libro diario de la compañía</a:t>
            </a:r>
            <a:endParaRPr b="0" i="0" sz="1200" u="none" cap="none" strike="noStrike">
              <a:solidFill>
                <a:srgbClr val="000000"/>
              </a:solidFill>
              <a:latin typeface="Calibri"/>
              <a:ea typeface="Calibri"/>
              <a:cs typeface="Calibri"/>
              <a:sym typeface="Calibri"/>
            </a:endParaRPr>
          </a:p>
        </p:txBody>
      </p:sp>
      <p:sp>
        <p:nvSpPr>
          <p:cNvPr id="275" name="Google Shape;275;p51"/>
          <p:cNvSpPr/>
          <p:nvPr/>
        </p:nvSpPr>
        <p:spPr>
          <a:xfrm>
            <a:off x="5272518" y="3659039"/>
            <a:ext cx="3586940" cy="1805417"/>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De acuerdo con el Servicio de Impuestos Internos, es una obligación para quienes emplean a cinco o más trabajadores, independientemente de la duración del contrato que los ha vinculado.</a:t>
            </a:r>
            <a:endParaRPr/>
          </a:p>
        </p:txBody>
      </p:sp>
      <p:pic>
        <p:nvPicPr>
          <p:cNvPr id="276" name="Google Shape;276;p51"/>
          <p:cNvPicPr preferRelativeResize="0"/>
          <p:nvPr/>
        </p:nvPicPr>
        <p:blipFill rotWithShape="1">
          <a:blip r:embed="rId3">
            <a:alphaModFix/>
          </a:blip>
          <a:srcRect b="0" l="0" r="0" t="0"/>
          <a:stretch/>
        </p:blipFill>
        <p:spPr>
          <a:xfrm>
            <a:off x="1430313" y="5630833"/>
            <a:ext cx="2073794" cy="1129316"/>
          </a:xfrm>
          <a:prstGeom prst="rect">
            <a:avLst/>
          </a:prstGeom>
          <a:noFill/>
          <a:ln>
            <a:noFill/>
          </a:ln>
        </p:spPr>
      </p:pic>
      <p:pic>
        <p:nvPicPr>
          <p:cNvPr id="277" name="Google Shape;277;p51"/>
          <p:cNvPicPr preferRelativeResize="0"/>
          <p:nvPr/>
        </p:nvPicPr>
        <p:blipFill rotWithShape="1">
          <a:blip r:embed="rId4">
            <a:alphaModFix/>
          </a:blip>
          <a:srcRect b="0" l="0" r="0" t="0"/>
          <a:stretch/>
        </p:blipFill>
        <p:spPr>
          <a:xfrm>
            <a:off x="6504271" y="5546504"/>
            <a:ext cx="1008637" cy="12136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6" name="Google Shape;76;p37"/>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2 </a:t>
            </a:r>
            <a:r>
              <a:rPr b="0" i="0" lang="en-US" sz="1200" u="none" cap="none" strike="noStrike">
                <a:solidFill>
                  <a:srgbClr val="ED6B00"/>
                </a:solidFill>
                <a:latin typeface="Calibri"/>
                <a:ea typeface="Calibri"/>
                <a:cs typeface="Calibri"/>
                <a:sym typeface="Calibri"/>
              </a:rPr>
              <a:t>| GESTIÓN COMERCIAL TRIBUTARIA</a:t>
            </a:r>
            <a:endParaRPr b="0" i="0" sz="1200" u="none" cap="none" strike="noStrike">
              <a:solidFill>
                <a:srgbClr val="ED6B00"/>
              </a:solidFill>
              <a:latin typeface="Calibri"/>
              <a:ea typeface="Calibri"/>
              <a:cs typeface="Calibri"/>
              <a:sym typeface="Calibri"/>
            </a:endParaRPr>
          </a:p>
        </p:txBody>
      </p:sp>
      <p:sp>
        <p:nvSpPr>
          <p:cNvPr id="77" name="Google Shape;77;p37"/>
          <p:cNvSpPr txBox="1"/>
          <p:nvPr/>
        </p:nvSpPr>
        <p:spPr>
          <a:xfrm>
            <a:off x="365425" y="2611974"/>
            <a:ext cx="411808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DECLARACIÓN DE IMPUESTOS MENSUALES IVA</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600" u="none" cap="none" strike="noStrike">
              <a:solidFill>
                <a:srgbClr val="ED6B00"/>
              </a:solidFill>
              <a:latin typeface="Calibri"/>
              <a:ea typeface="Calibri"/>
              <a:cs typeface="Calibri"/>
              <a:sym typeface="Calibri"/>
            </a:endParaRPr>
          </a:p>
        </p:txBody>
      </p:sp>
      <p:pic>
        <p:nvPicPr>
          <p:cNvPr id="78" name="Google Shape;78;p37"/>
          <p:cNvPicPr preferRelativeResize="0"/>
          <p:nvPr/>
        </p:nvPicPr>
        <p:blipFill rotWithShape="1">
          <a:blip r:embed="rId3">
            <a:alphaModFix/>
          </a:blip>
          <a:srcRect b="0" l="0" r="0" t="0"/>
          <a:stretch/>
        </p:blipFill>
        <p:spPr>
          <a:xfrm>
            <a:off x="2979626" y="514350"/>
            <a:ext cx="5841567" cy="7559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2"/>
          <p:cNvSpPr txBox="1"/>
          <p:nvPr/>
        </p:nvSpPr>
        <p:spPr>
          <a:xfrm>
            <a:off x="623111" y="1393898"/>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REGISTRO DE </a:t>
            </a:r>
            <a:r>
              <a:rPr b="0" i="0" lang="en-US" sz="2800" u="none" cap="none" strike="noStrike">
                <a:solidFill>
                  <a:srgbClr val="C64033"/>
                </a:solidFill>
                <a:latin typeface="Calibri"/>
                <a:ea typeface="Calibri"/>
                <a:cs typeface="Calibri"/>
                <a:sym typeface="Calibri"/>
              </a:rPr>
              <a:t>REMUNERACIONES Y HONORARIOS</a:t>
            </a:r>
            <a:endParaRPr b="0" i="0" sz="3100" u="none" cap="none" strike="noStrike">
              <a:solidFill>
                <a:srgbClr val="C64033"/>
              </a:solidFill>
              <a:latin typeface="Calibri"/>
              <a:ea typeface="Calibri"/>
              <a:cs typeface="Calibri"/>
              <a:sym typeface="Calibri"/>
            </a:endParaRPr>
          </a:p>
        </p:txBody>
      </p:sp>
      <p:graphicFrame>
        <p:nvGraphicFramePr>
          <p:cNvPr id="283" name="Google Shape;283;p52"/>
          <p:cNvGraphicFramePr/>
          <p:nvPr/>
        </p:nvGraphicFramePr>
        <p:xfrm>
          <a:off x="586385" y="2154428"/>
          <a:ext cx="3000000" cy="3000000"/>
        </p:xfrm>
        <a:graphic>
          <a:graphicData uri="http://schemas.openxmlformats.org/drawingml/2006/table">
            <a:tbl>
              <a:tblPr>
                <a:noFill/>
                <a:tableStyleId>{731D4F68-2871-4FFD-A1F8-09CD7A255B93}</a:tableStyleId>
              </a:tblPr>
              <a:tblGrid>
                <a:gridCol w="422275"/>
                <a:gridCol w="873125"/>
                <a:gridCol w="865175"/>
                <a:gridCol w="576275"/>
                <a:gridCol w="647700"/>
                <a:gridCol w="863600"/>
                <a:gridCol w="720725"/>
                <a:gridCol w="863600"/>
                <a:gridCol w="720725"/>
                <a:gridCol w="936625"/>
                <a:gridCol w="647700"/>
                <a:gridCol w="647700"/>
              </a:tblGrid>
              <a:tr h="371475">
                <a:tc gridSpan="12">
                  <a:txBody>
                    <a:bodyPr/>
                    <a:lstStyle/>
                    <a:p>
                      <a:pPr indent="0" lvl="0" marL="0" marR="0" rtl="0" algn="ctr">
                        <a:lnSpc>
                          <a:spcPct val="100000"/>
                        </a:lnSpc>
                        <a:spcBef>
                          <a:spcPts val="0"/>
                        </a:spcBef>
                        <a:spcAft>
                          <a:spcPts val="0"/>
                        </a:spcAft>
                        <a:buClr>
                          <a:srgbClr val="FFFFFF"/>
                        </a:buClr>
                        <a:buSzPts val="1300"/>
                        <a:buFont typeface="Arial"/>
                        <a:buNone/>
                      </a:pPr>
                      <a:r>
                        <a:rPr b="1" i="0" lang="en-US" sz="1300" u="none" cap="none" strike="noStrike">
                          <a:solidFill>
                            <a:srgbClr val="FFFFFF"/>
                          </a:solidFill>
                          <a:latin typeface="Calibri"/>
                          <a:ea typeface="Calibri"/>
                          <a:cs typeface="Calibri"/>
                          <a:sym typeface="Calibri"/>
                        </a:rPr>
                        <a:t>Libro de Remuneraciones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hMerge="1"/>
                <a:tc hMerge="1"/>
                <a:tc hMerge="1"/>
                <a:tc hMerge="1"/>
                <a:tc hMerge="1"/>
                <a:tc hMerge="1"/>
                <a:tc hMerge="1"/>
                <a:tc hMerge="1"/>
                <a:tc hMerge="1"/>
                <a:tc hMerge="1"/>
                <a:tc hMerge="1"/>
              </a:tr>
              <a:tr h="371475">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Trabajadores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Días trabajados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Sueldo Base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Horas Extras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Bono producción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Comisión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Gratificación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Total Imponible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Bono Movilización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Bono Colación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Total Haber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r>
              <a:tr h="371475">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r>
              <a:tr h="371475">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r>
              <a:tr h="371475">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r>
            </a:tbl>
          </a:graphicData>
        </a:graphic>
      </p:graphicFrame>
      <p:graphicFrame>
        <p:nvGraphicFramePr>
          <p:cNvPr id="284" name="Google Shape;284;p52"/>
          <p:cNvGraphicFramePr/>
          <p:nvPr/>
        </p:nvGraphicFramePr>
        <p:xfrm>
          <a:off x="615204" y="4201950"/>
          <a:ext cx="3000000" cy="3000000"/>
        </p:xfrm>
        <a:graphic>
          <a:graphicData uri="http://schemas.openxmlformats.org/drawingml/2006/table">
            <a:tbl>
              <a:tblPr>
                <a:noFill/>
                <a:tableStyleId>{731D4F68-2871-4FFD-A1F8-09CD7A255B93}</a:tableStyleId>
              </a:tblPr>
              <a:tblGrid>
                <a:gridCol w="431800"/>
                <a:gridCol w="634000"/>
                <a:gridCol w="805850"/>
                <a:gridCol w="936625"/>
                <a:gridCol w="863600"/>
                <a:gridCol w="649300"/>
                <a:gridCol w="863600"/>
                <a:gridCol w="792150"/>
                <a:gridCol w="720725"/>
                <a:gridCol w="863600"/>
                <a:gridCol w="647700"/>
                <a:gridCol w="576275"/>
              </a:tblGrid>
              <a:tr h="731850">
                <a:tc gridSpan="10">
                  <a:txBody>
                    <a:bodyPr/>
                    <a:lstStyle/>
                    <a:p>
                      <a:pPr indent="0" lvl="0" marL="0" marR="0" rtl="0" algn="ctr">
                        <a:lnSpc>
                          <a:spcPct val="100000"/>
                        </a:lnSpc>
                        <a:spcBef>
                          <a:spcPts val="0"/>
                        </a:spcBef>
                        <a:spcAft>
                          <a:spcPts val="0"/>
                        </a:spcAft>
                        <a:buClr>
                          <a:srgbClr val="FFFFFF"/>
                        </a:buClr>
                        <a:buSzPts val="1400"/>
                        <a:buFont typeface="Arial"/>
                        <a:buNone/>
                      </a:pPr>
                      <a:r>
                        <a:rPr b="1" i="0" lang="en-US" sz="1400" u="none" cap="none" strike="noStrike">
                          <a:solidFill>
                            <a:srgbClr val="FFFFFF"/>
                          </a:solidFill>
                          <a:latin typeface="Calibri"/>
                          <a:ea typeface="Calibri"/>
                          <a:cs typeface="Calibri"/>
                          <a:sym typeface="Calibri"/>
                        </a:rPr>
                        <a:t>Libro de Remuneraciones </a:t>
                      </a:r>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hMerge="1"/>
                <a:tc hMerge="1"/>
                <a:tc hMerge="1"/>
                <a:tc hMerge="1"/>
                <a:tc hMerge="1"/>
                <a:tc hMerge="1"/>
                <a:tc hMerge="1"/>
                <a:tc hMerge="1"/>
                <a:tc hMerge="1"/>
                <a:tc gridSpan="2">
                  <a:txBody>
                    <a:bodyPr/>
                    <a:lstStyle/>
                    <a:p>
                      <a:pPr indent="0" lvl="0" marL="0" marR="0" rtl="0" algn="ctr">
                        <a:lnSpc>
                          <a:spcPct val="100000"/>
                        </a:lnSpc>
                        <a:spcBef>
                          <a:spcPts val="0"/>
                        </a:spcBef>
                        <a:spcAft>
                          <a:spcPts val="0"/>
                        </a:spcAft>
                        <a:buClr>
                          <a:srgbClr val="FFFFFF"/>
                        </a:buClr>
                        <a:buSzPts val="1400"/>
                        <a:buFont typeface="Arial"/>
                        <a:buNone/>
                      </a:pPr>
                      <a:r>
                        <a:rPr b="1" i="0" lang="en-US" sz="1400" u="none" cap="none" strike="noStrike">
                          <a:solidFill>
                            <a:srgbClr val="FFFFFF"/>
                          </a:solidFill>
                          <a:latin typeface="Calibri"/>
                          <a:ea typeface="Calibri"/>
                          <a:cs typeface="Calibri"/>
                          <a:sym typeface="Calibri"/>
                        </a:rPr>
                        <a:t>Aporte Seguro de Cesantía</a:t>
                      </a:r>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hMerge="1"/>
              </a:tr>
              <a:tr h="396875">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N°</a:t>
                      </a:r>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AFP</a:t>
                      </a:r>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 AFP</a:t>
                      </a:r>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Fonasa / Isapre</a:t>
                      </a:r>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Adicional Isapre</a:t>
                      </a:r>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AFC</a:t>
                      </a:r>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Impuesto Único</a:t>
                      </a:r>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Total Descuentos</a:t>
                      </a:r>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Alcance Liquido</a:t>
                      </a:r>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Liquido a Pagar </a:t>
                      </a:r>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2,4%</a:t>
                      </a:r>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0,6%</a:t>
                      </a:r>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r>
              <a:tr h="371475">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r>
              <a:tr h="371475">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DB2"/>
                    </a:solidFill>
                  </a:tcPr>
                </a:tc>
              </a:tr>
              <a:tr h="371475">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EEDD8"/>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3"/>
          <p:cNvSpPr txBox="1"/>
          <p:nvPr/>
        </p:nvSpPr>
        <p:spPr>
          <a:xfrm>
            <a:off x="623111" y="1406349"/>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REGISTRO DE </a:t>
            </a:r>
            <a:r>
              <a:rPr b="0" i="0" lang="en-US" sz="2800" u="none" cap="none" strike="noStrike">
                <a:solidFill>
                  <a:srgbClr val="C64033"/>
                </a:solidFill>
                <a:latin typeface="Calibri"/>
                <a:ea typeface="Calibri"/>
                <a:cs typeface="Calibri"/>
                <a:sym typeface="Calibri"/>
              </a:rPr>
              <a:t>REMUNERACIONES Y HONORARIOS</a:t>
            </a:r>
            <a:endParaRPr b="0" i="0" sz="3100" u="none" cap="none" strike="noStrike">
              <a:solidFill>
                <a:srgbClr val="C64033"/>
              </a:solidFill>
              <a:latin typeface="Calibri"/>
              <a:ea typeface="Calibri"/>
              <a:cs typeface="Calibri"/>
              <a:sym typeface="Calibri"/>
            </a:endParaRPr>
          </a:p>
        </p:txBody>
      </p:sp>
      <p:graphicFrame>
        <p:nvGraphicFramePr>
          <p:cNvPr id="290" name="Google Shape;290;p53"/>
          <p:cNvGraphicFramePr/>
          <p:nvPr/>
        </p:nvGraphicFramePr>
        <p:xfrm>
          <a:off x="751145" y="2394208"/>
          <a:ext cx="3000000" cy="3000000"/>
        </p:xfrm>
        <a:graphic>
          <a:graphicData uri="http://schemas.openxmlformats.org/drawingml/2006/table">
            <a:tbl>
              <a:tblPr bandRow="1" firstRow="1">
                <a:noFill/>
                <a:tableStyleId>{35D76E80-19F1-4D78-9E69-2BEB74EDDE6A}</a:tableStyleId>
              </a:tblPr>
              <a:tblGrid>
                <a:gridCol w="455700"/>
                <a:gridCol w="1576300"/>
                <a:gridCol w="1016000"/>
                <a:gridCol w="1016000"/>
                <a:gridCol w="1016000"/>
                <a:gridCol w="1016000"/>
              </a:tblGrid>
              <a:tr h="370775">
                <a:tc gridSpan="6">
                  <a:txBody>
                    <a:bodyPr/>
                    <a:lstStyle/>
                    <a:p>
                      <a:pPr indent="0" lvl="0" marL="0" marR="0" rtl="0" algn="ctr">
                        <a:lnSpc>
                          <a:spcPct val="100000"/>
                        </a:lnSpc>
                        <a:spcBef>
                          <a:spcPts val="0"/>
                        </a:spcBef>
                        <a:spcAft>
                          <a:spcPts val="0"/>
                        </a:spcAft>
                        <a:buNone/>
                      </a:pPr>
                      <a:r>
                        <a:rPr lang="en-US" sz="1300" u="none" cap="none" strike="noStrike"/>
                        <a:t>Registro de Honorarios </a:t>
                      </a:r>
                      <a:endParaRPr/>
                    </a:p>
                  </a:txBody>
                  <a:tcPr marT="45725" marB="45725" marR="91450" marL="91450"/>
                </a:tc>
                <a:tc hMerge="1"/>
                <a:tc hMerge="1"/>
                <a:tc hMerge="1"/>
                <a:tc hMerge="1"/>
                <a:tc hMerge="1"/>
              </a:tr>
              <a:tr h="502850">
                <a:tc>
                  <a:txBody>
                    <a:bodyPr/>
                    <a:lstStyle/>
                    <a:p>
                      <a:pPr indent="0" lvl="0" marL="0" marR="0" rtl="0" algn="l">
                        <a:lnSpc>
                          <a:spcPct val="100000"/>
                        </a:lnSpc>
                        <a:spcBef>
                          <a:spcPts val="0"/>
                        </a:spcBef>
                        <a:spcAft>
                          <a:spcPts val="0"/>
                        </a:spcAft>
                        <a:buNone/>
                      </a:pPr>
                      <a:r>
                        <a:rPr lang="en-US" sz="1300" u="none" cap="none" strike="noStrike"/>
                        <a:t>N°</a:t>
                      </a:r>
                      <a:endParaRPr/>
                    </a:p>
                  </a:txBody>
                  <a:tcPr marT="45725" marB="45725" marR="91450" marL="91450"/>
                </a:tc>
                <a:tc>
                  <a:txBody>
                    <a:bodyPr/>
                    <a:lstStyle/>
                    <a:p>
                      <a:pPr indent="0" lvl="0" marL="0" marR="0" rtl="0" algn="l">
                        <a:lnSpc>
                          <a:spcPct val="100000"/>
                        </a:lnSpc>
                        <a:spcBef>
                          <a:spcPts val="0"/>
                        </a:spcBef>
                        <a:spcAft>
                          <a:spcPts val="0"/>
                        </a:spcAft>
                        <a:buNone/>
                      </a:pPr>
                      <a:r>
                        <a:rPr lang="en-US" sz="1300" u="none" cap="none" strike="noStrike"/>
                        <a:t>Trabajador </a:t>
                      </a:r>
                      <a:endParaRPr/>
                    </a:p>
                  </a:txBody>
                  <a:tcPr marT="45725" marB="45725" marR="91450" marL="91450"/>
                </a:tc>
                <a:tc>
                  <a:txBody>
                    <a:bodyPr/>
                    <a:lstStyle/>
                    <a:p>
                      <a:pPr indent="0" lvl="0" marL="0" marR="0" rtl="0" algn="l">
                        <a:lnSpc>
                          <a:spcPct val="100000"/>
                        </a:lnSpc>
                        <a:spcBef>
                          <a:spcPts val="0"/>
                        </a:spcBef>
                        <a:spcAft>
                          <a:spcPts val="0"/>
                        </a:spcAft>
                        <a:buNone/>
                      </a:pPr>
                      <a:r>
                        <a:rPr lang="en-US" sz="1300" u="none" cap="none" strike="noStrike"/>
                        <a:t>Run</a:t>
                      </a:r>
                      <a:endParaRPr/>
                    </a:p>
                  </a:txBody>
                  <a:tcPr marT="45725" marB="45725" marR="91450" marL="91450"/>
                </a:tc>
                <a:tc>
                  <a:txBody>
                    <a:bodyPr/>
                    <a:lstStyle/>
                    <a:p>
                      <a:pPr indent="0" lvl="0" marL="0" marR="0" rtl="0" algn="l">
                        <a:lnSpc>
                          <a:spcPct val="100000"/>
                        </a:lnSpc>
                        <a:spcBef>
                          <a:spcPts val="0"/>
                        </a:spcBef>
                        <a:spcAft>
                          <a:spcPts val="0"/>
                        </a:spcAft>
                        <a:buNone/>
                      </a:pPr>
                      <a:r>
                        <a:rPr lang="en-US" sz="1300" u="none" cap="none" strike="noStrike"/>
                        <a:t>Total Honorario</a:t>
                      </a:r>
                      <a:endParaRPr/>
                    </a:p>
                  </a:txBody>
                  <a:tcPr marT="45725" marB="45725" marR="91450" marL="91450"/>
                </a:tc>
                <a:tc>
                  <a:txBody>
                    <a:bodyPr/>
                    <a:lstStyle/>
                    <a:p>
                      <a:pPr indent="0" lvl="0" marL="0" marR="0" rtl="0" algn="l">
                        <a:lnSpc>
                          <a:spcPct val="100000"/>
                        </a:lnSpc>
                        <a:spcBef>
                          <a:spcPts val="0"/>
                        </a:spcBef>
                        <a:spcAft>
                          <a:spcPts val="0"/>
                        </a:spcAft>
                        <a:buNone/>
                      </a:pPr>
                      <a:r>
                        <a:rPr lang="en-US" sz="1300" u="none" cap="none" strike="noStrike"/>
                        <a:t>10,75 Retención</a:t>
                      </a:r>
                      <a:endParaRPr/>
                    </a:p>
                  </a:txBody>
                  <a:tcPr marT="45725" marB="45725" marR="91450" marL="91450"/>
                </a:tc>
                <a:tc>
                  <a:txBody>
                    <a:bodyPr/>
                    <a:lstStyle/>
                    <a:p>
                      <a:pPr indent="0" lvl="0" marL="0" marR="0" rtl="0" algn="l">
                        <a:lnSpc>
                          <a:spcPct val="100000"/>
                        </a:lnSpc>
                        <a:spcBef>
                          <a:spcPts val="0"/>
                        </a:spcBef>
                        <a:spcAft>
                          <a:spcPts val="0"/>
                        </a:spcAft>
                        <a:buNone/>
                      </a:pPr>
                      <a:r>
                        <a:rPr lang="en-US" sz="1300" u="none" cap="none" strike="noStrike"/>
                        <a:t>Total </a:t>
                      </a:r>
                      <a:endParaRPr/>
                    </a:p>
                  </a:txBody>
                  <a:tcPr marT="45725" marB="45725" marR="91450" marL="91450"/>
                </a:tc>
              </a:tr>
              <a:tr h="370775">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r>
              <a:tr h="370775">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r>
              <a:tr h="370775">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c>
                  <a:txBody>
                    <a:bodyPr/>
                    <a:lstStyle/>
                    <a:p>
                      <a:pPr indent="0" lvl="0" marL="0" marR="0" rtl="0" algn="l">
                        <a:lnSpc>
                          <a:spcPct val="100000"/>
                        </a:lnSpc>
                        <a:spcBef>
                          <a:spcPts val="0"/>
                        </a:spcBef>
                        <a:spcAft>
                          <a:spcPts val="0"/>
                        </a:spcAft>
                        <a:buNone/>
                      </a:pPr>
                      <a:r>
                        <a:t/>
                      </a:r>
                      <a:endParaRPr sz="1300" u="none" cap="none" strike="noStrike"/>
                    </a:p>
                  </a:txBody>
                  <a:tcPr marT="45725" marB="45725" marR="91450" marL="9145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4"/>
          <p:cNvSpPr txBox="1"/>
          <p:nvPr/>
        </p:nvSpPr>
        <p:spPr>
          <a:xfrm>
            <a:off x="623111" y="1406349"/>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DECLARACIÓN </a:t>
            </a:r>
            <a:r>
              <a:rPr b="0" i="0" lang="en-US" sz="2800" u="none" cap="none" strike="noStrike">
                <a:solidFill>
                  <a:srgbClr val="C64033"/>
                </a:solidFill>
                <a:latin typeface="Calibri"/>
                <a:ea typeface="Calibri"/>
                <a:cs typeface="Calibri"/>
                <a:sym typeface="Calibri"/>
              </a:rPr>
              <a:t>DEL FORMULARIO 29</a:t>
            </a:r>
            <a:endParaRPr b="0" i="0" sz="3100" u="none" cap="none" strike="noStrike">
              <a:solidFill>
                <a:srgbClr val="C64033"/>
              </a:solidFill>
              <a:latin typeface="Calibri"/>
              <a:ea typeface="Calibri"/>
              <a:cs typeface="Calibri"/>
              <a:sym typeface="Calibri"/>
            </a:endParaRPr>
          </a:p>
        </p:txBody>
      </p:sp>
      <p:pic>
        <p:nvPicPr>
          <p:cNvPr id="296" name="Google Shape;296;p54"/>
          <p:cNvPicPr preferRelativeResize="0"/>
          <p:nvPr/>
        </p:nvPicPr>
        <p:blipFill rotWithShape="1">
          <a:blip r:embed="rId3">
            <a:alphaModFix/>
          </a:blip>
          <a:srcRect b="0" l="0" r="0" t="0"/>
          <a:stretch/>
        </p:blipFill>
        <p:spPr>
          <a:xfrm>
            <a:off x="818035" y="1940010"/>
            <a:ext cx="4333500" cy="4646398"/>
          </a:xfrm>
          <a:prstGeom prst="rect">
            <a:avLst/>
          </a:prstGeom>
          <a:noFill/>
          <a:ln>
            <a:noFill/>
          </a:ln>
        </p:spPr>
      </p:pic>
      <p:sp>
        <p:nvSpPr>
          <p:cNvPr id="297" name="Google Shape;297;p54"/>
          <p:cNvSpPr/>
          <p:nvPr/>
        </p:nvSpPr>
        <p:spPr>
          <a:xfrm>
            <a:off x="5354316" y="2054094"/>
            <a:ext cx="3561243" cy="466976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El Formulario 29 corresponde a las declaraciones de carácter mensual de impuestos que, legalmente, deben ser retenidos y enterados en arcas fiscales, por ejemplo, el Impuesto al Valor Agregado (IVA) y los Pagos Provisionales Mensuales (PPM), entre otros. </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Los Pagos Provisionales Mensuales (PPM) son pagos que deben efectuar los contribuyentes como una provisión contra los impuestos anuales que se determinan a fines del año en que se producen las rentas, y que corresponde pagar hasta el 30 de abril del año siguiente. </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La presentación de esta declaración debe ser realizada los días 12 del mes siguiente al que estamos declarando o bien el día 20, para los contribuyentes que estén autorizados por el SII.</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5"/>
          <p:cNvSpPr txBox="1"/>
          <p:nvPr/>
        </p:nvSpPr>
        <p:spPr>
          <a:xfrm>
            <a:off x="623111" y="1406349"/>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REALICEMOS </a:t>
            </a:r>
            <a:r>
              <a:rPr b="0" i="0" lang="en-US" sz="2800" u="none" cap="none" strike="noStrike">
                <a:solidFill>
                  <a:srgbClr val="C64033"/>
                </a:solidFill>
                <a:latin typeface="Calibri"/>
                <a:ea typeface="Calibri"/>
                <a:cs typeface="Calibri"/>
                <a:sym typeface="Calibri"/>
              </a:rPr>
              <a:t>UNA PAUSA</a:t>
            </a:r>
            <a:endParaRPr b="0" i="0" sz="3100" u="none" cap="none" strike="noStrike">
              <a:solidFill>
                <a:srgbClr val="C64033"/>
              </a:solidFill>
              <a:latin typeface="Calibri"/>
              <a:ea typeface="Calibri"/>
              <a:cs typeface="Calibri"/>
              <a:sym typeface="Calibri"/>
            </a:endParaRPr>
          </a:p>
        </p:txBody>
      </p:sp>
      <p:pic>
        <p:nvPicPr>
          <p:cNvPr id="303" name="Google Shape;303;p55"/>
          <p:cNvPicPr preferRelativeResize="0"/>
          <p:nvPr/>
        </p:nvPicPr>
        <p:blipFill rotWithShape="1">
          <a:blip r:embed="rId3">
            <a:alphaModFix/>
          </a:blip>
          <a:srcRect b="0" l="0" r="0" t="0"/>
          <a:stretch/>
        </p:blipFill>
        <p:spPr>
          <a:xfrm>
            <a:off x="6525252" y="1315762"/>
            <a:ext cx="2617380" cy="5675376"/>
          </a:xfrm>
          <a:prstGeom prst="rect">
            <a:avLst/>
          </a:prstGeom>
          <a:noFill/>
          <a:ln>
            <a:noFill/>
          </a:ln>
        </p:spPr>
      </p:pic>
      <p:sp>
        <p:nvSpPr>
          <p:cNvPr id="304" name="Google Shape;304;p55"/>
          <p:cNvSpPr/>
          <p:nvPr/>
        </p:nvSpPr>
        <p:spPr>
          <a:xfrm>
            <a:off x="623110" y="2496444"/>
            <a:ext cx="5609859" cy="3265259"/>
          </a:xfrm>
          <a:prstGeom prst="roundRect">
            <a:avLst>
              <a:gd fmla="val 79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05" name="Google Shape;305;p55"/>
          <p:cNvPicPr preferRelativeResize="0"/>
          <p:nvPr/>
        </p:nvPicPr>
        <p:blipFill rotWithShape="1">
          <a:blip r:embed="rId4">
            <a:alphaModFix/>
          </a:blip>
          <a:srcRect b="0" l="0" r="0" t="0"/>
          <a:stretch/>
        </p:blipFill>
        <p:spPr>
          <a:xfrm>
            <a:off x="5991699" y="2240827"/>
            <a:ext cx="482540" cy="482540"/>
          </a:xfrm>
          <a:prstGeom prst="rect">
            <a:avLst/>
          </a:prstGeom>
          <a:noFill/>
          <a:ln>
            <a:noFill/>
          </a:ln>
        </p:spPr>
      </p:pic>
      <p:sp>
        <p:nvSpPr>
          <p:cNvPr id="306" name="Google Shape;306;p55"/>
          <p:cNvSpPr/>
          <p:nvPr/>
        </p:nvSpPr>
        <p:spPr>
          <a:xfrm>
            <a:off x="1037779" y="3226754"/>
            <a:ext cx="4857750"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Te invito a que a continuación puedas desarrollar la reflexión en parejas, en base a la siguiente situación:</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Si tuvieses un negocio propio:</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 ¿Qué acciones generales deberías considerar para mantener un funcionamiento organizado en términos de manejo de impuestos?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6"/>
          <p:cNvSpPr txBox="1"/>
          <p:nvPr/>
        </p:nvSpPr>
        <p:spPr>
          <a:xfrm>
            <a:off x="623111" y="1406349"/>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0" i="0" lang="en-US" sz="2800" u="none" cap="none" strike="noStrike">
                <a:solidFill>
                  <a:srgbClr val="C64033"/>
                </a:solidFill>
                <a:latin typeface="Calibri"/>
                <a:ea typeface="Calibri"/>
                <a:cs typeface="Calibri"/>
                <a:sym typeface="Calibri"/>
              </a:rPr>
              <a:t>SOLUCIÓN</a:t>
            </a:r>
            <a:endParaRPr b="0" i="0" sz="3100" u="none" cap="none" strike="noStrike">
              <a:solidFill>
                <a:srgbClr val="C64033"/>
              </a:solidFill>
              <a:latin typeface="Calibri"/>
              <a:ea typeface="Calibri"/>
              <a:cs typeface="Calibri"/>
              <a:sym typeface="Calibri"/>
            </a:endParaRPr>
          </a:p>
        </p:txBody>
      </p:sp>
      <p:pic>
        <p:nvPicPr>
          <p:cNvPr id="312" name="Google Shape;312;p56"/>
          <p:cNvPicPr preferRelativeResize="0"/>
          <p:nvPr/>
        </p:nvPicPr>
        <p:blipFill rotWithShape="1">
          <a:blip r:embed="rId3">
            <a:alphaModFix/>
          </a:blip>
          <a:srcRect b="0" l="0" r="0" t="0"/>
          <a:stretch/>
        </p:blipFill>
        <p:spPr>
          <a:xfrm>
            <a:off x="6525252" y="1315762"/>
            <a:ext cx="2617380" cy="5675376"/>
          </a:xfrm>
          <a:prstGeom prst="rect">
            <a:avLst/>
          </a:prstGeom>
          <a:noFill/>
          <a:ln>
            <a:noFill/>
          </a:ln>
        </p:spPr>
      </p:pic>
      <p:sp>
        <p:nvSpPr>
          <p:cNvPr id="313" name="Google Shape;313;p56"/>
          <p:cNvSpPr/>
          <p:nvPr/>
        </p:nvSpPr>
        <p:spPr>
          <a:xfrm>
            <a:off x="623110" y="2496444"/>
            <a:ext cx="5609859" cy="3265259"/>
          </a:xfrm>
          <a:prstGeom prst="roundRect">
            <a:avLst>
              <a:gd fmla="val 79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14" name="Google Shape;314;p56"/>
          <p:cNvPicPr preferRelativeResize="0"/>
          <p:nvPr/>
        </p:nvPicPr>
        <p:blipFill rotWithShape="1">
          <a:blip r:embed="rId4">
            <a:alphaModFix/>
          </a:blip>
          <a:srcRect b="0" l="0" r="0" t="0"/>
          <a:stretch/>
        </p:blipFill>
        <p:spPr>
          <a:xfrm>
            <a:off x="5991699" y="2240827"/>
            <a:ext cx="482540" cy="482540"/>
          </a:xfrm>
          <a:prstGeom prst="rect">
            <a:avLst/>
          </a:prstGeom>
          <a:noFill/>
          <a:ln>
            <a:noFill/>
          </a:ln>
        </p:spPr>
      </p:pic>
      <p:sp>
        <p:nvSpPr>
          <p:cNvPr id="315" name="Google Shape;315;p56"/>
          <p:cNvSpPr/>
          <p:nvPr/>
        </p:nvSpPr>
        <p:spPr>
          <a:xfrm>
            <a:off x="896961" y="2814622"/>
            <a:ext cx="5062156" cy="267765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Para que el negocio marche correctamente en relación a los trámites tributarios que deberíamos realizar, serían los siguientes:</a:t>
            </a:r>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88900" lvl="0" marL="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Mantener un registro tributario a través del Registro de las Compras y Ventas del negocio.</a:t>
            </a:r>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88900" lvl="0" marL="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En caso de tener trabajadores, mantener al día el registro de sus datos en el Libro de Remuneraciones y sus liquidaciones de sueldo.</a:t>
            </a:r>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88900" lvl="0" marL="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Realizar la Declaración Mensual del IVA en el Formulario 29.</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7"/>
          <p:cNvSpPr txBox="1"/>
          <p:nvPr/>
        </p:nvSpPr>
        <p:spPr>
          <a:xfrm>
            <a:off x="623111" y="1406349"/>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0" i="0" lang="en-US" sz="2800" u="none" cap="none" strike="noStrike">
                <a:solidFill>
                  <a:srgbClr val="C64033"/>
                </a:solidFill>
                <a:latin typeface="Calibri"/>
                <a:ea typeface="Calibri"/>
                <a:cs typeface="Calibri"/>
                <a:sym typeface="Calibri"/>
              </a:rPr>
              <a:t>EJEMPLO</a:t>
            </a:r>
            <a:endParaRPr b="0" i="0" sz="3100" u="none" cap="none" strike="noStrike">
              <a:solidFill>
                <a:srgbClr val="C64033"/>
              </a:solidFill>
              <a:latin typeface="Calibri"/>
              <a:ea typeface="Calibri"/>
              <a:cs typeface="Calibri"/>
              <a:sym typeface="Calibri"/>
            </a:endParaRPr>
          </a:p>
        </p:txBody>
      </p:sp>
      <p:sp>
        <p:nvSpPr>
          <p:cNvPr id="321" name="Google Shape;321;p57"/>
          <p:cNvSpPr/>
          <p:nvPr/>
        </p:nvSpPr>
        <p:spPr>
          <a:xfrm>
            <a:off x="623110" y="2039244"/>
            <a:ext cx="6655019" cy="4003210"/>
          </a:xfrm>
          <a:prstGeom prst="roundRect">
            <a:avLst>
              <a:gd fmla="val 79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2" name="Google Shape;322;p57"/>
          <p:cNvSpPr/>
          <p:nvPr/>
        </p:nvSpPr>
        <p:spPr>
          <a:xfrm>
            <a:off x="896961" y="2357422"/>
            <a:ext cx="5182563"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Uno de los cálculos más sencillos y elementales que debemos conocer en transacciones relacionadas con pago de impuestos es extraer el valor del cálculo del IVA o determinar cuál fue el valor del IVA de un producto dado su precio final, para esto a partir de la siguiente tabla, se explicará cómo se realizan los cálculos para determinar los valores en cada caso:</a:t>
            </a:r>
            <a:endParaRPr/>
          </a:p>
        </p:txBody>
      </p:sp>
      <p:graphicFrame>
        <p:nvGraphicFramePr>
          <p:cNvPr id="323" name="Google Shape;323;p57"/>
          <p:cNvGraphicFramePr/>
          <p:nvPr/>
        </p:nvGraphicFramePr>
        <p:xfrm>
          <a:off x="896961" y="4150279"/>
          <a:ext cx="3000000" cy="3000000"/>
        </p:xfrm>
        <a:graphic>
          <a:graphicData uri="http://schemas.openxmlformats.org/drawingml/2006/table">
            <a:tbl>
              <a:tblPr bandRow="1" firstRow="1">
                <a:noFill/>
                <a:tableStyleId>{35D76E80-19F1-4D78-9E69-2BEB74EDDE6A}</a:tableStyleId>
              </a:tblPr>
              <a:tblGrid>
                <a:gridCol w="2032000"/>
                <a:gridCol w="2032000"/>
                <a:gridCol w="2032000"/>
              </a:tblGrid>
              <a:tr h="371075">
                <a:tc>
                  <a:txBody>
                    <a:bodyPr/>
                    <a:lstStyle/>
                    <a:p>
                      <a:pPr indent="0" lvl="0" marL="0" marR="0" rtl="0" algn="ctr">
                        <a:lnSpc>
                          <a:spcPct val="100000"/>
                        </a:lnSpc>
                        <a:spcBef>
                          <a:spcPts val="0"/>
                        </a:spcBef>
                        <a:spcAft>
                          <a:spcPts val="0"/>
                        </a:spcAft>
                        <a:buNone/>
                      </a:pPr>
                      <a:r>
                        <a:rPr lang="en-US" sz="1400" u="none" cap="none" strike="noStrike"/>
                        <a:t>Neto </a:t>
                      </a:r>
                      <a:endParaRPr/>
                    </a:p>
                  </a:txBody>
                  <a:tcPr marT="45750" marB="45750" marR="91450" marL="91450"/>
                </a:tc>
                <a:tc>
                  <a:txBody>
                    <a:bodyPr/>
                    <a:lstStyle/>
                    <a:p>
                      <a:pPr indent="0" lvl="0" marL="0" marR="0" rtl="0" algn="ctr">
                        <a:lnSpc>
                          <a:spcPct val="100000"/>
                        </a:lnSpc>
                        <a:spcBef>
                          <a:spcPts val="0"/>
                        </a:spcBef>
                        <a:spcAft>
                          <a:spcPts val="0"/>
                        </a:spcAft>
                        <a:buNone/>
                      </a:pPr>
                      <a:r>
                        <a:rPr lang="en-US" sz="1400" u="none" cap="none" strike="noStrike"/>
                        <a:t>IVA</a:t>
                      </a:r>
                      <a:r>
                        <a:rPr lang="en-US" sz="1400" u="none" cap="none" strike="noStrike"/>
                        <a:t> </a:t>
                      </a:r>
                      <a:endParaRPr sz="1400" u="none" cap="none" strike="noStrike"/>
                    </a:p>
                  </a:txBody>
                  <a:tcPr marT="45750" marB="45750" marR="91450" marL="91450"/>
                </a:tc>
                <a:tc>
                  <a:txBody>
                    <a:bodyPr/>
                    <a:lstStyle/>
                    <a:p>
                      <a:pPr indent="0" lvl="0" marL="0" marR="0" rtl="0" algn="ctr">
                        <a:lnSpc>
                          <a:spcPct val="100000"/>
                        </a:lnSpc>
                        <a:spcBef>
                          <a:spcPts val="0"/>
                        </a:spcBef>
                        <a:spcAft>
                          <a:spcPts val="0"/>
                        </a:spcAft>
                        <a:buNone/>
                      </a:pPr>
                      <a:r>
                        <a:rPr lang="en-US" sz="1400" u="none" cap="none" strike="noStrike"/>
                        <a:t>Total</a:t>
                      </a:r>
                      <a:r>
                        <a:rPr lang="en-US" sz="1400" u="none" cap="none" strike="noStrike"/>
                        <a:t> </a:t>
                      </a:r>
                      <a:endParaRPr sz="1400" u="none" cap="none" strike="noStrike"/>
                    </a:p>
                  </a:txBody>
                  <a:tcPr marT="45750" marB="45750" marR="91450" marL="91450"/>
                </a:tc>
              </a:tr>
              <a:tr h="371075">
                <a:tc>
                  <a:txBody>
                    <a:bodyPr/>
                    <a:lstStyle/>
                    <a:p>
                      <a:pPr indent="0" lvl="0" marL="0" marR="0" rtl="0" algn="l">
                        <a:lnSpc>
                          <a:spcPct val="100000"/>
                        </a:lnSpc>
                        <a:spcBef>
                          <a:spcPts val="0"/>
                        </a:spcBef>
                        <a:spcAft>
                          <a:spcPts val="0"/>
                        </a:spcAft>
                        <a:buNone/>
                      </a:pPr>
                      <a:r>
                        <a:rPr lang="en-US" sz="1400" u="none" cap="none" strike="noStrike"/>
                        <a:t>1.- $150.800.-</a:t>
                      </a:r>
                      <a:endParaRPr/>
                    </a:p>
                  </a:txBody>
                  <a:tcPr marT="45750" marB="45750"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50" marB="45750"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50" marB="45750" marR="91450" marL="91450"/>
                </a:tc>
              </a:tr>
              <a:tr h="371075">
                <a:tc>
                  <a:txBody>
                    <a:bodyPr/>
                    <a:lstStyle/>
                    <a:p>
                      <a:pPr indent="0" lvl="0" marL="0" marR="0" rtl="0" algn="l">
                        <a:lnSpc>
                          <a:spcPct val="100000"/>
                        </a:lnSpc>
                        <a:spcBef>
                          <a:spcPts val="0"/>
                        </a:spcBef>
                        <a:spcAft>
                          <a:spcPts val="0"/>
                        </a:spcAft>
                        <a:buNone/>
                      </a:pPr>
                      <a:r>
                        <a:rPr lang="en-US" sz="1400" u="none" cap="none" strike="noStrike"/>
                        <a:t>2.-</a:t>
                      </a:r>
                      <a:endParaRPr/>
                    </a:p>
                  </a:txBody>
                  <a:tcPr marT="45750" marB="45750" marR="91450" marL="91450"/>
                </a:tc>
                <a:tc>
                  <a:txBody>
                    <a:bodyPr/>
                    <a:lstStyle/>
                    <a:p>
                      <a:pPr indent="0" lvl="0" marL="0" marR="0" rtl="0" algn="l">
                        <a:lnSpc>
                          <a:spcPct val="100000"/>
                        </a:lnSpc>
                        <a:spcBef>
                          <a:spcPts val="0"/>
                        </a:spcBef>
                        <a:spcAft>
                          <a:spcPts val="0"/>
                        </a:spcAft>
                        <a:buNone/>
                      </a:pPr>
                      <a:r>
                        <a:rPr lang="en-US" sz="1400" u="none" cap="none" strike="noStrike"/>
                        <a:t>$68.040.-</a:t>
                      </a:r>
                      <a:endParaRPr/>
                    </a:p>
                  </a:txBody>
                  <a:tcPr marT="45750" marB="45750"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50" marB="45750" marR="91450" marL="91450"/>
                </a:tc>
              </a:tr>
              <a:tr h="371075">
                <a:tc>
                  <a:txBody>
                    <a:bodyPr/>
                    <a:lstStyle/>
                    <a:p>
                      <a:pPr indent="0" lvl="0" marL="0" marR="0" rtl="0" algn="l">
                        <a:lnSpc>
                          <a:spcPct val="100000"/>
                        </a:lnSpc>
                        <a:spcBef>
                          <a:spcPts val="0"/>
                        </a:spcBef>
                        <a:spcAft>
                          <a:spcPts val="0"/>
                        </a:spcAft>
                        <a:buNone/>
                      </a:pPr>
                      <a:r>
                        <a:rPr lang="en-US" sz="1400" u="none" cap="none" strike="noStrike"/>
                        <a:t>3.-</a:t>
                      </a:r>
                      <a:endParaRPr/>
                    </a:p>
                  </a:txBody>
                  <a:tcPr marT="45750" marB="45750" marR="91450" marL="91450"/>
                </a:tc>
                <a:tc>
                  <a:txBody>
                    <a:bodyPr/>
                    <a:lstStyle/>
                    <a:p>
                      <a:pPr indent="0" lvl="0" marL="0" marR="0" rtl="0" algn="l">
                        <a:lnSpc>
                          <a:spcPct val="100000"/>
                        </a:lnSpc>
                        <a:spcBef>
                          <a:spcPts val="0"/>
                        </a:spcBef>
                        <a:spcAft>
                          <a:spcPts val="0"/>
                        </a:spcAft>
                        <a:buNone/>
                      </a:pPr>
                      <a:r>
                        <a:t/>
                      </a:r>
                      <a:endParaRPr sz="1400" u="none" cap="none" strike="noStrike"/>
                    </a:p>
                  </a:txBody>
                  <a:tcPr marT="45750" marB="45750" marR="91450" marL="91450"/>
                </a:tc>
                <a:tc>
                  <a:txBody>
                    <a:bodyPr/>
                    <a:lstStyle/>
                    <a:p>
                      <a:pPr indent="0" lvl="0" marL="0" marR="0" rtl="0" algn="l">
                        <a:lnSpc>
                          <a:spcPct val="100000"/>
                        </a:lnSpc>
                        <a:spcBef>
                          <a:spcPts val="0"/>
                        </a:spcBef>
                        <a:spcAft>
                          <a:spcPts val="0"/>
                        </a:spcAft>
                        <a:buNone/>
                      </a:pPr>
                      <a:r>
                        <a:rPr lang="en-US" sz="1400" u="none" cap="none" strike="noStrike"/>
                        <a:t>$1.790.300.-</a:t>
                      </a:r>
                      <a:endParaRPr/>
                    </a:p>
                  </a:txBody>
                  <a:tcPr marT="45750" marB="45750" marR="91450" marL="9145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8"/>
          <p:cNvSpPr txBox="1"/>
          <p:nvPr/>
        </p:nvSpPr>
        <p:spPr>
          <a:xfrm>
            <a:off x="623111" y="1406349"/>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SOLUCIÓN</a:t>
            </a:r>
            <a:r>
              <a:rPr b="0" i="0" lang="en-US" sz="2800" u="none" cap="none" strike="noStrike">
                <a:solidFill>
                  <a:srgbClr val="C64033"/>
                </a:solidFill>
                <a:latin typeface="Calibri"/>
                <a:ea typeface="Calibri"/>
                <a:cs typeface="Calibri"/>
                <a:sym typeface="Calibri"/>
              </a:rPr>
              <a:t> Y DESARROLLO</a:t>
            </a:r>
            <a:endParaRPr b="0" i="0" sz="3100" u="none" cap="none" strike="noStrike">
              <a:solidFill>
                <a:srgbClr val="C64033"/>
              </a:solidFill>
              <a:latin typeface="Calibri"/>
              <a:ea typeface="Calibri"/>
              <a:cs typeface="Calibri"/>
              <a:sym typeface="Calibri"/>
            </a:endParaRPr>
          </a:p>
        </p:txBody>
      </p:sp>
      <p:sp>
        <p:nvSpPr>
          <p:cNvPr id="329" name="Google Shape;329;p58"/>
          <p:cNvSpPr/>
          <p:nvPr/>
        </p:nvSpPr>
        <p:spPr>
          <a:xfrm>
            <a:off x="623110" y="2039244"/>
            <a:ext cx="6655019" cy="4003210"/>
          </a:xfrm>
          <a:prstGeom prst="roundRect">
            <a:avLst>
              <a:gd fmla="val 79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0" name="Google Shape;330;p58"/>
          <p:cNvSpPr/>
          <p:nvPr/>
        </p:nvSpPr>
        <p:spPr>
          <a:xfrm>
            <a:off x="1230593" y="4040849"/>
            <a:ext cx="5182563"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Desarrollo:</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1.- 150.800 X 19% = 28.800</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150.800 + 28.800 = 179.000</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2.- 68.040 X 100 = 6.804.000 ÷ 19 = 358.105</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358.105 + 68.040 = 426.145</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3.- 1.790.000 ÷ 1.19= 1.504.453</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1.504.453 X 19% = 285.847</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1.504.453 + 285.847 =1.790.300</a:t>
            </a:r>
            <a:endParaRPr/>
          </a:p>
        </p:txBody>
      </p:sp>
      <p:graphicFrame>
        <p:nvGraphicFramePr>
          <p:cNvPr id="331" name="Google Shape;331;p58"/>
          <p:cNvGraphicFramePr/>
          <p:nvPr/>
        </p:nvGraphicFramePr>
        <p:xfrm>
          <a:off x="902619" y="2363034"/>
          <a:ext cx="3000000" cy="3000000"/>
        </p:xfrm>
        <a:graphic>
          <a:graphicData uri="http://schemas.openxmlformats.org/drawingml/2006/table">
            <a:tbl>
              <a:tblPr bandRow="1" firstRow="1">
                <a:noFill/>
                <a:tableStyleId>{35D76E80-19F1-4D78-9E69-2BEB74EDDE6A}</a:tableStyleId>
              </a:tblPr>
              <a:tblGrid>
                <a:gridCol w="2032000"/>
                <a:gridCol w="2032000"/>
                <a:gridCol w="2032000"/>
              </a:tblGrid>
              <a:tr h="177800">
                <a:tc>
                  <a:txBody>
                    <a:bodyPr/>
                    <a:lstStyle/>
                    <a:p>
                      <a:pPr indent="0" lvl="0" marL="0" marR="0" rtl="0" algn="ctr">
                        <a:lnSpc>
                          <a:spcPct val="100000"/>
                        </a:lnSpc>
                        <a:spcBef>
                          <a:spcPts val="0"/>
                        </a:spcBef>
                        <a:spcAft>
                          <a:spcPts val="0"/>
                        </a:spcAft>
                        <a:buNone/>
                      </a:pPr>
                      <a:r>
                        <a:rPr lang="en-US" sz="1400" u="none" cap="none" strike="noStrike"/>
                        <a:t>Neto </a:t>
                      </a:r>
                      <a:endParaRPr/>
                    </a:p>
                  </a:txBody>
                  <a:tcPr marT="45700" marB="45700" marR="91450" marL="91450"/>
                </a:tc>
                <a:tc>
                  <a:txBody>
                    <a:bodyPr/>
                    <a:lstStyle/>
                    <a:p>
                      <a:pPr indent="0" lvl="0" marL="0" marR="0" rtl="0" algn="ctr">
                        <a:lnSpc>
                          <a:spcPct val="100000"/>
                        </a:lnSpc>
                        <a:spcBef>
                          <a:spcPts val="0"/>
                        </a:spcBef>
                        <a:spcAft>
                          <a:spcPts val="0"/>
                        </a:spcAft>
                        <a:buNone/>
                      </a:pPr>
                      <a:r>
                        <a:rPr lang="en-US" sz="1400" u="none" cap="none" strike="noStrike"/>
                        <a:t>IVA</a:t>
                      </a:r>
                      <a:r>
                        <a:rPr lang="en-US" sz="1400" u="none" cap="none" strike="noStrike"/>
                        <a:t> </a:t>
                      </a:r>
                      <a:endParaRPr sz="1400" u="none" cap="none" strike="noStrike"/>
                    </a:p>
                  </a:txBody>
                  <a:tcPr marT="45700" marB="45700" marR="91450" marL="91450"/>
                </a:tc>
                <a:tc>
                  <a:txBody>
                    <a:bodyPr/>
                    <a:lstStyle/>
                    <a:p>
                      <a:pPr indent="0" lvl="0" marL="0" marR="0" rtl="0" algn="ctr">
                        <a:lnSpc>
                          <a:spcPct val="100000"/>
                        </a:lnSpc>
                        <a:spcBef>
                          <a:spcPts val="0"/>
                        </a:spcBef>
                        <a:spcAft>
                          <a:spcPts val="0"/>
                        </a:spcAft>
                        <a:buNone/>
                      </a:pPr>
                      <a:r>
                        <a:rPr lang="en-US" sz="1400" u="none" cap="none" strike="noStrike"/>
                        <a:t>Total</a:t>
                      </a:r>
                      <a:r>
                        <a:rPr lang="en-US" sz="1400" u="none" cap="none" strike="noStrike"/>
                        <a:t> </a:t>
                      </a:r>
                      <a:endParaRPr sz="1400" u="none" cap="none" strike="noStrike"/>
                    </a:p>
                  </a:txBody>
                  <a:tcPr marT="45700" marB="45700" marR="91450" marL="91450"/>
                </a:tc>
              </a:tr>
              <a:tr h="370675">
                <a:tc>
                  <a:txBody>
                    <a:bodyPr/>
                    <a:lstStyle/>
                    <a:p>
                      <a:pPr indent="0" lvl="0" marL="0" marR="0" rtl="0" algn="l">
                        <a:lnSpc>
                          <a:spcPct val="100000"/>
                        </a:lnSpc>
                        <a:spcBef>
                          <a:spcPts val="0"/>
                        </a:spcBef>
                        <a:spcAft>
                          <a:spcPts val="0"/>
                        </a:spcAft>
                        <a:buNone/>
                      </a:pPr>
                      <a:r>
                        <a:rPr lang="en-US" sz="1400" u="none" cap="none" strike="noStrike"/>
                        <a:t>1.- $150.800.-</a:t>
                      </a:r>
                      <a:endParaRPr/>
                    </a:p>
                  </a:txBody>
                  <a:tcPr marT="45700" marB="45700" marR="91450" marL="91450"/>
                </a:tc>
                <a:tc>
                  <a:txBody>
                    <a:bodyPr/>
                    <a:lstStyle/>
                    <a:p>
                      <a:pPr indent="0" lvl="0" marL="0" marR="0" rtl="0" algn="l">
                        <a:lnSpc>
                          <a:spcPct val="100000"/>
                        </a:lnSpc>
                        <a:spcBef>
                          <a:spcPts val="0"/>
                        </a:spcBef>
                        <a:spcAft>
                          <a:spcPts val="0"/>
                        </a:spcAft>
                        <a:buNone/>
                      </a:pPr>
                      <a:r>
                        <a:rPr lang="en-US" sz="1400" u="none" cap="none" strike="noStrike"/>
                        <a:t>28.800.-</a:t>
                      </a:r>
                      <a:endParaRPr/>
                    </a:p>
                  </a:txBody>
                  <a:tcPr marT="45700" marB="45700" marR="91450" marL="91450"/>
                </a:tc>
                <a:tc>
                  <a:txBody>
                    <a:bodyPr/>
                    <a:lstStyle/>
                    <a:p>
                      <a:pPr indent="0" lvl="0" marL="0" marR="0" rtl="0" algn="l">
                        <a:lnSpc>
                          <a:spcPct val="100000"/>
                        </a:lnSpc>
                        <a:spcBef>
                          <a:spcPts val="0"/>
                        </a:spcBef>
                        <a:spcAft>
                          <a:spcPts val="0"/>
                        </a:spcAft>
                        <a:buNone/>
                      </a:pPr>
                      <a:r>
                        <a:rPr lang="en-US" sz="1400" u="none" cap="none" strike="noStrike"/>
                        <a:t>$179.800.-</a:t>
                      </a:r>
                      <a:endParaRPr/>
                    </a:p>
                  </a:txBody>
                  <a:tcPr marT="45700" marB="45700" marR="91450" marL="91450"/>
                </a:tc>
              </a:tr>
              <a:tr h="370675">
                <a:tc>
                  <a:txBody>
                    <a:bodyPr/>
                    <a:lstStyle/>
                    <a:p>
                      <a:pPr indent="0" lvl="0" marL="0" marR="0" rtl="0" algn="l">
                        <a:lnSpc>
                          <a:spcPct val="100000"/>
                        </a:lnSpc>
                        <a:spcBef>
                          <a:spcPts val="0"/>
                        </a:spcBef>
                        <a:spcAft>
                          <a:spcPts val="0"/>
                        </a:spcAft>
                        <a:buNone/>
                      </a:pPr>
                      <a:r>
                        <a:rPr lang="en-US" sz="1400" u="none" cap="none" strike="noStrike"/>
                        <a:t>2.- $358.105.-</a:t>
                      </a:r>
                      <a:endParaRPr/>
                    </a:p>
                  </a:txBody>
                  <a:tcPr marT="45700" marB="45700" marR="91450" marL="91450"/>
                </a:tc>
                <a:tc>
                  <a:txBody>
                    <a:bodyPr/>
                    <a:lstStyle/>
                    <a:p>
                      <a:pPr indent="0" lvl="0" marL="0" marR="0" rtl="0" algn="l">
                        <a:lnSpc>
                          <a:spcPct val="100000"/>
                        </a:lnSpc>
                        <a:spcBef>
                          <a:spcPts val="0"/>
                        </a:spcBef>
                        <a:spcAft>
                          <a:spcPts val="0"/>
                        </a:spcAft>
                        <a:buNone/>
                      </a:pPr>
                      <a:r>
                        <a:rPr lang="en-US" sz="1400" u="none" cap="none" strike="noStrike"/>
                        <a:t>$68.040.-</a:t>
                      </a:r>
                      <a:endParaRPr/>
                    </a:p>
                  </a:txBody>
                  <a:tcPr marT="45700" marB="45700" marR="91450" marL="91450"/>
                </a:tc>
                <a:tc>
                  <a:txBody>
                    <a:bodyPr/>
                    <a:lstStyle/>
                    <a:p>
                      <a:pPr indent="0" lvl="0" marL="0" marR="0" rtl="0" algn="l">
                        <a:lnSpc>
                          <a:spcPct val="100000"/>
                        </a:lnSpc>
                        <a:spcBef>
                          <a:spcPts val="0"/>
                        </a:spcBef>
                        <a:spcAft>
                          <a:spcPts val="0"/>
                        </a:spcAft>
                        <a:buNone/>
                      </a:pPr>
                      <a:r>
                        <a:rPr lang="en-US" sz="1400" u="none" cap="none" strike="noStrike"/>
                        <a:t>$426.145</a:t>
                      </a:r>
                      <a:endParaRPr/>
                    </a:p>
                  </a:txBody>
                  <a:tcPr marT="45700" marB="45700" marR="91450" marL="91450"/>
                </a:tc>
              </a:tr>
              <a:tr h="370675">
                <a:tc>
                  <a:txBody>
                    <a:bodyPr/>
                    <a:lstStyle/>
                    <a:p>
                      <a:pPr indent="0" lvl="0" marL="0" marR="0" rtl="0" algn="l">
                        <a:lnSpc>
                          <a:spcPct val="100000"/>
                        </a:lnSpc>
                        <a:spcBef>
                          <a:spcPts val="0"/>
                        </a:spcBef>
                        <a:spcAft>
                          <a:spcPts val="0"/>
                        </a:spcAft>
                        <a:buNone/>
                      </a:pPr>
                      <a:r>
                        <a:rPr lang="en-US" sz="1400" u="none" cap="none" strike="noStrike"/>
                        <a:t>3.- $1.504.453.-</a:t>
                      </a:r>
                      <a:endParaRPr/>
                    </a:p>
                  </a:txBody>
                  <a:tcPr marT="45700" marB="45700" marR="91450" marL="91450"/>
                </a:tc>
                <a:tc>
                  <a:txBody>
                    <a:bodyPr/>
                    <a:lstStyle/>
                    <a:p>
                      <a:pPr indent="0" lvl="0" marL="0" marR="0" rtl="0" algn="l">
                        <a:lnSpc>
                          <a:spcPct val="100000"/>
                        </a:lnSpc>
                        <a:spcBef>
                          <a:spcPts val="0"/>
                        </a:spcBef>
                        <a:spcAft>
                          <a:spcPts val="0"/>
                        </a:spcAft>
                        <a:buNone/>
                      </a:pPr>
                      <a:r>
                        <a:rPr lang="en-US" sz="1400" u="none" cap="none" strike="noStrike"/>
                        <a:t>$285.847</a:t>
                      </a:r>
                      <a:endParaRPr/>
                    </a:p>
                  </a:txBody>
                  <a:tcPr marT="45700" marB="45700" marR="91450" marL="91450"/>
                </a:tc>
                <a:tc>
                  <a:txBody>
                    <a:bodyPr/>
                    <a:lstStyle/>
                    <a:p>
                      <a:pPr indent="0" lvl="0" marL="0" marR="0" rtl="0" algn="l">
                        <a:lnSpc>
                          <a:spcPct val="100000"/>
                        </a:lnSpc>
                        <a:spcBef>
                          <a:spcPts val="0"/>
                        </a:spcBef>
                        <a:spcAft>
                          <a:spcPts val="0"/>
                        </a:spcAft>
                        <a:buNone/>
                      </a:pPr>
                      <a:r>
                        <a:rPr lang="en-US" sz="1400" u="none" cap="none" strike="noStrike"/>
                        <a:t>$1.790.300.-</a:t>
                      </a:r>
                      <a:endParaRPr/>
                    </a:p>
                  </a:txBody>
                  <a:tcPr marT="45700" marB="45700" marR="91450" marL="9145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AHORA REVISEMOS ¿CUÁNTO APRENDIMOS?</a:t>
            </a:r>
            <a:endParaRPr b="1" i="0" sz="3100" u="none" cap="none" strike="noStrike">
              <a:solidFill>
                <a:srgbClr val="ED6B00"/>
              </a:solidFill>
              <a:latin typeface="Calibri"/>
              <a:ea typeface="Calibri"/>
              <a:cs typeface="Calibri"/>
              <a:sym typeface="Calibri"/>
            </a:endParaRPr>
          </a:p>
        </p:txBody>
      </p:sp>
      <p:sp>
        <p:nvSpPr>
          <p:cNvPr id="337" name="Google Shape;337;p5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REVISEMOS</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338" name="Google Shape;338;p59"/>
          <p:cNvSpPr/>
          <p:nvPr/>
        </p:nvSpPr>
        <p:spPr>
          <a:xfrm>
            <a:off x="375975"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39" name="Google Shape;339;p59"/>
          <p:cNvPicPr preferRelativeResize="0"/>
          <p:nvPr/>
        </p:nvPicPr>
        <p:blipFill rotWithShape="1">
          <a:blip r:embed="rId3">
            <a:alphaModFix/>
          </a:blip>
          <a:srcRect b="0" l="0" r="0" t="0"/>
          <a:stretch/>
        </p:blipFill>
        <p:spPr>
          <a:xfrm>
            <a:off x="4642338" y="3353848"/>
            <a:ext cx="5237611" cy="4275353"/>
          </a:xfrm>
          <a:prstGeom prst="rect">
            <a:avLst/>
          </a:prstGeom>
          <a:noFill/>
          <a:ln>
            <a:noFill/>
          </a:ln>
        </p:spPr>
      </p:pic>
      <p:sp>
        <p:nvSpPr>
          <p:cNvPr id="340" name="Google Shape;340;p59"/>
          <p:cNvSpPr txBox="1"/>
          <p:nvPr/>
        </p:nvSpPr>
        <p:spPr>
          <a:xfrm>
            <a:off x="892385" y="2357301"/>
            <a:ext cx="5548172" cy="323819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Los invito a  reunirse en grupos de cuatro integrantes y analizar un caso, en el que se presentarán datos con los que deberán completar los libros de remuneraciones correspondientes.</a:t>
            </a:r>
            <a:endParaRPr/>
          </a:p>
          <a:p>
            <a:pPr indent="0" lvl="0" marL="0" marR="5080" rtl="0" algn="ctr">
              <a:lnSpc>
                <a:spcPct val="130000"/>
              </a:lnSpc>
              <a:spcBef>
                <a:spcPts val="0"/>
              </a:spcBef>
              <a:spcAft>
                <a:spcPts val="0"/>
              </a:spcAft>
              <a:buClr>
                <a:srgbClr val="000000"/>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None/>
            </a:pPr>
            <a:r>
              <a:rPr b="1" i="0" lang="en-US" sz="2000" u="none" cap="none" strike="noStrike">
                <a:solidFill>
                  <a:srgbClr val="ED6B00"/>
                </a:solidFill>
                <a:latin typeface="Calibri"/>
                <a:ea typeface="Calibri"/>
                <a:cs typeface="Calibri"/>
                <a:sym typeface="Calibri"/>
              </a:rPr>
              <a:t>¡Muy Bien!, </a:t>
            </a:r>
            <a:r>
              <a:rPr b="0" i="0" lang="en-US" sz="2000" u="none" cap="none" strike="noStrike">
                <a:solidFill>
                  <a:srgbClr val="000000"/>
                </a:solidFill>
                <a:latin typeface="Calibri"/>
                <a:ea typeface="Calibri"/>
                <a:cs typeface="Calibri"/>
                <a:sym typeface="Calibri"/>
              </a:rPr>
              <a:t>ahora vamos a practicar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0"/>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6" name="Google Shape;346;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347" name="Google Shape;347;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8" name="Google Shape;348;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49" name="Google Shape;349;p20"/>
          <p:cNvSpPr txBox="1"/>
          <p:nvPr/>
        </p:nvSpPr>
        <p:spPr>
          <a:xfrm>
            <a:off x="367056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6</a:t>
            </a:r>
            <a:endParaRPr b="0" i="0" sz="6000" u="none" cap="none" strike="noStrike">
              <a:solidFill>
                <a:srgbClr val="FFB375"/>
              </a:solidFill>
              <a:latin typeface="Calibri"/>
              <a:ea typeface="Calibri"/>
              <a:cs typeface="Calibri"/>
              <a:sym typeface="Calibri"/>
            </a:endParaRPr>
          </a:p>
        </p:txBody>
      </p:sp>
      <p:pic>
        <p:nvPicPr>
          <p:cNvPr id="350" name="Google Shape;350;p20"/>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351" name="Google Shape;351;p20"/>
          <p:cNvSpPr txBox="1"/>
          <p:nvPr/>
        </p:nvSpPr>
        <p:spPr>
          <a:xfrm>
            <a:off x="2686559"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Medio | Presentación</a:t>
            </a:r>
            <a:endParaRPr b="0" i="0" sz="1100" u="none" cap="none" strike="noStrike">
              <a:solidFill>
                <a:srgbClr val="741B47"/>
              </a:solidFill>
              <a:latin typeface="Calibri"/>
              <a:ea typeface="Calibri"/>
              <a:cs typeface="Calibri"/>
              <a:sym typeface="Calibri"/>
            </a:endParaRPr>
          </a:p>
        </p:txBody>
      </p:sp>
      <p:sp>
        <p:nvSpPr>
          <p:cNvPr id="352" name="Google Shape;352;p20"/>
          <p:cNvSpPr txBox="1"/>
          <p:nvPr/>
        </p:nvSpPr>
        <p:spPr>
          <a:xfrm>
            <a:off x="952449" y="2540974"/>
            <a:ext cx="5107856" cy="298306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DECLARACIÓN DE IMPUESTOS </a:t>
            </a:r>
            <a:r>
              <a:rPr b="1" i="0" lang="en-US" sz="2000" u="none" cap="none" strike="noStrike">
                <a:solidFill>
                  <a:srgbClr val="ED6B00"/>
                </a:solidFill>
                <a:latin typeface="Calibri"/>
                <a:ea typeface="Calibri"/>
                <a:cs typeface="Calibri"/>
                <a:sym typeface="Calibri"/>
              </a:rPr>
              <a:t>MENSUALES IVA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Ahora realizaremos una actividad práctica. Utilice el archivo </a:t>
            </a:r>
            <a:r>
              <a:rPr b="1" i="0" lang="en-US" sz="1600" u="none" cap="none" strike="noStrike">
                <a:solidFill>
                  <a:srgbClr val="000000"/>
                </a:solidFill>
                <a:latin typeface="Calibri"/>
                <a:ea typeface="Calibri"/>
                <a:cs typeface="Calibri"/>
                <a:sym typeface="Calibri"/>
              </a:rPr>
              <a:t>Actividad Práctica </a:t>
            </a:r>
            <a:r>
              <a:rPr b="0" i="0" lang="en-US" sz="1600" u="none" cap="none" strike="noStrike">
                <a:solidFill>
                  <a:srgbClr val="000000"/>
                </a:solidFill>
                <a:latin typeface="Calibri"/>
                <a:ea typeface="Calibri"/>
                <a:cs typeface="Calibri"/>
                <a:sym typeface="Calibri"/>
              </a:rPr>
              <a:t>y</a:t>
            </a:r>
            <a:r>
              <a:rPr b="1" i="0" lang="en-US" sz="1600" u="none" cap="none" strike="noStrike">
                <a:solidFill>
                  <a:srgbClr val="0000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sigue las instrucciones señaladas. </a:t>
            </a:r>
            <a:endParaRPr/>
          </a:p>
          <a:p>
            <a:pPr indent="0" lvl="0" marL="0" marR="0" rtl="0" algn="l">
              <a:lnSpc>
                <a:spcPct val="9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1" i="0" sz="1600" u="none" cap="none" strike="noStrike">
              <a:solidFill>
                <a:srgbClr val="76384D"/>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9"/>
          <p:cNvSpPr txBox="1"/>
          <p:nvPr/>
        </p:nvSpPr>
        <p:spPr>
          <a:xfrm>
            <a:off x="366450" y="1061636"/>
            <a:ext cx="4700400" cy="372208"/>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b="0" i="0" sz="1400" u="none" cap="none" strike="noStrike">
              <a:solidFill>
                <a:srgbClr val="000000"/>
              </a:solidFill>
              <a:latin typeface="Arial"/>
              <a:ea typeface="Arial"/>
              <a:cs typeface="Arial"/>
              <a:sym typeface="Arial"/>
            </a:endParaRPr>
          </a:p>
        </p:txBody>
      </p:sp>
      <p:sp>
        <p:nvSpPr>
          <p:cNvPr id="358" name="Google Shape;358;p19"/>
          <p:cNvSpPr txBox="1"/>
          <p:nvPr/>
        </p:nvSpPr>
        <p:spPr>
          <a:xfrm>
            <a:off x="375977" y="1283910"/>
            <a:ext cx="7017881" cy="536166"/>
          </a:xfrm>
          <a:prstGeom prst="rect">
            <a:avLst/>
          </a:prstGeom>
          <a:noFill/>
          <a:ln>
            <a:noFill/>
          </a:ln>
        </p:spPr>
        <p:txBody>
          <a:bodyPr anchorCtr="0" anchor="ctr" bIns="91400" lIns="91400" spcFirstLastPara="1" rIns="91400" wrap="square" tIns="91400">
            <a:no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0" i="0" sz="1400" u="none" cap="none" strike="noStrike">
              <a:solidFill>
                <a:srgbClr val="000000"/>
              </a:solidFill>
              <a:latin typeface="Arial"/>
              <a:ea typeface="Arial"/>
              <a:cs typeface="Arial"/>
              <a:sym typeface="Arial"/>
            </a:endParaRPr>
          </a:p>
        </p:txBody>
      </p:sp>
      <p:grpSp>
        <p:nvGrpSpPr>
          <p:cNvPr id="359" name="Google Shape;359;p19"/>
          <p:cNvGrpSpPr/>
          <p:nvPr/>
        </p:nvGrpSpPr>
        <p:grpSpPr>
          <a:xfrm>
            <a:off x="-4659" y="4568179"/>
            <a:ext cx="9109189" cy="783012"/>
            <a:chOff x="-3" y="-3"/>
            <a:chExt cx="9109187" cy="783011"/>
          </a:xfrm>
        </p:grpSpPr>
        <p:sp>
          <p:nvSpPr>
            <p:cNvPr id="360" name="Google Shape;360;p19"/>
            <p:cNvSpPr txBox="1"/>
            <p:nvPr/>
          </p:nvSpPr>
          <p:spPr>
            <a:xfrm>
              <a:off x="1334832" y="222245"/>
              <a:ext cx="7774352" cy="300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400" u="none" cap="none" strike="noStrike">
                <a:solidFill>
                  <a:srgbClr val="000000"/>
                </a:solidFill>
                <a:latin typeface="Arial"/>
                <a:ea typeface="Arial"/>
                <a:cs typeface="Arial"/>
                <a:sym typeface="Arial"/>
              </a:endParaRPr>
            </a:p>
          </p:txBody>
        </p:sp>
        <p:grpSp>
          <p:nvGrpSpPr>
            <p:cNvPr id="361" name="Google Shape;361;p19"/>
            <p:cNvGrpSpPr/>
            <p:nvPr/>
          </p:nvGrpSpPr>
          <p:grpSpPr>
            <a:xfrm>
              <a:off x="-3" y="-3"/>
              <a:ext cx="1135372" cy="783011"/>
              <a:chOff x="-1" y="-1"/>
              <a:chExt cx="1135370" cy="783010"/>
            </a:xfrm>
          </p:grpSpPr>
          <p:sp>
            <p:nvSpPr>
              <p:cNvPr id="362" name="Google Shape;362;p19"/>
              <p:cNvSpPr/>
              <p:nvPr/>
            </p:nvSpPr>
            <p:spPr>
              <a:xfrm rot="5400000">
                <a:off x="176179" y="-176181"/>
                <a:ext cx="783010"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38;p40" id="363" name="Google Shape;363;p19"/>
              <p:cNvPicPr preferRelativeResize="0"/>
              <p:nvPr/>
            </p:nvPicPr>
            <p:blipFill rotWithShape="1">
              <a:blip r:embed="rId3">
                <a:alphaModFix/>
              </a:blip>
              <a:srcRect b="0" l="0" r="0" t="0"/>
              <a:stretch/>
            </p:blipFill>
            <p:spPr>
              <a:xfrm>
                <a:off x="286450" y="103502"/>
                <a:ext cx="683389" cy="576004"/>
              </a:xfrm>
              <a:prstGeom prst="rect">
                <a:avLst/>
              </a:prstGeom>
              <a:noFill/>
              <a:ln>
                <a:noFill/>
              </a:ln>
            </p:spPr>
          </p:pic>
        </p:grpSp>
      </p:grpSp>
      <p:grpSp>
        <p:nvGrpSpPr>
          <p:cNvPr id="364" name="Google Shape;364;p19"/>
          <p:cNvGrpSpPr/>
          <p:nvPr/>
        </p:nvGrpSpPr>
        <p:grpSpPr>
          <a:xfrm>
            <a:off x="-4659" y="3697443"/>
            <a:ext cx="6615376" cy="783012"/>
            <a:chOff x="-3" y="-3"/>
            <a:chExt cx="6615374" cy="783011"/>
          </a:xfrm>
        </p:grpSpPr>
        <p:sp>
          <p:nvSpPr>
            <p:cNvPr id="365" name="Google Shape;365;p19"/>
            <p:cNvSpPr txBox="1"/>
            <p:nvPr/>
          </p:nvSpPr>
          <p:spPr>
            <a:xfrm>
              <a:off x="1334834" y="94428"/>
              <a:ext cx="5280537" cy="554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366" name="Google Shape;366;p19"/>
            <p:cNvGrpSpPr/>
            <p:nvPr/>
          </p:nvGrpSpPr>
          <p:grpSpPr>
            <a:xfrm>
              <a:off x="-3" y="-3"/>
              <a:ext cx="1135373" cy="783011"/>
              <a:chOff x="-1" y="-1"/>
              <a:chExt cx="1135372" cy="783010"/>
            </a:xfrm>
          </p:grpSpPr>
          <p:sp>
            <p:nvSpPr>
              <p:cNvPr id="367" name="Google Shape;367;p19"/>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43;p40" id="368" name="Google Shape;368;p19"/>
              <p:cNvPicPr preferRelativeResize="0"/>
              <p:nvPr/>
            </p:nvPicPr>
            <p:blipFill rotWithShape="1">
              <a:blip r:embed="rId4">
                <a:alphaModFix/>
              </a:blip>
              <a:srcRect b="0" l="0" r="0" t="0"/>
              <a:stretch/>
            </p:blipFill>
            <p:spPr>
              <a:xfrm>
                <a:off x="286451" y="103502"/>
                <a:ext cx="683389" cy="576004"/>
              </a:xfrm>
              <a:prstGeom prst="rect">
                <a:avLst/>
              </a:prstGeom>
              <a:noFill/>
              <a:ln>
                <a:noFill/>
              </a:ln>
            </p:spPr>
          </p:pic>
        </p:grpSp>
      </p:grpSp>
      <p:grpSp>
        <p:nvGrpSpPr>
          <p:cNvPr id="369" name="Google Shape;369;p19"/>
          <p:cNvGrpSpPr/>
          <p:nvPr/>
        </p:nvGrpSpPr>
        <p:grpSpPr>
          <a:xfrm>
            <a:off x="-4659" y="1955974"/>
            <a:ext cx="9178017" cy="783012"/>
            <a:chOff x="-3" y="-3"/>
            <a:chExt cx="9178015" cy="783011"/>
          </a:xfrm>
        </p:grpSpPr>
        <p:sp>
          <p:nvSpPr>
            <p:cNvPr id="370" name="Google Shape;370;p19"/>
            <p:cNvSpPr txBox="1"/>
            <p:nvPr/>
          </p:nvSpPr>
          <p:spPr>
            <a:xfrm>
              <a:off x="1334833" y="222245"/>
              <a:ext cx="7843179" cy="300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400" u="none" cap="none" strike="noStrike">
                <a:solidFill>
                  <a:srgbClr val="000000"/>
                </a:solidFill>
                <a:latin typeface="Arial"/>
                <a:ea typeface="Arial"/>
                <a:cs typeface="Arial"/>
                <a:sym typeface="Arial"/>
              </a:endParaRPr>
            </a:p>
          </p:txBody>
        </p:sp>
        <p:grpSp>
          <p:nvGrpSpPr>
            <p:cNvPr id="371" name="Google Shape;371;p19"/>
            <p:cNvGrpSpPr/>
            <p:nvPr/>
          </p:nvGrpSpPr>
          <p:grpSpPr>
            <a:xfrm>
              <a:off x="-3" y="-3"/>
              <a:ext cx="1135372" cy="783011"/>
              <a:chOff x="-1" y="-1"/>
              <a:chExt cx="1135370" cy="783010"/>
            </a:xfrm>
          </p:grpSpPr>
          <p:sp>
            <p:nvSpPr>
              <p:cNvPr id="372" name="Google Shape;372;p19"/>
              <p:cNvSpPr/>
              <p:nvPr/>
            </p:nvSpPr>
            <p:spPr>
              <a:xfrm rot="5400000">
                <a:off x="176179" y="-176181"/>
                <a:ext cx="783010"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48;p40" id="373" name="Google Shape;373;p19"/>
              <p:cNvPicPr preferRelativeResize="0"/>
              <p:nvPr/>
            </p:nvPicPr>
            <p:blipFill rotWithShape="1">
              <a:blip r:embed="rId5">
                <a:alphaModFix/>
              </a:blip>
              <a:srcRect b="0" l="0" r="0" t="0"/>
              <a:stretch/>
            </p:blipFill>
            <p:spPr>
              <a:xfrm>
                <a:off x="262214" y="83074"/>
                <a:ext cx="731862" cy="616860"/>
              </a:xfrm>
              <a:prstGeom prst="rect">
                <a:avLst/>
              </a:prstGeom>
              <a:noFill/>
              <a:ln>
                <a:noFill/>
              </a:ln>
            </p:spPr>
          </p:pic>
        </p:grpSp>
      </p:grpSp>
      <p:grpSp>
        <p:nvGrpSpPr>
          <p:cNvPr id="374" name="Google Shape;374;p19"/>
          <p:cNvGrpSpPr/>
          <p:nvPr/>
        </p:nvGrpSpPr>
        <p:grpSpPr>
          <a:xfrm>
            <a:off x="-4660" y="2826708"/>
            <a:ext cx="8912547" cy="783012"/>
            <a:chOff x="-3" y="-3"/>
            <a:chExt cx="8912545" cy="783011"/>
          </a:xfrm>
        </p:grpSpPr>
        <p:sp>
          <p:nvSpPr>
            <p:cNvPr id="375" name="Google Shape;375;p19"/>
            <p:cNvSpPr txBox="1"/>
            <p:nvPr/>
          </p:nvSpPr>
          <p:spPr>
            <a:xfrm>
              <a:off x="1334833" y="222245"/>
              <a:ext cx="7577709" cy="300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400" u="none" cap="none" strike="noStrike">
                <a:solidFill>
                  <a:srgbClr val="000000"/>
                </a:solidFill>
                <a:latin typeface="Arial"/>
                <a:ea typeface="Arial"/>
                <a:cs typeface="Arial"/>
                <a:sym typeface="Arial"/>
              </a:endParaRPr>
            </a:p>
          </p:txBody>
        </p:sp>
        <p:grpSp>
          <p:nvGrpSpPr>
            <p:cNvPr id="376" name="Google Shape;376;p19"/>
            <p:cNvGrpSpPr/>
            <p:nvPr/>
          </p:nvGrpSpPr>
          <p:grpSpPr>
            <a:xfrm>
              <a:off x="-3" y="-3"/>
              <a:ext cx="1135373" cy="783011"/>
              <a:chOff x="-1" y="-1"/>
              <a:chExt cx="1135372" cy="783010"/>
            </a:xfrm>
          </p:grpSpPr>
          <p:sp>
            <p:nvSpPr>
              <p:cNvPr id="377" name="Google Shape;377;p19"/>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53;p40" id="378" name="Google Shape;378;p19"/>
              <p:cNvPicPr preferRelativeResize="0"/>
              <p:nvPr/>
            </p:nvPicPr>
            <p:blipFill rotWithShape="1">
              <a:blip r:embed="rId6">
                <a:alphaModFix/>
              </a:blip>
              <a:srcRect b="0" l="0" r="0" t="0"/>
              <a:stretch/>
            </p:blipFill>
            <p:spPr>
              <a:xfrm>
                <a:off x="286451" y="103502"/>
                <a:ext cx="683389" cy="576004"/>
              </a:xfrm>
              <a:prstGeom prst="rect">
                <a:avLst/>
              </a:prstGeom>
              <a:noFill/>
              <a:ln>
                <a:noFill/>
              </a:ln>
            </p:spPr>
          </p:pic>
        </p:grpSp>
      </p:grpSp>
      <p:grpSp>
        <p:nvGrpSpPr>
          <p:cNvPr id="379" name="Google Shape;379;p19"/>
          <p:cNvGrpSpPr/>
          <p:nvPr/>
        </p:nvGrpSpPr>
        <p:grpSpPr>
          <a:xfrm>
            <a:off x="-4659" y="5438912"/>
            <a:ext cx="6861181" cy="783012"/>
            <a:chOff x="-3" y="-3"/>
            <a:chExt cx="6861179" cy="783011"/>
          </a:xfrm>
        </p:grpSpPr>
        <p:sp>
          <p:nvSpPr>
            <p:cNvPr id="380" name="Google Shape;380;p19"/>
            <p:cNvSpPr txBox="1"/>
            <p:nvPr/>
          </p:nvSpPr>
          <p:spPr>
            <a:xfrm>
              <a:off x="1334832" y="123924"/>
              <a:ext cx="5526344" cy="554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b="0" i="0" sz="1400" u="none" cap="none" strike="noStrike">
                <a:solidFill>
                  <a:srgbClr val="000000"/>
                </a:solidFill>
                <a:latin typeface="Arial"/>
                <a:ea typeface="Arial"/>
                <a:cs typeface="Arial"/>
                <a:sym typeface="Arial"/>
              </a:endParaRPr>
            </a:p>
          </p:txBody>
        </p:sp>
        <p:grpSp>
          <p:nvGrpSpPr>
            <p:cNvPr id="381" name="Google Shape;381;p19"/>
            <p:cNvGrpSpPr/>
            <p:nvPr/>
          </p:nvGrpSpPr>
          <p:grpSpPr>
            <a:xfrm>
              <a:off x="-3" y="-3"/>
              <a:ext cx="1135373" cy="783011"/>
              <a:chOff x="-1" y="-1"/>
              <a:chExt cx="1135372" cy="783010"/>
            </a:xfrm>
          </p:grpSpPr>
          <p:sp>
            <p:nvSpPr>
              <p:cNvPr id="382" name="Google Shape;382;p19"/>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58;p40" id="383" name="Google Shape;383;p19"/>
              <p:cNvPicPr preferRelativeResize="0"/>
              <p:nvPr/>
            </p:nvPicPr>
            <p:blipFill rotWithShape="1">
              <a:blip r:embed="rId7">
                <a:alphaModFix/>
              </a:blip>
              <a:srcRect b="0" l="0" r="0" t="0"/>
              <a:stretch/>
            </p:blipFill>
            <p:spPr>
              <a:xfrm>
                <a:off x="286450" y="103502"/>
                <a:ext cx="683392" cy="576004"/>
              </a:xfrm>
              <a:prstGeom prst="rect">
                <a:avLst/>
              </a:prstGeom>
              <a:noFill/>
              <a:ln>
                <a:noFill/>
              </a:ln>
            </p:spPr>
          </p:pic>
        </p:grpSp>
      </p:grpSp>
      <p:pic>
        <p:nvPicPr>
          <p:cNvPr descr="Google Shape;559;p40" id="384" name="Google Shape;384;p19"/>
          <p:cNvPicPr preferRelativeResize="0"/>
          <p:nvPr/>
        </p:nvPicPr>
        <p:blipFill rotWithShape="1">
          <a:blip r:embed="rId8">
            <a:alphaModFix/>
          </a:blip>
          <a:srcRect b="0" l="0" r="0" t="0"/>
          <a:stretch/>
        </p:blipFill>
        <p:spPr>
          <a:xfrm>
            <a:off x="5639332" y="1565094"/>
            <a:ext cx="3816535" cy="60061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38"/>
          <p:cNvSpPr txBox="1"/>
          <p:nvPr/>
        </p:nvSpPr>
        <p:spPr>
          <a:xfrm>
            <a:off x="459175" y="2430626"/>
            <a:ext cx="2604271" cy="1951804"/>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chemeClr val="dk1"/>
                </a:solidFill>
                <a:latin typeface="Calibri"/>
                <a:ea typeface="Calibri"/>
                <a:cs typeface="Calibri"/>
                <a:sym typeface="Calibri"/>
              </a:rPr>
              <a:t>OA1</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Leer y utilizar información contable básica acerca de la marcha de la empresa, incluida información sobre importaciones y/o exportaciones, de acuerdo a las normas internacionales de contabilidad  (NIC) y de información financiera (NIIF).</a:t>
            </a:r>
            <a:endParaRPr b="1" i="0" sz="1400" u="none" cap="none" strike="noStrike">
              <a:solidFill>
                <a:srgbClr val="76384D"/>
              </a:solidFill>
              <a:latin typeface="Calibri"/>
              <a:ea typeface="Calibri"/>
              <a:cs typeface="Calibri"/>
              <a:sym typeface="Calibri"/>
            </a:endParaRPr>
          </a:p>
        </p:txBody>
      </p:sp>
      <p:sp>
        <p:nvSpPr>
          <p:cNvPr id="84" name="Google Shape;84;p38"/>
          <p:cNvSpPr/>
          <p:nvPr/>
        </p:nvSpPr>
        <p:spPr>
          <a:xfrm>
            <a:off x="252573" y="1472659"/>
            <a:ext cx="2980513" cy="4711831"/>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5" name="Google Shape;85;p38"/>
          <p:cNvSpPr txBox="1"/>
          <p:nvPr/>
        </p:nvSpPr>
        <p:spPr>
          <a:xfrm>
            <a:off x="358671" y="1952515"/>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6" name="Google Shape;86;p38"/>
          <p:cNvPicPr preferRelativeResize="0"/>
          <p:nvPr/>
        </p:nvPicPr>
        <p:blipFill rotWithShape="1">
          <a:blip r:embed="rId3">
            <a:alphaModFix/>
          </a:blip>
          <a:srcRect b="0" l="0" r="0" t="0"/>
          <a:stretch/>
        </p:blipFill>
        <p:spPr>
          <a:xfrm>
            <a:off x="1332251" y="1090895"/>
            <a:ext cx="821157" cy="782964"/>
          </a:xfrm>
          <a:prstGeom prst="rect">
            <a:avLst/>
          </a:prstGeom>
          <a:noFill/>
          <a:ln>
            <a:noFill/>
          </a:ln>
        </p:spPr>
      </p:pic>
      <p:sp>
        <p:nvSpPr>
          <p:cNvPr id="87" name="Google Shape;87;p38"/>
          <p:cNvSpPr/>
          <p:nvPr/>
        </p:nvSpPr>
        <p:spPr>
          <a:xfrm>
            <a:off x="3362219" y="1472660"/>
            <a:ext cx="2980513" cy="471183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38"/>
          <p:cNvSpPr txBox="1"/>
          <p:nvPr/>
        </p:nvSpPr>
        <p:spPr>
          <a:xfrm>
            <a:off x="3489514" y="2320382"/>
            <a:ext cx="2853218" cy="114764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 </a:t>
            </a:r>
            <a:r>
              <a:rPr b="0" i="0" lang="en-US" sz="1400" u="none" cap="none" strike="noStrike">
                <a:solidFill>
                  <a:srgbClr val="000000"/>
                </a:solidFill>
                <a:latin typeface="Calibri"/>
                <a:ea typeface="Calibri"/>
                <a:cs typeface="Calibri"/>
                <a:sym typeface="Calibri"/>
              </a:rPr>
              <a:t>Monitorea el cumplimiento de las obligaciones tributarias de la empresa de acuerdo a la normativa legal vigente.</a:t>
            </a:r>
            <a:endParaRPr b="1" i="0" sz="1400" u="none" cap="none" strike="noStrike">
              <a:solidFill>
                <a:srgbClr val="76384D"/>
              </a:solidFill>
              <a:latin typeface="Calibri"/>
              <a:ea typeface="Calibri"/>
              <a:cs typeface="Calibri"/>
              <a:sym typeface="Calibri"/>
            </a:endParaRPr>
          </a:p>
        </p:txBody>
      </p:sp>
      <p:sp>
        <p:nvSpPr>
          <p:cNvPr id="89" name="Google Shape;89;p38"/>
          <p:cNvSpPr txBox="1"/>
          <p:nvPr/>
        </p:nvSpPr>
        <p:spPr>
          <a:xfrm>
            <a:off x="3561636" y="1952515"/>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90" name="Google Shape;90;p38"/>
          <p:cNvPicPr preferRelativeResize="0"/>
          <p:nvPr/>
        </p:nvPicPr>
        <p:blipFill rotWithShape="1">
          <a:blip r:embed="rId4">
            <a:alphaModFix/>
          </a:blip>
          <a:srcRect b="0" l="0" r="0" t="0"/>
          <a:stretch/>
        </p:blipFill>
        <p:spPr>
          <a:xfrm>
            <a:off x="4455650" y="1090895"/>
            <a:ext cx="821157" cy="782964"/>
          </a:xfrm>
          <a:prstGeom prst="rect">
            <a:avLst/>
          </a:prstGeom>
          <a:noFill/>
          <a:ln>
            <a:noFill/>
          </a:ln>
        </p:spPr>
      </p:pic>
      <p:sp>
        <p:nvSpPr>
          <p:cNvPr id="91" name="Google Shape;91;p38"/>
          <p:cNvSpPr/>
          <p:nvPr/>
        </p:nvSpPr>
        <p:spPr>
          <a:xfrm>
            <a:off x="6473043" y="1472660"/>
            <a:ext cx="2980513" cy="471183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2" name="Google Shape;92;p38"/>
          <p:cNvSpPr txBox="1"/>
          <p:nvPr/>
        </p:nvSpPr>
        <p:spPr>
          <a:xfrm>
            <a:off x="6563541" y="2430625"/>
            <a:ext cx="2872170" cy="113553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2.1</a:t>
            </a:r>
            <a:r>
              <a:rPr b="0" i="0" lang="en-US" sz="1400" u="none" cap="none" strike="noStrike">
                <a:solidFill>
                  <a:srgbClr val="000000"/>
                </a:solidFill>
                <a:latin typeface="Calibri"/>
                <a:ea typeface="Calibri"/>
                <a:cs typeface="Calibri"/>
                <a:sym typeface="Calibri"/>
              </a:rPr>
              <a:t> Recopila y organiza la información necesaria, para la</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declaración de impuestos mensual y anual, según las</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disposiciones tributarias.</a:t>
            </a:r>
            <a:endParaRPr b="0" i="0" sz="1400" u="none" cap="none" strike="noStrike">
              <a:solidFill>
                <a:srgbClr val="000000"/>
              </a:solidFill>
              <a:latin typeface="Calibri"/>
              <a:ea typeface="Calibri"/>
              <a:cs typeface="Calibri"/>
              <a:sym typeface="Calibri"/>
            </a:endParaRPr>
          </a:p>
        </p:txBody>
      </p:sp>
      <p:sp>
        <p:nvSpPr>
          <p:cNvPr id="93" name="Google Shape;93;p38"/>
          <p:cNvSpPr txBox="1"/>
          <p:nvPr/>
        </p:nvSpPr>
        <p:spPr>
          <a:xfrm>
            <a:off x="6554516" y="1952515"/>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4" name="Google Shape;94;p38"/>
          <p:cNvPicPr preferRelativeResize="0"/>
          <p:nvPr/>
        </p:nvPicPr>
        <p:blipFill rotWithShape="1">
          <a:blip r:embed="rId5">
            <a:alphaModFix/>
          </a:blip>
          <a:srcRect b="0" l="0" r="0" t="0"/>
          <a:stretch/>
        </p:blipFill>
        <p:spPr>
          <a:xfrm>
            <a:off x="7575068" y="1090895"/>
            <a:ext cx="821157" cy="782964"/>
          </a:xfrm>
          <a:prstGeom prst="rect">
            <a:avLst/>
          </a:prstGeom>
          <a:noFill/>
          <a:ln>
            <a:noFill/>
          </a:ln>
        </p:spPr>
      </p:pic>
      <p:pic>
        <p:nvPicPr>
          <p:cNvPr id="95" name="Google Shape;95;p38"/>
          <p:cNvPicPr preferRelativeResize="0"/>
          <p:nvPr/>
        </p:nvPicPr>
        <p:blipFill rotWithShape="1">
          <a:blip r:embed="rId6">
            <a:alphaModFix/>
          </a:blip>
          <a:srcRect b="0" l="0" r="0" t="0"/>
          <a:stretch/>
        </p:blipFill>
        <p:spPr>
          <a:xfrm flipH="1">
            <a:off x="1360004" y="4610978"/>
            <a:ext cx="3103843" cy="246627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1"/>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90" name="Google Shape;390;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1" name="Google Shape;391;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392" name="Google Shape;392;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393" name="Google Shape;393;p21"/>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394" name="Google Shape;394;p21"/>
          <p:cNvSpPr txBox="1"/>
          <p:nvPr/>
        </p:nvSpPr>
        <p:spPr>
          <a:xfrm>
            <a:off x="958647" y="3788886"/>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US" sz="2000">
                <a:solidFill>
                  <a:srgbClr val="A93501"/>
                </a:solidFill>
                <a:latin typeface="Calibri"/>
                <a:ea typeface="Calibri"/>
                <a:cs typeface="Calibri"/>
                <a:sym typeface="Calibri"/>
              </a:rPr>
              <a:t>DECLARACIÓN DE IMPUESTOS </a:t>
            </a:r>
            <a:r>
              <a:rPr b="1" lang="en-US" sz="2000">
                <a:solidFill>
                  <a:srgbClr val="ED6B00"/>
                </a:solidFill>
                <a:latin typeface="Calibri"/>
                <a:ea typeface="Calibri"/>
                <a:cs typeface="Calibri"/>
                <a:sym typeface="Calibri"/>
              </a:rPr>
              <a:t>MENSUALES</a:t>
            </a:r>
            <a:r>
              <a:rPr lang="en-US" sz="2000">
                <a:solidFill>
                  <a:srgbClr val="A93501"/>
                </a:solidFill>
                <a:latin typeface="Calibri"/>
                <a:ea typeface="Calibri"/>
                <a:cs typeface="Calibri"/>
                <a:sym typeface="Calibri"/>
              </a:rPr>
              <a:t> </a:t>
            </a:r>
            <a:r>
              <a:rPr b="1" lang="en-US" sz="2000">
                <a:solidFill>
                  <a:srgbClr val="ED6B00"/>
                </a:solidFill>
                <a:latin typeface="Calibri"/>
                <a:ea typeface="Calibri"/>
                <a:cs typeface="Calibri"/>
                <a:sym typeface="Calibri"/>
              </a:rPr>
              <a:t>IVA</a:t>
            </a:r>
            <a:endParaRPr b="1" sz="2000">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2000">
              <a:solidFill>
                <a:srgbClr val="A9350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395" name="Google Shape;395;p21"/>
          <p:cNvPicPr preferRelativeResize="0"/>
          <p:nvPr/>
        </p:nvPicPr>
        <p:blipFill rotWithShape="1">
          <a:blip r:embed="rId4">
            <a:alphaModFix/>
          </a:blip>
          <a:srcRect b="0" l="0" r="0" t="0"/>
          <a:stretch/>
        </p:blipFill>
        <p:spPr>
          <a:xfrm>
            <a:off x="3210792" y="4159042"/>
            <a:ext cx="673176" cy="6037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3"/>
          <p:cNvGrpSpPr/>
          <p:nvPr/>
        </p:nvGrpSpPr>
        <p:grpSpPr>
          <a:xfrm>
            <a:off x="386551" y="3816228"/>
            <a:ext cx="4845900" cy="883650"/>
            <a:chOff x="386551" y="4102397"/>
            <a:chExt cx="4845900" cy="883650"/>
          </a:xfrm>
        </p:grpSpPr>
        <p:sp>
          <p:nvSpPr>
            <p:cNvPr id="101" name="Google Shape;101;p3"/>
            <p:cNvSpPr/>
            <p:nvPr/>
          </p:nvSpPr>
          <p:spPr>
            <a:xfrm>
              <a:off x="574651" y="4102397"/>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2" name="Google Shape;102;p3"/>
            <p:cNvGrpSpPr/>
            <p:nvPr/>
          </p:nvGrpSpPr>
          <p:grpSpPr>
            <a:xfrm>
              <a:off x="386551" y="4346560"/>
              <a:ext cx="391110" cy="395325"/>
              <a:chOff x="375767" y="3437085"/>
              <a:chExt cx="376200" cy="395325"/>
            </a:xfrm>
          </p:grpSpPr>
          <p:sp>
            <p:nvSpPr>
              <p:cNvPr id="103" name="Google Shape;103;p3"/>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05" name="Google Shape;105;p3"/>
            <p:cNvSpPr txBox="1"/>
            <p:nvPr/>
          </p:nvSpPr>
          <p:spPr>
            <a:xfrm>
              <a:off x="949350" y="4275122"/>
              <a:ext cx="4117499" cy="5382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Calculamos valores de derechos, impuestos, tasas que estén asociados a proceso de exportación de bienes.</a:t>
              </a:r>
              <a:endParaRPr/>
            </a:p>
          </p:txBody>
        </p:sp>
      </p:grpSp>
      <p:grpSp>
        <p:nvGrpSpPr>
          <p:cNvPr id="106" name="Google Shape;106;p3"/>
          <p:cNvGrpSpPr/>
          <p:nvPr/>
        </p:nvGrpSpPr>
        <p:grpSpPr>
          <a:xfrm>
            <a:off x="375975" y="2843142"/>
            <a:ext cx="4845900" cy="883650"/>
            <a:chOff x="375767" y="3098701"/>
            <a:chExt cx="4845900" cy="883650"/>
          </a:xfrm>
        </p:grpSpPr>
        <p:sp>
          <p:nvSpPr>
            <p:cNvPr id="107" name="Google Shape;107;p3"/>
            <p:cNvSpPr/>
            <p:nvPr/>
          </p:nvSpPr>
          <p:spPr>
            <a:xfrm>
              <a:off x="563867" y="3098701"/>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8" name="Google Shape;108;p3"/>
            <p:cNvGrpSpPr/>
            <p:nvPr/>
          </p:nvGrpSpPr>
          <p:grpSpPr>
            <a:xfrm>
              <a:off x="375767" y="3342864"/>
              <a:ext cx="376200" cy="395325"/>
              <a:chOff x="375767" y="3437085"/>
              <a:chExt cx="376200" cy="395325"/>
            </a:xfrm>
          </p:grpSpPr>
          <p:sp>
            <p:nvSpPr>
              <p:cNvPr id="109" name="Google Shape;109;p3"/>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11" name="Google Shape;111;p3"/>
            <p:cNvSpPr txBox="1"/>
            <p:nvPr/>
          </p:nvSpPr>
          <p:spPr>
            <a:xfrm>
              <a:off x="938567" y="3271426"/>
              <a:ext cx="3960526" cy="5382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Conocimos antecedentes básicos del proceso de exportación.</a:t>
              </a:r>
              <a:endParaRPr/>
            </a:p>
          </p:txBody>
        </p:sp>
      </p:grpSp>
      <p:sp>
        <p:nvSpPr>
          <p:cNvPr id="112" name="Google Shape;112;p3"/>
          <p:cNvSpPr/>
          <p:nvPr/>
        </p:nvSpPr>
        <p:spPr>
          <a:xfrm>
            <a:off x="5026616" y="3630160"/>
            <a:ext cx="696535" cy="6965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3" name="Google Shape;113;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14" name="Google Shape;114;p3"/>
          <p:cNvSpPr txBox="1"/>
          <p:nvPr/>
        </p:nvSpPr>
        <p:spPr>
          <a:xfrm>
            <a:off x="574651" y="2261129"/>
            <a:ext cx="47784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PROCESO DE EXPORTACIÓN:</a:t>
            </a:r>
            <a:endParaRPr b="0" i="0" sz="1800" u="none" cap="none" strike="noStrike">
              <a:solidFill>
                <a:srgbClr val="ED6B00"/>
              </a:solidFill>
              <a:latin typeface="Calibri"/>
              <a:ea typeface="Calibri"/>
              <a:cs typeface="Calibri"/>
              <a:sym typeface="Calibri"/>
            </a:endParaRPr>
          </a:p>
        </p:txBody>
      </p:sp>
      <p:sp>
        <p:nvSpPr>
          <p:cNvPr id="115" name="Google Shape;115;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grpSp>
        <p:nvGrpSpPr>
          <p:cNvPr id="116" name="Google Shape;116;p3"/>
          <p:cNvGrpSpPr/>
          <p:nvPr/>
        </p:nvGrpSpPr>
        <p:grpSpPr>
          <a:xfrm>
            <a:off x="394672" y="4789314"/>
            <a:ext cx="4853370" cy="883650"/>
            <a:chOff x="394672" y="5057485"/>
            <a:chExt cx="4853370" cy="883650"/>
          </a:xfrm>
        </p:grpSpPr>
        <p:sp>
          <p:nvSpPr>
            <p:cNvPr id="117" name="Google Shape;117;p3"/>
            <p:cNvSpPr/>
            <p:nvPr/>
          </p:nvSpPr>
          <p:spPr>
            <a:xfrm>
              <a:off x="582772" y="5057485"/>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18" name="Google Shape;118;p3"/>
            <p:cNvGrpSpPr/>
            <p:nvPr/>
          </p:nvGrpSpPr>
          <p:grpSpPr>
            <a:xfrm>
              <a:off x="394672" y="5301648"/>
              <a:ext cx="376200" cy="395325"/>
              <a:chOff x="375767" y="3437085"/>
              <a:chExt cx="376200" cy="395325"/>
            </a:xfrm>
          </p:grpSpPr>
          <p:sp>
            <p:nvSpPr>
              <p:cNvPr id="119" name="Google Shape;119;p3"/>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3"/>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sp>
          <p:nvSpPr>
            <p:cNvPr id="121" name="Google Shape;121;p3"/>
            <p:cNvSpPr txBox="1"/>
            <p:nvPr/>
          </p:nvSpPr>
          <p:spPr>
            <a:xfrm>
              <a:off x="957471" y="5230210"/>
              <a:ext cx="4290571"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Confeccionamos la documentación de aduana de salida rigiéndose por los documentos establecidos por la normativa legal vigente.</a:t>
              </a:r>
              <a:endParaRPr/>
            </a:p>
          </p:txBody>
        </p:sp>
      </p:grpSp>
      <p:pic>
        <p:nvPicPr>
          <p:cNvPr id="122" name="Google Shape;122;p3"/>
          <p:cNvPicPr preferRelativeResize="0"/>
          <p:nvPr/>
        </p:nvPicPr>
        <p:blipFill rotWithShape="1">
          <a:blip r:embed="rId3">
            <a:alphaModFix/>
          </a:blip>
          <a:srcRect b="0" l="0" r="0" t="0"/>
          <a:stretch/>
        </p:blipFill>
        <p:spPr>
          <a:xfrm>
            <a:off x="4870518" y="2513152"/>
            <a:ext cx="4828328" cy="45744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pSp>
        <p:nvGrpSpPr>
          <p:cNvPr id="127" name="Google Shape;127;p39"/>
          <p:cNvGrpSpPr/>
          <p:nvPr/>
        </p:nvGrpSpPr>
        <p:grpSpPr>
          <a:xfrm flipH="1">
            <a:off x="375975" y="2444778"/>
            <a:ext cx="5550648" cy="2567589"/>
            <a:chOff x="3774221" y="2847901"/>
            <a:chExt cx="5550648" cy="2567589"/>
          </a:xfrm>
        </p:grpSpPr>
        <p:sp>
          <p:nvSpPr>
            <p:cNvPr id="128" name="Google Shape;128;p39"/>
            <p:cNvSpPr/>
            <p:nvPr/>
          </p:nvSpPr>
          <p:spPr>
            <a:xfrm>
              <a:off x="4329254" y="2847901"/>
              <a:ext cx="4995615" cy="2567589"/>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9" name="Google Shape;129;p39"/>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30" name="Google Shape;130;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DE CONOCIMIENTOS PREVIOS</a:t>
            </a:r>
            <a:endParaRPr b="1" i="0" sz="3100" u="none" cap="none" strike="noStrike">
              <a:solidFill>
                <a:srgbClr val="ED6B00"/>
              </a:solidFill>
              <a:latin typeface="Calibri"/>
              <a:ea typeface="Calibri"/>
              <a:cs typeface="Calibri"/>
              <a:sym typeface="Calibri"/>
            </a:endParaRPr>
          </a:p>
        </p:txBody>
      </p:sp>
      <p:sp>
        <p:nvSpPr>
          <p:cNvPr id="131" name="Google Shape;131;p39"/>
          <p:cNvSpPr txBox="1"/>
          <p:nvPr/>
        </p:nvSpPr>
        <p:spPr>
          <a:xfrm>
            <a:off x="608411" y="2769928"/>
            <a:ext cx="4585614" cy="191729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Para revisar los aprendizajes trabajados en la actividad anterior, te invito a que junto al grupo de trabajo que estuvieron anteriormente, se reúnan para responder a las preguntas:</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¿Qué fue lo que más les costó realizar en la actividad anterior? ¿Qué formulario les pareció más complejo de completar?</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En base a las respuestas obtenidas el docente realizará un breve repaso explicativo del formulario que resultó más complejo de llenar por parte de los estudiantes.</a:t>
            </a:r>
            <a:endParaRPr/>
          </a:p>
        </p:txBody>
      </p:sp>
      <p:sp>
        <p:nvSpPr>
          <p:cNvPr id="132" name="Google Shape;132;p39"/>
          <p:cNvSpPr txBox="1"/>
          <p:nvPr/>
        </p:nvSpPr>
        <p:spPr>
          <a:xfrm>
            <a:off x="856788" y="5814477"/>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A93501"/>
                </a:solidFill>
                <a:latin typeface="Calibri"/>
                <a:ea typeface="Calibri"/>
                <a:cs typeface="Calibri"/>
                <a:sym typeface="Calibri"/>
              </a:rPr>
              <a:t>la siguiente presentación</a:t>
            </a:r>
            <a:endParaRPr b="0" i="0" sz="1400" u="none" cap="none" strike="noStrike">
              <a:solidFill>
                <a:srgbClr val="A93501"/>
              </a:solidFill>
              <a:latin typeface="Arial"/>
              <a:ea typeface="Arial"/>
              <a:cs typeface="Arial"/>
              <a:sym typeface="Arial"/>
            </a:endParaRPr>
          </a:p>
        </p:txBody>
      </p:sp>
      <p:pic>
        <p:nvPicPr>
          <p:cNvPr id="133" name="Google Shape;133;p39"/>
          <p:cNvPicPr preferRelativeResize="0"/>
          <p:nvPr/>
        </p:nvPicPr>
        <p:blipFill rotWithShape="1">
          <a:blip r:embed="rId3">
            <a:alphaModFix/>
          </a:blip>
          <a:srcRect b="0" l="0" r="0" t="0"/>
          <a:stretch/>
        </p:blipFill>
        <p:spPr>
          <a:xfrm>
            <a:off x="5135674" y="3333134"/>
            <a:ext cx="4585614" cy="434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0"/>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INTRODUCCIÓN </a:t>
            </a:r>
            <a:r>
              <a:rPr b="0" i="0" lang="en-US" sz="2800" u="none" cap="none" strike="noStrike">
                <a:solidFill>
                  <a:srgbClr val="C64033"/>
                </a:solidFill>
                <a:latin typeface="Calibri"/>
                <a:ea typeface="Calibri"/>
                <a:cs typeface="Calibri"/>
                <a:sym typeface="Calibri"/>
              </a:rPr>
              <a:t>A LA ACTIVIDAD</a:t>
            </a:r>
            <a:endParaRPr b="0" i="0" sz="3200" u="none" cap="none" strike="noStrike">
              <a:solidFill>
                <a:srgbClr val="C64033"/>
              </a:solidFill>
              <a:latin typeface="Calibri"/>
              <a:ea typeface="Calibri"/>
              <a:cs typeface="Calibri"/>
              <a:sym typeface="Calibri"/>
            </a:endParaRPr>
          </a:p>
        </p:txBody>
      </p:sp>
      <p:grpSp>
        <p:nvGrpSpPr>
          <p:cNvPr id="139" name="Google Shape;139;p40"/>
          <p:cNvGrpSpPr/>
          <p:nvPr/>
        </p:nvGrpSpPr>
        <p:grpSpPr>
          <a:xfrm>
            <a:off x="3080171" y="2126501"/>
            <a:ext cx="6352456" cy="3409325"/>
            <a:chOff x="1414584" y="2736102"/>
            <a:chExt cx="7162637" cy="2725664"/>
          </a:xfrm>
        </p:grpSpPr>
        <p:grpSp>
          <p:nvGrpSpPr>
            <p:cNvPr id="140" name="Google Shape;140;p40"/>
            <p:cNvGrpSpPr/>
            <p:nvPr/>
          </p:nvGrpSpPr>
          <p:grpSpPr>
            <a:xfrm>
              <a:off x="1414584" y="2736102"/>
              <a:ext cx="7162637" cy="2725664"/>
              <a:chOff x="3763945" y="2942518"/>
              <a:chExt cx="9291648" cy="3535836"/>
            </a:xfrm>
          </p:grpSpPr>
          <p:sp>
            <p:nvSpPr>
              <p:cNvPr id="141" name="Google Shape;141;p40"/>
              <p:cNvSpPr/>
              <p:nvPr/>
            </p:nvSpPr>
            <p:spPr>
              <a:xfrm>
                <a:off x="4545673" y="2942518"/>
                <a:ext cx="8509920" cy="3535836"/>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2" name="Google Shape;142;p40"/>
              <p:cNvSpPr/>
              <p:nvPr/>
            </p:nvSpPr>
            <p:spPr>
              <a:xfrm rot="-7028957">
                <a:off x="4101285" y="3276806"/>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43" name="Google Shape;143;p40"/>
            <p:cNvSpPr txBox="1"/>
            <p:nvPr/>
          </p:nvSpPr>
          <p:spPr>
            <a:xfrm>
              <a:off x="2470123" y="2852624"/>
              <a:ext cx="5756353" cy="2492619"/>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Los impuestos tienen gran relevancia en el crecimiento no solo económico, sino también social de un país. En Chile, quien regula los temas relacionados con los impuestos es el Servicio de Impuestos Internos, donde se oficializan formularios que deben utilizar, por ejemplo, los comerciantes para realizar las declaraciones de impuestos mensuales y la confección del formulario 29. </a:t>
              </a:r>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Para esto, será de suma importancia, conocer respecto del cálculo y determinación de la declaración de impuestos. </a:t>
              </a:r>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Para adentrarnos en el tema y alcanzar nuestros objetivos, te invito a que veas el siguiente video ¿Qué son los impuestos?, del Servicio de Impuestos Internos.</a:t>
              </a:r>
              <a:endParaRPr/>
            </a:p>
            <a:p>
              <a:pPr indent="0" lvl="0" marL="0" marR="0" rtl="0" algn="just">
                <a:lnSpc>
                  <a:spcPct val="100000"/>
                </a:lnSpc>
                <a:spcBef>
                  <a:spcPts val="0"/>
                </a:spcBef>
                <a:spcAft>
                  <a:spcPts val="0"/>
                </a:spcAft>
                <a:buClr>
                  <a:srgbClr val="000000"/>
                </a:buClr>
                <a:buSzPts val="1400"/>
                <a:buFont typeface="Arial"/>
                <a:buNone/>
              </a:pPr>
              <a:r>
                <a:rPr b="0" i="0" lang="en-US" sz="14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https://www.youtube.com/watch?v=mY8IK1KxZTo</a:t>
              </a:r>
              <a:endParaRPr b="0" i="0" sz="1400" u="none" cap="none" strike="noStrike">
                <a:solidFill>
                  <a:srgbClr val="000000"/>
                </a:solidFill>
                <a:latin typeface="Calibri"/>
                <a:ea typeface="Calibri"/>
                <a:cs typeface="Calibri"/>
                <a:sym typeface="Calibri"/>
              </a:endParaRPr>
            </a:p>
          </p:txBody>
        </p:sp>
      </p:grpSp>
      <p:sp>
        <p:nvSpPr>
          <p:cNvPr id="144" name="Google Shape;144;p40"/>
          <p:cNvSpPr/>
          <p:nvPr/>
        </p:nvSpPr>
        <p:spPr>
          <a:xfrm>
            <a:off x="4016315" y="5812098"/>
            <a:ext cx="5105239" cy="7386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Luego de revisar el video, podrías decir </a:t>
            </a:r>
            <a:r>
              <a:rPr b="1" i="0" lang="en-US" sz="1400" u="none" cap="none" strike="noStrike">
                <a:solidFill>
                  <a:srgbClr val="000000"/>
                </a:solidFill>
                <a:latin typeface="Calibri"/>
                <a:ea typeface="Calibri"/>
                <a:cs typeface="Calibri"/>
                <a:sym typeface="Calibri"/>
              </a:rPr>
              <a:t>¿Qué tipo de necesidades públicas crees que son importantes cubrir con el pago de los impuestos en nuestro país?</a:t>
            </a:r>
            <a:endParaRPr/>
          </a:p>
        </p:txBody>
      </p:sp>
      <p:pic>
        <p:nvPicPr>
          <p:cNvPr id="145" name="Google Shape;145;p40"/>
          <p:cNvPicPr preferRelativeResize="0"/>
          <p:nvPr/>
        </p:nvPicPr>
        <p:blipFill rotWithShape="1">
          <a:blip r:embed="rId4">
            <a:alphaModFix/>
          </a:blip>
          <a:srcRect b="0" l="0" r="0" t="0"/>
          <a:stretch/>
        </p:blipFill>
        <p:spPr>
          <a:xfrm>
            <a:off x="638381" y="3106998"/>
            <a:ext cx="2781300" cy="270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5"/>
          <p:cNvSpPr txBox="1"/>
          <p:nvPr/>
        </p:nvSpPr>
        <p:spPr>
          <a:xfrm>
            <a:off x="4063852" y="2664933"/>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Al término de la actividad estarás en condiciones de:</a:t>
            </a:r>
            <a:endParaRPr b="1" i="0" sz="1400" u="none" cap="none" strike="noStrike">
              <a:solidFill>
                <a:schemeClr val="dk1"/>
              </a:solidFill>
              <a:latin typeface="Calibri"/>
              <a:ea typeface="Calibri"/>
              <a:cs typeface="Calibri"/>
              <a:sym typeface="Calibri"/>
            </a:endParaRPr>
          </a:p>
        </p:txBody>
      </p:sp>
      <p:sp>
        <p:nvSpPr>
          <p:cNvPr id="151" name="Google Shape;151;p5"/>
          <p:cNvSpPr/>
          <p:nvPr/>
        </p:nvSpPr>
        <p:spPr>
          <a:xfrm>
            <a:off x="4063852" y="3185653"/>
            <a:ext cx="5081308" cy="3189825"/>
          </a:xfrm>
          <a:prstGeom prst="roundRect">
            <a:avLst>
              <a:gd fmla="val 674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2" name="Google Shape;152;p5"/>
          <p:cNvSpPr txBox="1"/>
          <p:nvPr/>
        </p:nvSpPr>
        <p:spPr>
          <a:xfrm>
            <a:off x="4587840" y="3981541"/>
            <a:ext cx="4014476" cy="5847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Identificar cuáles son los impuesto que deben pagar las personas y los comerciantes.</a:t>
            </a:r>
            <a:endParaRPr/>
          </a:p>
        </p:txBody>
      </p:sp>
      <p:grpSp>
        <p:nvGrpSpPr>
          <p:cNvPr id="153" name="Google Shape;153;p5"/>
          <p:cNvGrpSpPr/>
          <p:nvPr/>
        </p:nvGrpSpPr>
        <p:grpSpPr>
          <a:xfrm>
            <a:off x="3880044" y="3417680"/>
            <a:ext cx="375438" cy="362157"/>
            <a:chOff x="8933845" y="4538850"/>
            <a:chExt cx="376200" cy="385800"/>
          </a:xfrm>
        </p:grpSpPr>
        <p:sp>
          <p:nvSpPr>
            <p:cNvPr id="154" name="Google Shape;154;p5"/>
            <p:cNvSpPr/>
            <p:nvPr/>
          </p:nvSpPr>
          <p:spPr>
            <a:xfrm>
              <a:off x="8933845" y="453885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5"/>
            <p:cNvSpPr txBox="1"/>
            <p:nvPr/>
          </p:nvSpPr>
          <p:spPr>
            <a:xfrm>
              <a:off x="8943370" y="4538850"/>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56" name="Google Shape;156;p5"/>
          <p:cNvSpPr txBox="1"/>
          <p:nvPr/>
        </p:nvSpPr>
        <p:spPr>
          <a:xfrm>
            <a:off x="4603300" y="4688450"/>
            <a:ext cx="3983555" cy="5847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Identificar los formatos y formularios para declarar impuestos.</a:t>
            </a:r>
            <a:endParaRPr/>
          </a:p>
        </p:txBody>
      </p:sp>
      <p:grpSp>
        <p:nvGrpSpPr>
          <p:cNvPr id="157" name="Google Shape;157;p5"/>
          <p:cNvGrpSpPr/>
          <p:nvPr/>
        </p:nvGrpSpPr>
        <p:grpSpPr>
          <a:xfrm>
            <a:off x="3872360" y="4194070"/>
            <a:ext cx="375438" cy="362157"/>
            <a:chOff x="8933845" y="6093269"/>
            <a:chExt cx="376200" cy="385800"/>
          </a:xfrm>
        </p:grpSpPr>
        <p:sp>
          <p:nvSpPr>
            <p:cNvPr id="158" name="Google Shape;158;p5"/>
            <p:cNvSpPr/>
            <p:nvPr/>
          </p:nvSpPr>
          <p:spPr>
            <a:xfrm>
              <a:off x="8933845" y="60932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5"/>
            <p:cNvSpPr txBox="1"/>
            <p:nvPr/>
          </p:nvSpPr>
          <p:spPr>
            <a:xfrm>
              <a:off x="8943370" y="609326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60" name="Google Shape;160;p5"/>
          <p:cNvSpPr txBox="1"/>
          <p:nvPr/>
        </p:nvSpPr>
        <p:spPr>
          <a:xfrm>
            <a:off x="375974" y="1771953"/>
            <a:ext cx="6303605"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DECLARACIÓN DE IMPUESTOS </a:t>
            </a:r>
            <a:r>
              <a:rPr b="1" i="0" lang="en-US" sz="2000" u="none" cap="none" strike="noStrike">
                <a:solidFill>
                  <a:srgbClr val="ED6B00"/>
                </a:solidFill>
                <a:latin typeface="Calibri"/>
                <a:ea typeface="Calibri"/>
                <a:cs typeface="Calibri"/>
                <a:sym typeface="Calibri"/>
              </a:rPr>
              <a:t>MENSUALES</a:t>
            </a:r>
            <a:r>
              <a:rPr b="0" i="0" lang="en-US" sz="2000" u="none" cap="none" strike="noStrike">
                <a:solidFill>
                  <a:srgbClr val="A93501"/>
                </a:solidFill>
                <a:latin typeface="Calibri"/>
                <a:ea typeface="Calibri"/>
                <a:cs typeface="Calibri"/>
                <a:sym typeface="Calibri"/>
              </a:rPr>
              <a:t> </a:t>
            </a:r>
            <a:r>
              <a:rPr b="1" i="0" lang="en-US" sz="2000" u="none" cap="none" strike="noStrike">
                <a:solidFill>
                  <a:srgbClr val="ED6B00"/>
                </a:solidFill>
                <a:latin typeface="Calibri"/>
                <a:ea typeface="Calibri"/>
                <a:cs typeface="Calibri"/>
                <a:sym typeface="Calibri"/>
              </a:rPr>
              <a:t>IVA</a:t>
            </a:r>
            <a:endParaRPr b="1" i="0" sz="2000" u="none" cap="none" strike="noStrike">
              <a:solidFill>
                <a:srgbClr val="ED6B00"/>
              </a:solidFill>
              <a:latin typeface="Calibri"/>
              <a:ea typeface="Calibri"/>
              <a:cs typeface="Calibri"/>
              <a:sym typeface="Calibri"/>
            </a:endParaRPr>
          </a:p>
        </p:txBody>
      </p:sp>
      <p:sp>
        <p:nvSpPr>
          <p:cNvPr id="161" name="Google Shape;161;p5"/>
          <p:cNvSpPr txBox="1"/>
          <p:nvPr/>
        </p:nvSpPr>
        <p:spPr>
          <a:xfrm>
            <a:off x="4017018"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6</a:t>
            </a:r>
            <a:endParaRPr b="0" i="0" sz="5000" u="none" cap="none" strike="noStrike">
              <a:solidFill>
                <a:srgbClr val="FFB375"/>
              </a:solidFill>
              <a:latin typeface="Calibri"/>
              <a:ea typeface="Calibri"/>
              <a:cs typeface="Calibri"/>
              <a:sym typeface="Calibri"/>
            </a:endParaRPr>
          </a:p>
        </p:txBody>
      </p:sp>
      <p:pic>
        <p:nvPicPr>
          <p:cNvPr id="162" name="Google Shape;162;p5"/>
          <p:cNvPicPr preferRelativeResize="0"/>
          <p:nvPr/>
        </p:nvPicPr>
        <p:blipFill rotWithShape="1">
          <a:blip r:embed="rId3">
            <a:alphaModFix/>
          </a:blip>
          <a:srcRect b="0" l="0" r="0" t="0"/>
          <a:stretch/>
        </p:blipFill>
        <p:spPr>
          <a:xfrm>
            <a:off x="678383" y="2382979"/>
            <a:ext cx="2950556" cy="4313787"/>
          </a:xfrm>
          <a:prstGeom prst="rect">
            <a:avLst/>
          </a:prstGeom>
          <a:noFill/>
          <a:ln>
            <a:noFill/>
          </a:ln>
        </p:spPr>
      </p:pic>
      <p:sp>
        <p:nvSpPr>
          <p:cNvPr id="163" name="Google Shape;163;p5"/>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grpSp>
        <p:nvGrpSpPr>
          <p:cNvPr id="164" name="Google Shape;164;p5"/>
          <p:cNvGrpSpPr/>
          <p:nvPr/>
        </p:nvGrpSpPr>
        <p:grpSpPr>
          <a:xfrm>
            <a:off x="3872360" y="4902730"/>
            <a:ext cx="375438" cy="362157"/>
            <a:chOff x="8933845" y="6093269"/>
            <a:chExt cx="376200" cy="385800"/>
          </a:xfrm>
        </p:grpSpPr>
        <p:sp>
          <p:nvSpPr>
            <p:cNvPr id="165" name="Google Shape;165;p5"/>
            <p:cNvSpPr/>
            <p:nvPr/>
          </p:nvSpPr>
          <p:spPr>
            <a:xfrm>
              <a:off x="8933845" y="60932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5"/>
            <p:cNvSpPr txBox="1"/>
            <p:nvPr/>
          </p:nvSpPr>
          <p:spPr>
            <a:xfrm>
              <a:off x="8943370" y="609326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sp>
        <p:nvSpPr>
          <p:cNvPr id="167" name="Google Shape;167;p5"/>
          <p:cNvSpPr txBox="1"/>
          <p:nvPr/>
        </p:nvSpPr>
        <p:spPr>
          <a:xfrm>
            <a:off x="4587840" y="3357203"/>
            <a:ext cx="4014476" cy="33851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Conocer qué son los impuestos.</a:t>
            </a:r>
            <a:endParaRPr/>
          </a:p>
        </p:txBody>
      </p:sp>
      <p:grpSp>
        <p:nvGrpSpPr>
          <p:cNvPr id="168" name="Google Shape;168;p5"/>
          <p:cNvGrpSpPr/>
          <p:nvPr/>
        </p:nvGrpSpPr>
        <p:grpSpPr>
          <a:xfrm>
            <a:off x="3861209" y="5605257"/>
            <a:ext cx="375438" cy="362157"/>
            <a:chOff x="8933845" y="6093269"/>
            <a:chExt cx="376200" cy="385800"/>
          </a:xfrm>
        </p:grpSpPr>
        <p:sp>
          <p:nvSpPr>
            <p:cNvPr id="169" name="Google Shape;169;p5"/>
            <p:cNvSpPr/>
            <p:nvPr/>
          </p:nvSpPr>
          <p:spPr>
            <a:xfrm>
              <a:off x="8933845" y="60932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5"/>
            <p:cNvSpPr txBox="1"/>
            <p:nvPr/>
          </p:nvSpPr>
          <p:spPr>
            <a:xfrm>
              <a:off x="8943370" y="609326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4</a:t>
              </a:r>
              <a:endParaRPr b="1" i="0" sz="2800" u="none" cap="none" strike="noStrike">
                <a:solidFill>
                  <a:srgbClr val="FFFFFF"/>
                </a:solidFill>
                <a:latin typeface="Calibri"/>
                <a:ea typeface="Calibri"/>
                <a:cs typeface="Calibri"/>
                <a:sym typeface="Calibri"/>
              </a:endParaRPr>
            </a:p>
          </p:txBody>
        </p:sp>
      </p:grpSp>
      <p:sp>
        <p:nvSpPr>
          <p:cNvPr id="171" name="Google Shape;171;p5"/>
          <p:cNvSpPr txBox="1"/>
          <p:nvPr/>
        </p:nvSpPr>
        <p:spPr>
          <a:xfrm>
            <a:off x="4603300" y="5502489"/>
            <a:ext cx="3983555" cy="5847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Calcular los diferentes valores por concepto de impuesto.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 ¿QUÉ SON </a:t>
            </a:r>
            <a:r>
              <a:rPr b="0" i="0" lang="en-US" sz="2800" u="none" cap="none" strike="noStrike">
                <a:solidFill>
                  <a:srgbClr val="C64033"/>
                </a:solidFill>
                <a:latin typeface="Calibri"/>
                <a:ea typeface="Calibri"/>
                <a:cs typeface="Calibri"/>
                <a:sym typeface="Calibri"/>
              </a:rPr>
              <a:t>LOS IMPUESTOS? </a:t>
            </a:r>
            <a:endParaRPr b="0" i="0" sz="2800" u="none" cap="none" strike="noStrike">
              <a:solidFill>
                <a:srgbClr val="C64033"/>
              </a:solidFill>
              <a:latin typeface="Calibri"/>
              <a:ea typeface="Calibri"/>
              <a:cs typeface="Calibri"/>
              <a:sym typeface="Calibri"/>
            </a:endParaRPr>
          </a:p>
        </p:txBody>
      </p:sp>
      <p:sp>
        <p:nvSpPr>
          <p:cNvPr id="177" name="Google Shape;177;p6"/>
          <p:cNvSpPr/>
          <p:nvPr/>
        </p:nvSpPr>
        <p:spPr>
          <a:xfrm>
            <a:off x="1580117" y="2226863"/>
            <a:ext cx="6560028" cy="2725664"/>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8" name="Google Shape;178;p6"/>
          <p:cNvSpPr txBox="1"/>
          <p:nvPr/>
        </p:nvSpPr>
        <p:spPr>
          <a:xfrm>
            <a:off x="2033047" y="2343385"/>
            <a:ext cx="5756353" cy="2492619"/>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FF0000"/>
                </a:solidFill>
                <a:latin typeface="Calibri"/>
                <a:ea typeface="Calibri"/>
                <a:cs typeface="Calibri"/>
                <a:sym typeface="Calibri"/>
              </a:rPr>
              <a:t> </a:t>
            </a:r>
            <a:r>
              <a:rPr b="0" i="0" lang="en-US" sz="1400" u="none" cap="none" strike="noStrike">
                <a:solidFill>
                  <a:srgbClr val="000000"/>
                </a:solidFill>
                <a:latin typeface="Calibri"/>
                <a:ea typeface="Calibri"/>
                <a:cs typeface="Calibri"/>
                <a:sym typeface="Calibri"/>
              </a:rPr>
              <a:t>Los impuestos son los aportes en dinero que los ciudadanos están obligados por ley a pagar, para que el Estado disponga de los recursos suficientes para financiar las necesidades públicas.</a:t>
            </a:r>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Los gobiernos requieren financiamiento para desempeñar los roles que le corresponden. De aquí la existencia de los impuestos.</a:t>
            </a:r>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La Capacidad Contributiva es una de las teorías más aceptadas acerca del por qué pagar los impuestos y sobre quiénes deben pagarlos. A la pregunta de cuánto es lo que cada sujeto debe pagar de impuestos, esta teoría indica que cada ciudadano pagará tributos en relación de su poder económico. Esto en función a tres parámetros o indicadores: </a:t>
            </a:r>
            <a:endParaRPr/>
          </a:p>
        </p:txBody>
      </p:sp>
      <p:sp>
        <p:nvSpPr>
          <p:cNvPr id="179" name="Google Shape;179;p6"/>
          <p:cNvSpPr/>
          <p:nvPr/>
        </p:nvSpPr>
        <p:spPr>
          <a:xfrm>
            <a:off x="1580117" y="5274527"/>
            <a:ext cx="1550020" cy="1550020"/>
          </a:xfrm>
          <a:prstGeom prst="ellipse">
            <a:avLst/>
          </a:prstGeom>
          <a:solidFill>
            <a:srgbClr val="C6403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PATRIMONIO</a:t>
            </a:r>
            <a:endParaRPr/>
          </a:p>
        </p:txBody>
      </p:sp>
      <p:sp>
        <p:nvSpPr>
          <p:cNvPr id="180" name="Google Shape;180;p6"/>
          <p:cNvSpPr/>
          <p:nvPr/>
        </p:nvSpPr>
        <p:spPr>
          <a:xfrm>
            <a:off x="4085121" y="5274527"/>
            <a:ext cx="1550020" cy="1550020"/>
          </a:xfrm>
          <a:prstGeom prst="ellipse">
            <a:avLst/>
          </a:prstGeom>
          <a:solidFill>
            <a:srgbClr val="ED6B00"/>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RENTA</a:t>
            </a:r>
            <a:endParaRPr/>
          </a:p>
        </p:txBody>
      </p:sp>
      <p:sp>
        <p:nvSpPr>
          <p:cNvPr id="181" name="Google Shape;181;p6"/>
          <p:cNvSpPr/>
          <p:nvPr/>
        </p:nvSpPr>
        <p:spPr>
          <a:xfrm>
            <a:off x="6590125" y="5292074"/>
            <a:ext cx="1550020" cy="1550020"/>
          </a:xfrm>
          <a:prstGeom prst="ellipse">
            <a:avLst/>
          </a:prstGeom>
          <a:solidFill>
            <a:srgbClr val="B99F2F"/>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GASTO </a:t>
            </a:r>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(O CONSUMO)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1"/>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¿CUÁLES SON LOS IMPUESTOS </a:t>
            </a:r>
            <a:r>
              <a:rPr b="0" i="0" lang="en-US" sz="2800" u="none" cap="none" strike="noStrike">
                <a:solidFill>
                  <a:srgbClr val="C64033"/>
                </a:solidFill>
                <a:latin typeface="Calibri"/>
                <a:ea typeface="Calibri"/>
                <a:cs typeface="Calibri"/>
                <a:sym typeface="Calibri"/>
              </a:rPr>
              <a:t>QUE SE APLICAN EN NUESTRO PAÍS?</a:t>
            </a:r>
            <a:endParaRPr b="0" i="0" sz="3100" u="none" cap="none" strike="noStrike">
              <a:solidFill>
                <a:srgbClr val="C64033"/>
              </a:solidFill>
              <a:latin typeface="Calibri"/>
              <a:ea typeface="Calibri"/>
              <a:cs typeface="Calibri"/>
              <a:sym typeface="Calibri"/>
            </a:endParaRPr>
          </a:p>
        </p:txBody>
      </p:sp>
      <p:grpSp>
        <p:nvGrpSpPr>
          <p:cNvPr id="187" name="Google Shape;187;p41"/>
          <p:cNvGrpSpPr/>
          <p:nvPr/>
        </p:nvGrpSpPr>
        <p:grpSpPr>
          <a:xfrm>
            <a:off x="2277911" y="1940011"/>
            <a:ext cx="7124764" cy="3422821"/>
            <a:chOff x="1422505" y="2307346"/>
            <a:chExt cx="7124764" cy="2725664"/>
          </a:xfrm>
        </p:grpSpPr>
        <p:grpSp>
          <p:nvGrpSpPr>
            <p:cNvPr id="188" name="Google Shape;188;p41"/>
            <p:cNvGrpSpPr/>
            <p:nvPr/>
          </p:nvGrpSpPr>
          <p:grpSpPr>
            <a:xfrm>
              <a:off x="1422505" y="2307346"/>
              <a:ext cx="7124764" cy="2725664"/>
              <a:chOff x="3774221" y="2386319"/>
              <a:chExt cx="9242518" cy="3535836"/>
            </a:xfrm>
          </p:grpSpPr>
          <p:sp>
            <p:nvSpPr>
              <p:cNvPr id="189" name="Google Shape;189;p41"/>
              <p:cNvSpPr/>
              <p:nvPr/>
            </p:nvSpPr>
            <p:spPr>
              <a:xfrm>
                <a:off x="4506820" y="2386319"/>
                <a:ext cx="8509920" cy="3535836"/>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0" name="Google Shape;190;p41"/>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91" name="Google Shape;191;p41"/>
            <p:cNvSpPr txBox="1"/>
            <p:nvPr/>
          </p:nvSpPr>
          <p:spPr>
            <a:xfrm>
              <a:off x="2728053" y="2423868"/>
              <a:ext cx="5417378" cy="2492619"/>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Impuestos Indirectos, impuesto que se aplica por el uso de la riqueza sobre las personas y, por lo tanto, indirectamente. Los impuestos son indirectos sobre las ventas, la propiedad, el alcohol, las importaciones, la gasolina, etc.:  </a:t>
              </a:r>
              <a:endParaRPr/>
            </a:p>
            <a:p>
              <a:pPr indent="-101600" lvl="0" marL="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Impuesto a las Ventas y Servicios (IVA)</a:t>
              </a:r>
              <a:endParaRPr/>
            </a:p>
            <a:p>
              <a:pPr indent="-101600" lvl="0" marL="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Impuesto a Productos Suntuarios.</a:t>
              </a:r>
              <a:endParaRPr/>
            </a:p>
            <a:p>
              <a:pPr indent="-101600" lvl="0" marL="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Impuesto a las Bebidas Alcohólicas, Analcohólicas, y similares.</a:t>
              </a:r>
              <a:endParaRPr/>
            </a:p>
            <a:p>
              <a:pPr indent="-101600" lvl="0" marL="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Impuesto a los Tabacos.</a:t>
              </a:r>
              <a:endParaRPr/>
            </a:p>
            <a:p>
              <a:pPr indent="-101600" lvl="0" marL="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Impuesto a los Combustibles.</a:t>
              </a:r>
              <a:endParaRPr/>
            </a:p>
            <a:p>
              <a:pPr indent="-101600" lvl="0" marL="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Impuestos a los Actos Jurídicos (Timbres y Estampillas)</a:t>
              </a:r>
              <a:endParaRPr/>
            </a:p>
            <a:p>
              <a:pPr indent="-101600" lvl="0" marL="0" marR="0" rtl="0" algn="just">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Impuesto al Comercio Exterior, entre otros. </a:t>
              </a:r>
              <a:endParaRPr/>
            </a:p>
          </p:txBody>
        </p:sp>
      </p:grpSp>
      <p:pic>
        <p:nvPicPr>
          <p:cNvPr id="192" name="Google Shape;192;p41"/>
          <p:cNvPicPr preferRelativeResize="0"/>
          <p:nvPr/>
        </p:nvPicPr>
        <p:blipFill rotWithShape="1">
          <a:blip r:embed="rId3">
            <a:alphaModFix/>
          </a:blip>
          <a:srcRect b="0" l="0" r="0" t="0"/>
          <a:stretch/>
        </p:blipFill>
        <p:spPr>
          <a:xfrm flipH="1">
            <a:off x="802070" y="3615890"/>
            <a:ext cx="2646122" cy="289018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