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72026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="" roundtripDataSignature="AMtx7mhZA6cw0EBnhhEesv7AFx0ciydNGQ==" r:id="rId22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338"/>
    <a:srgbClr val="ED7D31"/>
    <a:srgbClr val="57AED9"/>
    <a:srgbClr val="2E864B"/>
    <a:srgbClr val="D35E55"/>
    <a:srgbClr val="FAD9C2"/>
    <a:srgbClr val="BBA501"/>
    <a:srgbClr val="C73F33"/>
    <a:srgbClr val="29754D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71678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140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7320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42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4807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2089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3692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751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962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666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3245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88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242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537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1580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002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83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6;p26"/>
          <p:cNvSpPr/>
          <p:nvPr userDrawn="1"/>
        </p:nvSpPr>
        <p:spPr>
          <a:xfrm rot="10800000" flipH="1">
            <a:off x="181650" y="822025"/>
            <a:ext cx="9356700" cy="6531300"/>
          </a:xfrm>
          <a:prstGeom prst="round1Rect">
            <a:avLst>
              <a:gd name="adj" fmla="val 15350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;p26"/>
          <p:cNvSpPr/>
          <p:nvPr userDrawn="1"/>
        </p:nvSpPr>
        <p:spPr>
          <a:xfrm>
            <a:off x="180900" y="180900"/>
            <a:ext cx="7911000" cy="651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D6B00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8;p26"/>
          <p:cNvSpPr/>
          <p:nvPr userDrawn="1"/>
        </p:nvSpPr>
        <p:spPr>
          <a:xfrm>
            <a:off x="8091900" y="779400"/>
            <a:ext cx="662100" cy="52500"/>
          </a:xfrm>
          <a:prstGeom prst="rect">
            <a:avLst/>
          </a:prstGeom>
          <a:solidFill>
            <a:srgbClr val="0F69B4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9;p26"/>
          <p:cNvSpPr/>
          <p:nvPr userDrawn="1"/>
        </p:nvSpPr>
        <p:spPr>
          <a:xfrm>
            <a:off x="8754000" y="779400"/>
            <a:ext cx="785400" cy="52500"/>
          </a:xfrm>
          <a:prstGeom prst="rect">
            <a:avLst/>
          </a:prstGeom>
          <a:solidFill>
            <a:srgbClr val="EB3C46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92;p3"/>
          <p:cNvSpPr txBox="1"/>
          <p:nvPr userDrawn="1"/>
        </p:nvSpPr>
        <p:spPr>
          <a:xfrm>
            <a:off x="8443618" y="271143"/>
            <a:ext cx="11667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12|</a:t>
            </a:r>
            <a:r>
              <a:rPr lang="en-US" sz="1600" b="0" i="0" u="none" strike="noStrike" cap="none" dirty="0" smtClean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93;p3"/>
          <p:cNvSpPr txBox="1"/>
          <p:nvPr userDrawn="1"/>
        </p:nvSpPr>
        <p:spPr>
          <a:xfrm>
            <a:off x="442650" y="350325"/>
            <a:ext cx="74418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MÓDULO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Utilización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contable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7;p3"/>
          <p:cNvSpPr txBox="1"/>
          <p:nvPr userDrawn="1"/>
        </p:nvSpPr>
        <p:spPr>
          <a:xfrm>
            <a:off x="375975" y="6881800"/>
            <a:ext cx="67866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 smtClean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ADMINISTRACIÓN PLAN COMÚN 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3°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Medio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lang="en-US" sz="11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Previos</a:t>
            </a:r>
            <a:endParaRPr sz="1100" b="0" i="0" u="none" strike="noStrike" cap="none" dirty="0">
              <a:solidFill>
                <a:srgbClr val="741B4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6;p26"/>
          <p:cNvSpPr/>
          <p:nvPr userDrawn="1"/>
        </p:nvSpPr>
        <p:spPr>
          <a:xfrm rot="10800000" flipH="1">
            <a:off x="182700" y="831900"/>
            <a:ext cx="9356700" cy="6531300"/>
          </a:xfrm>
          <a:prstGeom prst="round1Rect">
            <a:avLst>
              <a:gd name="adj" fmla="val 15350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2461860" y="218822"/>
            <a:ext cx="4796544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4800792" y="2557754"/>
            <a:ext cx="6406475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548177" y="522574"/>
            <a:ext cx="6406475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35;p28"/>
          <p:cNvSpPr/>
          <p:nvPr userDrawn="1"/>
        </p:nvSpPr>
        <p:spPr>
          <a:xfrm rot="10800000" flipH="1">
            <a:off x="181650" y="822025"/>
            <a:ext cx="9356700" cy="6531300"/>
          </a:xfrm>
          <a:prstGeom prst="round1Rect">
            <a:avLst>
              <a:gd name="adj" fmla="val 15350"/>
            </a:avLst>
          </a:prstGeom>
          <a:solidFill>
            <a:srgbClr val="F7E3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7;p26"/>
          <p:cNvSpPr/>
          <p:nvPr userDrawn="1"/>
        </p:nvSpPr>
        <p:spPr>
          <a:xfrm>
            <a:off x="180900" y="180900"/>
            <a:ext cx="7911000" cy="651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D6B00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8;p26"/>
          <p:cNvSpPr/>
          <p:nvPr userDrawn="1"/>
        </p:nvSpPr>
        <p:spPr>
          <a:xfrm>
            <a:off x="8091900" y="779400"/>
            <a:ext cx="662100" cy="52500"/>
          </a:xfrm>
          <a:prstGeom prst="rect">
            <a:avLst/>
          </a:prstGeom>
          <a:solidFill>
            <a:srgbClr val="0F69B4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9;p26"/>
          <p:cNvSpPr/>
          <p:nvPr userDrawn="1"/>
        </p:nvSpPr>
        <p:spPr>
          <a:xfrm>
            <a:off x="8754000" y="779400"/>
            <a:ext cx="785400" cy="52500"/>
          </a:xfrm>
          <a:prstGeom prst="rect">
            <a:avLst/>
          </a:prstGeom>
          <a:solidFill>
            <a:srgbClr val="EB3C46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92;p3"/>
          <p:cNvSpPr txBox="1"/>
          <p:nvPr userDrawn="1"/>
        </p:nvSpPr>
        <p:spPr>
          <a:xfrm>
            <a:off x="8443618" y="271143"/>
            <a:ext cx="11667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12|</a:t>
            </a:r>
            <a:r>
              <a:rPr lang="en-US" sz="1600" b="0" i="0" u="none" strike="noStrike" cap="none" dirty="0" smtClean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3"/>
          <p:cNvSpPr txBox="1"/>
          <p:nvPr userDrawn="1"/>
        </p:nvSpPr>
        <p:spPr>
          <a:xfrm>
            <a:off x="442650" y="350325"/>
            <a:ext cx="74418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MÓDULO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Utilización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contable</a:t>
            </a:r>
            <a:r>
              <a:rPr lang="en-US" sz="14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97;p3"/>
          <p:cNvSpPr txBox="1"/>
          <p:nvPr userDrawn="1"/>
        </p:nvSpPr>
        <p:spPr>
          <a:xfrm>
            <a:off x="375975" y="6881800"/>
            <a:ext cx="67866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 smtClean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ADMINISTRACIÓN PLAN COMÚN 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3°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Medio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lang="en-US" sz="11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Previos</a:t>
            </a:r>
            <a:endParaRPr sz="1100" b="0" i="0" u="none" strike="noStrike" cap="none" dirty="0">
              <a:solidFill>
                <a:srgbClr val="741B4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663205" y="1884670"/>
            <a:ext cx="8383727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78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663205" y="5059034"/>
            <a:ext cx="8383727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914">
                <a:solidFill>
                  <a:srgbClr val="888888"/>
                </a:solidFill>
              </a:defRPr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95">
                <a:solidFill>
                  <a:srgbClr val="888888"/>
                </a:solidFill>
              </a:defRPr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435">
                <a:solidFill>
                  <a:srgbClr val="888888"/>
                </a:solidFill>
              </a:defRPr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668268" y="2012414"/>
            <a:ext cx="4131112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4920883" y="2012414"/>
            <a:ext cx="4131112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669534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669535" y="1853171"/>
            <a:ext cx="4112126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914" b="1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95" b="1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35" b="1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669535" y="2761381"/>
            <a:ext cx="4112126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4920883" y="1853171"/>
            <a:ext cx="4132378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914" b="1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95" b="1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35" b="1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4920883" y="2761381"/>
            <a:ext cx="4132378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5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4132378" y="1088454"/>
            <a:ext cx="4920883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34427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551"/>
            </a:lvl1pPr>
            <a:lvl2pPr marL="729051" lvl="1" indent="-32402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232"/>
            </a:lvl2pPr>
            <a:lvl3pPr marL="1093577" lvl="2" indent="-303771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914"/>
            </a:lvl3pPr>
            <a:lvl4pPr marL="1458102" lvl="3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4pPr>
            <a:lvl5pPr marL="1822628" lvl="4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5pPr>
            <a:lvl6pPr marL="2187153" lvl="5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6pPr>
            <a:lvl7pPr marL="2551679" lvl="6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7pPr>
            <a:lvl8pPr marL="2916204" lvl="7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8pPr>
            <a:lvl9pPr marL="3280730" lvl="8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669534" y="2267902"/>
            <a:ext cx="313503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16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57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5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4132378" y="1088454"/>
            <a:ext cx="4920883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9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669534" y="2267902"/>
            <a:ext cx="313503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16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57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668268" y="2012414"/>
            <a:ext cx="8383727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205235" y="2495721"/>
            <a:ext cx="5309792" cy="1978294"/>
            <a:chOff x="2294561" y="3613100"/>
            <a:chExt cx="5309792" cy="1978294"/>
          </a:xfrm>
        </p:grpSpPr>
        <p:sp>
          <p:nvSpPr>
            <p:cNvPr id="85" name="Google Shape;85;p1">
              <a:hlinkClick r:id="rId3" action="ppaction://hlinksldjump"/>
            </p:cNvPr>
            <p:cNvSpPr/>
            <p:nvPr/>
          </p:nvSpPr>
          <p:spPr>
            <a:xfrm>
              <a:off x="2294561" y="3644482"/>
              <a:ext cx="1192941" cy="729020"/>
            </a:xfrm>
            <a:prstGeom prst="roundRect">
              <a:avLst>
                <a:gd name="adj" fmla="val 16667"/>
              </a:avLst>
            </a:prstGeom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55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116" dirty="0"/>
            </a:p>
          </p:txBody>
        </p:sp>
        <p:sp>
          <p:nvSpPr>
            <p:cNvPr id="86" name="Google Shape;86;p1">
              <a:hlinkClick r:id="rId4" action="ppaction://hlinksldjump"/>
            </p:cNvPr>
            <p:cNvSpPr/>
            <p:nvPr/>
          </p:nvSpPr>
          <p:spPr>
            <a:xfrm>
              <a:off x="3279843" y="4862374"/>
              <a:ext cx="1192941" cy="729020"/>
            </a:xfrm>
            <a:prstGeom prst="roundRect">
              <a:avLst>
                <a:gd name="adj" fmla="val 16667"/>
              </a:avLst>
            </a:prstGeom>
            <a:solidFill>
              <a:srgbClr val="57AED9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55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116"/>
            </a:p>
          </p:txBody>
        </p:sp>
        <p:sp>
          <p:nvSpPr>
            <p:cNvPr id="87" name="Google Shape;87;p1">
              <a:hlinkClick r:id="rId5" action="ppaction://hlinksldjump"/>
            </p:cNvPr>
            <p:cNvSpPr/>
            <p:nvPr/>
          </p:nvSpPr>
          <p:spPr>
            <a:xfrm>
              <a:off x="5369836" y="4862374"/>
              <a:ext cx="1192941" cy="729020"/>
            </a:xfrm>
            <a:prstGeom prst="roundRect">
              <a:avLst>
                <a:gd name="adj" fmla="val 16667"/>
              </a:avLst>
            </a:prstGeom>
            <a:solidFill>
              <a:srgbClr val="2E864B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55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116" dirty="0"/>
            </a:p>
          </p:txBody>
        </p:sp>
        <p:sp>
          <p:nvSpPr>
            <p:cNvPr id="88" name="Google Shape;88;p1">
              <a:hlinkClick r:id="rId6" action="ppaction://hlinksldjump"/>
            </p:cNvPr>
            <p:cNvSpPr/>
            <p:nvPr/>
          </p:nvSpPr>
          <p:spPr>
            <a:xfrm>
              <a:off x="4384555" y="3613100"/>
              <a:ext cx="1192941" cy="729020"/>
            </a:xfrm>
            <a:prstGeom prst="roundRect">
              <a:avLst>
                <a:gd name="adj" fmla="val 16667"/>
              </a:avLst>
            </a:prstGeom>
            <a:solidFill>
              <a:srgbClr val="BBA50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55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116"/>
            </a:p>
          </p:txBody>
        </p:sp>
        <p:sp>
          <p:nvSpPr>
            <p:cNvPr id="89" name="Google Shape;89;p1">
              <a:hlinkClick r:id="rId7" action="ppaction://hlinksldjump"/>
            </p:cNvPr>
            <p:cNvSpPr/>
            <p:nvPr/>
          </p:nvSpPr>
          <p:spPr>
            <a:xfrm>
              <a:off x="6411412" y="3644482"/>
              <a:ext cx="1192941" cy="729020"/>
            </a:xfrm>
            <a:prstGeom prst="roundRect">
              <a:avLst>
                <a:gd name="adj" fmla="val 16667"/>
              </a:avLst>
            </a:prstGeom>
            <a:solidFill>
              <a:srgbClr val="CC4338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55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116" dirty="0"/>
            </a:p>
          </p:txBody>
        </p:sp>
      </p:grpSp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ESTADO </a:t>
            </a:r>
            <a:r>
              <a:rPr lang="es-CL" sz="2800" b="1" dirty="0" smtClean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FINANCIEROS  Y NORMAS IFRS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2205235" y="5102421"/>
            <a:ext cx="3750089" cy="1120878"/>
            <a:chOff x="2323559" y="5049319"/>
            <a:chExt cx="3750089" cy="1120878"/>
          </a:xfrm>
        </p:grpSpPr>
        <p:grpSp>
          <p:nvGrpSpPr>
            <p:cNvPr id="7" name="Grupo 6"/>
            <p:cNvGrpSpPr/>
            <p:nvPr/>
          </p:nvGrpSpPr>
          <p:grpSpPr>
            <a:xfrm>
              <a:off x="2323559" y="5049319"/>
              <a:ext cx="3750089" cy="1120878"/>
              <a:chOff x="2323559" y="5049319"/>
              <a:chExt cx="3750089" cy="1120878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2323559" y="5049319"/>
                <a:ext cx="2956951" cy="1120878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6" name="Triángulo isósceles 5"/>
              <p:cNvSpPr/>
              <p:nvPr/>
            </p:nvSpPr>
            <p:spPr>
              <a:xfrm rot="4272091">
                <a:off x="5315530" y="4872693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84" name="Google Shape;84;p1"/>
            <p:cNvSpPr txBox="1"/>
            <p:nvPr/>
          </p:nvSpPr>
          <p:spPr>
            <a:xfrm>
              <a:off x="2566160" y="5388301"/>
              <a:ext cx="2520310" cy="4429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pPr algn="ctr"/>
              <a:r>
                <a:rPr lang="es-CL" sz="24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Elige tu pregunta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074" y="3716594"/>
            <a:ext cx="3668604" cy="3843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redondeado 11"/>
          <p:cNvSpPr/>
          <p:nvPr/>
        </p:nvSpPr>
        <p:spPr>
          <a:xfrm>
            <a:off x="587957" y="4878992"/>
            <a:ext cx="5328342" cy="1208709"/>
          </a:xfrm>
          <a:prstGeom prst="roundRect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6" name="Triángulo isósceles 5"/>
          <p:cNvSpPr/>
          <p:nvPr/>
        </p:nvSpPr>
        <p:spPr>
          <a:xfrm rot="2624438">
            <a:off x="3692867" y="4168532"/>
            <a:ext cx="415160" cy="1101077"/>
          </a:xfrm>
          <a:prstGeom prst="triangle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7" name="Google Shape;102;p3">
            <a:hlinkClick r:id="rId3" action="ppaction://hlinksldjump"/>
          </p:cNvPr>
          <p:cNvSpPr txBox="1"/>
          <p:nvPr/>
        </p:nvSpPr>
        <p:spPr>
          <a:xfrm>
            <a:off x="1213160" y="5138778"/>
            <a:ext cx="4077935" cy="68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Recuerda que solo explica la variación de un periodo </a:t>
            </a:r>
            <a:r>
              <a:rPr lang="es-CL" sz="20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determinado.</a:t>
            </a:r>
            <a:endParaRPr sz="2000" dirty="0">
              <a:solidFill>
                <a:schemeClr val="bg1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0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1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785836" y="1379868"/>
            <a:ext cx="8148591" cy="2055234"/>
            <a:chOff x="785836" y="1379868"/>
            <a:chExt cx="8148591" cy="2055234"/>
          </a:xfrm>
          <a:solidFill>
            <a:schemeClr val="bg1"/>
          </a:solidFill>
        </p:grpSpPr>
        <p:sp>
          <p:nvSpPr>
            <p:cNvPr id="6" name="Rectángulo redondeado 5"/>
            <p:cNvSpPr/>
            <p:nvPr/>
          </p:nvSpPr>
          <p:spPr>
            <a:xfrm rot="10800000" flipH="1">
              <a:off x="785836" y="1379868"/>
              <a:ext cx="8148591" cy="16681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  <p:sp>
          <p:nvSpPr>
            <p:cNvPr id="7" name="Triángulo isósceles 6"/>
            <p:cNvSpPr/>
            <p:nvPr/>
          </p:nvSpPr>
          <p:spPr>
            <a:xfrm rot="8056585" flipH="1">
              <a:off x="2705517" y="2676983"/>
              <a:ext cx="415160" cy="110107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</p:grpSp>
      <p:sp>
        <p:nvSpPr>
          <p:cNvPr id="8" name="Google Shape;402;p19"/>
          <p:cNvSpPr txBox="1"/>
          <p:nvPr/>
        </p:nvSpPr>
        <p:spPr>
          <a:xfrm>
            <a:off x="1009232" y="2054184"/>
            <a:ext cx="7701799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es-CL" sz="2400" dirty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¿El aporte de socio es un aumento al Patrimonio?</a:t>
            </a:r>
            <a:endParaRPr sz="2400" b="1" i="0" u="none" strike="noStrike" cap="none" dirty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6;p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2686370" y="4199759"/>
            <a:ext cx="1913746" cy="576000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sz="2400" dirty="0"/>
          </a:p>
        </p:txBody>
      </p:sp>
      <p:sp>
        <p:nvSpPr>
          <p:cNvPr id="10" name="Google Shape;97;p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5553148" y="4199759"/>
            <a:ext cx="1480745" cy="576000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63">
            <a:off x="5723418" y="5091104"/>
            <a:ext cx="2221333" cy="2647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2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sp>
        <p:nvSpPr>
          <p:cNvPr id="14" name="Rectángulo redondeado 13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5" name="Triángulo isósceles 14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6" name="Google Shape;102;p3">
            <a:hlinkClick r:id="rId4" action="ppaction://hlinksldjump"/>
          </p:cNvPr>
          <p:cNvSpPr txBox="1"/>
          <p:nvPr/>
        </p:nvSpPr>
        <p:spPr>
          <a:xfrm>
            <a:off x="1492529" y="5237738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 </a:t>
            </a:r>
            <a:r>
              <a:rPr lang="es-CL" sz="2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Excelente!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8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9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/>
          <p:cNvSpPr/>
          <p:nvPr/>
        </p:nvSpPr>
        <p:spPr>
          <a:xfrm rot="2624438">
            <a:off x="3692867" y="4168532"/>
            <a:ext cx="415160" cy="1101077"/>
          </a:xfrm>
          <a:prstGeom prst="triangle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grpSp>
        <p:nvGrpSpPr>
          <p:cNvPr id="9" name="Grupo 8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0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1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sp>
        <p:nvSpPr>
          <p:cNvPr id="12" name="Rectángulo redondeado 11"/>
          <p:cNvSpPr/>
          <p:nvPr/>
        </p:nvSpPr>
        <p:spPr>
          <a:xfrm>
            <a:off x="587957" y="4878992"/>
            <a:ext cx="5328342" cy="1208709"/>
          </a:xfrm>
          <a:prstGeom prst="roundRect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3" name="Google Shape;102;p3">
            <a:hlinkClick r:id="rId3" action="ppaction://hlinksldjump"/>
          </p:cNvPr>
          <p:cNvSpPr txBox="1"/>
          <p:nvPr/>
        </p:nvSpPr>
        <p:spPr>
          <a:xfrm>
            <a:off x="904568" y="5138778"/>
            <a:ext cx="4739148" cy="68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0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Tu </a:t>
            </a:r>
            <a:r>
              <a:rPr lang="es-CL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respuesta es incorrecta, ya que el aporte de socio es un aumento al Patrimonio.</a:t>
            </a:r>
            <a:endParaRPr sz="2000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63601"/>
            <a:ext cx="180000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785836" y="1379868"/>
            <a:ext cx="8148591" cy="2055234"/>
            <a:chOff x="785836" y="1379868"/>
            <a:chExt cx="8148591" cy="2055234"/>
          </a:xfrm>
          <a:solidFill>
            <a:schemeClr val="bg1"/>
          </a:solidFill>
        </p:grpSpPr>
        <p:sp>
          <p:nvSpPr>
            <p:cNvPr id="6" name="Rectángulo redondeado 5"/>
            <p:cNvSpPr/>
            <p:nvPr/>
          </p:nvSpPr>
          <p:spPr>
            <a:xfrm rot="10800000" flipH="1">
              <a:off x="785836" y="1379868"/>
              <a:ext cx="8148591" cy="16681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  <p:sp>
          <p:nvSpPr>
            <p:cNvPr id="7" name="Triángulo isósceles 6"/>
            <p:cNvSpPr/>
            <p:nvPr/>
          </p:nvSpPr>
          <p:spPr>
            <a:xfrm rot="8056585" flipH="1">
              <a:off x="2705517" y="2676983"/>
              <a:ext cx="415160" cy="110107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</p:grpSp>
      <p:sp>
        <p:nvSpPr>
          <p:cNvPr id="8" name="Google Shape;402;p19"/>
          <p:cNvSpPr txBox="1"/>
          <p:nvPr/>
        </p:nvSpPr>
        <p:spPr>
          <a:xfrm>
            <a:off x="2125018" y="2054184"/>
            <a:ext cx="5470226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es-CL" sz="2400" dirty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¿La creación de Otras Reservas es una disminución de Patrimonio?</a:t>
            </a:r>
          </a:p>
        </p:txBody>
      </p:sp>
      <p:sp>
        <p:nvSpPr>
          <p:cNvPr id="9" name="Google Shape;96;p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2686370" y="4199759"/>
            <a:ext cx="1913746" cy="576000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sz="2400" dirty="0"/>
          </a:p>
        </p:txBody>
      </p:sp>
      <p:sp>
        <p:nvSpPr>
          <p:cNvPr id="10" name="Google Shape;97;p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5553148" y="4199759"/>
            <a:ext cx="1480745" cy="576000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63">
            <a:off x="5723418" y="5091104"/>
            <a:ext cx="2221333" cy="2647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58365"/>
            <a:ext cx="1800000" cy="1800000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0" name="Triángulo isósceles 19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1" name="Google Shape;102;p3">
            <a:hlinkClick r:id="rId4" action="ppaction://hlinksldjump"/>
          </p:cNvPr>
          <p:cNvSpPr txBox="1"/>
          <p:nvPr/>
        </p:nvSpPr>
        <p:spPr>
          <a:xfrm>
            <a:off x="1492529" y="5237738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 </a:t>
            </a:r>
            <a:r>
              <a:rPr lang="es-CL" sz="2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Excelente!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23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4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/>
          <p:cNvSpPr/>
          <p:nvPr/>
        </p:nvSpPr>
        <p:spPr>
          <a:xfrm rot="2624438">
            <a:off x="3692867" y="4168532"/>
            <a:ext cx="415160" cy="1101077"/>
          </a:xfrm>
          <a:prstGeom prst="triangle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0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1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sp>
        <p:nvSpPr>
          <p:cNvPr id="12" name="Rectángulo redondeado 11"/>
          <p:cNvSpPr/>
          <p:nvPr/>
        </p:nvSpPr>
        <p:spPr>
          <a:xfrm>
            <a:off x="587957" y="4878992"/>
            <a:ext cx="5328342" cy="1208709"/>
          </a:xfrm>
          <a:prstGeom prst="roundRect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3" name="Google Shape;102;p3">
            <a:hlinkClick r:id="rId4" action="ppaction://hlinksldjump"/>
          </p:cNvPr>
          <p:cNvSpPr txBox="1"/>
          <p:nvPr/>
        </p:nvSpPr>
        <p:spPr>
          <a:xfrm>
            <a:off x="904568" y="5138778"/>
            <a:ext cx="4739148" cy="68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Recuerda que la creación de Otras Reservas es un aumento al Patrimonio.</a:t>
            </a:r>
            <a:endParaRPr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85836" y="1379868"/>
            <a:ext cx="8148591" cy="2055234"/>
            <a:chOff x="785836" y="1379868"/>
            <a:chExt cx="8148591" cy="2055234"/>
          </a:xfrm>
          <a:solidFill>
            <a:schemeClr val="bg1"/>
          </a:solidFill>
        </p:grpSpPr>
        <p:sp>
          <p:nvSpPr>
            <p:cNvPr id="12" name="Rectángulo redondeado 11"/>
            <p:cNvSpPr/>
            <p:nvPr/>
          </p:nvSpPr>
          <p:spPr>
            <a:xfrm rot="10800000" flipH="1">
              <a:off x="785836" y="1379868"/>
              <a:ext cx="8148591" cy="16681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  <p:sp>
          <p:nvSpPr>
            <p:cNvPr id="13" name="Triángulo isósceles 12"/>
            <p:cNvSpPr/>
            <p:nvPr/>
          </p:nvSpPr>
          <p:spPr>
            <a:xfrm rot="8056585" flipH="1">
              <a:off x="2705517" y="2676983"/>
              <a:ext cx="415160" cy="110107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2686370" y="4189927"/>
            <a:ext cx="4347523" cy="576000"/>
            <a:chOff x="2347564" y="3543526"/>
            <a:chExt cx="4347523" cy="576000"/>
          </a:xfrm>
        </p:grpSpPr>
        <p:sp>
          <p:nvSpPr>
            <p:cNvPr id="96" name="Google Shape;96;p2">
              <a:hlinkClick r:id="rId3" action="ppaction://hlinksldjump"/>
            </p:cNvPr>
            <p:cNvSpPr>
              <a:spLocks noChangeAspect="1"/>
            </p:cNvSpPr>
            <p:nvPr/>
          </p:nvSpPr>
          <p:spPr>
            <a:xfrm>
              <a:off x="2347564" y="3543526"/>
              <a:ext cx="1913746" cy="576000"/>
            </a:xfrm>
            <a:prstGeom prst="roundRect">
              <a:avLst>
                <a:gd name="adj" fmla="val 16667"/>
              </a:avLst>
            </a:prstGeom>
            <a:solidFill>
              <a:srgbClr val="2E864B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Verdadero</a:t>
              </a:r>
              <a:endParaRPr sz="2400" dirty="0"/>
            </a:p>
          </p:txBody>
        </p:sp>
        <p:sp>
          <p:nvSpPr>
            <p:cNvPr id="97" name="Google Shape;97;p2">
              <a:hlinkClick r:id="rId4" action="ppaction://hlinksldjump"/>
            </p:cNvPr>
            <p:cNvSpPr>
              <a:spLocks noChangeAspect="1"/>
            </p:cNvSpPr>
            <p:nvPr/>
          </p:nvSpPr>
          <p:spPr>
            <a:xfrm>
              <a:off x="5214342" y="3543526"/>
              <a:ext cx="1480745" cy="576000"/>
            </a:xfrm>
            <a:prstGeom prst="roundRect">
              <a:avLst>
                <a:gd name="adj" fmla="val 16667"/>
              </a:avLst>
            </a:prstGeom>
            <a:solidFill>
              <a:srgbClr val="CC4338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Falso</a:t>
              </a:r>
              <a:endParaRPr sz="2400" dirty="0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63">
            <a:off x="5723418" y="5091104"/>
            <a:ext cx="2221333" cy="2647732"/>
          </a:xfrm>
          <a:prstGeom prst="rect">
            <a:avLst/>
          </a:prstGeom>
        </p:spPr>
      </p:pic>
      <p:sp>
        <p:nvSpPr>
          <p:cNvPr id="11" name="Google Shape;402;p19"/>
          <p:cNvSpPr txBox="1"/>
          <p:nvPr/>
        </p:nvSpPr>
        <p:spPr>
          <a:xfrm>
            <a:off x="1334894" y="2054184"/>
            <a:ext cx="7050474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es-CL" sz="2400" dirty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¿El Estado de Cambio en el Patrimonio explica el cambio de la composición patrimonial de una entidad?</a:t>
            </a:r>
            <a:endParaRPr sz="2400" b="1" i="0" u="none" strike="noStrike" cap="none" dirty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68532"/>
            <a:ext cx="1800000" cy="1800000"/>
          </a:xfrm>
          <a:prstGeom prst="rect">
            <a:avLst/>
          </a:prstGeom>
        </p:spPr>
      </p:pic>
      <p:sp>
        <p:nvSpPr>
          <p:cNvPr id="12" name="Rectángulo redondeado 11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3" name="Triángulo isósceles 12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02" name="Google Shape;102;p3">
            <a:hlinkClick r:id="rId4" action="ppaction://hlinksldjump"/>
          </p:cNvPr>
          <p:cNvSpPr txBox="1"/>
          <p:nvPr/>
        </p:nvSpPr>
        <p:spPr>
          <a:xfrm>
            <a:off x="1492529" y="5237738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 </a:t>
            </a:r>
            <a:r>
              <a:rPr lang="es-CL" sz="2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Excelente!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05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1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587957" y="4878992"/>
            <a:ext cx="5328342" cy="1728285"/>
          </a:xfrm>
          <a:prstGeom prst="roundRect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8" name="Triángulo isósceles 7"/>
          <p:cNvSpPr/>
          <p:nvPr/>
        </p:nvSpPr>
        <p:spPr>
          <a:xfrm rot="2624438">
            <a:off x="3692867" y="4168532"/>
            <a:ext cx="415160" cy="1101077"/>
          </a:xfrm>
          <a:prstGeom prst="triangle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9" name="Google Shape;102;p3">
            <a:hlinkClick r:id="rId3" action="ppaction://hlinksldjump"/>
          </p:cNvPr>
          <p:cNvSpPr txBox="1"/>
          <p:nvPr/>
        </p:nvSpPr>
        <p:spPr>
          <a:xfrm>
            <a:off x="1025007" y="5248210"/>
            <a:ext cx="4548306" cy="99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Recuerda…que El Estado de Cambio en el Patrimonio, explica el cambio de la composición patrimonial de una entidad.</a:t>
            </a:r>
            <a:endParaRPr sz="2000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grpSp>
        <p:nvGrpSpPr>
          <p:cNvPr id="15" name="Grupo 14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6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7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63">
            <a:off x="5723418" y="5091104"/>
            <a:ext cx="2221333" cy="2647732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785836" y="1379868"/>
            <a:ext cx="8148591" cy="2055234"/>
            <a:chOff x="785836" y="1379868"/>
            <a:chExt cx="8148591" cy="2055234"/>
          </a:xfrm>
          <a:solidFill>
            <a:schemeClr val="bg1"/>
          </a:solidFill>
        </p:grpSpPr>
        <p:sp>
          <p:nvSpPr>
            <p:cNvPr id="14" name="Rectángulo redondeado 13"/>
            <p:cNvSpPr/>
            <p:nvPr/>
          </p:nvSpPr>
          <p:spPr>
            <a:xfrm rot="10800000" flipH="1">
              <a:off x="785836" y="1379868"/>
              <a:ext cx="8148591" cy="16681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  <p:sp>
          <p:nvSpPr>
            <p:cNvPr id="15" name="Triángulo isósceles 14"/>
            <p:cNvSpPr/>
            <p:nvPr/>
          </p:nvSpPr>
          <p:spPr>
            <a:xfrm rot="8056585" flipH="1">
              <a:off x="2705517" y="2676983"/>
              <a:ext cx="415160" cy="110107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</p:grpSp>
      <p:sp>
        <p:nvSpPr>
          <p:cNvPr id="19" name="Google Shape;402;p19"/>
          <p:cNvSpPr txBox="1"/>
          <p:nvPr/>
        </p:nvSpPr>
        <p:spPr>
          <a:xfrm>
            <a:off x="2130533" y="2054184"/>
            <a:ext cx="5459196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es-CL" sz="2400" dirty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¿La Distribución de Dividendos aumenta el Patrimonio Neto?</a:t>
            </a:r>
            <a:endParaRPr sz="2400" b="1" i="0" u="none" strike="noStrike" cap="none" dirty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96;p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2686370" y="4199759"/>
            <a:ext cx="1913746" cy="576000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sz="2400" dirty="0"/>
          </a:p>
        </p:txBody>
      </p:sp>
      <p:sp>
        <p:nvSpPr>
          <p:cNvPr id="21" name="Google Shape;97;p2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5553148" y="4199759"/>
            <a:ext cx="1480745" cy="576000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sp>
        <p:nvSpPr>
          <p:cNvPr id="20" name="Rectángulo redondeado 19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1" name="Triángulo isósceles 20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2" name="Google Shape;102;p3">
            <a:hlinkClick r:id="rId4" action="ppaction://hlinksldjump"/>
          </p:cNvPr>
          <p:cNvSpPr txBox="1"/>
          <p:nvPr/>
        </p:nvSpPr>
        <p:spPr>
          <a:xfrm>
            <a:off x="1492529" y="5237738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 </a:t>
            </a:r>
            <a:r>
              <a:rPr lang="es-CL" sz="2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Excelente!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24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5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587957" y="4878992"/>
            <a:ext cx="5328342" cy="1208709"/>
          </a:xfrm>
          <a:prstGeom prst="roundRect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5" name="Triángulo isósceles 14"/>
          <p:cNvSpPr/>
          <p:nvPr/>
        </p:nvSpPr>
        <p:spPr>
          <a:xfrm rot="2624438">
            <a:off x="3692867" y="4168532"/>
            <a:ext cx="415160" cy="1101077"/>
          </a:xfrm>
          <a:prstGeom prst="triangle">
            <a:avLst/>
          </a:prstGeom>
          <a:solidFill>
            <a:srgbClr val="CC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6" name="Google Shape;102;p3">
            <a:hlinkClick r:id="rId3" action="ppaction://hlinksldjump"/>
          </p:cNvPr>
          <p:cNvSpPr txBox="1"/>
          <p:nvPr/>
        </p:nvSpPr>
        <p:spPr>
          <a:xfrm>
            <a:off x="1104725" y="5143750"/>
            <a:ext cx="4530219" cy="68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Recuerda  que la Distribución de Dividendos disminuye el Patrimonio Neto.</a:t>
            </a:r>
            <a:endParaRPr sz="2000" dirty="0">
              <a:solidFill>
                <a:schemeClr val="bg1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9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0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pic>
        <p:nvPicPr>
          <p:cNvPr id="22" name="Imagen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63601"/>
            <a:ext cx="180000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463">
            <a:off x="5723418" y="5091104"/>
            <a:ext cx="2221333" cy="2647732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785836" y="1379868"/>
            <a:ext cx="8148591" cy="2055234"/>
            <a:chOff x="785836" y="1379868"/>
            <a:chExt cx="8148591" cy="2055234"/>
          </a:xfrm>
          <a:solidFill>
            <a:schemeClr val="bg1"/>
          </a:solidFill>
        </p:grpSpPr>
        <p:sp>
          <p:nvSpPr>
            <p:cNvPr id="7" name="Rectángulo redondeado 6"/>
            <p:cNvSpPr/>
            <p:nvPr/>
          </p:nvSpPr>
          <p:spPr>
            <a:xfrm rot="10800000" flipH="1">
              <a:off x="785836" y="1379868"/>
              <a:ext cx="8148591" cy="166813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  <p:sp>
          <p:nvSpPr>
            <p:cNvPr id="8" name="Triángulo isósceles 7"/>
            <p:cNvSpPr/>
            <p:nvPr/>
          </p:nvSpPr>
          <p:spPr>
            <a:xfrm rot="8056585" flipH="1">
              <a:off x="2705517" y="2676983"/>
              <a:ext cx="415160" cy="110107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sng"/>
            </a:p>
          </p:txBody>
        </p:sp>
      </p:grpSp>
      <p:sp>
        <p:nvSpPr>
          <p:cNvPr id="9" name="Google Shape;402;p19"/>
          <p:cNvSpPr txBox="1"/>
          <p:nvPr/>
        </p:nvSpPr>
        <p:spPr>
          <a:xfrm>
            <a:off x="1009232" y="2054184"/>
            <a:ext cx="7701799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es-CL" sz="2400" dirty="0" smtClea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s-CL" sz="2400" dirty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Las variaciones ocurridas en varios periodos se informan a través de los Estados de cambio en el Patrimonio?</a:t>
            </a:r>
            <a:endParaRPr sz="2400" b="1" i="0" u="none" strike="noStrike" cap="none" dirty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6;p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2686370" y="4199759"/>
            <a:ext cx="1913746" cy="576000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sz="2400" dirty="0"/>
          </a:p>
        </p:txBody>
      </p:sp>
      <p:sp>
        <p:nvSpPr>
          <p:cNvPr id="11" name="Google Shape;97;p2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5553148" y="4199759"/>
            <a:ext cx="1480745" cy="576000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9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0" name="Triángulo isósceles 19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21" name="Google Shape;102;p3">
            <a:hlinkClick r:id="rId4" action="ppaction://hlinksldjump"/>
          </p:cNvPr>
          <p:cNvSpPr txBox="1"/>
          <p:nvPr/>
        </p:nvSpPr>
        <p:spPr>
          <a:xfrm>
            <a:off x="1492529" y="5237738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 </a:t>
            </a:r>
            <a:r>
              <a:rPr lang="es-CL" sz="2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Excelente!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23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4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 smtClean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285</Words>
  <Application>Microsoft Office PowerPoint</Application>
  <PresentationFormat>Personalizado</PresentationFormat>
  <Paragraphs>53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Sandrita</dc:creator>
  <cp:lastModifiedBy>Isabel Nuñez</cp:lastModifiedBy>
  <cp:revision>12</cp:revision>
  <dcterms:created xsi:type="dcterms:W3CDTF">2020-06-09T14:44:18Z</dcterms:created>
  <dcterms:modified xsi:type="dcterms:W3CDTF">2021-02-24T20:00:44Z</dcterms:modified>
</cp:coreProperties>
</file>