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715500" cy="7556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wdnugqQnFqoKKRYZYqRgM1knN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5F90F-249F-4F20-BE4C-B880EC1B8BE4}">
  <a:tblStyle styleId="{49A5F90F-249F-4F20-BE4C-B880EC1B8BE4}" styleName="Table_0">
    <a:wholeTbl>
      <a:tcTxStyle b="off" i="off">
        <a:font>
          <a:latin typeface="Helvetica"/>
          <a:ea typeface="Helvetica"/>
          <a:cs typeface="Helvetic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tcBdr/>
        <a:fill>
          <a:solidFill>
            <a:srgbClr val="FFE2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2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Helvetica"/>
          <a:ea typeface="Helvetica"/>
          <a:cs typeface="Helvetic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Helvetica"/>
          <a:ea typeface="Helvetica"/>
          <a:cs typeface="Helvetic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"/>
          <a:ea typeface="Helvetica"/>
          <a:cs typeface="Helvetic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Google Shape;26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424" name="Google Shape;4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One column text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2" descr="Imagen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32"/>
          <p:cNvGrpSpPr/>
          <p:nvPr/>
        </p:nvGrpSpPr>
        <p:grpSpPr>
          <a:xfrm>
            <a:off x="242853" y="1756547"/>
            <a:ext cx="9346505" cy="5675926"/>
            <a:chOff x="-2" y="-1"/>
            <a:chExt cx="9346504" cy="5675925"/>
          </a:xfrm>
        </p:grpSpPr>
        <p:sp>
          <p:nvSpPr>
            <p:cNvPr id="18" name="Google Shape;18;p32"/>
            <p:cNvSpPr/>
            <p:nvPr/>
          </p:nvSpPr>
          <p:spPr>
            <a:xfrm>
              <a:off x="-2" y="-1"/>
              <a:ext cx="9346504" cy="567592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2"/>
            <p:cNvSpPr txBox="1"/>
            <p:nvPr/>
          </p:nvSpPr>
          <p:spPr>
            <a:xfrm>
              <a:off x="-1" y="2647844"/>
              <a:ext cx="9091321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id="20" name="Google Shape;20;p32" descr="Google Shape;1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1706" y="6387272"/>
            <a:ext cx="830661" cy="75600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2"/>
          <p:cNvSpPr/>
          <p:nvPr/>
        </p:nvSpPr>
        <p:spPr>
          <a:xfrm>
            <a:off x="436350" y="6464001"/>
            <a:ext cx="7891862" cy="680476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2" descr="Imagen 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440" y="6462795"/>
            <a:ext cx="690484" cy="68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2" descr="Imagen 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2364" y="1222172"/>
            <a:ext cx="1080002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2" descr="Imagen 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72364" y="418596"/>
            <a:ext cx="1080002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2"/>
          <p:cNvSpPr txBox="1">
            <a:spLocks noGrp="1"/>
          </p:cNvSpPr>
          <p:nvPr>
            <p:ph type="sldNum" idx="12"/>
          </p:nvPr>
        </p:nvSpPr>
        <p:spPr>
          <a:xfrm>
            <a:off x="6689121" y="6871630"/>
            <a:ext cx="273654" cy="26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One column text 2">
  <p:cSld name="1_One column text 2 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1"/>
          <p:cNvSpPr/>
          <p:nvPr/>
        </p:nvSpPr>
        <p:spPr>
          <a:xfrm rot="10800000" flipH="1">
            <a:off x="181647" y="822024"/>
            <a:ext cx="9356705" cy="65313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" name="Google Shape;113;p41"/>
          <p:cNvGrpSpPr/>
          <p:nvPr/>
        </p:nvGrpSpPr>
        <p:grpSpPr>
          <a:xfrm>
            <a:off x="8091896" y="451665"/>
            <a:ext cx="662111" cy="380240"/>
            <a:chOff x="-1" y="0"/>
            <a:chExt cx="662109" cy="380239"/>
          </a:xfrm>
        </p:grpSpPr>
        <p:sp>
          <p:nvSpPr>
            <p:cNvPr id="114" name="Google Shape;114;p41"/>
            <p:cNvSpPr/>
            <p:nvPr/>
          </p:nvSpPr>
          <p:spPr>
            <a:xfrm>
              <a:off x="-1" y="327735"/>
              <a:ext cx="662109" cy="52504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1"/>
            <p:cNvSpPr txBox="1"/>
            <p:nvPr/>
          </p:nvSpPr>
          <p:spPr>
            <a:xfrm>
              <a:off x="-1" y="0"/>
              <a:ext cx="662109" cy="380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16" name="Google Shape;116;p41"/>
          <p:cNvGrpSpPr/>
          <p:nvPr/>
        </p:nvGrpSpPr>
        <p:grpSpPr>
          <a:xfrm>
            <a:off x="8753994" y="451665"/>
            <a:ext cx="785407" cy="380240"/>
            <a:chOff x="-2" y="0"/>
            <a:chExt cx="785406" cy="380239"/>
          </a:xfrm>
        </p:grpSpPr>
        <p:sp>
          <p:nvSpPr>
            <p:cNvPr id="117" name="Google Shape;117;p41"/>
            <p:cNvSpPr/>
            <p:nvPr/>
          </p:nvSpPr>
          <p:spPr>
            <a:xfrm>
              <a:off x="-2" y="327735"/>
              <a:ext cx="785406" cy="52504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1"/>
            <p:cNvSpPr txBox="1"/>
            <p:nvPr/>
          </p:nvSpPr>
          <p:spPr>
            <a:xfrm>
              <a:off x="-2" y="0"/>
              <a:ext cx="785406" cy="380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119" name="Google Shape;119;p41"/>
          <p:cNvSpPr/>
          <p:nvPr/>
        </p:nvSpPr>
        <p:spPr>
          <a:xfrm>
            <a:off x="181649" y="180897"/>
            <a:ext cx="7909205" cy="65100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1"/>
          <p:cNvSpPr txBox="1"/>
          <p:nvPr/>
        </p:nvSpPr>
        <p:spPr>
          <a:xfrm>
            <a:off x="8170650" y="288449"/>
            <a:ext cx="1166704" cy="372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121" name="Google Shape;121;p41"/>
          <p:cNvSpPr txBox="1"/>
          <p:nvPr/>
        </p:nvSpPr>
        <p:spPr>
          <a:xfrm>
            <a:off x="375975" y="6881800"/>
            <a:ext cx="6786599" cy="35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s-MX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MX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s-MX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1"/>
          <p:cNvSpPr txBox="1">
            <a:spLocks noGrp="1"/>
          </p:cNvSpPr>
          <p:nvPr>
            <p:ph type="sldNum" idx="12"/>
          </p:nvPr>
        </p:nvSpPr>
        <p:spPr>
          <a:xfrm>
            <a:off x="371694" y="6881800"/>
            <a:ext cx="337154" cy="31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sldNum" idx="12"/>
          </p:nvPr>
        </p:nvSpPr>
        <p:spPr>
          <a:xfrm>
            <a:off x="6689121" y="6871630"/>
            <a:ext cx="273654" cy="26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/>
          <p:nvPr/>
        </p:nvSpPr>
        <p:spPr>
          <a:xfrm>
            <a:off x="180898" y="180900"/>
            <a:ext cx="7911003" cy="6510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34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31" name="Google Shape;31;p34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4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33" name="Google Shape;33;p34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34" name="Google Shape;34;p34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4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36" name="Google Shape;36;p34"/>
          <p:cNvSpPr txBox="1"/>
          <p:nvPr/>
        </p:nvSpPr>
        <p:spPr>
          <a:xfrm>
            <a:off x="442650" y="350325"/>
            <a:ext cx="7441801" cy="4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MX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Seguridad en Bodega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4"/>
          <p:cNvSpPr txBox="1"/>
          <p:nvPr/>
        </p:nvSpPr>
        <p:spPr>
          <a:xfrm>
            <a:off x="8443617" y="271142"/>
            <a:ext cx="1166702" cy="43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lang="es-MX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600" b="0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4"/>
          <p:cNvSpPr txBox="1"/>
          <p:nvPr/>
        </p:nvSpPr>
        <p:spPr>
          <a:xfrm>
            <a:off x="375975" y="6881800"/>
            <a:ext cx="6786599" cy="35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s-MX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MX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s-MX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4"/>
          <p:cNvSpPr txBox="1">
            <a:spLocks noGrp="1"/>
          </p:cNvSpPr>
          <p:nvPr>
            <p:ph type="sldNum" idx="12"/>
          </p:nvPr>
        </p:nvSpPr>
        <p:spPr>
          <a:xfrm>
            <a:off x="371688" y="6881800"/>
            <a:ext cx="337158" cy="3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">
  <p:cSld name="TITLE_AND_BODY 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/>
          <p:nvPr/>
        </p:nvSpPr>
        <p:spPr>
          <a:xfrm rot="10800000" flipH="1">
            <a:off x="180974" y="832249"/>
            <a:ext cx="9358202" cy="12369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0173" y="0"/>
                </a:lnTo>
                <a:cubicBezTo>
                  <a:pt x="20961" y="0"/>
                  <a:pt x="21600" y="4835"/>
                  <a:pt x="21600" y="108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5"/>
          <p:cNvSpPr/>
          <p:nvPr/>
        </p:nvSpPr>
        <p:spPr>
          <a:xfrm>
            <a:off x="180898" y="180900"/>
            <a:ext cx="7911003" cy="6510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35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44" name="Google Shape;44;p35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5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46" name="Google Shape;46;p35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47" name="Google Shape;47;p35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5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49" name="Google Shape;49;p35"/>
          <p:cNvSpPr txBox="1"/>
          <p:nvPr/>
        </p:nvSpPr>
        <p:spPr>
          <a:xfrm>
            <a:off x="8443617" y="271142"/>
            <a:ext cx="1166702" cy="43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lang="es-MX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600" b="0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5"/>
          <p:cNvSpPr txBox="1"/>
          <p:nvPr/>
        </p:nvSpPr>
        <p:spPr>
          <a:xfrm>
            <a:off x="442650" y="350325"/>
            <a:ext cx="7441801" cy="4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MX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Seguridad en Bodega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5"/>
          <p:cNvSpPr txBox="1"/>
          <p:nvPr/>
        </p:nvSpPr>
        <p:spPr>
          <a:xfrm>
            <a:off x="375975" y="6881800"/>
            <a:ext cx="6786599" cy="35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s-MX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MX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s-MX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5"/>
          <p:cNvSpPr txBox="1">
            <a:spLocks noGrp="1"/>
          </p:cNvSpPr>
          <p:nvPr>
            <p:ph type="sldNum" idx="12"/>
          </p:nvPr>
        </p:nvSpPr>
        <p:spPr>
          <a:xfrm>
            <a:off x="371688" y="6881800"/>
            <a:ext cx="337158" cy="3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TWO_COLUMNS" type="twoColTx">
  <p:cSld name="TITLE_AND_TWO_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/>
          <p:nvPr/>
        </p:nvSpPr>
        <p:spPr>
          <a:xfrm rot="10800000" flipH="1">
            <a:off x="181647" y="822023"/>
            <a:ext cx="9356705" cy="65313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6"/>
          <p:cNvSpPr/>
          <p:nvPr/>
        </p:nvSpPr>
        <p:spPr>
          <a:xfrm>
            <a:off x="180895" y="180900"/>
            <a:ext cx="7911008" cy="6510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36"/>
          <p:cNvGrpSpPr/>
          <p:nvPr/>
        </p:nvGrpSpPr>
        <p:grpSpPr>
          <a:xfrm>
            <a:off x="8091893" y="451665"/>
            <a:ext cx="662116" cy="380242"/>
            <a:chOff x="-2" y="0"/>
            <a:chExt cx="662115" cy="380241"/>
          </a:xfrm>
        </p:grpSpPr>
        <p:sp>
          <p:nvSpPr>
            <p:cNvPr id="57" name="Google Shape;57;p36"/>
            <p:cNvSpPr/>
            <p:nvPr/>
          </p:nvSpPr>
          <p:spPr>
            <a:xfrm>
              <a:off x="-2" y="327735"/>
              <a:ext cx="662115" cy="52506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6"/>
            <p:cNvSpPr txBox="1"/>
            <p:nvPr/>
          </p:nvSpPr>
          <p:spPr>
            <a:xfrm>
              <a:off x="-2" y="0"/>
              <a:ext cx="662115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59" name="Google Shape;59;p36"/>
          <p:cNvGrpSpPr/>
          <p:nvPr/>
        </p:nvGrpSpPr>
        <p:grpSpPr>
          <a:xfrm>
            <a:off x="8753992" y="451665"/>
            <a:ext cx="785411" cy="380242"/>
            <a:chOff x="-1" y="0"/>
            <a:chExt cx="785409" cy="380241"/>
          </a:xfrm>
        </p:grpSpPr>
        <p:sp>
          <p:nvSpPr>
            <p:cNvPr id="60" name="Google Shape;60;p36"/>
            <p:cNvSpPr/>
            <p:nvPr/>
          </p:nvSpPr>
          <p:spPr>
            <a:xfrm>
              <a:off x="-1" y="327735"/>
              <a:ext cx="785409" cy="52506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6"/>
            <p:cNvSpPr txBox="1"/>
            <p:nvPr/>
          </p:nvSpPr>
          <p:spPr>
            <a:xfrm>
              <a:off x="-1" y="0"/>
              <a:ext cx="785409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62" name="Google Shape;62;p36"/>
          <p:cNvSpPr txBox="1"/>
          <p:nvPr/>
        </p:nvSpPr>
        <p:spPr>
          <a:xfrm>
            <a:off x="375975" y="6881800"/>
            <a:ext cx="6786599" cy="35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s-MX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MX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s-MX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6"/>
          <p:cNvSpPr txBox="1"/>
          <p:nvPr/>
        </p:nvSpPr>
        <p:spPr>
          <a:xfrm>
            <a:off x="442650" y="350322"/>
            <a:ext cx="7441801" cy="4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MX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Seguridad en Bodega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6"/>
          <p:cNvSpPr txBox="1"/>
          <p:nvPr/>
        </p:nvSpPr>
        <p:spPr>
          <a:xfrm>
            <a:off x="8443617" y="271141"/>
            <a:ext cx="1166705" cy="43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lang="es-MX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600" b="0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6"/>
          <p:cNvSpPr txBox="1">
            <a:spLocks noGrp="1"/>
          </p:cNvSpPr>
          <p:nvPr>
            <p:ph type="sldNum" idx="12"/>
          </p:nvPr>
        </p:nvSpPr>
        <p:spPr>
          <a:xfrm>
            <a:off x="371696" y="6881800"/>
            <a:ext cx="337153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/>
          <p:nvPr/>
        </p:nvSpPr>
        <p:spPr>
          <a:xfrm rot="10800000" flipH="1">
            <a:off x="181648" y="822024"/>
            <a:ext cx="9356703" cy="65313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7"/>
          <p:cNvSpPr/>
          <p:nvPr/>
        </p:nvSpPr>
        <p:spPr>
          <a:xfrm>
            <a:off x="180898" y="180900"/>
            <a:ext cx="7911003" cy="6510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37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70" name="Google Shape;70;p37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7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72" name="Google Shape;72;p37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73" name="Google Shape;73;p37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7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75" name="Google Shape;75;p37"/>
          <p:cNvSpPr txBox="1"/>
          <p:nvPr/>
        </p:nvSpPr>
        <p:spPr>
          <a:xfrm>
            <a:off x="442650" y="350325"/>
            <a:ext cx="7441801" cy="4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MX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Seguridad en Bodega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7"/>
          <p:cNvSpPr txBox="1"/>
          <p:nvPr/>
        </p:nvSpPr>
        <p:spPr>
          <a:xfrm>
            <a:off x="8443617" y="271142"/>
            <a:ext cx="1166702" cy="43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lang="es-MX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600" b="0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7"/>
          <p:cNvSpPr txBox="1"/>
          <p:nvPr/>
        </p:nvSpPr>
        <p:spPr>
          <a:xfrm>
            <a:off x="375975" y="6881800"/>
            <a:ext cx="6786599" cy="35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s-MX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MX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s-MX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7"/>
          <p:cNvSpPr txBox="1">
            <a:spLocks noGrp="1"/>
          </p:cNvSpPr>
          <p:nvPr>
            <p:ph type="sldNum" idx="12"/>
          </p:nvPr>
        </p:nvSpPr>
        <p:spPr>
          <a:xfrm>
            <a:off x="371688" y="6881800"/>
            <a:ext cx="337158" cy="3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TWO_COLUMNS">
  <p:cSld name="TITLE_AND_TWO_COLUMNS 2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8"/>
          <p:cNvSpPr/>
          <p:nvPr/>
        </p:nvSpPr>
        <p:spPr>
          <a:xfrm rot="10800000" flipH="1">
            <a:off x="181648" y="822024"/>
            <a:ext cx="9356703" cy="653130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7E3D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8"/>
          <p:cNvSpPr/>
          <p:nvPr/>
        </p:nvSpPr>
        <p:spPr>
          <a:xfrm>
            <a:off x="180898" y="180900"/>
            <a:ext cx="7911003" cy="65100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solidFill>
            <a:srgbClr val="ED6B00"/>
          </a:solidFill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" name="Google Shape;82;p38"/>
          <p:cNvGrpSpPr/>
          <p:nvPr/>
        </p:nvGrpSpPr>
        <p:grpSpPr>
          <a:xfrm>
            <a:off x="8091898" y="451665"/>
            <a:ext cx="662105" cy="380238"/>
            <a:chOff x="-1" y="0"/>
            <a:chExt cx="662104" cy="380236"/>
          </a:xfrm>
        </p:grpSpPr>
        <p:sp>
          <p:nvSpPr>
            <p:cNvPr id="83" name="Google Shape;83;p38"/>
            <p:cNvSpPr/>
            <p:nvPr/>
          </p:nvSpPr>
          <p:spPr>
            <a:xfrm>
              <a:off x="-1" y="327734"/>
              <a:ext cx="662104" cy="52502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8"/>
            <p:cNvSpPr txBox="1"/>
            <p:nvPr/>
          </p:nvSpPr>
          <p:spPr>
            <a:xfrm>
              <a:off x="-1" y="0"/>
              <a:ext cx="662104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85" name="Google Shape;85;p38"/>
          <p:cNvGrpSpPr/>
          <p:nvPr/>
        </p:nvGrpSpPr>
        <p:grpSpPr>
          <a:xfrm>
            <a:off x="8753997" y="451665"/>
            <a:ext cx="785404" cy="380238"/>
            <a:chOff x="-1" y="0"/>
            <a:chExt cx="785403" cy="380236"/>
          </a:xfrm>
        </p:grpSpPr>
        <p:sp>
          <p:nvSpPr>
            <p:cNvPr id="86" name="Google Shape;86;p38"/>
            <p:cNvSpPr/>
            <p:nvPr/>
          </p:nvSpPr>
          <p:spPr>
            <a:xfrm>
              <a:off x="-1" y="327734"/>
              <a:ext cx="785403" cy="52502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45700" tIns="45700" rIns="45700" bIns="4570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8"/>
            <p:cNvSpPr txBox="1"/>
            <p:nvPr/>
          </p:nvSpPr>
          <p:spPr>
            <a:xfrm>
              <a:off x="-1" y="0"/>
              <a:ext cx="785403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88" name="Google Shape;88;p38"/>
          <p:cNvSpPr txBox="1"/>
          <p:nvPr/>
        </p:nvSpPr>
        <p:spPr>
          <a:xfrm>
            <a:off x="442650" y="350325"/>
            <a:ext cx="7441801" cy="4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MX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Seguridad en Bodega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8"/>
          <p:cNvSpPr txBox="1"/>
          <p:nvPr/>
        </p:nvSpPr>
        <p:spPr>
          <a:xfrm>
            <a:off x="8443617" y="271142"/>
            <a:ext cx="1166702" cy="430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3|</a:t>
            </a:r>
            <a:r>
              <a:rPr lang="es-MX"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600" b="0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8"/>
          <p:cNvSpPr txBox="1"/>
          <p:nvPr/>
        </p:nvSpPr>
        <p:spPr>
          <a:xfrm>
            <a:off x="375975" y="6881800"/>
            <a:ext cx="6786599" cy="35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s-MX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MX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s-MX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8"/>
          <p:cNvSpPr txBox="1">
            <a:spLocks noGrp="1"/>
          </p:cNvSpPr>
          <p:nvPr>
            <p:ph type="sldNum" idx="12"/>
          </p:nvPr>
        </p:nvSpPr>
        <p:spPr>
          <a:xfrm>
            <a:off x="371688" y="6881800"/>
            <a:ext cx="337158" cy="3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9"/>
          <p:cNvSpPr/>
          <p:nvPr/>
        </p:nvSpPr>
        <p:spPr>
          <a:xfrm rot="10800000" flipH="1">
            <a:off x="181561" y="821680"/>
            <a:ext cx="9352115" cy="6528557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9"/>
          <p:cNvSpPr/>
          <p:nvPr/>
        </p:nvSpPr>
        <p:spPr>
          <a:xfrm>
            <a:off x="180811" y="180824"/>
            <a:ext cx="7907124" cy="650727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375" tIns="91375" rIns="91375" bIns="913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9"/>
          <p:cNvSpPr txBox="1"/>
          <p:nvPr/>
        </p:nvSpPr>
        <p:spPr>
          <a:xfrm>
            <a:off x="8439481" y="271029"/>
            <a:ext cx="1166128" cy="34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MX" sz="11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lang="es-MX" sz="1599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599" b="0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9"/>
          <p:cNvSpPr txBox="1"/>
          <p:nvPr/>
        </p:nvSpPr>
        <p:spPr>
          <a:xfrm>
            <a:off x="180812" y="6878910"/>
            <a:ext cx="527686" cy="26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99"/>
              <a:buFont typeface="Calibri"/>
              <a:buNone/>
            </a:pPr>
            <a:fld id="{00000000-1234-1234-1234-123412341234}" type="slidenum">
              <a:rPr lang="es-MX" sz="10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099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9"/>
          <p:cNvSpPr txBox="1"/>
          <p:nvPr/>
        </p:nvSpPr>
        <p:spPr>
          <a:xfrm>
            <a:off x="375791" y="6878910"/>
            <a:ext cx="6783275" cy="34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099"/>
              <a:buFont typeface="Calibri"/>
              <a:buNone/>
            </a:pPr>
            <a:r>
              <a:rPr lang="es-MX" sz="1099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MX" sz="1099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s-MX" sz="10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099" b="0" i="0" u="none" strike="noStrike" cap="non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9"/>
          <p:cNvSpPr txBox="1"/>
          <p:nvPr/>
        </p:nvSpPr>
        <p:spPr>
          <a:xfrm>
            <a:off x="442650" y="350325"/>
            <a:ext cx="7441801" cy="4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MX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Seguridad en Bodega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One column text 2">
  <p:cSld name="1_One column text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0"/>
          <p:cNvSpPr/>
          <p:nvPr/>
        </p:nvSpPr>
        <p:spPr>
          <a:xfrm rot="10800000" flipH="1">
            <a:off x="181647" y="822023"/>
            <a:ext cx="9356705" cy="65313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9286" y="0"/>
                </a:lnTo>
                <a:cubicBezTo>
                  <a:pt x="20564" y="0"/>
                  <a:pt x="21600" y="1484"/>
                  <a:pt x="21600" y="3316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40"/>
          <p:cNvGrpSpPr/>
          <p:nvPr/>
        </p:nvGrpSpPr>
        <p:grpSpPr>
          <a:xfrm>
            <a:off x="8091894" y="451665"/>
            <a:ext cx="662113" cy="380241"/>
            <a:chOff x="-1" y="0"/>
            <a:chExt cx="662111" cy="380240"/>
          </a:xfrm>
        </p:grpSpPr>
        <p:sp>
          <p:nvSpPr>
            <p:cNvPr id="102" name="Google Shape;102;p40"/>
            <p:cNvSpPr/>
            <p:nvPr/>
          </p:nvSpPr>
          <p:spPr>
            <a:xfrm>
              <a:off x="-1" y="327735"/>
              <a:ext cx="662111" cy="52505"/>
            </a:xfrm>
            <a:prstGeom prst="rect">
              <a:avLst/>
            </a:prstGeom>
            <a:solidFill>
              <a:srgbClr val="0F69B4"/>
            </a:solidFill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0"/>
            <p:cNvSpPr txBox="1"/>
            <p:nvPr/>
          </p:nvSpPr>
          <p:spPr>
            <a:xfrm>
              <a:off x="-1" y="0"/>
              <a:ext cx="662111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04" name="Google Shape;104;p40"/>
          <p:cNvGrpSpPr/>
          <p:nvPr/>
        </p:nvGrpSpPr>
        <p:grpSpPr>
          <a:xfrm>
            <a:off x="8753993" y="451665"/>
            <a:ext cx="785409" cy="380241"/>
            <a:chOff x="-2" y="0"/>
            <a:chExt cx="785408" cy="380240"/>
          </a:xfrm>
        </p:grpSpPr>
        <p:sp>
          <p:nvSpPr>
            <p:cNvPr id="105" name="Google Shape;105;p40"/>
            <p:cNvSpPr/>
            <p:nvPr/>
          </p:nvSpPr>
          <p:spPr>
            <a:xfrm>
              <a:off x="-2" y="327735"/>
              <a:ext cx="785408" cy="52505"/>
            </a:xfrm>
            <a:prstGeom prst="rect">
              <a:avLst/>
            </a:prstGeom>
            <a:solidFill>
              <a:srgbClr val="EB3C46"/>
            </a:solidFill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0"/>
            <p:cNvSpPr txBox="1"/>
            <p:nvPr/>
          </p:nvSpPr>
          <p:spPr>
            <a:xfrm>
              <a:off x="-2" y="0"/>
              <a:ext cx="785408" cy="3802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107" name="Google Shape;107;p40"/>
          <p:cNvSpPr/>
          <p:nvPr/>
        </p:nvSpPr>
        <p:spPr>
          <a:xfrm>
            <a:off x="181649" y="180896"/>
            <a:ext cx="7909205" cy="65100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96" y="0"/>
                </a:moveTo>
                <a:lnTo>
                  <a:pt x="21304" y="0"/>
                </a:lnTo>
                <a:cubicBezTo>
                  <a:pt x="21467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33" y="0"/>
                  <a:pt x="296" y="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0"/>
          <p:cNvSpPr txBox="1"/>
          <p:nvPr/>
        </p:nvSpPr>
        <p:spPr>
          <a:xfrm>
            <a:off x="8170650" y="288449"/>
            <a:ext cx="1166705" cy="372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/>
          </a:p>
        </p:txBody>
      </p:sp>
      <p:sp>
        <p:nvSpPr>
          <p:cNvPr id="109" name="Google Shape;109;p40"/>
          <p:cNvSpPr txBox="1"/>
          <p:nvPr/>
        </p:nvSpPr>
        <p:spPr>
          <a:xfrm>
            <a:off x="375975" y="6881800"/>
            <a:ext cx="6786599" cy="35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1100"/>
              <a:buFont typeface="Calibri"/>
              <a:buNone/>
            </a:pPr>
            <a:r>
              <a:rPr lang="es-MX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s-MX" sz="1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s-MX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0"/>
          <p:cNvSpPr txBox="1">
            <a:spLocks noGrp="1"/>
          </p:cNvSpPr>
          <p:nvPr>
            <p:ph type="sldNum" idx="12"/>
          </p:nvPr>
        </p:nvSpPr>
        <p:spPr>
          <a:xfrm>
            <a:off x="371696" y="6881800"/>
            <a:ext cx="337153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defRPr sz="1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 b="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1"/>
          <p:cNvGrpSpPr/>
          <p:nvPr/>
        </p:nvGrpSpPr>
        <p:grpSpPr>
          <a:xfrm>
            <a:off x="242853" y="1756547"/>
            <a:ext cx="9346505" cy="5675926"/>
            <a:chOff x="-2" y="-1"/>
            <a:chExt cx="9346504" cy="5675925"/>
          </a:xfrm>
        </p:grpSpPr>
        <p:sp>
          <p:nvSpPr>
            <p:cNvPr id="7" name="Google Shape;7;p31"/>
            <p:cNvSpPr/>
            <p:nvPr/>
          </p:nvSpPr>
          <p:spPr>
            <a:xfrm>
              <a:off x="-2" y="-1"/>
              <a:ext cx="9346504" cy="567592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19587" y="0"/>
                  </a:lnTo>
                  <a:cubicBezTo>
                    <a:pt x="20699" y="0"/>
                    <a:pt x="21600" y="1484"/>
                    <a:pt x="21600" y="3316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31"/>
            <p:cNvSpPr txBox="1"/>
            <p:nvPr/>
          </p:nvSpPr>
          <p:spPr>
            <a:xfrm>
              <a:off x="-1" y="2647844"/>
              <a:ext cx="9091321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pic>
        <p:nvPicPr>
          <p:cNvPr id="9" name="Google Shape;9;p31" descr="Imagen 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33440" y="418596"/>
            <a:ext cx="2897435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31" descr="Imagen 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272364" y="1222172"/>
            <a:ext cx="1080002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1" descr="Imagen 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272364" y="418596"/>
            <a:ext cx="1080002" cy="6647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1"/>
          <p:cNvSpPr txBox="1">
            <a:spLocks noGrp="1"/>
          </p:cNvSpPr>
          <p:nvPr>
            <p:ph type="title"/>
          </p:nvPr>
        </p:nvSpPr>
        <p:spPr>
          <a:xfrm>
            <a:off x="1455638" y="848357"/>
            <a:ext cx="7772401" cy="1838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body" idx="1"/>
          </p:nvPr>
        </p:nvSpPr>
        <p:spPr>
          <a:xfrm>
            <a:off x="5422800" y="2686755"/>
            <a:ext cx="3805239" cy="486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6689121" y="6871630"/>
            <a:ext cx="273654" cy="26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/>
          <p:nvPr/>
        </p:nvSpPr>
        <p:spPr>
          <a:xfrm>
            <a:off x="1176618" y="6563127"/>
            <a:ext cx="7012135" cy="482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lang="es-MX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/>
          </a:p>
        </p:txBody>
      </p:sp>
      <p:sp>
        <p:nvSpPr>
          <p:cNvPr id="128" name="Google Shape;128;p1"/>
          <p:cNvSpPr txBox="1"/>
          <p:nvPr/>
        </p:nvSpPr>
        <p:spPr>
          <a:xfrm>
            <a:off x="374948" y="2026108"/>
            <a:ext cx="1444329" cy="41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s-MX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4</a:t>
            </a: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1139098" y="834800"/>
            <a:ext cx="4156804" cy="3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lang="es-MX" sz="12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s-MX" sz="12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/>
          </a:p>
        </p:txBody>
      </p:sp>
      <p:sp>
        <p:nvSpPr>
          <p:cNvPr id="130" name="Google Shape;130;p1"/>
          <p:cNvSpPr txBox="1"/>
          <p:nvPr/>
        </p:nvSpPr>
        <p:spPr>
          <a:xfrm>
            <a:off x="348556" y="2590023"/>
            <a:ext cx="4118088" cy="118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lang="es-MX" sz="3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SEGURIDAD DE BODEGA</a:t>
            </a:r>
            <a:endParaRPr sz="36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2853" y="3350553"/>
            <a:ext cx="5295900" cy="27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/>
          <p:nvPr/>
        </p:nvSpPr>
        <p:spPr>
          <a:xfrm flipH="1">
            <a:off x="530576" y="1927426"/>
            <a:ext cx="8526130" cy="4661877"/>
          </a:xfrm>
          <a:prstGeom prst="roundRect">
            <a:avLst>
              <a:gd name="adj" fmla="val 1026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400037" y="967197"/>
            <a:ext cx="6246760" cy="96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s-MX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CLASIFICACIÓN DE LOS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FACTORES DE RIESGOS</a:t>
            </a:r>
            <a:endParaRPr sz="2800" b="1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765853" y="2217840"/>
            <a:ext cx="4743125" cy="4217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5763" marR="0" lvl="2" indent="-38576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-MX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Factores de Riesgos Físicos: </a:t>
            </a: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aquellos factores ambientales de naturaleza física que, cuando nos exponemos a ellos, pueden provocar daños en la salud, según la intensidad y la concentración de los mismos.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marR="0" lvl="2" indent="-385763" algn="l" rtl="0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-MX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Factores de Riesgos Químicos:  </a:t>
            </a: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refiere a las sustancias químicas orgánicas, naturales o sintéticas que durante la fabricación, manejo, transporte, almacenamiento o uso, puedan entrar en contacto con el organismo por inhalación, ingestión o absorción, ocasionando problemas en la salud según su concentración y tiempo de exposición.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4255" y="2147768"/>
            <a:ext cx="3197773" cy="1768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1835" y="4151439"/>
            <a:ext cx="2302612" cy="220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"/>
          <p:cNvSpPr/>
          <p:nvPr/>
        </p:nvSpPr>
        <p:spPr>
          <a:xfrm flipH="1">
            <a:off x="400037" y="1945532"/>
            <a:ext cx="8777829" cy="4643771"/>
          </a:xfrm>
          <a:prstGeom prst="roundRect">
            <a:avLst>
              <a:gd name="adj" fmla="val 91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 txBox="1"/>
          <p:nvPr/>
        </p:nvSpPr>
        <p:spPr>
          <a:xfrm>
            <a:off x="400037" y="967197"/>
            <a:ext cx="6246760" cy="96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s-MX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CLASIFICACIÓN DE LOS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FACTORES DE RIESGOS</a:t>
            </a:r>
            <a:endParaRPr sz="2800" b="1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615723" y="2275339"/>
            <a:ext cx="5132407" cy="4397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85763" marR="0" lvl="2" indent="-385763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3"/>
            </a:pPr>
            <a:r>
              <a:rPr lang="es-MX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Factores de Riesgos Físicos - Químicos: </a:t>
            </a: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Abarca todos aquellos objetos, materiales combustibles, sustancias químicas y fuentes de calor, que bajo ciertas circunstancias de inflamabilidad o combustibilidad, puedan ocasionar incendios y explosiones con consecuencias graves.</a:t>
            </a:r>
            <a:endParaRPr/>
          </a:p>
          <a:p>
            <a:pPr marL="385763" marR="0" lvl="2" indent="-385763" algn="l" rtl="0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3"/>
            </a:pPr>
            <a:r>
              <a:rPr lang="es-MX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Factores de Riesgos Mecánicos o de Seguridad: </a:t>
            </a: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 refiere  a  aquellos  objetos,  máquinas,  equipos,  herramientas  e  instalaciones  locativas  que  por  sus  condiciones  de funcionamiento, diseño o estado pueden causarle alguna lesión al trabajador.</a:t>
            </a:r>
            <a:endParaRPr/>
          </a:p>
          <a:p>
            <a:pPr marL="385763" marR="0" lvl="2" indent="-271463" algn="l" rtl="0">
              <a:lnSpc>
                <a:spcPct val="11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1"/>
          <p:cNvPicPr preferRelativeResize="0"/>
          <p:nvPr/>
        </p:nvPicPr>
        <p:blipFill rotWithShape="1">
          <a:blip r:embed="rId3">
            <a:alphaModFix/>
          </a:blip>
          <a:srcRect l="13788" t="35696" r="19650" b="8765"/>
          <a:stretch/>
        </p:blipFill>
        <p:spPr>
          <a:xfrm>
            <a:off x="6306585" y="2201866"/>
            <a:ext cx="2186296" cy="207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1"/>
          <p:cNvPicPr preferRelativeResize="0"/>
          <p:nvPr/>
        </p:nvPicPr>
        <p:blipFill rotWithShape="1">
          <a:blip r:embed="rId4">
            <a:alphaModFix/>
          </a:blip>
          <a:srcRect t="20153"/>
          <a:stretch/>
        </p:blipFill>
        <p:spPr>
          <a:xfrm>
            <a:off x="5875280" y="4495320"/>
            <a:ext cx="3048906" cy="1825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/>
          <p:nvPr/>
        </p:nvSpPr>
        <p:spPr>
          <a:xfrm flipH="1">
            <a:off x="400037" y="1945532"/>
            <a:ext cx="8777829" cy="4643771"/>
          </a:xfrm>
          <a:prstGeom prst="roundRect">
            <a:avLst>
              <a:gd name="adj" fmla="val 91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2"/>
          <p:cNvSpPr txBox="1"/>
          <p:nvPr/>
        </p:nvSpPr>
        <p:spPr>
          <a:xfrm>
            <a:off x="400037" y="967197"/>
            <a:ext cx="6246760" cy="96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s-MX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CLASIFICACIÓN DE LOS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FACTORES DE RIESGOS</a:t>
            </a:r>
            <a:endParaRPr sz="2800" b="1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688622" y="2328738"/>
            <a:ext cx="4526846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marR="0" lvl="2" indent="-385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5"/>
            </a:pPr>
            <a:r>
              <a:rPr lang="es-MX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Factores de Riesgos Biológicos:  </a:t>
            </a: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refiere a microorganismos o residuos que pueden ocasionar enfermedades a las personas que entran en contacto con ellos.</a:t>
            </a:r>
            <a:endParaRPr/>
          </a:p>
          <a:p>
            <a:pPr marL="385763" marR="0" lvl="2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marR="0" lvl="2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marR="0" lvl="2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marR="0" lvl="2" indent="-385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5"/>
            </a:pPr>
            <a:r>
              <a:rPr lang="es-MX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Factores de Riesgos Ergonómicos: </a:t>
            </a: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todos los objetos, puestos de trabajo, máquinas, mesas y herramientas que por su peso, tamaño, forma o diseño, pueden producir fatiga física o lesiones en músculos o huesos.</a:t>
            </a:r>
            <a:endParaRPr/>
          </a:p>
          <a:p>
            <a:pPr marL="385763" marR="0" lvl="2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12"/>
          <p:cNvPicPr preferRelativeResize="0"/>
          <p:nvPr/>
        </p:nvPicPr>
        <p:blipFill rotWithShape="1">
          <a:blip r:embed="rId3">
            <a:alphaModFix/>
          </a:blip>
          <a:srcRect l="20381" t="40571" r="20856" b="10159"/>
          <a:stretch/>
        </p:blipFill>
        <p:spPr>
          <a:xfrm>
            <a:off x="5758440" y="2328738"/>
            <a:ext cx="2873476" cy="180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72214" y="4669740"/>
            <a:ext cx="2959702" cy="1252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/>
          <p:nvPr/>
        </p:nvSpPr>
        <p:spPr>
          <a:xfrm flipH="1">
            <a:off x="400037" y="1945532"/>
            <a:ext cx="8777829" cy="4643771"/>
          </a:xfrm>
          <a:prstGeom prst="roundRect">
            <a:avLst>
              <a:gd name="adj" fmla="val 91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3"/>
          <p:cNvSpPr txBox="1"/>
          <p:nvPr/>
        </p:nvSpPr>
        <p:spPr>
          <a:xfrm>
            <a:off x="400037" y="967197"/>
            <a:ext cx="6246760" cy="96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s-MX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CLASIFICACIÓN DE LOS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FACTORES DE RIESGOS</a:t>
            </a:r>
            <a:endParaRPr sz="2800" b="1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628597" y="2143975"/>
            <a:ext cx="4925536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marR="0" lvl="2" indent="-385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7"/>
            </a:pPr>
            <a:r>
              <a:rPr lang="es-MX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Factores de Riesgos Psicosocial: </a:t>
            </a: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refiere a todos aquellos factores que pueden generar insatisfacción, aburrimiento, estrés o poca disposición para hacer las tareas.</a:t>
            </a:r>
            <a:endParaRPr/>
          </a:p>
          <a:p>
            <a:pPr marL="385763" marR="0" lvl="2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marR="0" lvl="2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marR="0" lvl="2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marR="0" lvl="2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marR="0" lvl="2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marR="0" lvl="2" indent="-3857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 startAt="7"/>
            </a:pPr>
            <a:r>
              <a:rPr lang="es-MX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Factores de Riesgos Ambientales: </a:t>
            </a:r>
            <a:endParaRPr/>
          </a:p>
          <a:p>
            <a:pPr marL="40243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refiere a todos aquellos factores que generan deterioro ambiental y consecuencias en la salud de la comunidad en general.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5763" marR="0" lvl="2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7556" y="2469887"/>
            <a:ext cx="2502717" cy="15207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Google Shape;291;p13"/>
          <p:cNvGrpSpPr/>
          <p:nvPr/>
        </p:nvGrpSpPr>
        <p:grpSpPr>
          <a:xfrm>
            <a:off x="5782693" y="4341702"/>
            <a:ext cx="2459703" cy="1896534"/>
            <a:chOff x="5776686" y="1325563"/>
            <a:chExt cx="5704115" cy="4398110"/>
          </a:xfrm>
        </p:grpSpPr>
        <p:pic>
          <p:nvPicPr>
            <p:cNvPr id="292" name="Google Shape;292;p13"/>
            <p:cNvPicPr preferRelativeResize="0"/>
            <p:nvPr/>
          </p:nvPicPr>
          <p:blipFill rotWithShape="1">
            <a:blip r:embed="rId4">
              <a:alphaModFix/>
            </a:blip>
            <a:srcRect l="8088" t="9727" r="3201"/>
            <a:stretch/>
          </p:blipFill>
          <p:spPr>
            <a:xfrm>
              <a:off x="6154057" y="1325563"/>
              <a:ext cx="5326744" cy="43981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Google Shape;293;p13"/>
            <p:cNvSpPr txBox="1"/>
            <p:nvPr/>
          </p:nvSpPr>
          <p:spPr>
            <a:xfrm>
              <a:off x="5776686" y="2583543"/>
              <a:ext cx="1756228" cy="4001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"/>
          <p:cNvSpPr/>
          <p:nvPr/>
        </p:nvSpPr>
        <p:spPr>
          <a:xfrm>
            <a:off x="375973" y="2451043"/>
            <a:ext cx="624676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trabajadores no crean los riesgos, en muchos casos, los riesgos están ya en el lugar de trabajo. </a:t>
            </a:r>
            <a:endParaRPr/>
          </a:p>
          <a:p>
            <a:pPr marL="214313" marR="0" lvl="0" indent="-1254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labor de la prevención de riesgos en materia de salud y seguridad laboral consiste en cuidar de que el trabajo sea más seguro, modificando el lugar de trabajo y cualquier tipo de procedimientos inseguros.</a:t>
            </a:r>
            <a:endParaRPr/>
          </a:p>
          <a:p>
            <a:pPr marL="214313" marR="0" lvl="0" indent="-1254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4313" marR="0" lvl="0" indent="-2143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decir, que la solución consiste en suprimir los riesgos laborales, no en esforzarse en que los trabajadores se adapten a unas condiciones inseguras.</a:t>
            </a:r>
            <a:endParaRPr/>
          </a:p>
        </p:txBody>
      </p:sp>
      <p:sp>
        <p:nvSpPr>
          <p:cNvPr id="299" name="Google Shape;299;p14"/>
          <p:cNvSpPr txBox="1"/>
          <p:nvPr/>
        </p:nvSpPr>
        <p:spPr>
          <a:xfrm>
            <a:off x="400037" y="967197"/>
            <a:ext cx="6246760" cy="96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s-MX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CLASIFICACIÓN DE LOS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FACTORES DE RIESGOS</a:t>
            </a:r>
            <a:endParaRPr sz="2800" b="1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329603" y="4238181"/>
            <a:ext cx="3849565" cy="2505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15"/>
          <p:cNvGrpSpPr/>
          <p:nvPr/>
        </p:nvGrpSpPr>
        <p:grpSpPr>
          <a:xfrm>
            <a:off x="2034281" y="1981840"/>
            <a:ext cx="6996241" cy="3624114"/>
            <a:chOff x="4461133" y="2573125"/>
            <a:chExt cx="4657800" cy="2050575"/>
          </a:xfrm>
        </p:grpSpPr>
        <p:sp>
          <p:nvSpPr>
            <p:cNvPr id="306" name="Google Shape;306;p15"/>
            <p:cNvSpPr/>
            <p:nvPr/>
          </p:nvSpPr>
          <p:spPr>
            <a:xfrm>
              <a:off x="4461133" y="2573125"/>
              <a:ext cx="4657800" cy="205057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39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5"/>
            <p:cNvSpPr txBox="1"/>
            <p:nvPr/>
          </p:nvSpPr>
          <p:spPr>
            <a:xfrm>
              <a:off x="5399056" y="2656288"/>
              <a:ext cx="3434912" cy="19441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s-MX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Reúnete en parejas y responde a la siguiente actividad: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s-MX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Según lo visto clasifica los Factores de Riesgos existentes en el trabajo.</a:t>
              </a:r>
              <a:endParaRPr/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lang="es-MX" sz="1600" b="0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Te invito a compartir tus respuestas a través de un plenario con los demás grupos. </a:t>
              </a:r>
              <a:endParaRPr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lang="es-MX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¡MUY BIEN!</a:t>
              </a:r>
              <a:endParaRPr/>
            </a:p>
          </p:txBody>
        </p:sp>
      </p:grpSp>
      <p:sp>
        <p:nvSpPr>
          <p:cNvPr id="308" name="Google Shape;308;p15"/>
          <p:cNvSpPr txBox="1"/>
          <p:nvPr/>
        </p:nvSpPr>
        <p:spPr>
          <a:xfrm>
            <a:off x="375791" y="1373292"/>
            <a:ext cx="8946115" cy="31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799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REALICEMOS UNA PAUSA</a:t>
            </a:r>
            <a:endParaRPr sz="3098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682" y="2714147"/>
            <a:ext cx="2810648" cy="31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4582" y="5061397"/>
            <a:ext cx="1704184" cy="127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71762" y="5386647"/>
            <a:ext cx="1651064" cy="884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16"/>
          <p:cNvGrpSpPr/>
          <p:nvPr/>
        </p:nvGrpSpPr>
        <p:grpSpPr>
          <a:xfrm>
            <a:off x="646386" y="2090059"/>
            <a:ext cx="8384136" cy="4357235"/>
            <a:chOff x="4461133" y="2573125"/>
            <a:chExt cx="4657800" cy="2050575"/>
          </a:xfrm>
        </p:grpSpPr>
        <p:sp>
          <p:nvSpPr>
            <p:cNvPr id="317" name="Google Shape;317;p16"/>
            <p:cNvSpPr/>
            <p:nvPr/>
          </p:nvSpPr>
          <p:spPr>
            <a:xfrm>
              <a:off x="4461133" y="2573125"/>
              <a:ext cx="4657800" cy="205057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39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endParaRPr sz="1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6"/>
            <p:cNvSpPr txBox="1"/>
            <p:nvPr/>
          </p:nvSpPr>
          <p:spPr>
            <a:xfrm>
              <a:off x="4579699" y="2774995"/>
              <a:ext cx="2221053" cy="1646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2" indent="0" algn="l" rtl="0">
                <a:lnSpc>
                  <a:spcPct val="100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s-MX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Las operaciones de traslado o desplazamiento de productos, así como el almacenamiento de los mismos implican riesgos de accidentes, tales como atrapamientos, volcamientos y atropellamientos, entre otros, que es preciso evitar. </a:t>
              </a:r>
              <a:endParaRPr dirty="0"/>
            </a:p>
            <a:p>
              <a:pPr marL="0" marR="0" lvl="2" indent="0" algn="l" rtl="0">
                <a:lnSpc>
                  <a:spcPct val="100000"/>
                </a:lnSpc>
                <a:spcBef>
                  <a:spcPts val="1800"/>
                </a:spcBef>
                <a:spcAft>
                  <a:spcPts val="90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s-MX"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 continuación, veremos los riesgos más comunes en las labores que se realizan en este tipo de empresas, indicando las medidas preventivas recomendadas para cada caso.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9" name="Google Shape;319;p16"/>
          <p:cNvSpPr/>
          <p:nvPr/>
        </p:nvSpPr>
        <p:spPr>
          <a:xfrm>
            <a:off x="471994" y="1135953"/>
            <a:ext cx="626165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PREVENCIÓN DE RIESGOS EN EMPRESAS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es-MX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 TRANSPORTE Y ALMACENAMIENTO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7886" y="3999542"/>
            <a:ext cx="3492500" cy="20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7"/>
          <p:cNvSpPr/>
          <p:nvPr/>
        </p:nvSpPr>
        <p:spPr>
          <a:xfrm>
            <a:off x="646387" y="2293033"/>
            <a:ext cx="8384136" cy="415426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pPr marL="0" marR="0" lvl="2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 actividades de las empresas de transporte y almacenamiento implican ciertos riesgos de accidentes que pueden afectar a quienes las llevan a cabo. Entre los riesgos más comunes podemos mencionar los siguientes:</a:t>
            </a:r>
            <a:endParaRPr/>
          </a:p>
          <a:p>
            <a:pPr marL="0" marR="0" lvl="2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Caídas de igual y distinto nivel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Atrapamientos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Cortes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Golpes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Sobreesfuerzos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Atropellamientos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lang="es-MX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Volcamientos</a:t>
            </a:r>
            <a:endParaRPr/>
          </a:p>
        </p:txBody>
      </p:sp>
      <p:sp>
        <p:nvSpPr>
          <p:cNvPr id="326" name="Google Shape;326;p17"/>
          <p:cNvSpPr/>
          <p:nvPr/>
        </p:nvSpPr>
        <p:spPr>
          <a:xfrm>
            <a:off x="471994" y="1135953"/>
            <a:ext cx="8763938" cy="105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¿CUÁLES SON LOS RIESGOS DE ACCIDENTES 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es-MX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EN LAS EMPRESAS DE TRANSPORTE Y ALMACENAMIENTO?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7062" y="4484849"/>
            <a:ext cx="23495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2581" y="4484849"/>
            <a:ext cx="863600" cy="16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"/>
          <p:cNvSpPr/>
          <p:nvPr/>
        </p:nvSpPr>
        <p:spPr>
          <a:xfrm>
            <a:off x="471993" y="1135953"/>
            <a:ext cx="8558529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1. RIESGO DE CAÍDAS DE IGUAL </a:t>
            </a:r>
            <a:r>
              <a:rPr lang="es-MX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Y DISTINTO NIVEL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8"/>
          <p:cNvSpPr/>
          <p:nvPr/>
        </p:nvSpPr>
        <p:spPr>
          <a:xfrm>
            <a:off x="471993" y="2048260"/>
            <a:ext cx="302734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MX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Causas: </a:t>
            </a: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Iluminación deficiente o falta de iluminación,  deslizamiento o resbalamiento del operario, durante el manejo de la traspaleta por mal estado de la superficie de trabajo, usar calzado inapropiado o gastado, sobrecargar superficies de trabajo, obstruir espacios de tránsito, no usar equipos auxiliares de apoyo, transporte de carga inapropiada, pasillos estrechos.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18"/>
          <p:cNvGrpSpPr/>
          <p:nvPr/>
        </p:nvGrpSpPr>
        <p:grpSpPr>
          <a:xfrm>
            <a:off x="5329743" y="2048260"/>
            <a:ext cx="3700779" cy="2450286"/>
            <a:chOff x="4461133" y="2573125"/>
            <a:chExt cx="4657800" cy="2050575"/>
          </a:xfrm>
        </p:grpSpPr>
        <p:sp>
          <p:nvSpPr>
            <p:cNvPr id="336" name="Google Shape;336;p18"/>
            <p:cNvSpPr/>
            <p:nvPr/>
          </p:nvSpPr>
          <p:spPr>
            <a:xfrm>
              <a:off x="4461133" y="2573125"/>
              <a:ext cx="4657800" cy="2050575"/>
            </a:xfrm>
            <a:prstGeom prst="roundRect">
              <a:avLst>
                <a:gd name="adj" fmla="val 16667"/>
              </a:avLst>
            </a:prstGeom>
            <a:solidFill>
              <a:srgbClr val="FEED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39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endParaRPr sz="1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8"/>
            <p:cNvSpPr txBox="1"/>
            <p:nvPr/>
          </p:nvSpPr>
          <p:spPr>
            <a:xfrm>
              <a:off x="4841201" y="3051145"/>
              <a:ext cx="4099541" cy="979481"/>
            </a:xfrm>
            <a:prstGeom prst="rect">
              <a:avLst/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s-MX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Medidas de Prevención: </a:t>
              </a:r>
              <a:endParaRPr/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Mantener las superficies de trabajo despejadas y limpias, verificar que la iluminación sea adecuada al tipo de trabajo, despejar las vías de tránsito, colocar barandas en aberturas de piso, utilizar ropa de protección adecuada al trabajo a realizar, usar calzado con suela antideslizante.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8" name="Google Shape;33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4871" y="1135953"/>
            <a:ext cx="5839114" cy="75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"/>
          <p:cNvSpPr/>
          <p:nvPr/>
        </p:nvSpPr>
        <p:spPr>
          <a:xfrm>
            <a:off x="471993" y="1135953"/>
            <a:ext cx="8558529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2. RIESGO </a:t>
            </a:r>
            <a:r>
              <a:rPr lang="es-MX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 ATRAPAMIENTO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9"/>
          <p:cNvSpPr/>
          <p:nvPr/>
        </p:nvSpPr>
        <p:spPr>
          <a:xfrm>
            <a:off x="471993" y="2048260"/>
            <a:ext cx="3255945" cy="332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Causas: </a:t>
            </a:r>
            <a:endParaRPr/>
          </a:p>
          <a:p>
            <a:pPr marL="431006" marR="0" lvl="3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Caída o desprendimiento de la carga transportada. </a:t>
            </a:r>
            <a:endParaRPr/>
          </a:p>
          <a:p>
            <a:pPr marL="431006" marR="0" lvl="3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Mala utilización del equipo de transporte, puede producir golpes o atrapamientos con el chasis o ruedas directrices estando éstas desprotegidas. (en caso de usar traspaleta) </a:t>
            </a:r>
            <a:endParaRPr/>
          </a:p>
          <a:p>
            <a:pPr marL="431006" marR="0" lvl="3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Choques con otras maquinarias de transportes.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5" name="Google Shape;345;p19"/>
          <p:cNvGrpSpPr/>
          <p:nvPr/>
        </p:nvGrpSpPr>
        <p:grpSpPr>
          <a:xfrm>
            <a:off x="5329743" y="2048260"/>
            <a:ext cx="3700779" cy="2450286"/>
            <a:chOff x="4461133" y="2573125"/>
            <a:chExt cx="4657800" cy="2050575"/>
          </a:xfrm>
        </p:grpSpPr>
        <p:sp>
          <p:nvSpPr>
            <p:cNvPr id="346" name="Google Shape;346;p19"/>
            <p:cNvSpPr/>
            <p:nvPr/>
          </p:nvSpPr>
          <p:spPr>
            <a:xfrm>
              <a:off x="4461133" y="2573125"/>
              <a:ext cx="4657800" cy="2050575"/>
            </a:xfrm>
            <a:prstGeom prst="roundRect">
              <a:avLst>
                <a:gd name="adj" fmla="val 16667"/>
              </a:avLst>
            </a:prstGeom>
            <a:solidFill>
              <a:srgbClr val="FEED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39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endParaRPr sz="1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9"/>
            <p:cNvSpPr txBox="1"/>
            <p:nvPr/>
          </p:nvSpPr>
          <p:spPr>
            <a:xfrm>
              <a:off x="4835359" y="3107829"/>
              <a:ext cx="4283574" cy="979481"/>
            </a:xfrm>
            <a:prstGeom prst="rect">
              <a:avLst/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s-MX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Medidas de Prevención: 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Utilizar máquinas de transporte adecuadas a cada operación a realizar.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Entrenamiento apropiado de los operadores.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Usar ropa de trabajo ceñida al cuerpo, cabello largo tomado y retirar todo tipo de accesorios que no tengan que ver con el trabajo que se realiza (anillos, pulseras, etc.)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Generar procedimiento de trabajo.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8" name="Google Shape;34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4871" y="1135953"/>
            <a:ext cx="5839114" cy="75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"/>
          <p:cNvSpPr txBox="1"/>
          <p:nvPr/>
        </p:nvSpPr>
        <p:spPr>
          <a:xfrm>
            <a:off x="365423" y="2026108"/>
            <a:ext cx="1444329" cy="41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s-MX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 txBox="1"/>
          <p:nvPr/>
        </p:nvSpPr>
        <p:spPr>
          <a:xfrm>
            <a:off x="1139098" y="834800"/>
            <a:ext cx="4156804" cy="36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200"/>
              <a:buFont typeface="Calibri"/>
              <a:buNone/>
            </a:pPr>
            <a:r>
              <a:rPr lang="es-MX" sz="12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4 </a:t>
            </a:r>
            <a:r>
              <a:rPr lang="es-MX" sz="12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SEGURIDAD EN BODEGAS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365423" y="2441572"/>
            <a:ext cx="4930479" cy="118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3600"/>
              <a:buFont typeface="Calibri"/>
              <a:buNone/>
            </a:pPr>
            <a:r>
              <a:rPr lang="es-MX" sz="3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FACTORES DE RIESGOS EN BODEGA</a:t>
            </a:r>
            <a:endParaRPr sz="3600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4939" y="0"/>
            <a:ext cx="7271238" cy="9409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/>
          <p:nvPr/>
        </p:nvSpPr>
        <p:spPr>
          <a:xfrm>
            <a:off x="471993" y="1135953"/>
            <a:ext cx="8558529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3. RIESGO </a:t>
            </a:r>
            <a:r>
              <a:rPr lang="es-MX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 CORTES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0"/>
          <p:cNvSpPr/>
          <p:nvPr/>
        </p:nvSpPr>
        <p:spPr>
          <a:xfrm>
            <a:off x="471994" y="2048260"/>
            <a:ext cx="3097684" cy="243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Causas: </a:t>
            </a:r>
            <a:endParaRPr/>
          </a:p>
          <a:p>
            <a:pPr marL="431006" marR="0" lvl="3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Contacto con material de transporte en mal estado.</a:t>
            </a:r>
            <a:endParaRPr/>
          </a:p>
          <a:p>
            <a:pPr marL="431006" marR="0" lvl="3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Falta de concentración del operador.</a:t>
            </a:r>
            <a:endParaRPr/>
          </a:p>
          <a:p>
            <a:pPr marL="431006" marR="0" lvl="3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 con filo sobresaliente en las estanterías.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20"/>
          <p:cNvGrpSpPr/>
          <p:nvPr/>
        </p:nvGrpSpPr>
        <p:grpSpPr>
          <a:xfrm>
            <a:off x="5329743" y="2048260"/>
            <a:ext cx="3700779" cy="2450286"/>
            <a:chOff x="4461133" y="2573125"/>
            <a:chExt cx="4657800" cy="2050575"/>
          </a:xfrm>
        </p:grpSpPr>
        <p:sp>
          <p:nvSpPr>
            <p:cNvPr id="356" name="Google Shape;356;p20"/>
            <p:cNvSpPr/>
            <p:nvPr/>
          </p:nvSpPr>
          <p:spPr>
            <a:xfrm>
              <a:off x="4461133" y="2573125"/>
              <a:ext cx="4657800" cy="2050575"/>
            </a:xfrm>
            <a:prstGeom prst="roundRect">
              <a:avLst>
                <a:gd name="adj" fmla="val 16667"/>
              </a:avLst>
            </a:prstGeom>
            <a:solidFill>
              <a:srgbClr val="FEED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39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endParaRPr sz="1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 txBox="1"/>
            <p:nvPr/>
          </p:nvSpPr>
          <p:spPr>
            <a:xfrm>
              <a:off x="4835359" y="3051145"/>
              <a:ext cx="4105384" cy="979481"/>
            </a:xfrm>
            <a:prstGeom prst="rect">
              <a:avLst/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s-MX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Medidas de Prevención: </a:t>
              </a:r>
              <a:endParaRPr/>
            </a:p>
            <a:p>
              <a:pPr marL="257175" marR="0" lvl="0" indent="-257175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Almacenar los materiales en forma correcta.</a:t>
              </a:r>
              <a:endParaRPr/>
            </a:p>
            <a:p>
              <a:pPr marL="257175" marR="0" lvl="0" indent="-257175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Usar elementos de protección personal.</a:t>
              </a:r>
              <a:endParaRPr/>
            </a:p>
            <a:p>
              <a:pPr marL="257175" marR="0" lvl="0" indent="-257175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Generar procedimiento de trabajo.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8" name="Google Shape;3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4871" y="1135953"/>
            <a:ext cx="5839114" cy="75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"/>
          <p:cNvSpPr/>
          <p:nvPr/>
        </p:nvSpPr>
        <p:spPr>
          <a:xfrm>
            <a:off x="471993" y="1135953"/>
            <a:ext cx="8558529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4. RIESGO </a:t>
            </a:r>
            <a:r>
              <a:rPr lang="es-MX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 GOLPES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1"/>
          <p:cNvSpPr/>
          <p:nvPr/>
        </p:nvSpPr>
        <p:spPr>
          <a:xfrm>
            <a:off x="471994" y="2048260"/>
            <a:ext cx="2816330" cy="383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Causas: </a:t>
            </a:r>
            <a:endParaRPr/>
          </a:p>
          <a:p>
            <a:pPr marL="431006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Falta de concentración.</a:t>
            </a:r>
            <a:endParaRPr/>
          </a:p>
          <a:p>
            <a:pPr marL="431006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Roturas de estanterías por exceso de peso o falta de mantenimiento.</a:t>
            </a:r>
            <a:endParaRPr/>
          </a:p>
          <a:p>
            <a:pPr marL="431006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Mala utilización de equipos auxiliares (traspaleta, etc.)</a:t>
            </a:r>
            <a:endParaRPr/>
          </a:p>
          <a:p>
            <a:pPr marL="431006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Falta de iluminación adecuada.</a:t>
            </a:r>
            <a:endParaRPr/>
          </a:p>
          <a:p>
            <a:pPr marL="431006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Falta de orden y aseo.</a:t>
            </a:r>
            <a:endParaRPr/>
          </a:p>
          <a:p>
            <a:pPr marL="431006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Caída de carga que se traslada. </a:t>
            </a:r>
            <a:endParaRPr/>
          </a:p>
          <a:p>
            <a:pPr marL="431006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Elementos que sobresalen en pasillos estrechos.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21"/>
          <p:cNvGrpSpPr/>
          <p:nvPr/>
        </p:nvGrpSpPr>
        <p:grpSpPr>
          <a:xfrm>
            <a:off x="5329743" y="2048259"/>
            <a:ext cx="3700779" cy="4616310"/>
            <a:chOff x="4461133" y="2573124"/>
            <a:chExt cx="4657800" cy="3863259"/>
          </a:xfrm>
        </p:grpSpPr>
        <p:sp>
          <p:nvSpPr>
            <p:cNvPr id="366" name="Google Shape;366;p21"/>
            <p:cNvSpPr/>
            <p:nvPr/>
          </p:nvSpPr>
          <p:spPr>
            <a:xfrm>
              <a:off x="4461133" y="2573124"/>
              <a:ext cx="4657800" cy="3863259"/>
            </a:xfrm>
            <a:prstGeom prst="roundRect">
              <a:avLst>
                <a:gd name="adj" fmla="val 16667"/>
              </a:avLst>
            </a:prstGeom>
            <a:solidFill>
              <a:srgbClr val="FEED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39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endParaRPr sz="1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1"/>
            <p:cNvSpPr txBox="1"/>
            <p:nvPr/>
          </p:nvSpPr>
          <p:spPr>
            <a:xfrm>
              <a:off x="4835359" y="3051145"/>
              <a:ext cx="4105384" cy="2811311"/>
            </a:xfrm>
            <a:prstGeom prst="rect">
              <a:avLst/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s-MX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Medidas de Prevención: 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Sujetar o anclar firmemente las estanterías a elementos sólidos, tales como paredes o suelo, y poner los objetos más pesados en la parte más baja de las mismas.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Pasillos de circulación y áreas de almacenamiento delimitadas.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Señalizar los lugares donde sobresalgan objetos, máquinas o estructuras inmóviles.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Entrenamiento y capacitación del personal.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Almacenar correctamente los materiales a transportar.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Ordenarlos lugares de trabajo.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Mantener las vías de tránsito despejadas.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Mantener la iluminación necesaria para los requerimientos del trabajo.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8" name="Google Shape;36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2502" y="1135953"/>
            <a:ext cx="5839114" cy="75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"/>
          <p:cNvSpPr/>
          <p:nvPr/>
        </p:nvSpPr>
        <p:spPr>
          <a:xfrm>
            <a:off x="471993" y="1135953"/>
            <a:ext cx="8558529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5. RIESGO </a:t>
            </a:r>
            <a:r>
              <a:rPr lang="es-MX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 SOBREESFUERZOS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2"/>
          <p:cNvSpPr/>
          <p:nvPr/>
        </p:nvSpPr>
        <p:spPr>
          <a:xfrm>
            <a:off x="471994" y="2048260"/>
            <a:ext cx="3150438" cy="260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Causas: </a:t>
            </a:r>
            <a:endParaRPr/>
          </a:p>
          <a:p>
            <a:pPr marL="431006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Manejo inadecuado de materiales.</a:t>
            </a:r>
            <a:endParaRPr/>
          </a:p>
          <a:p>
            <a:pPr marL="431006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Posturas inadecuadas de trabajo.</a:t>
            </a:r>
            <a:endParaRPr/>
          </a:p>
          <a:p>
            <a:pPr marL="431006" marR="0" lvl="3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Transporte de cargas demasiado pesadas que exceden su capacidad física, incluso utilizando un elemento auxiliar, como una carretilla.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5" name="Google Shape;375;p22"/>
          <p:cNvGrpSpPr/>
          <p:nvPr/>
        </p:nvGrpSpPr>
        <p:grpSpPr>
          <a:xfrm>
            <a:off x="5329743" y="2048260"/>
            <a:ext cx="3700779" cy="2664418"/>
            <a:chOff x="4461133" y="2573125"/>
            <a:chExt cx="4657800" cy="2229776"/>
          </a:xfrm>
        </p:grpSpPr>
        <p:sp>
          <p:nvSpPr>
            <p:cNvPr id="376" name="Google Shape;376;p22"/>
            <p:cNvSpPr/>
            <p:nvPr/>
          </p:nvSpPr>
          <p:spPr>
            <a:xfrm>
              <a:off x="4461133" y="2573125"/>
              <a:ext cx="4657800" cy="2229776"/>
            </a:xfrm>
            <a:prstGeom prst="roundRect">
              <a:avLst>
                <a:gd name="adj" fmla="val 16667"/>
              </a:avLst>
            </a:prstGeom>
            <a:solidFill>
              <a:srgbClr val="FEED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39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endParaRPr sz="1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2"/>
            <p:cNvSpPr txBox="1"/>
            <p:nvPr/>
          </p:nvSpPr>
          <p:spPr>
            <a:xfrm>
              <a:off x="4879622" y="2712676"/>
              <a:ext cx="4105384" cy="1884199"/>
            </a:xfrm>
            <a:prstGeom prst="rect">
              <a:avLst/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s-MX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Medidas de Prevención: </a:t>
              </a:r>
              <a:endParaRPr/>
            </a:p>
            <a:p>
              <a:pPr marL="257175" marR="0" lvl="0" indent="-257175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Utilizar equipos auxiliares para el movimiento de carga.</a:t>
              </a:r>
              <a:endParaRPr/>
            </a:p>
            <a:p>
              <a:pPr marL="257175" marR="0" lvl="0" indent="-257175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Respetar cargas máximas según sexo y edad.</a:t>
              </a:r>
              <a:endParaRPr/>
            </a:p>
            <a:p>
              <a:pPr marL="257175" marR="0" lvl="0" indent="-257175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Generar procedimiento de manejo de materiales.</a:t>
              </a:r>
              <a:endParaRPr/>
            </a:p>
            <a:p>
              <a:pPr marL="257175" marR="0" lvl="0" indent="-257175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Posibilitar cambios de postura (rotación de personal).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8" name="Google Shape;3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4871" y="1135953"/>
            <a:ext cx="5839114" cy="75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3"/>
          <p:cNvSpPr/>
          <p:nvPr/>
        </p:nvSpPr>
        <p:spPr>
          <a:xfrm>
            <a:off x="471993" y="1135953"/>
            <a:ext cx="8558529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6. RIESGO </a:t>
            </a:r>
            <a:r>
              <a:rPr lang="es-MX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 ATROPELLAMIENTOS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3"/>
          <p:cNvSpPr/>
          <p:nvPr/>
        </p:nvSpPr>
        <p:spPr>
          <a:xfrm>
            <a:off x="471993" y="2048260"/>
            <a:ext cx="4385757" cy="137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Causas: </a:t>
            </a:r>
            <a:endParaRPr/>
          </a:p>
          <a:p>
            <a:pPr marL="431006" marR="0" lvl="3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Desconcentración del operario.</a:t>
            </a:r>
            <a:endParaRPr/>
          </a:p>
          <a:p>
            <a:pPr marL="431006" marR="0" lvl="3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Maquinaria de transporte en mal estado.</a:t>
            </a:r>
            <a:endParaRPr/>
          </a:p>
          <a:p>
            <a:pPr marL="431006" marR="0" lvl="3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Falta de iluminación.</a:t>
            </a:r>
            <a:endParaRPr/>
          </a:p>
          <a:p>
            <a:pPr marL="431006" marR="0" lvl="3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Vías de tránsito obstruidas.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5" name="Google Shape;385;p23"/>
          <p:cNvGrpSpPr/>
          <p:nvPr/>
        </p:nvGrpSpPr>
        <p:grpSpPr>
          <a:xfrm>
            <a:off x="5329743" y="2048260"/>
            <a:ext cx="3700779" cy="2664418"/>
            <a:chOff x="4461133" y="2573125"/>
            <a:chExt cx="4657800" cy="2229776"/>
          </a:xfrm>
        </p:grpSpPr>
        <p:sp>
          <p:nvSpPr>
            <p:cNvPr id="386" name="Google Shape;386;p23"/>
            <p:cNvSpPr/>
            <p:nvPr/>
          </p:nvSpPr>
          <p:spPr>
            <a:xfrm>
              <a:off x="4461133" y="2573125"/>
              <a:ext cx="4657800" cy="2229776"/>
            </a:xfrm>
            <a:prstGeom prst="roundRect">
              <a:avLst>
                <a:gd name="adj" fmla="val 16667"/>
              </a:avLst>
            </a:prstGeom>
            <a:solidFill>
              <a:srgbClr val="FEED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39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endParaRPr sz="1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3"/>
            <p:cNvSpPr txBox="1"/>
            <p:nvPr/>
          </p:nvSpPr>
          <p:spPr>
            <a:xfrm>
              <a:off x="4879622" y="2712676"/>
              <a:ext cx="4105384" cy="1884199"/>
            </a:xfrm>
            <a:prstGeom prst="rect">
              <a:avLst/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s-MX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Medidas de Prevención: 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Orden y aseo en los lugares de trabajo.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Capacitar a los operadores.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Verificar que las vías de tránsito estén despejadas.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Delinear la zona de tránsito para peatones.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8" name="Google Shape;38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4871" y="1135953"/>
            <a:ext cx="5839114" cy="75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4"/>
          <p:cNvSpPr/>
          <p:nvPr/>
        </p:nvSpPr>
        <p:spPr>
          <a:xfrm>
            <a:off x="471993" y="1135953"/>
            <a:ext cx="8558529" cy="55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7. RIESGO </a:t>
            </a:r>
            <a:r>
              <a:rPr lang="es-MX" sz="28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 VOLCAMIENTOS</a:t>
            </a:r>
            <a:endParaRPr sz="28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4"/>
          <p:cNvSpPr/>
          <p:nvPr/>
        </p:nvSpPr>
        <p:spPr>
          <a:xfrm>
            <a:off x="471993" y="2048260"/>
            <a:ext cx="4385757" cy="137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Causas: </a:t>
            </a:r>
            <a:endParaRPr/>
          </a:p>
          <a:p>
            <a:pPr marL="431006" marR="0" lvl="3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Pisos en desnivel.</a:t>
            </a:r>
            <a:endParaRPr/>
          </a:p>
          <a:p>
            <a:pPr marL="431006" marR="0" lvl="3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Neumáticos en mal estado.</a:t>
            </a:r>
            <a:endParaRPr/>
          </a:p>
          <a:p>
            <a:pPr marL="431006" marR="0" lvl="3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Conducción a alta velocidad.</a:t>
            </a:r>
            <a:endParaRPr/>
          </a:p>
          <a:p>
            <a:pPr marL="431006" marR="0" lvl="3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Operadores desconcentrados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5" name="Google Shape;395;p24"/>
          <p:cNvGrpSpPr/>
          <p:nvPr/>
        </p:nvGrpSpPr>
        <p:grpSpPr>
          <a:xfrm>
            <a:off x="5329743" y="2048260"/>
            <a:ext cx="3700779" cy="2664418"/>
            <a:chOff x="4461133" y="2573125"/>
            <a:chExt cx="4657800" cy="2229776"/>
          </a:xfrm>
        </p:grpSpPr>
        <p:sp>
          <p:nvSpPr>
            <p:cNvPr id="396" name="Google Shape;396;p24"/>
            <p:cNvSpPr/>
            <p:nvPr/>
          </p:nvSpPr>
          <p:spPr>
            <a:xfrm>
              <a:off x="4461133" y="2573125"/>
              <a:ext cx="4657800" cy="2229776"/>
            </a:xfrm>
            <a:prstGeom prst="roundRect">
              <a:avLst>
                <a:gd name="adj" fmla="val 16667"/>
              </a:avLst>
            </a:prstGeom>
            <a:solidFill>
              <a:srgbClr val="FEEDD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39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endParaRPr sz="1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 txBox="1"/>
            <p:nvPr/>
          </p:nvSpPr>
          <p:spPr>
            <a:xfrm>
              <a:off x="4879622" y="2712676"/>
              <a:ext cx="4105384" cy="1884199"/>
            </a:xfrm>
            <a:prstGeom prst="rect">
              <a:avLst/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es-MX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Medidas de Prevención: 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Antes de realizar el trabajo, verificar que la máquina de transporte se encuentre en buen estado.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Manejar la máquina de transporte a velocidad moderada.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Capacitar a los operadores de las máquinas.</a:t>
              </a:r>
              <a:endParaRPr/>
            </a:p>
            <a:p>
              <a:pPr marL="257175" marR="0" lvl="0" indent="-2571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Generar procedimiento de trabajo (manejo de equipos).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8" name="Google Shape;39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4871" y="1135953"/>
            <a:ext cx="5839114" cy="75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25"/>
          <p:cNvGrpSpPr/>
          <p:nvPr/>
        </p:nvGrpSpPr>
        <p:grpSpPr>
          <a:xfrm>
            <a:off x="2034281" y="1981840"/>
            <a:ext cx="6996241" cy="3913319"/>
            <a:chOff x="4461133" y="2573125"/>
            <a:chExt cx="4657800" cy="1734372"/>
          </a:xfrm>
        </p:grpSpPr>
        <p:sp>
          <p:nvSpPr>
            <p:cNvPr id="404" name="Google Shape;404;p25"/>
            <p:cNvSpPr/>
            <p:nvPr/>
          </p:nvSpPr>
          <p:spPr>
            <a:xfrm>
              <a:off x="4461133" y="2573125"/>
              <a:ext cx="4657800" cy="1734372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39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5"/>
            <p:cNvSpPr txBox="1"/>
            <p:nvPr/>
          </p:nvSpPr>
          <p:spPr>
            <a:xfrm>
              <a:off x="5457494" y="2899200"/>
              <a:ext cx="3434912" cy="1094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s-MX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Reúnete en parejas y responde a la siguiente actividad: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s-MX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Opina ¿por qué crees que es importante conocer los factores de riesgo en el trabajo?</a:t>
              </a:r>
              <a:endParaRPr sz="1599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endParaRPr sz="1599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lang="es-MX" sz="1600" b="0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Te invito a compartir tus respuestas a través de un plenario con los demás grupos. </a:t>
              </a:r>
              <a:endParaRPr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lang="es-MX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¡MUY BIEN!</a:t>
              </a:r>
              <a:endParaRPr/>
            </a:p>
          </p:txBody>
        </p:sp>
      </p:grpSp>
      <p:sp>
        <p:nvSpPr>
          <p:cNvPr id="406" name="Google Shape;406;p25"/>
          <p:cNvSpPr txBox="1"/>
          <p:nvPr/>
        </p:nvSpPr>
        <p:spPr>
          <a:xfrm>
            <a:off x="375791" y="1373292"/>
            <a:ext cx="8946115" cy="31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799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REALICEMOS UNA PAUSA</a:t>
            </a:r>
            <a:endParaRPr sz="3098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682" y="2714147"/>
            <a:ext cx="2810648" cy="31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5616" y="5150156"/>
            <a:ext cx="1704184" cy="127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2796" y="5475406"/>
            <a:ext cx="1651064" cy="884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26"/>
          <p:cNvGrpSpPr/>
          <p:nvPr/>
        </p:nvGrpSpPr>
        <p:grpSpPr>
          <a:xfrm>
            <a:off x="2034281" y="1981840"/>
            <a:ext cx="6996241" cy="3913320"/>
            <a:chOff x="4461133" y="2573125"/>
            <a:chExt cx="4657800" cy="2050575"/>
          </a:xfrm>
        </p:grpSpPr>
        <p:sp>
          <p:nvSpPr>
            <p:cNvPr id="415" name="Google Shape;415;p26"/>
            <p:cNvSpPr/>
            <p:nvPr/>
          </p:nvSpPr>
          <p:spPr>
            <a:xfrm>
              <a:off x="4461133" y="2573125"/>
              <a:ext cx="4657800" cy="205057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39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6"/>
            <p:cNvSpPr txBox="1"/>
            <p:nvPr/>
          </p:nvSpPr>
          <p:spPr>
            <a:xfrm>
              <a:off x="5507666" y="3128020"/>
              <a:ext cx="3434912" cy="9407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75" tIns="91375" rIns="91375" bIns="91375" anchor="ctr" anchorCtr="0">
              <a:no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s-MX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revisar los temas trabajados durante el desarrollo de la presentación, te invitamos a desarrollar actividad 3 Cuanto Aprendimos. Descarga el archivo y sigue sus instrucciones. </a:t>
              </a:r>
              <a:endParaRPr/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s-MX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¡Demuestra tu destreza!… </a:t>
              </a:r>
              <a:r>
                <a:rPr lang="es-MX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 te invitamos a poner en practica lo revisado a lo largo de la presentación. ¡Buena suerte</a:t>
              </a:r>
              <a:endParaRPr sz="1599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endParaRPr sz="1599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99"/>
                <a:buFont typeface="Arial"/>
                <a:buNone/>
              </a:pPr>
              <a:endParaRPr sz="1599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D6B00"/>
                </a:buClr>
                <a:buSzPts val="1600"/>
                <a:buFont typeface="Calibri"/>
                <a:buNone/>
              </a:pPr>
              <a:r>
                <a:rPr lang="es-MX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¡VAMOS A TRABAJAR!</a:t>
              </a:r>
              <a:endParaRPr/>
            </a:p>
          </p:txBody>
        </p:sp>
      </p:grpSp>
      <p:sp>
        <p:nvSpPr>
          <p:cNvPr id="417" name="Google Shape;417;p26"/>
          <p:cNvSpPr txBox="1"/>
          <p:nvPr/>
        </p:nvSpPr>
        <p:spPr>
          <a:xfrm>
            <a:off x="375791" y="1373292"/>
            <a:ext cx="8946115" cy="31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799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REALICEMOS UNA PAUSA</a:t>
            </a:r>
            <a:endParaRPr sz="3098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682" y="2714147"/>
            <a:ext cx="2810648" cy="31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7722" y="5011765"/>
            <a:ext cx="1704184" cy="127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9733" y="5540904"/>
            <a:ext cx="1651064" cy="88408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6"/>
          <p:cNvSpPr txBox="1"/>
          <p:nvPr/>
        </p:nvSpPr>
        <p:spPr>
          <a:xfrm>
            <a:off x="366271" y="1219767"/>
            <a:ext cx="4698097" cy="15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9"/>
              <a:buFont typeface="Calibri"/>
              <a:buNone/>
            </a:pPr>
            <a:r>
              <a:rPr lang="es-MX" sz="13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 CUÁNTO HEMOS APRENDIDO</a:t>
            </a:r>
            <a:endParaRPr sz="1399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9"/>
              <a:buFont typeface="Arial"/>
              <a:buNone/>
            </a:pPr>
            <a:endParaRPr sz="1399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7"/>
          <p:cNvSpPr/>
          <p:nvPr/>
        </p:nvSpPr>
        <p:spPr>
          <a:xfrm>
            <a:off x="431413" y="2284993"/>
            <a:ext cx="8834870" cy="32366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MX" sz="1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39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7"/>
          <p:cNvSpPr txBox="1"/>
          <p:nvPr/>
        </p:nvSpPr>
        <p:spPr>
          <a:xfrm>
            <a:off x="375791" y="1373292"/>
            <a:ext cx="8946115" cy="31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799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098" b="1" i="0" u="none" strike="noStrike" cap="none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7"/>
          <p:cNvSpPr/>
          <p:nvPr/>
        </p:nvSpPr>
        <p:spPr>
          <a:xfrm>
            <a:off x="5277337" y="7351191"/>
            <a:ext cx="2722201" cy="2050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375" tIns="45675" rIns="9137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9"/>
              <a:buFont typeface="Arial"/>
              <a:buNone/>
            </a:pPr>
            <a:endParaRPr sz="1399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27"/>
          <p:cNvSpPr txBox="1"/>
          <p:nvPr/>
        </p:nvSpPr>
        <p:spPr>
          <a:xfrm>
            <a:off x="366271" y="1219767"/>
            <a:ext cx="4698097" cy="15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9"/>
              <a:buFont typeface="Calibri"/>
              <a:buNone/>
            </a:pPr>
            <a:r>
              <a:rPr lang="es-MX" sz="1399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399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9"/>
              <a:buFont typeface="Arial"/>
              <a:buNone/>
            </a:pPr>
            <a:endParaRPr sz="1399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7"/>
          <p:cNvSpPr txBox="1"/>
          <p:nvPr/>
        </p:nvSpPr>
        <p:spPr>
          <a:xfrm>
            <a:off x="3668762" y="1209091"/>
            <a:ext cx="559082" cy="40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6000"/>
              <a:buFont typeface="Calibri"/>
              <a:buNone/>
            </a:pPr>
            <a:r>
              <a:rPr lang="es-MX" sz="5997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5997" b="0" i="0" u="none" strike="noStrike" cap="non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4726" y="3976885"/>
            <a:ext cx="6896511" cy="3972448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7"/>
          <p:cNvSpPr txBox="1"/>
          <p:nvPr/>
        </p:nvSpPr>
        <p:spPr>
          <a:xfrm>
            <a:off x="951983" y="2879389"/>
            <a:ext cx="5105353" cy="2838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91375" rIns="91375" bIns="91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consolidar los temas trabajados en esta actividad, reúnanse en equipos de trabajo, de no más de 3 integrantes, y descarguen el archivo Actividad práctica 3 y sigue sus instrucciones. 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599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099"/>
              <a:buFont typeface="Calibri"/>
              <a:buNone/>
            </a:pPr>
            <a:r>
              <a:rPr lang="es-MX" sz="2099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 </a:t>
            </a:r>
            <a:r>
              <a:rPr lang="es-MX" sz="15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Calibri"/>
              <a:buNone/>
            </a:pPr>
            <a:br>
              <a:rPr lang="es-MX" sz="15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99" b="1" i="0" u="none" strike="noStrike" cap="non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 txBox="1"/>
          <p:nvPr/>
        </p:nvSpPr>
        <p:spPr>
          <a:xfrm>
            <a:off x="366450" y="1110794"/>
            <a:ext cx="4700400" cy="37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438" name="Google Shape;438;p28"/>
          <p:cNvSpPr txBox="1"/>
          <p:nvPr/>
        </p:nvSpPr>
        <p:spPr>
          <a:xfrm>
            <a:off x="333139" y="1373422"/>
            <a:ext cx="7017882" cy="5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s-MX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ES IMPORTANTE TENER </a:t>
            </a: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PRESENTE</a:t>
            </a:r>
            <a:endParaRPr/>
          </a:p>
        </p:txBody>
      </p:sp>
      <p:sp>
        <p:nvSpPr>
          <p:cNvPr id="439" name="Google Shape;439;p28"/>
          <p:cNvSpPr/>
          <p:nvPr/>
        </p:nvSpPr>
        <p:spPr>
          <a:xfrm>
            <a:off x="1322123" y="3336812"/>
            <a:ext cx="4160118" cy="904820"/>
          </a:xfrm>
          <a:custGeom>
            <a:avLst/>
            <a:gdLst/>
            <a:ahLst/>
            <a:cxnLst/>
            <a:rect l="l" t="t" r="r" b="b"/>
            <a:pathLst>
              <a:path w="21600" h="1200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Busca un lugar tranquilo para revisar tus clases, la </a:t>
            </a:r>
            <a:r>
              <a:rPr lang="es-MX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concentración y atención </a:t>
            </a: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son críticos para un buen aprendizaje</a:t>
            </a:r>
            <a:endParaRPr/>
          </a:p>
        </p:txBody>
      </p:sp>
      <p:sp>
        <p:nvSpPr>
          <p:cNvPr id="440" name="Google Shape;440;p28"/>
          <p:cNvSpPr/>
          <p:nvPr/>
        </p:nvSpPr>
        <p:spPr>
          <a:xfrm rot="5400000">
            <a:off x="184608" y="3244927"/>
            <a:ext cx="783025" cy="11353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1112"/>
                  <a:pt x="21600" y="248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2483"/>
                </a:lnTo>
                <a:cubicBezTo>
                  <a:pt x="0" y="1112"/>
                  <a:pt x="1612" y="0"/>
                  <a:pt x="36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8"/>
          <p:cNvSpPr txBox="1"/>
          <p:nvPr/>
        </p:nvSpPr>
        <p:spPr>
          <a:xfrm>
            <a:off x="1343274" y="4688702"/>
            <a:ext cx="4910569" cy="63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Utilizar cuidadosamente </a:t>
            </a:r>
            <a:r>
              <a:rPr lang="es-MX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equipos, herramientas y artículos </a:t>
            </a: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escritorio </a:t>
            </a:r>
            <a:endParaRPr/>
          </a:p>
        </p:txBody>
      </p:sp>
      <p:sp>
        <p:nvSpPr>
          <p:cNvPr id="442" name="Google Shape;442;p28"/>
          <p:cNvSpPr/>
          <p:nvPr/>
        </p:nvSpPr>
        <p:spPr>
          <a:xfrm rot="5400000">
            <a:off x="233910" y="4456171"/>
            <a:ext cx="783015" cy="11353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1112"/>
                  <a:pt x="21600" y="248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2483"/>
                </a:lnTo>
                <a:cubicBezTo>
                  <a:pt x="0" y="1112"/>
                  <a:pt x="1612" y="0"/>
                  <a:pt x="36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p28" descr="Imagen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9332" y="1565094"/>
            <a:ext cx="3816537" cy="6006178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8"/>
          <p:cNvSpPr txBox="1"/>
          <p:nvPr/>
        </p:nvSpPr>
        <p:spPr>
          <a:xfrm>
            <a:off x="1343274" y="2451104"/>
            <a:ext cx="3952211" cy="36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s-MX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EPP adecuados </a:t>
            </a: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cuando corresponda </a:t>
            </a:r>
            <a:endParaRPr/>
          </a:p>
        </p:txBody>
      </p:sp>
      <p:sp>
        <p:nvSpPr>
          <p:cNvPr id="445" name="Google Shape;445;p28"/>
          <p:cNvSpPr/>
          <p:nvPr/>
        </p:nvSpPr>
        <p:spPr>
          <a:xfrm rot="5400000">
            <a:off x="184623" y="2033696"/>
            <a:ext cx="783009" cy="11353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1112"/>
                  <a:pt x="21600" y="248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2483"/>
                </a:lnTo>
                <a:cubicBezTo>
                  <a:pt x="0" y="1112"/>
                  <a:pt x="1612" y="0"/>
                  <a:pt x="36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28" descr="Imagen 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892" y="2313377"/>
            <a:ext cx="683391" cy="57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8" descr="Imagen 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139" y="4735849"/>
            <a:ext cx="683394" cy="57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6450" y="3534231"/>
            <a:ext cx="572257" cy="572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9"/>
          <p:cNvSpPr txBox="1"/>
          <p:nvPr/>
        </p:nvSpPr>
        <p:spPr>
          <a:xfrm>
            <a:off x="366450" y="1110794"/>
            <a:ext cx="4700400" cy="372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A TRABAJAR</a:t>
            </a:r>
            <a:endParaRPr/>
          </a:p>
        </p:txBody>
      </p:sp>
      <p:sp>
        <p:nvSpPr>
          <p:cNvPr id="454" name="Google Shape;454;p29"/>
          <p:cNvSpPr txBox="1"/>
          <p:nvPr/>
        </p:nvSpPr>
        <p:spPr>
          <a:xfrm>
            <a:off x="342242" y="1430091"/>
            <a:ext cx="7017882" cy="536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800"/>
              <a:buFont typeface="Calibri"/>
              <a:buNone/>
            </a:pPr>
            <a:r>
              <a:rPr lang="es-MX" sz="28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/>
          </a:p>
        </p:txBody>
      </p:sp>
      <p:grpSp>
        <p:nvGrpSpPr>
          <p:cNvPr id="455" name="Google Shape;455;p29"/>
          <p:cNvGrpSpPr/>
          <p:nvPr/>
        </p:nvGrpSpPr>
        <p:grpSpPr>
          <a:xfrm>
            <a:off x="8433" y="3421112"/>
            <a:ext cx="6432469" cy="783020"/>
            <a:chOff x="-3" y="-2"/>
            <a:chExt cx="6432468" cy="783019"/>
          </a:xfrm>
        </p:grpSpPr>
        <p:sp>
          <p:nvSpPr>
            <p:cNvPr id="456" name="Google Shape;456;p29"/>
            <p:cNvSpPr txBox="1"/>
            <p:nvPr/>
          </p:nvSpPr>
          <p:spPr>
            <a:xfrm>
              <a:off x="1313693" y="84065"/>
              <a:ext cx="5118772" cy="633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3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s-MX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Trabajar en equipo, cuidando la </a:t>
              </a:r>
              <a:r>
                <a:rPr lang="es-MX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lang="es-MX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y </a:t>
              </a:r>
              <a:r>
                <a:rPr lang="es-MX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emocional</a:t>
              </a:r>
              <a:r>
                <a:rPr lang="es-MX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todos y todas </a:t>
              </a: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 rot="5400000">
              <a:off x="176177" y="-176182"/>
              <a:ext cx="783019" cy="1135379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29"/>
          <p:cNvGrpSpPr/>
          <p:nvPr/>
        </p:nvGrpSpPr>
        <p:grpSpPr>
          <a:xfrm>
            <a:off x="8431" y="4643922"/>
            <a:ext cx="6120520" cy="783013"/>
            <a:chOff x="-2" y="-2"/>
            <a:chExt cx="6602676" cy="783012"/>
          </a:xfrm>
        </p:grpSpPr>
        <p:sp>
          <p:nvSpPr>
            <p:cNvPr id="459" name="Google Shape;459;p29"/>
            <p:cNvSpPr txBox="1"/>
            <p:nvPr/>
          </p:nvSpPr>
          <p:spPr>
            <a:xfrm>
              <a:off x="1322134" y="84815"/>
              <a:ext cx="5280540" cy="6339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675" tIns="45675" rIns="45675" bIns="45675" anchor="t" anchorCtr="0">
              <a:spAutoFit/>
            </a:bodyPr>
            <a:lstStyle/>
            <a:p>
              <a:pPr marL="0" marR="0" lvl="3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s-MX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Al finalizar cada actividad, </a:t>
              </a:r>
              <a:r>
                <a:rPr lang="es-MX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ordenar</a:t>
              </a:r>
              <a:r>
                <a:rPr lang="es-MX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lang="es-MX" sz="1600" b="1" i="0" u="none" strike="noStrike" cap="none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limpiar</a:t>
              </a:r>
              <a:r>
                <a:rPr lang="es-MX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el área de trabajo, reciclando al máximo los residuos</a:t>
              </a: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 rot="5400000">
              <a:off x="176178" y="-176182"/>
              <a:ext cx="783012" cy="113537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112"/>
                    <a:pt x="21600" y="248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483"/>
                  </a:lnTo>
                  <a:cubicBezTo>
                    <a:pt x="0" y="1112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1" name="Google Shape;461;p29" descr="Imagen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9332" y="1565094"/>
            <a:ext cx="3816537" cy="6006178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29"/>
          <p:cNvSpPr txBox="1"/>
          <p:nvPr/>
        </p:nvSpPr>
        <p:spPr>
          <a:xfrm>
            <a:off x="1343274" y="2333799"/>
            <a:ext cx="5526345" cy="63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3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Intentar siempre </a:t>
            </a:r>
            <a:r>
              <a:rPr lang="es-MX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lo mejor de ti, buscando </a:t>
            </a:r>
            <a:r>
              <a:rPr lang="es-MX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ser eficiente </a:t>
            </a: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cumplir los objetivos </a:t>
            </a:r>
            <a:endParaRPr/>
          </a:p>
        </p:txBody>
      </p:sp>
      <p:sp>
        <p:nvSpPr>
          <p:cNvPr id="463" name="Google Shape;463;p29"/>
          <p:cNvSpPr/>
          <p:nvPr/>
        </p:nvSpPr>
        <p:spPr>
          <a:xfrm rot="5400000">
            <a:off x="184623" y="2033696"/>
            <a:ext cx="783009" cy="113536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600" y="0"/>
                </a:moveTo>
                <a:lnTo>
                  <a:pt x="18000" y="0"/>
                </a:lnTo>
                <a:cubicBezTo>
                  <a:pt x="19988" y="0"/>
                  <a:pt x="21600" y="1112"/>
                  <a:pt x="21600" y="2483"/>
                </a:cubicBezTo>
                <a:lnTo>
                  <a:pt x="21600" y="21600"/>
                </a:lnTo>
                <a:lnTo>
                  <a:pt x="0" y="21600"/>
                </a:lnTo>
                <a:lnTo>
                  <a:pt x="0" y="2483"/>
                </a:lnTo>
                <a:cubicBezTo>
                  <a:pt x="0" y="1112"/>
                  <a:pt x="1612" y="0"/>
                  <a:pt x="36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p29" descr="Imagen 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603" y="3524619"/>
            <a:ext cx="683391" cy="576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4640" y="2404923"/>
            <a:ext cx="459317" cy="459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9718" y="4762606"/>
            <a:ext cx="549160" cy="54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sldNum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MX" sz="1100"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462114" y="2499449"/>
            <a:ext cx="2760223" cy="323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Prevenir riesgos de accidentes laborales, mediante la aplicación de normas básicas de seguridad en zonas de almacenamiento y distribución y el reconocimiento de la rotulación internacional de sustancias peligrosas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OA Genérico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 - 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b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252573" y="1472660"/>
            <a:ext cx="2980514" cy="4543829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rgbClr val="5858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358670" y="2033504"/>
            <a:ext cx="2768319" cy="42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lang="es-MX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/>
          </a:p>
        </p:txBody>
      </p:sp>
      <p:pic>
        <p:nvPicPr>
          <p:cNvPr id="148" name="Google Shape;148;p3" descr="Imagen 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012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3"/>
          <p:cNvGrpSpPr/>
          <p:nvPr/>
        </p:nvGrpSpPr>
        <p:grpSpPr>
          <a:xfrm>
            <a:off x="3362219" y="1472660"/>
            <a:ext cx="2980515" cy="4543828"/>
            <a:chOff x="0" y="0"/>
            <a:chExt cx="2980514" cy="4543827"/>
          </a:xfrm>
        </p:grpSpPr>
        <p:sp>
          <p:nvSpPr>
            <p:cNvPr id="150" name="Google Shape;150;p3"/>
            <p:cNvSpPr/>
            <p:nvPr/>
          </p:nvSpPr>
          <p:spPr>
            <a:xfrm>
              <a:off x="0" y="0"/>
              <a:ext cx="2980514" cy="4543827"/>
            </a:xfrm>
            <a:prstGeom prst="roundRect">
              <a:avLst>
                <a:gd name="adj" fmla="val 8420"/>
              </a:avLst>
            </a:prstGeom>
            <a:noFill/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 txBox="1"/>
            <p:nvPr/>
          </p:nvSpPr>
          <p:spPr>
            <a:xfrm>
              <a:off x="78265" y="2081796"/>
              <a:ext cx="2823983" cy="3802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52" name="Google Shape;152;p3"/>
          <p:cNvSpPr txBox="1"/>
          <p:nvPr/>
        </p:nvSpPr>
        <p:spPr>
          <a:xfrm>
            <a:off x="3561634" y="2499448"/>
            <a:ext cx="2781097" cy="1261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Previene riesgos de accidentes</a:t>
            </a:r>
            <a:b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laborales en zonas de almacenamiento y  distribución, según normas de seguridad</a:t>
            </a:r>
            <a:b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vigentes</a:t>
            </a:r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3561636" y="2033504"/>
            <a:ext cx="2609185" cy="42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lang="es-MX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/>
          </a:p>
        </p:txBody>
      </p:sp>
      <p:pic>
        <p:nvPicPr>
          <p:cNvPr id="154" name="Google Shape;154;p3" descr="Imagen 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9905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3"/>
          <p:cNvGrpSpPr/>
          <p:nvPr/>
        </p:nvGrpSpPr>
        <p:grpSpPr>
          <a:xfrm>
            <a:off x="6473042" y="1472660"/>
            <a:ext cx="2980515" cy="5663580"/>
            <a:chOff x="0" y="0"/>
            <a:chExt cx="2980514" cy="5663580"/>
          </a:xfrm>
        </p:grpSpPr>
        <p:sp>
          <p:nvSpPr>
            <p:cNvPr id="156" name="Google Shape;156;p3"/>
            <p:cNvSpPr/>
            <p:nvPr/>
          </p:nvSpPr>
          <p:spPr>
            <a:xfrm>
              <a:off x="0" y="0"/>
              <a:ext cx="2980514" cy="5663580"/>
            </a:xfrm>
            <a:prstGeom prst="roundRect">
              <a:avLst>
                <a:gd name="adj" fmla="val 8420"/>
              </a:avLst>
            </a:prstGeom>
            <a:noFill/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78265" y="2641673"/>
              <a:ext cx="2823983" cy="3802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158" name="Google Shape;158;p3"/>
          <p:cNvSpPr txBox="1"/>
          <p:nvPr/>
        </p:nvSpPr>
        <p:spPr>
          <a:xfrm>
            <a:off x="6656438" y="2499448"/>
            <a:ext cx="2684207" cy="147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1.1</a:t>
            </a: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Domina los riesgos que pueden ocasionar accidentes laborales en las áreas de bodega y distribución de productos, atendiendo a las normativas de seguridad vigente.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"/>
          <p:cNvSpPr txBox="1"/>
          <p:nvPr/>
        </p:nvSpPr>
        <p:spPr>
          <a:xfrm>
            <a:off x="6554516" y="2033504"/>
            <a:ext cx="2862261" cy="42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lang="es-MX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/>
          </a:p>
        </p:txBody>
      </p:sp>
      <p:pic>
        <p:nvPicPr>
          <p:cNvPr id="160" name="Google Shape;160;p3" descr="Imagen 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551" y="1203013"/>
            <a:ext cx="702377" cy="66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" descr="Imagen 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588296" y="3757726"/>
            <a:ext cx="3025212" cy="408238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 txBox="1"/>
          <p:nvPr/>
        </p:nvSpPr>
        <p:spPr>
          <a:xfrm>
            <a:off x="442490" y="6881800"/>
            <a:ext cx="266356" cy="31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MX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3" descr="Imagen 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511864" y="4448533"/>
            <a:ext cx="3103843" cy="2466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0"/>
          <p:cNvSpPr txBox="1">
            <a:spLocks noGrp="1"/>
          </p:cNvSpPr>
          <p:nvPr>
            <p:ph type="sldNum" idx="4294967295"/>
          </p:nvPr>
        </p:nvSpPr>
        <p:spPr>
          <a:xfrm>
            <a:off x="371684" y="6881800"/>
            <a:ext cx="337159" cy="3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MX" sz="1100"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2" name="Google Shape;472;p30"/>
          <p:cNvGrpSpPr/>
          <p:nvPr/>
        </p:nvGrpSpPr>
        <p:grpSpPr>
          <a:xfrm>
            <a:off x="438146" y="2321373"/>
            <a:ext cx="8839205" cy="3238195"/>
            <a:chOff x="-1" y="0"/>
            <a:chExt cx="8839205" cy="3238195"/>
          </a:xfrm>
        </p:grpSpPr>
        <p:sp>
          <p:nvSpPr>
            <p:cNvPr id="473" name="Google Shape;473;p30"/>
            <p:cNvSpPr/>
            <p:nvPr/>
          </p:nvSpPr>
          <p:spPr>
            <a:xfrm>
              <a:off x="-1" y="0"/>
              <a:ext cx="8839205" cy="323819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0"/>
            <p:cNvSpPr txBox="1"/>
            <p:nvPr/>
          </p:nvSpPr>
          <p:spPr>
            <a:xfrm>
              <a:off x="162838" y="1428979"/>
              <a:ext cx="8513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sp>
        <p:nvSpPr>
          <p:cNvPr id="475" name="Google Shape;475;p30"/>
          <p:cNvSpPr/>
          <p:nvPr/>
        </p:nvSpPr>
        <p:spPr>
          <a:xfrm>
            <a:off x="5279923" y="7354529"/>
            <a:ext cx="2723537" cy="2051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0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/>
          </a:p>
        </p:txBody>
      </p:sp>
      <p:sp>
        <p:nvSpPr>
          <p:cNvPr id="477" name="Google Shape;477;p30"/>
          <p:cNvSpPr txBox="1"/>
          <p:nvPr/>
        </p:nvSpPr>
        <p:spPr>
          <a:xfrm>
            <a:off x="366450" y="1054351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/>
          </a:p>
        </p:txBody>
      </p:sp>
      <p:pic>
        <p:nvPicPr>
          <p:cNvPr id="478" name="Google Shape;478;p30" descr="Imagen 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0530" y="2890682"/>
            <a:ext cx="2963596" cy="4629223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30"/>
          <p:cNvSpPr txBox="1"/>
          <p:nvPr/>
        </p:nvSpPr>
        <p:spPr>
          <a:xfrm>
            <a:off x="958646" y="2868777"/>
            <a:ext cx="5107800" cy="2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lang="es-MX" sz="2000" b="1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FACTORES DE RIESGOS </a:t>
            </a:r>
            <a:r>
              <a:rPr lang="es-MX" sz="20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BODEGA</a:t>
            </a:r>
            <a:endParaRPr b="1">
              <a:solidFill>
                <a:srgbClr val="ED6B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endParaRPr sz="1400" b="1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la Autoevaluación y entregar el Ticket de Salida!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s-MX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Arial"/>
              <a:buNone/>
            </a:pPr>
            <a:br>
              <a:rPr lang="es-MX" sz="2100" b="1" i="0" u="none" strike="noStrike" cap="none">
                <a:solidFill>
                  <a:srgbClr val="ED6B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30" descr="Imagen 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0792" y="4159041"/>
            <a:ext cx="673177" cy="60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sldNum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MX" sz="1100"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4"/>
          <p:cNvGrpSpPr/>
          <p:nvPr/>
        </p:nvGrpSpPr>
        <p:grpSpPr>
          <a:xfrm>
            <a:off x="385496" y="4388357"/>
            <a:ext cx="4845909" cy="883656"/>
            <a:chOff x="-3" y="0"/>
            <a:chExt cx="4845907" cy="883654"/>
          </a:xfrm>
        </p:grpSpPr>
        <p:grpSp>
          <p:nvGrpSpPr>
            <p:cNvPr id="170" name="Google Shape;170;p4"/>
            <p:cNvGrpSpPr/>
            <p:nvPr/>
          </p:nvGrpSpPr>
          <p:grpSpPr>
            <a:xfrm>
              <a:off x="188097" y="0"/>
              <a:ext cx="4657807" cy="883654"/>
              <a:chOff x="-1" y="0"/>
              <a:chExt cx="4657805" cy="883653"/>
            </a:xfrm>
          </p:grpSpPr>
          <p:sp>
            <p:nvSpPr>
              <p:cNvPr id="171" name="Google Shape;171;p4"/>
              <p:cNvSpPr/>
              <p:nvPr/>
            </p:nvSpPr>
            <p:spPr>
              <a:xfrm>
                <a:off x="-1" y="0"/>
                <a:ext cx="4657805" cy="883653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5858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4"/>
              <p:cNvSpPr txBox="1"/>
              <p:nvPr/>
            </p:nvSpPr>
            <p:spPr>
              <a:xfrm>
                <a:off x="47898" y="251708"/>
                <a:ext cx="4562007" cy="380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MX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73" name="Google Shape;173;p4"/>
            <p:cNvGrpSpPr/>
            <p:nvPr/>
          </p:nvGrpSpPr>
          <p:grpSpPr>
            <a:xfrm>
              <a:off x="-3" y="168979"/>
              <a:ext cx="391115" cy="536168"/>
              <a:chOff x="-1" y="0"/>
              <a:chExt cx="391114" cy="536166"/>
            </a:xfrm>
          </p:grpSpPr>
          <p:sp>
            <p:nvSpPr>
              <p:cNvPr id="174" name="Google Shape;174;p4"/>
              <p:cNvSpPr/>
              <p:nvPr/>
            </p:nvSpPr>
            <p:spPr>
              <a:xfrm>
                <a:off x="-1" y="84708"/>
                <a:ext cx="391114" cy="385803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4"/>
              <p:cNvSpPr txBox="1"/>
              <p:nvPr/>
            </p:nvSpPr>
            <p:spPr>
              <a:xfrm>
                <a:off x="9902" y="0"/>
                <a:ext cx="312203" cy="536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lang="es-MX" sz="2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/>
              </a:p>
            </p:txBody>
          </p:sp>
        </p:grpSp>
        <p:sp>
          <p:nvSpPr>
            <p:cNvPr id="176" name="Google Shape;176;p4"/>
            <p:cNvSpPr txBox="1"/>
            <p:nvPr/>
          </p:nvSpPr>
          <p:spPr>
            <a:xfrm>
              <a:off x="562797" y="103287"/>
              <a:ext cx="4117501" cy="6770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s-MX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Conocimos las etapas fundamentales para una buena gestión de riesgos en el trabajo.</a:t>
              </a:r>
              <a:endParaRPr/>
            </a:p>
          </p:txBody>
        </p:sp>
      </p:grpSp>
      <p:grpSp>
        <p:nvGrpSpPr>
          <p:cNvPr id="177" name="Google Shape;177;p4"/>
          <p:cNvGrpSpPr/>
          <p:nvPr/>
        </p:nvGrpSpPr>
        <p:grpSpPr>
          <a:xfrm>
            <a:off x="375973" y="3238557"/>
            <a:ext cx="4845907" cy="883655"/>
            <a:chOff x="-2" y="12357"/>
            <a:chExt cx="4845906" cy="883654"/>
          </a:xfrm>
        </p:grpSpPr>
        <p:grpSp>
          <p:nvGrpSpPr>
            <p:cNvPr id="178" name="Google Shape;178;p4"/>
            <p:cNvGrpSpPr/>
            <p:nvPr/>
          </p:nvGrpSpPr>
          <p:grpSpPr>
            <a:xfrm>
              <a:off x="188097" y="12357"/>
              <a:ext cx="4657807" cy="883654"/>
              <a:chOff x="-1" y="12357"/>
              <a:chExt cx="4657805" cy="883653"/>
            </a:xfrm>
          </p:grpSpPr>
          <p:sp>
            <p:nvSpPr>
              <p:cNvPr id="179" name="Google Shape;179;p4"/>
              <p:cNvSpPr/>
              <p:nvPr/>
            </p:nvSpPr>
            <p:spPr>
              <a:xfrm>
                <a:off x="-1" y="12357"/>
                <a:ext cx="4657805" cy="883653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rgbClr val="5858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4"/>
              <p:cNvSpPr txBox="1"/>
              <p:nvPr/>
            </p:nvSpPr>
            <p:spPr>
              <a:xfrm>
                <a:off x="47898" y="251708"/>
                <a:ext cx="4562007" cy="380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MX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grpSp>
          <p:nvGrpSpPr>
            <p:cNvPr id="181" name="Google Shape;181;p4"/>
            <p:cNvGrpSpPr/>
            <p:nvPr/>
          </p:nvGrpSpPr>
          <p:grpSpPr>
            <a:xfrm>
              <a:off x="-2" y="168979"/>
              <a:ext cx="376204" cy="536168"/>
              <a:chOff x="0" y="0"/>
              <a:chExt cx="376202" cy="536166"/>
            </a:xfrm>
          </p:grpSpPr>
          <p:sp>
            <p:nvSpPr>
              <p:cNvPr id="182" name="Google Shape;182;p4"/>
              <p:cNvSpPr/>
              <p:nvPr/>
            </p:nvSpPr>
            <p:spPr>
              <a:xfrm>
                <a:off x="0" y="84708"/>
                <a:ext cx="376202" cy="385803"/>
              </a:xfrm>
              <a:prstGeom prst="roundRect">
                <a:avLst>
                  <a:gd name="adj" fmla="val 16667"/>
                </a:avLst>
              </a:prstGeom>
              <a:solidFill>
                <a:srgbClr val="ED6B00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4"/>
              <p:cNvSpPr txBox="1"/>
              <p:nvPr/>
            </p:nvSpPr>
            <p:spPr>
              <a:xfrm>
                <a:off x="9524" y="0"/>
                <a:ext cx="300303" cy="536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Calibri"/>
                  <a:buNone/>
                </a:pPr>
                <a:r>
                  <a:rPr lang="es-MX" sz="2800" b="1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/>
              </a:p>
            </p:txBody>
          </p:sp>
        </p:grpSp>
        <p:sp>
          <p:nvSpPr>
            <p:cNvPr id="184" name="Google Shape;184;p4"/>
            <p:cNvSpPr txBox="1"/>
            <p:nvPr/>
          </p:nvSpPr>
          <p:spPr>
            <a:xfrm>
              <a:off x="562798" y="103287"/>
              <a:ext cx="3960528" cy="677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s-MX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Identificamos y diferenciamos los conceptos de Incidente, Peligro y Riesgo.</a:t>
              </a:r>
              <a:endParaRPr/>
            </a:p>
          </p:txBody>
        </p:sp>
      </p:grpSp>
      <p:sp>
        <p:nvSpPr>
          <p:cNvPr id="185" name="Google Shape;185;p4"/>
          <p:cNvSpPr/>
          <p:nvPr/>
        </p:nvSpPr>
        <p:spPr>
          <a:xfrm>
            <a:off x="5026616" y="3630159"/>
            <a:ext cx="696539" cy="69653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/>
          </a:p>
        </p:txBody>
      </p:sp>
      <p:sp>
        <p:nvSpPr>
          <p:cNvPr id="187" name="Google Shape;187;p4"/>
          <p:cNvSpPr txBox="1"/>
          <p:nvPr/>
        </p:nvSpPr>
        <p:spPr>
          <a:xfrm>
            <a:off x="574649" y="2253630"/>
            <a:ext cx="47784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1800"/>
              <a:buFont typeface="Calibri"/>
              <a:buNone/>
            </a:pPr>
            <a:r>
              <a:rPr lang="es-MX" sz="1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PREVENCIÓN DE RIESGOS EN BODEGA</a:t>
            </a:r>
            <a:r>
              <a:rPr lang="es-MX" sz="1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</p:txBody>
      </p:sp>
      <p:sp>
        <p:nvSpPr>
          <p:cNvPr id="188" name="Google Shape;188;p4"/>
          <p:cNvSpPr txBox="1"/>
          <p:nvPr/>
        </p:nvSpPr>
        <p:spPr>
          <a:xfrm>
            <a:off x="366450" y="1012320"/>
            <a:ext cx="4700400" cy="372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endParaRPr/>
          </a:p>
        </p:txBody>
      </p:sp>
      <p:pic>
        <p:nvPicPr>
          <p:cNvPr id="189" name="Google Shape;189;p4" descr="Imagen 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517" y="2513152"/>
            <a:ext cx="4828329" cy="4574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>
            <a:spLocks noGrp="1"/>
          </p:cNvSpPr>
          <p:nvPr>
            <p:ph type="sldNum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MX" sz="1100"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5"/>
          <p:cNvGrpSpPr/>
          <p:nvPr/>
        </p:nvGrpSpPr>
        <p:grpSpPr>
          <a:xfrm>
            <a:off x="536222" y="2440019"/>
            <a:ext cx="5390405" cy="2567595"/>
            <a:chOff x="-1" y="0"/>
            <a:chExt cx="5390403" cy="2567593"/>
          </a:xfrm>
        </p:grpSpPr>
        <p:grpSp>
          <p:nvGrpSpPr>
            <p:cNvPr id="196" name="Google Shape;196;p5"/>
            <p:cNvGrpSpPr/>
            <p:nvPr/>
          </p:nvGrpSpPr>
          <p:grpSpPr>
            <a:xfrm>
              <a:off x="-1" y="0"/>
              <a:ext cx="4657806" cy="2567593"/>
              <a:chOff x="-1" y="0"/>
              <a:chExt cx="4657805" cy="2567592"/>
            </a:xfrm>
          </p:grpSpPr>
          <p:sp>
            <p:nvSpPr>
              <p:cNvPr id="197" name="Google Shape;197;p5"/>
              <p:cNvSpPr/>
              <p:nvPr/>
            </p:nvSpPr>
            <p:spPr>
              <a:xfrm flipH="1">
                <a:off x="-1" y="0"/>
                <a:ext cx="4657805" cy="2567592"/>
              </a:xfrm>
              <a:prstGeom prst="roundRect">
                <a:avLst>
                  <a:gd name="adj" fmla="val 16667"/>
                </a:avLst>
              </a:prstGeom>
              <a:solidFill>
                <a:srgbClr val="F7E3D1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5"/>
              <p:cNvSpPr txBox="1"/>
              <p:nvPr/>
            </p:nvSpPr>
            <p:spPr>
              <a:xfrm>
                <a:off x="125338" y="1093677"/>
                <a:ext cx="4407127" cy="380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00" tIns="91400" rIns="91400" bIns="91400" anchor="ctr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s-MX"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/>
              </a:p>
            </p:txBody>
          </p:sp>
        </p:grpSp>
        <p:sp>
          <p:nvSpPr>
            <p:cNvPr id="199" name="Google Shape;199;p5"/>
            <p:cNvSpPr/>
            <p:nvPr/>
          </p:nvSpPr>
          <p:spPr>
            <a:xfrm rot="7028958" flipH="1">
              <a:off x="4620440" y="1630533"/>
              <a:ext cx="432621" cy="1022557"/>
            </a:xfrm>
            <a:prstGeom prst="triangle">
              <a:avLst>
                <a:gd name="adj" fmla="val 50000"/>
              </a:avLst>
            </a:prstGeom>
            <a:solidFill>
              <a:srgbClr val="F7E3D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" name="Google Shape;200;p5"/>
          <p:cNvSpPr txBox="1"/>
          <p:nvPr/>
        </p:nvSpPr>
        <p:spPr>
          <a:xfrm>
            <a:off x="375973" y="1265365"/>
            <a:ext cx="8950504" cy="53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</a:t>
            </a:r>
            <a:endParaRPr/>
          </a:p>
        </p:txBody>
      </p:sp>
      <p:sp>
        <p:nvSpPr>
          <p:cNvPr id="201" name="Google Shape;201;p5"/>
          <p:cNvSpPr txBox="1"/>
          <p:nvPr/>
        </p:nvSpPr>
        <p:spPr>
          <a:xfrm>
            <a:off x="856787" y="2728859"/>
            <a:ext cx="4056005" cy="195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revisar los aprendizajes trabajados en la actividad anterior, te invitamos a reunirte en equipos de trabajo, con no más de 4 integrantes,  y responder las siguientes interrogantes, utilizando la aplicación </a:t>
            </a:r>
            <a:r>
              <a:rPr lang="es-MX" sz="16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“Kahoot!”.  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856787" y="5416932"/>
            <a:ext cx="4995617" cy="1114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s-MX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¡Muy bien!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s-MX" sz="2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 invitamos a profundizar revisando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100"/>
              <a:buFont typeface="Calibri"/>
              <a:buNone/>
            </a:pPr>
            <a:r>
              <a:rPr lang="es-MX" sz="21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la siguiente presentación</a:t>
            </a:r>
            <a:endParaRPr/>
          </a:p>
        </p:txBody>
      </p:sp>
      <p:pic>
        <p:nvPicPr>
          <p:cNvPr id="203" name="Google Shape;203;p5" descr="Imagen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5674" y="3333134"/>
            <a:ext cx="4585616" cy="434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>
            <a:spLocks noGrp="1"/>
          </p:cNvSpPr>
          <p:nvPr>
            <p:ph type="sldNum" idx="4294967295"/>
          </p:nvPr>
        </p:nvSpPr>
        <p:spPr>
          <a:xfrm>
            <a:off x="442491" y="6881800"/>
            <a:ext cx="266348" cy="31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MX" sz="1100"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382497" y="1528758"/>
            <a:ext cx="5125295" cy="53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/>
          </a:p>
        </p:txBody>
      </p:sp>
      <p:sp>
        <p:nvSpPr>
          <p:cNvPr id="210" name="Google Shape;210;p6"/>
          <p:cNvSpPr txBox="1"/>
          <p:nvPr/>
        </p:nvSpPr>
        <p:spPr>
          <a:xfrm>
            <a:off x="442650" y="1160360"/>
            <a:ext cx="4700400" cy="4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MX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REALICEMOS UNA PAUSA</a:t>
            </a:r>
            <a:endParaRPr/>
          </a:p>
        </p:txBody>
      </p:sp>
      <p:pic>
        <p:nvPicPr>
          <p:cNvPr id="211" name="Google Shape;211;p6" descr="Imagen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511" y="1567118"/>
            <a:ext cx="2957399" cy="52486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6"/>
          <p:cNvGrpSpPr/>
          <p:nvPr/>
        </p:nvGrpSpPr>
        <p:grpSpPr>
          <a:xfrm>
            <a:off x="371778" y="2259130"/>
            <a:ext cx="5146735" cy="3017278"/>
            <a:chOff x="-2" y="-1"/>
            <a:chExt cx="5146733" cy="2194178"/>
          </a:xfrm>
        </p:grpSpPr>
        <p:sp>
          <p:nvSpPr>
            <p:cNvPr id="213" name="Google Shape;213;p6"/>
            <p:cNvSpPr/>
            <p:nvPr/>
          </p:nvSpPr>
          <p:spPr>
            <a:xfrm>
              <a:off x="-2" y="-1"/>
              <a:ext cx="5146733" cy="2194178"/>
            </a:xfrm>
            <a:prstGeom prst="roundRect">
              <a:avLst>
                <a:gd name="adj" fmla="val 9635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 txBox="1"/>
            <p:nvPr/>
          </p:nvSpPr>
          <p:spPr>
            <a:xfrm>
              <a:off x="66677" y="906966"/>
              <a:ext cx="5013372" cy="3802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/>
            </a:p>
          </p:txBody>
        </p:sp>
      </p:grpSp>
      <p:pic>
        <p:nvPicPr>
          <p:cNvPr id="215" name="Google Shape;215;p6" descr="Imagen 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66344" y="2056308"/>
            <a:ext cx="482547" cy="48254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/>
          <p:nvPr/>
        </p:nvSpPr>
        <p:spPr>
          <a:xfrm>
            <a:off x="575665" y="5381658"/>
            <a:ext cx="3142464" cy="1114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s-MX" sz="2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¡Investiga en </a:t>
            </a:r>
            <a:r>
              <a:rPr lang="es-MX" sz="21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s-MX" sz="21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ocupando tu celular!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100"/>
              <a:buFont typeface="Calibri"/>
              <a:buNone/>
            </a:pPr>
            <a:r>
              <a:rPr lang="es-MX" sz="21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¡Comparte tus respuestas!</a:t>
            </a:r>
            <a:endParaRPr/>
          </a:p>
        </p:txBody>
      </p:sp>
      <p:pic>
        <p:nvPicPr>
          <p:cNvPr id="217" name="Google Shape;217;p6" descr="Imagen 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4691" y="4134439"/>
            <a:ext cx="3817421" cy="357040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"/>
          <p:cNvSpPr txBox="1"/>
          <p:nvPr/>
        </p:nvSpPr>
        <p:spPr>
          <a:xfrm>
            <a:off x="698796" y="2425099"/>
            <a:ext cx="4444254" cy="3016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 iniciar nuestra presentación te invitamos a revisar el siguiente video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https://www.youtube.com/watch?v=9M8JuKaZMbk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reflexiona en relación al video visto, responde las siguientes preguntas: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MX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concepto se destaca en el video?, 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MX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Señale algunos de los tipos de riesgos mencionados.</a:t>
            </a:r>
            <a:endParaRPr sz="3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>
            <a:spLocks noGrp="1"/>
          </p:cNvSpPr>
          <p:nvPr>
            <p:ph type="sldNum" idx="4294967295"/>
          </p:nvPr>
        </p:nvSpPr>
        <p:spPr>
          <a:xfrm>
            <a:off x="442489" y="6881800"/>
            <a:ext cx="266354" cy="317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fld id="{00000000-1234-1234-1234-123412341234}" type="slidenum">
              <a:rPr lang="es-MX" sz="1100"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4109576" y="2664933"/>
            <a:ext cx="4840957" cy="30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término de la actividad estarás en condiciones de:</a:t>
            </a:r>
            <a:endParaRPr/>
          </a:p>
        </p:txBody>
      </p:sp>
      <p:grpSp>
        <p:nvGrpSpPr>
          <p:cNvPr id="225" name="Google Shape;225;p7"/>
          <p:cNvGrpSpPr/>
          <p:nvPr/>
        </p:nvGrpSpPr>
        <p:grpSpPr>
          <a:xfrm>
            <a:off x="4063851" y="3185654"/>
            <a:ext cx="5081313" cy="3105482"/>
            <a:chOff x="0" y="0"/>
            <a:chExt cx="5081311" cy="3106993"/>
          </a:xfrm>
        </p:grpSpPr>
        <p:sp>
          <p:nvSpPr>
            <p:cNvPr id="226" name="Google Shape;226;p7"/>
            <p:cNvSpPr/>
            <p:nvPr/>
          </p:nvSpPr>
          <p:spPr>
            <a:xfrm>
              <a:off x="0" y="0"/>
              <a:ext cx="5081311" cy="3106993"/>
            </a:xfrm>
            <a:prstGeom prst="roundRect">
              <a:avLst>
                <a:gd name="adj" fmla="val 6741"/>
              </a:avLst>
            </a:prstGeom>
            <a:solidFill>
              <a:srgbClr val="FFFFFF"/>
            </a:solidFill>
            <a:ln w="9525" cap="flat" cmpd="sng">
              <a:solidFill>
                <a:srgbClr val="5858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66106" y="1363379"/>
              <a:ext cx="4949098" cy="38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       </a:t>
              </a:r>
              <a:endParaRPr/>
            </a:p>
          </p:txBody>
        </p:sp>
      </p:grpSp>
      <p:sp>
        <p:nvSpPr>
          <p:cNvPr id="228" name="Google Shape;228;p7"/>
          <p:cNvSpPr txBox="1"/>
          <p:nvPr/>
        </p:nvSpPr>
        <p:spPr>
          <a:xfrm>
            <a:off x="4626981" y="3398915"/>
            <a:ext cx="3923027" cy="58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Reconocer la clasificación de los factores de riesgos laborales.</a:t>
            </a:r>
            <a:endParaRPr/>
          </a:p>
        </p:txBody>
      </p:sp>
      <p:grpSp>
        <p:nvGrpSpPr>
          <p:cNvPr id="229" name="Google Shape;229;p7"/>
          <p:cNvGrpSpPr/>
          <p:nvPr/>
        </p:nvGrpSpPr>
        <p:grpSpPr>
          <a:xfrm>
            <a:off x="3882868" y="3447480"/>
            <a:ext cx="375443" cy="536168"/>
            <a:chOff x="0" y="0"/>
            <a:chExt cx="375441" cy="536166"/>
          </a:xfrm>
        </p:grpSpPr>
        <p:sp>
          <p:nvSpPr>
            <p:cNvPr id="230" name="Google Shape;230;p7"/>
            <p:cNvSpPr/>
            <p:nvPr/>
          </p:nvSpPr>
          <p:spPr>
            <a:xfrm>
              <a:off x="0" y="87005"/>
              <a:ext cx="375441" cy="36216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 txBox="1"/>
            <p:nvPr/>
          </p:nvSpPr>
          <p:spPr>
            <a:xfrm>
              <a:off x="9505" y="0"/>
              <a:ext cx="299694" cy="536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s-MX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232" name="Google Shape;232;p7"/>
          <p:cNvSpPr txBox="1"/>
          <p:nvPr/>
        </p:nvSpPr>
        <p:spPr>
          <a:xfrm>
            <a:off x="375973" y="1745886"/>
            <a:ext cx="4997503" cy="461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93501"/>
              </a:buClr>
              <a:buSzPts val="2000"/>
              <a:buFont typeface="Calibri"/>
              <a:buNone/>
            </a:pPr>
            <a:r>
              <a:rPr lang="es-MX" sz="2000" b="0" i="0" u="none" strike="noStrike" cap="none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FACTORES DE </a:t>
            </a:r>
            <a:r>
              <a:rPr lang="es-MX" sz="20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RIESGOS EN LA BODEGA</a:t>
            </a:r>
            <a:endParaRPr sz="1400" b="1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"/>
          <p:cNvSpPr txBox="1"/>
          <p:nvPr/>
        </p:nvSpPr>
        <p:spPr>
          <a:xfrm>
            <a:off x="4017016" y="1006181"/>
            <a:ext cx="466494" cy="87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B375"/>
              </a:buClr>
              <a:buSzPts val="5000"/>
              <a:buFont typeface="Calibri"/>
              <a:buNone/>
            </a:pPr>
            <a:r>
              <a:rPr lang="es-MX" sz="5000" b="0" i="0" u="none" strike="noStrike" cap="none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5000" b="0" i="0" u="none" strike="noStrike" cap="none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7" descr="Imagen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383" y="2382977"/>
            <a:ext cx="2950556" cy="431379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7"/>
          <p:cNvSpPr txBox="1"/>
          <p:nvPr/>
        </p:nvSpPr>
        <p:spPr>
          <a:xfrm>
            <a:off x="375975" y="1265365"/>
            <a:ext cx="4107535" cy="53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1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/>
          </a:p>
        </p:txBody>
      </p:sp>
      <p:grpSp>
        <p:nvGrpSpPr>
          <p:cNvPr id="236" name="Google Shape;236;p7"/>
          <p:cNvGrpSpPr/>
          <p:nvPr/>
        </p:nvGrpSpPr>
        <p:grpSpPr>
          <a:xfrm>
            <a:off x="3896935" y="4533220"/>
            <a:ext cx="375443" cy="615519"/>
            <a:chOff x="0" y="-53744"/>
            <a:chExt cx="375441" cy="615517"/>
          </a:xfrm>
        </p:grpSpPr>
        <p:sp>
          <p:nvSpPr>
            <p:cNvPr id="237" name="Google Shape;237;p7"/>
            <p:cNvSpPr/>
            <p:nvPr/>
          </p:nvSpPr>
          <p:spPr>
            <a:xfrm>
              <a:off x="0" y="87005"/>
              <a:ext cx="375441" cy="36216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9505" y="-53744"/>
              <a:ext cx="299694" cy="6155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91400" rIns="91400" bIns="914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s-MX" sz="28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7"/>
          <p:cNvSpPr txBox="1"/>
          <p:nvPr/>
        </p:nvSpPr>
        <p:spPr>
          <a:xfrm>
            <a:off x="4669184" y="4594669"/>
            <a:ext cx="3923027" cy="83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s-MX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Identificar los factores de riegos de accidentes dentro de las labores que se ejecutan en las empresas de almacenamiento y transporte.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5404" y="-846211"/>
            <a:ext cx="5839114" cy="75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8"/>
          <p:cNvSpPr/>
          <p:nvPr/>
        </p:nvSpPr>
        <p:spPr>
          <a:xfrm flipH="1">
            <a:off x="685545" y="4079630"/>
            <a:ext cx="8289644" cy="260252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400037" y="1161096"/>
            <a:ext cx="6246760" cy="57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FACTORES DE RIESGOS EN LA BODEGA</a:t>
            </a:r>
            <a:endParaRPr sz="2800" b="1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/>
          <p:nvPr/>
        </p:nvSpPr>
        <p:spPr>
          <a:xfrm>
            <a:off x="1136251" y="4298796"/>
            <a:ext cx="7225040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Como ya vimos el riesgo es la probabilidad de que un objeto material, sustancia o fenómeno pueda, potencialmente, desencadenar perturbaciones en la salud o integridad física del trabajador, así como en materiales y equipos.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nuestras vidas nos exponemos diariamente a distintos tipos de riesgos en función a la labor que realicemos. 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mayoría de los lugares de trabajo cuentan con riesgos laborales inherentes a ellos. 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primer lugar están las condiciones de trabajo inseguras, como las máquinas no protegidas, los suelos deslizantes o las insuficientes precauciones contra incendios. 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Pero también hay distintas categorías de riesgos insidiosos, es decir, los riesgos que son peligrosos pero que no son evidentes.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/>
          <p:nvPr/>
        </p:nvSpPr>
        <p:spPr>
          <a:xfrm flipH="1">
            <a:off x="685545" y="1969478"/>
            <a:ext cx="8289644" cy="471267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 txBox="1"/>
          <p:nvPr/>
        </p:nvSpPr>
        <p:spPr>
          <a:xfrm>
            <a:off x="400037" y="1161096"/>
            <a:ext cx="6246760" cy="57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6B00"/>
              </a:buClr>
              <a:buSzPts val="2800"/>
              <a:buFont typeface="Calibri"/>
              <a:buNone/>
            </a:pPr>
            <a:r>
              <a:rPr lang="es-MX" sz="2800" b="0" i="0" u="none" strike="noStrike" cap="none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FACTORES DE RIESGOS EN LA BODEGA</a:t>
            </a:r>
            <a:endParaRPr sz="2800" b="1" i="0" u="none" strike="noStrike" cap="none">
              <a:solidFill>
                <a:srgbClr val="ED6B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1217846" y="2273048"/>
            <a:ext cx="7225040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esto es necesario que en nuestro trabajo tenemos que seguir una serie de pasos para prevenir estos riesgos y uno de ellos es conocer qué tipos de riesgos laborales existen en nuestro entorno.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Entonces, se entiende bajo esta denominación la existencia de elementos, fenómenos, ambiente y acciones humanas que encierran una capacidad potencial de producir lesiones o daños materiales, y cuya probabilidad de ocurrencia depende de la eliminación y/o control del elemento agresivo. Comúnmente son llamados </a:t>
            </a:r>
            <a:r>
              <a:rPr lang="es-MX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Peligros.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 embargo, el término </a:t>
            </a:r>
            <a:r>
              <a:rPr lang="es-MX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Factor de Riesgo </a:t>
            </a:r>
            <a:r>
              <a:rPr lang="es-MX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el más utilizado cuando la aparición del daño depende de factores adicionales al evento o acto, condicionando la aparición del daño relacionado especialmente a una enfermedad ocupacional.   Entonces los factores de riesgo se clasifican en:</a:t>
            </a:r>
            <a:endParaRPr/>
          </a:p>
        </p:txBody>
      </p:sp>
      <p:graphicFrame>
        <p:nvGraphicFramePr>
          <p:cNvPr id="255" name="Google Shape;255;p9"/>
          <p:cNvGraphicFramePr/>
          <p:nvPr/>
        </p:nvGraphicFramePr>
        <p:xfrm>
          <a:off x="2206909" y="4939650"/>
          <a:ext cx="5246900" cy="1381050"/>
        </p:xfrm>
        <a:graphic>
          <a:graphicData uri="http://schemas.openxmlformats.org/drawingml/2006/table">
            <a:tbl>
              <a:tblPr firstRow="1" bandRow="1">
                <a:noFill/>
                <a:tableStyleId>{49A5F90F-249F-4F20-BE4C-B880EC1B8BE4}</a:tableStyleId>
              </a:tblPr>
              <a:tblGrid>
                <a:gridCol w="262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7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s-MX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CLASIFICACIÓN DE LOS FACTORES DE RIESGOS </a:t>
                      </a:r>
                      <a:endParaRPr/>
                    </a:p>
                  </a:txBody>
                  <a:tcPr marL="68575" marR="68575" marT="34300" marB="3430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AutoNum type="arabicPeriod"/>
                      </a:pPr>
                      <a:r>
                        <a:rPr lang="es-MX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Físicos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342900" marR="0" lvl="2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AutoNum type="arabicPeriod" startAt="5"/>
                      </a:pPr>
                      <a:r>
                        <a:rPr lang="es-MX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Biológicos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AutoNum type="arabicPeriod" startAt="2"/>
                      </a:pPr>
                      <a:r>
                        <a:rPr lang="es-MX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Químicos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342900" marR="0" lvl="2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AutoNum type="arabicPeriod" startAt="6"/>
                      </a:pPr>
                      <a:r>
                        <a:rPr lang="es-MX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Ergonómicos</a:t>
                      </a:r>
                      <a:endParaRPr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AutoNum type="arabicPeriod" startAt="3"/>
                      </a:pPr>
                      <a:r>
                        <a:rPr lang="es-MX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Físicos - Químicos</a:t>
                      </a:r>
                      <a:endParaRPr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342900" marR="0" lvl="2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AutoNum type="arabicPeriod" startAt="7"/>
                      </a:pPr>
                      <a:r>
                        <a:rPr lang="es-MX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Psicosociales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AutoNum type="arabicPeriod" startAt="4"/>
                      </a:pPr>
                      <a:r>
                        <a:rPr lang="es-MX" sz="12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Mecánicos o de Seguridad</a:t>
                      </a:r>
                      <a:endParaRPr sz="12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342900" marR="0" lvl="2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AutoNum type="arabicPeriod" startAt="8"/>
                      </a:pPr>
                      <a:r>
                        <a:rPr lang="es-MX" sz="12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Ambiental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2221</Words>
  <Application>Microsoft Office PowerPoint</Application>
  <PresentationFormat>Personalizado</PresentationFormat>
  <Paragraphs>267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Arial</vt:lpstr>
      <vt:lpstr>Calibri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Pamela  Marquez Pauchard</cp:lastModifiedBy>
  <cp:revision>1</cp:revision>
  <dcterms:modified xsi:type="dcterms:W3CDTF">2021-02-23T23:00:56Z</dcterms:modified>
</cp:coreProperties>
</file>