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563148-86E7-4353-8E43-12DD01D96297}">
  <a:tblStyle styleId="{14563148-86E7-4353-8E43-12DD01D962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2CD"/>
          </a:solidFill>
        </a:fill>
      </a:tcStyle>
    </a:wholeTbl>
    <a:band1H>
      <a:tcTxStyle/>
    </a:band1H>
    <a:band2H>
      <a:tcTxStyle b="off" i="off"/>
      <a:tcStyle>
        <a:fill>
          <a:solidFill>
            <a:srgbClr val="FFF1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18" name="Google Shape;18;p2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1" cy="7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7" id="22" name="Google Shape;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4" cy="680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23" name="Google Shape;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4" name="Google Shape;2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31" name="Google Shape;31;p4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34" name="Google Shape;34;p4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4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Lógica y Distribución</a:t>
            </a:r>
            <a:endParaRPr/>
          </a:p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5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44" name="Google Shape;44;p5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5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47" name="Google Shape;47;p5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5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Lógica y Distribución</a:t>
            </a:r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6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57" name="Google Shape;57;p6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6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60" name="Google Shape;60;p6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3" name="Google Shape;63;p6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Lógica y Distribución</a:t>
            </a:r>
            <a:endParaRPr/>
          </a:p>
        </p:txBody>
      </p:sp>
      <p:sp>
        <p:nvSpPr>
          <p:cNvPr id="64" name="Google Shape;64;p6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7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70" name="Google Shape;70;p7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7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73" name="Google Shape;73;p7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6" name="Google Shape;76;p7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Lógica y Distribución</a:t>
            </a:r>
            <a:endParaRPr/>
          </a:p>
        </p:txBody>
      </p:sp>
      <p:sp>
        <p:nvSpPr>
          <p:cNvPr id="77" name="Google Shape;77;p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>
  <p:cSld name="1_One column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8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2" name="Google Shape;82;p8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8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5" name="Google Shape;85;p8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8"/>
          <p:cNvSpPr/>
          <p:nvPr/>
        </p:nvSpPr>
        <p:spPr>
          <a:xfrm>
            <a:off x="181649" y="180899"/>
            <a:ext cx="7909204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7" name="Google Shape;7;p1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/>
        </p:nvSpPr>
        <p:spPr>
          <a:xfrm>
            <a:off x="1176618" y="6563127"/>
            <a:ext cx="7012135" cy="48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96" name="Google Shape;96;p9"/>
          <p:cNvSpPr txBox="1"/>
          <p:nvPr/>
        </p:nvSpPr>
        <p:spPr>
          <a:xfrm>
            <a:off x="374948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/>
          </a:p>
        </p:txBody>
      </p:sp>
      <p:sp>
        <p:nvSpPr>
          <p:cNvPr id="97" name="Google Shape;97;p9"/>
          <p:cNvSpPr txBox="1"/>
          <p:nvPr/>
        </p:nvSpPr>
        <p:spPr>
          <a:xfrm>
            <a:off x="1139098" y="842548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365423" y="2713697"/>
            <a:ext cx="4118088" cy="1153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LÓGICA Y DISTRIBUCIÓN</a:t>
            </a:r>
            <a:endParaRPr/>
          </a:p>
        </p:txBody>
      </p:sp>
      <p:pic>
        <p:nvPicPr>
          <p:cNvPr descr="Imagen 3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5693" y="2611974"/>
            <a:ext cx="4968242" cy="372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3. ¿QUÉ HACER? PARTAMOS VIENDO LA HISTORIA</a:t>
            </a:r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66559" y="2145630"/>
            <a:ext cx="5832643" cy="4314439"/>
            <a:chOff x="0" y="-1"/>
            <a:chExt cx="5832642" cy="4314438"/>
          </a:xfrm>
        </p:grpSpPr>
        <p:sp>
          <p:nvSpPr>
            <p:cNvPr id="272" name="Google Shape;272;p18"/>
            <p:cNvSpPr/>
            <p:nvPr/>
          </p:nvSpPr>
          <p:spPr>
            <a:xfrm>
              <a:off x="0" y="-1"/>
              <a:ext cx="5832642" cy="4314438"/>
            </a:xfrm>
            <a:prstGeom prst="roundRect">
              <a:avLst>
                <a:gd fmla="val 4466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46340" y="1967034"/>
              <a:ext cx="5739959" cy="380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74" name="Google Shape;274;p18"/>
          <p:cNvSpPr txBox="1"/>
          <p:nvPr/>
        </p:nvSpPr>
        <p:spPr>
          <a:xfrm>
            <a:off x="859535" y="2295144"/>
            <a:ext cx="5055280" cy="4110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Supongamos que tenemos una tienda que muestra las ventas que aparecen  al costado. Nos encontramos sin stock. El vendedor nos visitará hoy (acabamos de terminar el día 10) y nos despachará mañana temprano, de modo que tengamos la mercadería antes de abrir la tienda.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 visita todos los días por la noche. ¿Cuánto le pedimos si cuidamos nuestro dinero? (no queremos comprar de más)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Respuesta: el promedio de ventas diarias históricas. </a:t>
            </a:r>
            <a:r>
              <a:rPr b="1" i="1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es?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siempre habrá días con ventas anormalmente altas, pero son excepciones.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Usar el promedio es una buena opción, a menos que tengamos herramientas más sofisticadas, como las estadísticas.</a:t>
            </a:r>
            <a:endParaRPr/>
          </a:p>
        </p:txBody>
      </p:sp>
      <p:graphicFrame>
        <p:nvGraphicFramePr>
          <p:cNvPr id="275" name="Google Shape;275;p18"/>
          <p:cNvGraphicFramePr/>
          <p:nvPr/>
        </p:nvGraphicFramePr>
        <p:xfrm>
          <a:off x="6593213" y="21456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{14563148-86E7-4353-8E43-12DD01D96297}</a:tableStyleId>
              </a:tblPr>
              <a:tblGrid>
                <a:gridCol w="1195400"/>
                <a:gridCol w="1195400"/>
              </a:tblGrid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9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4. SUPONGAMOS QUE EL DÍA 11 VENDIMOS 8 UNIDADES</a:t>
            </a:r>
            <a:endParaRPr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52175" y="2232056"/>
            <a:ext cx="3976726" cy="1379111"/>
            <a:chOff x="0" y="-1"/>
            <a:chExt cx="3976725" cy="1379109"/>
          </a:xfrm>
        </p:grpSpPr>
        <p:sp>
          <p:nvSpPr>
            <p:cNvPr id="283" name="Google Shape;283;p19"/>
            <p:cNvSpPr/>
            <p:nvPr/>
          </p:nvSpPr>
          <p:spPr>
            <a:xfrm>
              <a:off x="0" y="-1"/>
              <a:ext cx="3976725" cy="1379109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41026" y="499435"/>
              <a:ext cx="3894673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85" name="Google Shape;285;p19"/>
          <p:cNvSpPr txBox="1"/>
          <p:nvPr/>
        </p:nvSpPr>
        <p:spPr>
          <a:xfrm>
            <a:off x="663665" y="2344608"/>
            <a:ext cx="3553743" cy="1154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vez nos quedamos con 2 unidades de stock al final del día. ¿Cuánto le tenemos que comprar entonces hoy por la noche al vendedor?</a:t>
            </a:r>
            <a:endParaRPr/>
          </a:p>
        </p:txBody>
      </p:sp>
      <p:grpSp>
        <p:nvGrpSpPr>
          <p:cNvPr id="286" name="Google Shape;286;p19"/>
          <p:cNvGrpSpPr/>
          <p:nvPr/>
        </p:nvGrpSpPr>
        <p:grpSpPr>
          <a:xfrm>
            <a:off x="452175" y="4097866"/>
            <a:ext cx="3976726" cy="1379108"/>
            <a:chOff x="0" y="0"/>
            <a:chExt cx="3976725" cy="1379106"/>
          </a:xfrm>
        </p:grpSpPr>
        <p:sp>
          <p:nvSpPr>
            <p:cNvPr id="287" name="Google Shape;287;p19"/>
            <p:cNvSpPr/>
            <p:nvPr/>
          </p:nvSpPr>
          <p:spPr>
            <a:xfrm>
              <a:off x="0" y="0"/>
              <a:ext cx="3976725" cy="1379106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41026" y="499435"/>
              <a:ext cx="3894673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89" name="Google Shape;289;p19"/>
          <p:cNvSpPr txBox="1"/>
          <p:nvPr/>
        </p:nvSpPr>
        <p:spPr>
          <a:xfrm>
            <a:off x="663665" y="4337417"/>
            <a:ext cx="3553743" cy="900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¿Y si el promedio de ventas fuera de 12 unidades diarias y nos quedan 5 en la bodega? ¿Cuántas unidades pedir?    </a:t>
            </a:r>
            <a:endParaRPr/>
          </a:p>
        </p:txBody>
      </p:sp>
      <p:grpSp>
        <p:nvGrpSpPr>
          <p:cNvPr id="290" name="Google Shape;290;p19"/>
          <p:cNvGrpSpPr/>
          <p:nvPr/>
        </p:nvGrpSpPr>
        <p:grpSpPr>
          <a:xfrm>
            <a:off x="4771052" y="2232057"/>
            <a:ext cx="2912539" cy="1379108"/>
            <a:chOff x="0" y="0"/>
            <a:chExt cx="2912537" cy="1379106"/>
          </a:xfrm>
        </p:grpSpPr>
        <p:sp>
          <p:nvSpPr>
            <p:cNvPr id="291" name="Google Shape;291;p19"/>
            <p:cNvSpPr/>
            <p:nvPr/>
          </p:nvSpPr>
          <p:spPr>
            <a:xfrm>
              <a:off x="0" y="0"/>
              <a:ext cx="2912537" cy="1379106"/>
            </a:xfrm>
            <a:prstGeom prst="roundRect">
              <a:avLst>
                <a:gd fmla="val 10157" name="adj"/>
              </a:avLst>
            </a:prstGeom>
            <a:noFill/>
            <a:ln cap="flat" cmpd="sng" w="38100">
              <a:solidFill>
                <a:srgbClr val="F7E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 txBox="1"/>
            <p:nvPr/>
          </p:nvSpPr>
          <p:spPr>
            <a:xfrm>
              <a:off x="60076" y="499435"/>
              <a:ext cx="2792384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93" name="Google Shape;293;p19"/>
          <p:cNvSpPr txBox="1"/>
          <p:nvPr/>
        </p:nvSpPr>
        <p:spPr>
          <a:xfrm>
            <a:off x="5054598" y="2438704"/>
            <a:ext cx="2345442" cy="900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ventas:   10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en inventario: 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 a pedir:             8</a:t>
            </a:r>
            <a:endParaRPr/>
          </a:p>
        </p:txBody>
      </p:sp>
      <p:grpSp>
        <p:nvGrpSpPr>
          <p:cNvPr id="294" name="Google Shape;294;p19"/>
          <p:cNvGrpSpPr/>
          <p:nvPr/>
        </p:nvGrpSpPr>
        <p:grpSpPr>
          <a:xfrm>
            <a:off x="4771052" y="4097866"/>
            <a:ext cx="2912539" cy="1379108"/>
            <a:chOff x="0" y="0"/>
            <a:chExt cx="2912537" cy="1379106"/>
          </a:xfrm>
        </p:grpSpPr>
        <p:sp>
          <p:nvSpPr>
            <p:cNvPr id="295" name="Google Shape;295;p19"/>
            <p:cNvSpPr/>
            <p:nvPr/>
          </p:nvSpPr>
          <p:spPr>
            <a:xfrm>
              <a:off x="0" y="0"/>
              <a:ext cx="2912537" cy="1379106"/>
            </a:xfrm>
            <a:prstGeom prst="roundRect">
              <a:avLst>
                <a:gd fmla="val 10157" name="adj"/>
              </a:avLst>
            </a:prstGeom>
            <a:noFill/>
            <a:ln cap="flat" cmpd="sng" w="38100">
              <a:solidFill>
                <a:srgbClr val="F7E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60076" y="499435"/>
              <a:ext cx="2792384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97" name="Google Shape;297;p19"/>
          <p:cNvSpPr txBox="1"/>
          <p:nvPr/>
        </p:nvSpPr>
        <p:spPr>
          <a:xfrm>
            <a:off x="5054598" y="4304512"/>
            <a:ext cx="2345442" cy="900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ventas:   12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en inventario:  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 a pedir:             7</a:t>
            </a:r>
            <a:endParaRPr/>
          </a:p>
        </p:txBody>
      </p:sp>
      <p:pic>
        <p:nvPicPr>
          <p:cNvPr descr="Gráfico 6"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69666" y="4097866"/>
            <a:ext cx="2275348" cy="369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452171" y="5901266"/>
            <a:ext cx="5847031" cy="821271"/>
            <a:chOff x="-1" y="0"/>
            <a:chExt cx="5847029" cy="821269"/>
          </a:xfrm>
        </p:grpSpPr>
        <p:sp>
          <p:nvSpPr>
            <p:cNvPr id="305" name="Google Shape;305;p20"/>
            <p:cNvSpPr/>
            <p:nvPr/>
          </p:nvSpPr>
          <p:spPr>
            <a:xfrm>
              <a:off x="-1" y="0"/>
              <a:ext cx="5847029" cy="821269"/>
            </a:xfrm>
            <a:prstGeom prst="roundRect">
              <a:avLst>
                <a:gd fmla="val 17374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41789" y="220515"/>
              <a:ext cx="5763449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07" name="Google Shape;307;p20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5. ESTA VEZ EL VENDEDOR NOS VISITA DÍA POR MEDIO</a:t>
            </a:r>
            <a:endParaRPr/>
          </a:p>
        </p:txBody>
      </p:sp>
      <p:grpSp>
        <p:nvGrpSpPr>
          <p:cNvPr id="308" name="Google Shape;308;p20"/>
          <p:cNvGrpSpPr/>
          <p:nvPr/>
        </p:nvGrpSpPr>
        <p:grpSpPr>
          <a:xfrm>
            <a:off x="452175" y="2232056"/>
            <a:ext cx="3976726" cy="1379111"/>
            <a:chOff x="0" y="-1"/>
            <a:chExt cx="3976725" cy="1379109"/>
          </a:xfrm>
        </p:grpSpPr>
        <p:sp>
          <p:nvSpPr>
            <p:cNvPr id="309" name="Google Shape;309;p20"/>
            <p:cNvSpPr/>
            <p:nvPr/>
          </p:nvSpPr>
          <p:spPr>
            <a:xfrm>
              <a:off x="0" y="-1"/>
              <a:ext cx="3976725" cy="1379109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41026" y="499435"/>
              <a:ext cx="3894673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1" name="Google Shape;311;p20"/>
          <p:cNvSpPr txBox="1"/>
          <p:nvPr/>
        </p:nvSpPr>
        <p:spPr>
          <a:xfrm>
            <a:off x="663665" y="2344608"/>
            <a:ext cx="3553743" cy="1154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Vendemos un promedio de 10 unidades diarias y al final del día en que nos visitará el vendedor, nos quedan 4 unidades ¿Cuánto pedir?</a:t>
            </a:r>
            <a:endParaRPr/>
          </a:p>
        </p:txBody>
      </p:sp>
      <p:grpSp>
        <p:nvGrpSpPr>
          <p:cNvPr id="312" name="Google Shape;312;p20"/>
          <p:cNvGrpSpPr/>
          <p:nvPr/>
        </p:nvGrpSpPr>
        <p:grpSpPr>
          <a:xfrm>
            <a:off x="452175" y="4097866"/>
            <a:ext cx="3976726" cy="1379108"/>
            <a:chOff x="0" y="0"/>
            <a:chExt cx="3976725" cy="1379106"/>
          </a:xfrm>
        </p:grpSpPr>
        <p:sp>
          <p:nvSpPr>
            <p:cNvPr id="313" name="Google Shape;313;p20"/>
            <p:cNvSpPr/>
            <p:nvPr/>
          </p:nvSpPr>
          <p:spPr>
            <a:xfrm>
              <a:off x="0" y="0"/>
              <a:ext cx="3976725" cy="1379106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 txBox="1"/>
            <p:nvPr/>
          </p:nvSpPr>
          <p:spPr>
            <a:xfrm>
              <a:off x="41026" y="499435"/>
              <a:ext cx="3894673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5" name="Google Shape;315;p20"/>
          <p:cNvSpPr txBox="1"/>
          <p:nvPr/>
        </p:nvSpPr>
        <p:spPr>
          <a:xfrm>
            <a:off x="663665" y="4210417"/>
            <a:ext cx="3553743" cy="1154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Vendemos un promedio de 15 unidades diarias y al final del día en que nos visitará el vendedor, nos quedan 7 unidades ¿Cuánto pedir?    </a:t>
            </a:r>
            <a:endParaRPr/>
          </a:p>
        </p:txBody>
      </p:sp>
      <p:grpSp>
        <p:nvGrpSpPr>
          <p:cNvPr id="316" name="Google Shape;316;p20"/>
          <p:cNvGrpSpPr/>
          <p:nvPr/>
        </p:nvGrpSpPr>
        <p:grpSpPr>
          <a:xfrm>
            <a:off x="4771052" y="2232057"/>
            <a:ext cx="2912539" cy="1379108"/>
            <a:chOff x="0" y="0"/>
            <a:chExt cx="2912537" cy="1379106"/>
          </a:xfrm>
        </p:grpSpPr>
        <p:sp>
          <p:nvSpPr>
            <p:cNvPr id="317" name="Google Shape;317;p20"/>
            <p:cNvSpPr/>
            <p:nvPr/>
          </p:nvSpPr>
          <p:spPr>
            <a:xfrm>
              <a:off x="0" y="0"/>
              <a:ext cx="2912537" cy="1379106"/>
            </a:xfrm>
            <a:prstGeom prst="roundRect">
              <a:avLst>
                <a:gd fmla="val 10157" name="adj"/>
              </a:avLst>
            </a:prstGeom>
            <a:noFill/>
            <a:ln cap="flat" cmpd="sng" w="38100">
              <a:solidFill>
                <a:srgbClr val="F7E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60076" y="499435"/>
              <a:ext cx="2792384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9" name="Google Shape;319;p20"/>
          <p:cNvSpPr txBox="1"/>
          <p:nvPr/>
        </p:nvSpPr>
        <p:spPr>
          <a:xfrm>
            <a:off x="5054597" y="2472090"/>
            <a:ext cx="2413004" cy="900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ventas:   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en inventario: 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 a pedir:            16</a:t>
            </a:r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4771052" y="4097866"/>
            <a:ext cx="2912539" cy="1379108"/>
            <a:chOff x="0" y="0"/>
            <a:chExt cx="2912537" cy="1379106"/>
          </a:xfrm>
        </p:grpSpPr>
        <p:sp>
          <p:nvSpPr>
            <p:cNvPr id="321" name="Google Shape;321;p20"/>
            <p:cNvSpPr/>
            <p:nvPr/>
          </p:nvSpPr>
          <p:spPr>
            <a:xfrm>
              <a:off x="0" y="0"/>
              <a:ext cx="2912537" cy="1379106"/>
            </a:xfrm>
            <a:prstGeom prst="roundRect">
              <a:avLst>
                <a:gd fmla="val 10157" name="adj"/>
              </a:avLst>
            </a:prstGeom>
            <a:noFill/>
            <a:ln cap="flat" cmpd="sng" w="38100">
              <a:solidFill>
                <a:srgbClr val="F7E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60076" y="499435"/>
              <a:ext cx="2792384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23" name="Google Shape;323;p20"/>
          <p:cNvSpPr txBox="1"/>
          <p:nvPr/>
        </p:nvSpPr>
        <p:spPr>
          <a:xfrm>
            <a:off x="5054598" y="4329912"/>
            <a:ext cx="2413002" cy="900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ventas:   30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en inventario:  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 a pedir:            23</a:t>
            </a:r>
            <a:endParaRPr/>
          </a:p>
        </p:txBody>
      </p:sp>
      <p:pic>
        <p:nvPicPr>
          <p:cNvPr descr="Gráfico 6"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69666" y="4097866"/>
            <a:ext cx="2275348" cy="369744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/>
          <p:nvPr/>
        </p:nvSpPr>
        <p:spPr>
          <a:xfrm>
            <a:off x="663665" y="6003409"/>
            <a:ext cx="5449270" cy="6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vez hay que pensar que lo que llegue tiene que durar para 2 días de venta.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452173" y="908773"/>
            <a:ext cx="8950504" cy="12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6. EL VENDEDOR NOS VISITA DÍA POR MEDIO Y DEMORA 24 HORAS EN DESPACHAR </a:t>
            </a:r>
            <a:r>
              <a:rPr b="0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(NOS LLEGA AL DÍA SIGUIENTE POR LA NOCHE)</a:t>
            </a:r>
            <a:endParaRPr/>
          </a:p>
        </p:txBody>
      </p:sp>
      <p:grpSp>
        <p:nvGrpSpPr>
          <p:cNvPr id="332" name="Google Shape;332;p21"/>
          <p:cNvGrpSpPr/>
          <p:nvPr/>
        </p:nvGrpSpPr>
        <p:grpSpPr>
          <a:xfrm>
            <a:off x="356925" y="2424165"/>
            <a:ext cx="3976726" cy="1379111"/>
            <a:chOff x="0" y="-1"/>
            <a:chExt cx="3976725" cy="1379109"/>
          </a:xfrm>
        </p:grpSpPr>
        <p:sp>
          <p:nvSpPr>
            <p:cNvPr id="333" name="Google Shape;333;p21"/>
            <p:cNvSpPr/>
            <p:nvPr/>
          </p:nvSpPr>
          <p:spPr>
            <a:xfrm>
              <a:off x="0" y="-1"/>
              <a:ext cx="3976725" cy="1379109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41026" y="499435"/>
              <a:ext cx="3894673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568415" y="2536718"/>
            <a:ext cx="3553743" cy="1154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Vendemos un promedio de 10 unidades diarias y al final del día en que nos visitará el vendedor, nos quedan 12 unidades ¿Cuánto pedir?</a:t>
            </a:r>
            <a:endParaRPr/>
          </a:p>
        </p:txBody>
      </p:sp>
      <p:grpSp>
        <p:nvGrpSpPr>
          <p:cNvPr id="336" name="Google Shape;336;p21"/>
          <p:cNvGrpSpPr/>
          <p:nvPr/>
        </p:nvGrpSpPr>
        <p:grpSpPr>
          <a:xfrm>
            <a:off x="356925" y="4289974"/>
            <a:ext cx="3976726" cy="1379108"/>
            <a:chOff x="0" y="0"/>
            <a:chExt cx="3976725" cy="1379106"/>
          </a:xfrm>
        </p:grpSpPr>
        <p:sp>
          <p:nvSpPr>
            <p:cNvPr id="337" name="Google Shape;337;p21"/>
            <p:cNvSpPr/>
            <p:nvPr/>
          </p:nvSpPr>
          <p:spPr>
            <a:xfrm>
              <a:off x="0" y="0"/>
              <a:ext cx="3976725" cy="1379106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 txBox="1"/>
            <p:nvPr/>
          </p:nvSpPr>
          <p:spPr>
            <a:xfrm>
              <a:off x="41026" y="499435"/>
              <a:ext cx="3894673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9" name="Google Shape;339;p21"/>
          <p:cNvSpPr txBox="1"/>
          <p:nvPr/>
        </p:nvSpPr>
        <p:spPr>
          <a:xfrm>
            <a:off x="568415" y="4402525"/>
            <a:ext cx="3553743" cy="1154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Vendemos un promedio de 13 unidades diarias y al final del día en que nos visitará el vendedor, nos quedan 22 unidades ¿Cuánto pedir?</a:t>
            </a:r>
            <a:endParaRPr/>
          </a:p>
        </p:txBody>
      </p:sp>
      <p:grpSp>
        <p:nvGrpSpPr>
          <p:cNvPr id="340" name="Google Shape;340;p21"/>
          <p:cNvGrpSpPr/>
          <p:nvPr/>
        </p:nvGrpSpPr>
        <p:grpSpPr>
          <a:xfrm>
            <a:off x="4675802" y="2424166"/>
            <a:ext cx="2912539" cy="1379108"/>
            <a:chOff x="0" y="0"/>
            <a:chExt cx="2912537" cy="1379106"/>
          </a:xfrm>
        </p:grpSpPr>
        <p:sp>
          <p:nvSpPr>
            <p:cNvPr id="341" name="Google Shape;341;p21"/>
            <p:cNvSpPr/>
            <p:nvPr/>
          </p:nvSpPr>
          <p:spPr>
            <a:xfrm>
              <a:off x="0" y="0"/>
              <a:ext cx="2912537" cy="1379106"/>
            </a:xfrm>
            <a:prstGeom prst="roundRect">
              <a:avLst>
                <a:gd fmla="val 10157" name="adj"/>
              </a:avLst>
            </a:prstGeom>
            <a:noFill/>
            <a:ln cap="flat" cmpd="sng" w="38100">
              <a:solidFill>
                <a:srgbClr val="F7E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60076" y="499435"/>
              <a:ext cx="2792384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43" name="Google Shape;343;p21"/>
          <p:cNvSpPr txBox="1"/>
          <p:nvPr/>
        </p:nvSpPr>
        <p:spPr>
          <a:xfrm>
            <a:off x="4959348" y="2410199"/>
            <a:ext cx="2523071" cy="1408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ventas:    20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en inventario: 12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Venta día siguiente:       10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Saldo previo despacho:   2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 a pedir:            18</a:t>
            </a:r>
            <a:endParaRPr/>
          </a:p>
        </p:txBody>
      </p:sp>
      <p:grpSp>
        <p:nvGrpSpPr>
          <p:cNvPr id="344" name="Google Shape;344;p21"/>
          <p:cNvGrpSpPr/>
          <p:nvPr/>
        </p:nvGrpSpPr>
        <p:grpSpPr>
          <a:xfrm>
            <a:off x="4675802" y="4289974"/>
            <a:ext cx="2912539" cy="1379108"/>
            <a:chOff x="0" y="0"/>
            <a:chExt cx="2912537" cy="1379106"/>
          </a:xfrm>
        </p:grpSpPr>
        <p:sp>
          <p:nvSpPr>
            <p:cNvPr id="345" name="Google Shape;345;p21"/>
            <p:cNvSpPr/>
            <p:nvPr/>
          </p:nvSpPr>
          <p:spPr>
            <a:xfrm>
              <a:off x="0" y="0"/>
              <a:ext cx="2912537" cy="1379106"/>
            </a:xfrm>
            <a:prstGeom prst="roundRect">
              <a:avLst>
                <a:gd fmla="val 10157" name="adj"/>
              </a:avLst>
            </a:prstGeom>
            <a:noFill/>
            <a:ln cap="flat" cmpd="sng" w="38100">
              <a:solidFill>
                <a:srgbClr val="F7E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 txBox="1"/>
            <p:nvPr/>
          </p:nvSpPr>
          <p:spPr>
            <a:xfrm>
              <a:off x="60076" y="499435"/>
              <a:ext cx="2792384" cy="380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descr="Gráfico 6" id="347" name="Google Shape;3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69666" y="4097866"/>
            <a:ext cx="2275348" cy="3697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1"/>
          <p:cNvSpPr txBox="1"/>
          <p:nvPr/>
        </p:nvSpPr>
        <p:spPr>
          <a:xfrm>
            <a:off x="4959348" y="4292943"/>
            <a:ext cx="2523071" cy="1408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ventas:    26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en inventario: 22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Venta día siguiente:       13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Saldo previo despacho:   9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 a pedir:            17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¡AHORA REVISEMOS CUÁNTO HEMOS APRENDIDO!</a:t>
            </a: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452175" y="2154775"/>
            <a:ext cx="8517438" cy="1570562"/>
            <a:chOff x="0" y="-1"/>
            <a:chExt cx="8517437" cy="1570561"/>
          </a:xfrm>
        </p:grpSpPr>
        <p:sp>
          <p:nvSpPr>
            <p:cNvPr id="356" name="Google Shape;356;p22"/>
            <p:cNvSpPr/>
            <p:nvPr/>
          </p:nvSpPr>
          <p:spPr>
            <a:xfrm>
              <a:off x="0" y="-1"/>
              <a:ext cx="8517437" cy="1570561"/>
            </a:xfrm>
            <a:prstGeom prst="roundRect">
              <a:avLst>
                <a:gd fmla="val 10942" name="adj"/>
              </a:avLst>
            </a:prstGeom>
            <a:solidFill>
              <a:srgbClr val="F9EBD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 txBox="1"/>
            <p:nvPr/>
          </p:nvSpPr>
          <p:spPr>
            <a:xfrm>
              <a:off x="67671" y="595129"/>
              <a:ext cx="8382091" cy="380256"/>
            </a:xfrm>
            <a:prstGeom prst="rect">
              <a:avLst/>
            </a:prstGeom>
            <a:solidFill>
              <a:srgbClr val="F9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8" name="Google Shape;358;p22"/>
          <p:cNvSpPr txBox="1"/>
          <p:nvPr/>
        </p:nvSpPr>
        <p:spPr>
          <a:xfrm>
            <a:off x="859536" y="2295145"/>
            <a:ext cx="7516367" cy="1316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durante el desarrollo de la presentación, te invito a completar la tabla con la cantidad a comprar en cada caso, suponiendo que el vendedor nos visita hoy por la noche.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Copia la tabla en tu cuaderno y desarrolla los tres ejercicios. Para el desarrollo de la actividad, puede  trabajar en parejas. </a:t>
            </a:r>
            <a:endParaRPr/>
          </a:p>
        </p:txBody>
      </p:sp>
      <p:graphicFrame>
        <p:nvGraphicFramePr>
          <p:cNvPr id="359" name="Google Shape;359;p22"/>
          <p:cNvGraphicFramePr/>
          <p:nvPr/>
        </p:nvGraphicFramePr>
        <p:xfrm>
          <a:off x="1882899" y="3924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{14563148-86E7-4353-8E43-12DD01D96297}</a:tableStyleId>
              </a:tblPr>
              <a:tblGrid>
                <a:gridCol w="945150"/>
                <a:gridCol w="955850"/>
                <a:gridCol w="934450"/>
                <a:gridCol w="1113500"/>
                <a:gridCol w="1060350"/>
                <a:gridCol w="945150"/>
              </a:tblGrid>
              <a:tr h="69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Situación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 Promedio Diaria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 en Almacén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visita vendedor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Despacho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¿Cuánto comprar?</a:t>
                      </a:r>
                      <a:endParaRPr/>
                    </a:p>
                  </a:txBody>
                  <a:tcPr marT="43250" marB="43250" marR="43250" marL="43250"/>
                </a:tc>
              </a:tr>
              <a:tr h="69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Diaria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Mañana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antes de abrir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3250" marB="43250" marR="43250" marL="43250"/>
                </a:tc>
              </a:tr>
              <a:tr h="70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Cada 2 días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Mañana al cerrar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3250" marB="43250" marR="43250" marL="43250"/>
                </a:tc>
              </a:tr>
              <a:tr h="69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Cada 3 días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Pasado mañana al cerrar</a:t>
                      </a:r>
                      <a:endParaRPr/>
                    </a:p>
                  </a:txBody>
                  <a:tcPr marT="43250" marB="4325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3250" marB="43250" marR="43250" marL="432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65" name="Google Shape;365;p23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/>
          </a:p>
        </p:txBody>
      </p:sp>
      <p:graphicFrame>
        <p:nvGraphicFramePr>
          <p:cNvPr id="366" name="Google Shape;366;p23"/>
          <p:cNvGraphicFramePr/>
          <p:nvPr/>
        </p:nvGraphicFramePr>
        <p:xfrm>
          <a:off x="452175" y="25648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{14563148-86E7-4353-8E43-12DD01D96297}</a:tableStyleId>
              </a:tblPr>
              <a:tblGrid>
                <a:gridCol w="1024100"/>
                <a:gridCol w="1035700"/>
                <a:gridCol w="1012525"/>
                <a:gridCol w="1206525"/>
                <a:gridCol w="1148925"/>
                <a:gridCol w="1024100"/>
              </a:tblGrid>
              <a:tr h="63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Situación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 Promedio Diaria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 en Almacén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visita vendedor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Despacho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¿Cuánto comprar?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72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Diaria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Mañana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antes de abrir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74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Cada 2 días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Mañana al cerrar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10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Cada 3 días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Pasado mañana al cerrar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pic>
        <p:nvPicPr>
          <p:cNvPr descr="Google Shape;267;p16" id="367" name="Google Shape;3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72868" y="2649184"/>
            <a:ext cx="2529807" cy="472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73" name="Google Shape;373;p24"/>
          <p:cNvGrpSpPr/>
          <p:nvPr/>
        </p:nvGrpSpPr>
        <p:grpSpPr>
          <a:xfrm>
            <a:off x="2035274" y="2911882"/>
            <a:ext cx="6999677" cy="2696562"/>
            <a:chOff x="-1" y="-2"/>
            <a:chExt cx="6999677" cy="2696561"/>
          </a:xfrm>
        </p:grpSpPr>
        <p:grpSp>
          <p:nvGrpSpPr>
            <p:cNvPr id="374" name="Google Shape;374;p24"/>
            <p:cNvGrpSpPr/>
            <p:nvPr/>
          </p:nvGrpSpPr>
          <p:grpSpPr>
            <a:xfrm>
              <a:off x="-1" y="-2"/>
              <a:ext cx="6999677" cy="2696561"/>
              <a:chOff x="0" y="0"/>
              <a:chExt cx="6999676" cy="2696559"/>
            </a:xfrm>
          </p:grpSpPr>
          <p:sp>
            <p:nvSpPr>
              <p:cNvPr id="375" name="Google Shape;375;p24"/>
              <p:cNvSpPr/>
              <p:nvPr/>
            </p:nvSpPr>
            <p:spPr>
              <a:xfrm>
                <a:off x="0" y="0"/>
                <a:ext cx="6999676" cy="2696559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 txBox="1"/>
              <p:nvPr/>
            </p:nvSpPr>
            <p:spPr>
              <a:xfrm>
                <a:off x="136397" y="1158160"/>
                <a:ext cx="6726881" cy="38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77" name="Google Shape;377;p24"/>
            <p:cNvSpPr txBox="1"/>
            <p:nvPr/>
          </p:nvSpPr>
          <p:spPr>
            <a:xfrm>
              <a:off x="1307690" y="666348"/>
              <a:ext cx="5161937" cy="1304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CALCULANDO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CANTIDADES</a:t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/>
            </a:p>
          </p:txBody>
        </p:sp>
      </p:grpSp>
      <p:sp>
        <p:nvSpPr>
          <p:cNvPr id="378" name="Google Shape;378;p24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366450" y="1120628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380" name="Google Shape;3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381" name="Google Shape;3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21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382" name="Google Shape;38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1"/>
            <a:ext cx="1651875" cy="88451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4"/>
          <p:cNvSpPr txBox="1"/>
          <p:nvPr/>
        </p:nvSpPr>
        <p:spPr>
          <a:xfrm>
            <a:off x="4125174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390" name="Google Shape;390;p25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391" name="Google Shape;391;p25"/>
          <p:cNvGrpSpPr/>
          <p:nvPr/>
        </p:nvGrpSpPr>
        <p:grpSpPr>
          <a:xfrm>
            <a:off x="-4658" y="4568181"/>
            <a:ext cx="5825044" cy="783009"/>
            <a:chOff x="-1" y="-1"/>
            <a:chExt cx="5825042" cy="783008"/>
          </a:xfrm>
        </p:grpSpPr>
        <p:sp>
          <p:nvSpPr>
            <p:cNvPr id="392" name="Google Shape;392;p25"/>
            <p:cNvSpPr txBox="1"/>
            <p:nvPr/>
          </p:nvSpPr>
          <p:spPr>
            <a:xfrm>
              <a:off x="1334833" y="113757"/>
              <a:ext cx="4490208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25"/>
          <p:cNvGrpSpPr/>
          <p:nvPr/>
        </p:nvGrpSpPr>
        <p:grpSpPr>
          <a:xfrm>
            <a:off x="-4657" y="3697445"/>
            <a:ext cx="6615374" cy="783009"/>
            <a:chOff x="-1" y="-1"/>
            <a:chExt cx="6615372" cy="783008"/>
          </a:xfrm>
        </p:grpSpPr>
        <p:sp>
          <p:nvSpPr>
            <p:cNvPr id="395" name="Google Shape;395;p25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25"/>
          <p:cNvGrpSpPr/>
          <p:nvPr/>
        </p:nvGrpSpPr>
        <p:grpSpPr>
          <a:xfrm>
            <a:off x="-4657" y="1955976"/>
            <a:ext cx="9178015" cy="783009"/>
            <a:chOff x="-1" y="-1"/>
            <a:chExt cx="9178013" cy="783008"/>
          </a:xfrm>
        </p:grpSpPr>
        <p:sp>
          <p:nvSpPr>
            <p:cNvPr id="398" name="Google Shape;398;p25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 rot="5400000">
              <a:off x="176179" y="-176181"/>
              <a:ext cx="783008" cy="1135368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25"/>
          <p:cNvGrpSpPr/>
          <p:nvPr/>
        </p:nvGrpSpPr>
        <p:grpSpPr>
          <a:xfrm>
            <a:off x="-4658" y="2826710"/>
            <a:ext cx="6057520" cy="783009"/>
            <a:chOff x="-1" y="-1"/>
            <a:chExt cx="6057518" cy="783008"/>
          </a:xfrm>
        </p:grpSpPr>
        <p:sp>
          <p:nvSpPr>
            <p:cNvPr id="401" name="Google Shape;401;p25"/>
            <p:cNvSpPr txBox="1"/>
            <p:nvPr/>
          </p:nvSpPr>
          <p:spPr>
            <a:xfrm>
              <a:off x="1334834" y="90509"/>
              <a:ext cx="4722683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5"/>
          <p:cNvGrpSpPr/>
          <p:nvPr/>
        </p:nvGrpSpPr>
        <p:grpSpPr>
          <a:xfrm>
            <a:off x="-4658" y="5438914"/>
            <a:ext cx="6421729" cy="783009"/>
            <a:chOff x="-1" y="-1"/>
            <a:chExt cx="6421728" cy="783008"/>
          </a:xfrm>
        </p:grpSpPr>
        <p:sp>
          <p:nvSpPr>
            <p:cNvPr id="404" name="Google Shape;404;p25"/>
            <p:cNvSpPr txBox="1"/>
            <p:nvPr/>
          </p:nvSpPr>
          <p:spPr>
            <a:xfrm>
              <a:off x="1334833" y="123924"/>
              <a:ext cx="5086894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n 1" id="406" name="Google Shape;4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7" id="407" name="Google Shape;4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88"/>
            <a:ext cx="522087" cy="52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22" id="408" name="Google Shape;40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39" y="2130680"/>
            <a:ext cx="502285" cy="50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24" id="409" name="Google Shape;40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50" cy="50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26" id="410" name="Google Shape;41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5" y="4705563"/>
            <a:ext cx="486973" cy="486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28" id="411" name="Google Shape;411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17" name="Google Shape;417;p26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418" name="Google Shape;418;p26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6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20" name="Google Shape;420;p26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421" name="Google Shape;421;p26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423" name="Google Shape;423;p26"/>
          <p:cNvSpPr txBox="1"/>
          <p:nvPr/>
        </p:nvSpPr>
        <p:spPr>
          <a:xfrm>
            <a:off x="3670560" y="943279"/>
            <a:ext cx="559358" cy="94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Imagen 2" id="424" name="Google Shape;4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4" y="3978569"/>
            <a:ext cx="6899894" cy="397439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6"/>
          <p:cNvSpPr txBox="1"/>
          <p:nvPr/>
        </p:nvSpPr>
        <p:spPr>
          <a:xfrm>
            <a:off x="2686559" y="6881800"/>
            <a:ext cx="2142895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| Presentación</a:t>
            </a:r>
            <a:endParaRPr/>
          </a:p>
        </p:txBody>
      </p:sp>
      <p:sp>
        <p:nvSpPr>
          <p:cNvPr id="426" name="Google Shape;426;p26"/>
          <p:cNvSpPr txBox="1"/>
          <p:nvPr/>
        </p:nvSpPr>
        <p:spPr>
          <a:xfrm>
            <a:off x="958646" y="2918951"/>
            <a:ext cx="5107859" cy="2353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CALCULANDO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CANTIDADES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32" name="Google Shape;432;p27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433" name="Google Shape;433;p27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7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35" name="Google Shape;435;p27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7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437" name="Google Shape;437;p27"/>
          <p:cNvSpPr txBox="1"/>
          <p:nvPr/>
        </p:nvSpPr>
        <p:spPr>
          <a:xfrm>
            <a:off x="379404" y="968302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Imagen 8" id="438" name="Google Shape;4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6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7"/>
          <p:cNvSpPr txBox="1"/>
          <p:nvPr/>
        </p:nvSpPr>
        <p:spPr>
          <a:xfrm>
            <a:off x="958646" y="2868776"/>
            <a:ext cx="5107859" cy="261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CALCULANDO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CANTIDADES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Imagen 16" id="440" name="Google Shape;44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/>
        </p:nvSpPr>
        <p:spPr>
          <a:xfrm>
            <a:off x="365423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LOGÍSTICA Y DISTRIBUCIÓN</a:t>
            </a:r>
            <a:endParaRPr/>
          </a:p>
        </p:txBody>
      </p:sp>
      <p:sp>
        <p:nvSpPr>
          <p:cNvPr id="106" name="Google Shape;106;p10"/>
          <p:cNvSpPr txBox="1"/>
          <p:nvPr/>
        </p:nvSpPr>
        <p:spPr>
          <a:xfrm>
            <a:off x="365423" y="2713697"/>
            <a:ext cx="4118088" cy="1153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CALCULANDO CANTIDADES</a:t>
            </a:r>
            <a:endParaRPr/>
          </a:p>
        </p:txBody>
      </p:sp>
      <p:pic>
        <p:nvPicPr>
          <p:cNvPr descr="Imagen 2"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9350" y="2844800"/>
            <a:ext cx="6757419" cy="459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462113" y="2499449"/>
            <a:ext cx="2760224" cy="3372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la entrada y salida de productos, revisando el stock disponible y confirmando la recepción y despacho de manera computacional y/o manual, utilizando instrumentos de registro apropiados y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grpSp>
        <p:nvGrpSpPr>
          <p:cNvPr id="114" name="Google Shape;114;p11"/>
          <p:cNvGrpSpPr/>
          <p:nvPr/>
        </p:nvGrpSpPr>
        <p:grpSpPr>
          <a:xfrm>
            <a:off x="252573" y="1472658"/>
            <a:ext cx="2980516" cy="4543832"/>
            <a:chOff x="0" y="-1"/>
            <a:chExt cx="2980515" cy="4543831"/>
          </a:xfrm>
        </p:grpSpPr>
        <p:sp>
          <p:nvSpPr>
            <p:cNvPr id="115" name="Google Shape;115;p11"/>
            <p:cNvSpPr/>
            <p:nvPr/>
          </p:nvSpPr>
          <p:spPr>
            <a:xfrm>
              <a:off x="0" y="-1"/>
              <a:ext cx="2980515" cy="4543831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 txBox="1"/>
            <p:nvPr/>
          </p:nvSpPr>
          <p:spPr>
            <a:xfrm>
              <a:off x="78265" y="2081797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17" name="Google Shape;117;p11"/>
          <p:cNvSpPr txBox="1"/>
          <p:nvPr/>
        </p:nvSpPr>
        <p:spPr>
          <a:xfrm>
            <a:off x="358669" y="2033503"/>
            <a:ext cx="2768320" cy="424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18" name="Google Shape;1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1"/>
          <p:cNvGrpSpPr/>
          <p:nvPr/>
        </p:nvGrpSpPr>
        <p:grpSpPr>
          <a:xfrm>
            <a:off x="3362219" y="1472658"/>
            <a:ext cx="2980517" cy="4543831"/>
            <a:chOff x="0" y="-1"/>
            <a:chExt cx="2980515" cy="4543829"/>
          </a:xfrm>
        </p:grpSpPr>
        <p:sp>
          <p:nvSpPr>
            <p:cNvPr id="120" name="Google Shape;120;p11"/>
            <p:cNvSpPr/>
            <p:nvPr/>
          </p:nvSpPr>
          <p:spPr>
            <a:xfrm>
              <a:off x="0" y="-1"/>
              <a:ext cx="2980515" cy="4543829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 txBox="1"/>
            <p:nvPr/>
          </p:nvSpPr>
          <p:spPr>
            <a:xfrm>
              <a:off x="78265" y="2081796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2" name="Google Shape;122;p11"/>
          <p:cNvSpPr txBox="1"/>
          <p:nvPr/>
        </p:nvSpPr>
        <p:spPr>
          <a:xfrm>
            <a:off x="3561634" y="2499448"/>
            <a:ext cx="2781099" cy="1286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 las entradas de productos, confirmando la recepción de estos a través del uso de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registros pertinentes y cumpliendo con la normativa vigente.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3561636" y="2033503"/>
            <a:ext cx="2609186" cy="424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24" name="Google Shape;1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1"/>
          <p:cNvGrpSpPr/>
          <p:nvPr/>
        </p:nvGrpSpPr>
        <p:grpSpPr>
          <a:xfrm>
            <a:off x="6473042" y="1472658"/>
            <a:ext cx="2980516" cy="5663583"/>
            <a:chOff x="0" y="-1"/>
            <a:chExt cx="2980515" cy="5663582"/>
          </a:xfrm>
        </p:grpSpPr>
        <p:sp>
          <p:nvSpPr>
            <p:cNvPr id="126" name="Google Shape;126;p11"/>
            <p:cNvSpPr/>
            <p:nvPr/>
          </p:nvSpPr>
          <p:spPr>
            <a:xfrm>
              <a:off x="0" y="-1"/>
              <a:ext cx="2980515" cy="566358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 txBox="1"/>
            <p:nvPr/>
          </p:nvSpPr>
          <p:spPr>
            <a:xfrm>
              <a:off x="78265" y="2641673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8" name="Google Shape;128;p11"/>
          <p:cNvSpPr txBox="1"/>
          <p:nvPr/>
        </p:nvSpPr>
        <p:spPr>
          <a:xfrm>
            <a:off x="6656437" y="2499447"/>
            <a:ext cx="2684208" cy="40298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Registra oportunamente las entradas de productos utilizando los documentos de recepción disponibles, según indicaciones de jefatura y la normativa vigente.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Ingresa los productos al sistema de clasificación, codificación y/o archivo, de acuerdo a instrucciones de superiores y normativa vente.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y evalúa fuentes de abastecimiento de acuerdo a los requerimientos de la organización y protocolos definidos.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9" name="Google Shape;129;p11"/>
          <p:cNvSpPr txBox="1"/>
          <p:nvPr/>
        </p:nvSpPr>
        <p:spPr>
          <a:xfrm>
            <a:off x="6554516" y="2033503"/>
            <a:ext cx="2862262" cy="424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30" name="Google Shape;1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0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31" name="Google Shape;13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588296" y="3757726"/>
            <a:ext cx="3025213" cy="4082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5" id="132" name="Google Shape;13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11864" y="4448533"/>
            <a:ext cx="3103843" cy="246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8" name="Google Shape;138;p12"/>
          <p:cNvSpPr txBox="1"/>
          <p:nvPr/>
        </p:nvSpPr>
        <p:spPr>
          <a:xfrm>
            <a:off x="443015" y="6884689"/>
            <a:ext cx="266471" cy="317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grpSp>
        <p:nvGrpSpPr>
          <p:cNvPr id="139" name="Google Shape;139;p12"/>
          <p:cNvGrpSpPr/>
          <p:nvPr/>
        </p:nvGrpSpPr>
        <p:grpSpPr>
          <a:xfrm>
            <a:off x="387045" y="3817830"/>
            <a:ext cx="4847957" cy="884033"/>
            <a:chOff x="-3" y="0"/>
            <a:chExt cx="4847955" cy="884031"/>
          </a:xfrm>
        </p:grpSpPr>
        <p:grpSp>
          <p:nvGrpSpPr>
            <p:cNvPr id="140" name="Google Shape;140;p12"/>
            <p:cNvGrpSpPr/>
            <p:nvPr/>
          </p:nvGrpSpPr>
          <p:grpSpPr>
            <a:xfrm>
              <a:off x="188181" y="0"/>
              <a:ext cx="4659771" cy="884031"/>
              <a:chOff x="0" y="0"/>
              <a:chExt cx="4659769" cy="884030"/>
            </a:xfrm>
          </p:grpSpPr>
          <p:sp>
            <p:nvSpPr>
              <p:cNvPr id="141" name="Google Shape;141;p12"/>
              <p:cNvSpPr/>
              <p:nvPr/>
            </p:nvSpPr>
            <p:spPr>
              <a:xfrm>
                <a:off x="0" y="0"/>
                <a:ext cx="4659769" cy="88403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2"/>
              <p:cNvSpPr txBox="1"/>
              <p:nvPr/>
            </p:nvSpPr>
            <p:spPr>
              <a:xfrm>
                <a:off x="47918" y="251857"/>
                <a:ext cx="4563931" cy="380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43" name="Google Shape;143;p12"/>
            <p:cNvGrpSpPr/>
            <p:nvPr/>
          </p:nvGrpSpPr>
          <p:grpSpPr>
            <a:xfrm>
              <a:off x="-3" y="169126"/>
              <a:ext cx="391287" cy="536192"/>
              <a:chOff x="-1" y="0"/>
              <a:chExt cx="391285" cy="536190"/>
            </a:xfrm>
          </p:grpSpPr>
          <p:sp>
            <p:nvSpPr>
              <p:cNvPr id="144" name="Google Shape;144;p12"/>
              <p:cNvSpPr/>
              <p:nvPr/>
            </p:nvSpPr>
            <p:spPr>
              <a:xfrm>
                <a:off x="-1" y="84667"/>
                <a:ext cx="391285" cy="38597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2"/>
              <p:cNvSpPr txBox="1"/>
              <p:nvPr/>
            </p:nvSpPr>
            <p:spPr>
              <a:xfrm>
                <a:off x="9907" y="0"/>
                <a:ext cx="312339" cy="536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46" name="Google Shape;146;p12"/>
            <p:cNvSpPr txBox="1"/>
            <p:nvPr/>
          </p:nvSpPr>
          <p:spPr>
            <a:xfrm>
              <a:off x="563036" y="234244"/>
              <a:ext cx="4119238" cy="392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Aplicamos este proceso de manera práctica.</a:t>
              </a:r>
              <a:endParaRPr/>
            </a:p>
          </p:txBody>
        </p:sp>
      </p:grpSp>
      <p:grpSp>
        <p:nvGrpSpPr>
          <p:cNvPr id="147" name="Google Shape;147;p12"/>
          <p:cNvGrpSpPr/>
          <p:nvPr/>
        </p:nvGrpSpPr>
        <p:grpSpPr>
          <a:xfrm>
            <a:off x="376469" y="2844331"/>
            <a:ext cx="4847950" cy="884035"/>
            <a:chOff x="-1" y="-2"/>
            <a:chExt cx="4847949" cy="884034"/>
          </a:xfrm>
        </p:grpSpPr>
        <p:grpSp>
          <p:nvGrpSpPr>
            <p:cNvPr id="148" name="Google Shape;148;p12"/>
            <p:cNvGrpSpPr/>
            <p:nvPr/>
          </p:nvGrpSpPr>
          <p:grpSpPr>
            <a:xfrm>
              <a:off x="188179" y="-2"/>
              <a:ext cx="4659769" cy="884034"/>
              <a:chOff x="-1" y="-1"/>
              <a:chExt cx="4659767" cy="884032"/>
            </a:xfrm>
          </p:grpSpPr>
          <p:sp>
            <p:nvSpPr>
              <p:cNvPr id="149" name="Google Shape;149;p12"/>
              <p:cNvSpPr/>
              <p:nvPr/>
            </p:nvSpPr>
            <p:spPr>
              <a:xfrm>
                <a:off x="-1" y="-1"/>
                <a:ext cx="4659767" cy="884032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2"/>
              <p:cNvSpPr txBox="1"/>
              <p:nvPr/>
            </p:nvSpPr>
            <p:spPr>
              <a:xfrm>
                <a:off x="47918" y="251858"/>
                <a:ext cx="4563929" cy="380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1" name="Google Shape;151;p12"/>
            <p:cNvGrpSpPr/>
            <p:nvPr/>
          </p:nvGrpSpPr>
          <p:grpSpPr>
            <a:xfrm>
              <a:off x="-1" y="169127"/>
              <a:ext cx="376367" cy="536192"/>
              <a:chOff x="-1" y="0"/>
              <a:chExt cx="376366" cy="536190"/>
            </a:xfrm>
          </p:grpSpPr>
          <p:sp>
            <p:nvSpPr>
              <p:cNvPr id="152" name="Google Shape;152;p12"/>
              <p:cNvSpPr/>
              <p:nvPr/>
            </p:nvSpPr>
            <p:spPr>
              <a:xfrm>
                <a:off x="-1" y="84667"/>
                <a:ext cx="376366" cy="38597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2"/>
              <p:cNvSpPr txBox="1"/>
              <p:nvPr/>
            </p:nvSpPr>
            <p:spPr>
              <a:xfrm>
                <a:off x="9528" y="0"/>
                <a:ext cx="300432" cy="536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54" name="Google Shape;154;p12"/>
            <p:cNvSpPr txBox="1"/>
            <p:nvPr/>
          </p:nvSpPr>
          <p:spPr>
            <a:xfrm>
              <a:off x="563036" y="245974"/>
              <a:ext cx="3962198" cy="392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1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el Proceso de Abastecimiento.</a:t>
              </a:r>
              <a:endParaRPr/>
            </a:p>
          </p:txBody>
        </p:sp>
      </p:grpSp>
      <p:sp>
        <p:nvSpPr>
          <p:cNvPr id="155" name="Google Shape;155;p12"/>
          <p:cNvSpPr/>
          <p:nvPr/>
        </p:nvSpPr>
        <p:spPr>
          <a:xfrm>
            <a:off x="5029067" y="3631684"/>
            <a:ext cx="696835" cy="69683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376470" y="1265970"/>
            <a:ext cx="8954267" cy="536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575228" y="2254629"/>
            <a:ext cx="4780415" cy="42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 DE ABASTECIMIENTO</a:t>
            </a:r>
            <a:endParaRPr/>
          </a:p>
        </p:txBody>
      </p:sp>
      <p:grpSp>
        <p:nvGrpSpPr>
          <p:cNvPr id="158" name="Google Shape;158;p12"/>
          <p:cNvGrpSpPr/>
          <p:nvPr/>
        </p:nvGrpSpPr>
        <p:grpSpPr>
          <a:xfrm>
            <a:off x="395173" y="4791321"/>
            <a:ext cx="4847949" cy="884034"/>
            <a:chOff x="-2" y="-2"/>
            <a:chExt cx="4847949" cy="884033"/>
          </a:xfrm>
        </p:grpSpPr>
        <p:grpSp>
          <p:nvGrpSpPr>
            <p:cNvPr id="159" name="Google Shape;159;p12"/>
            <p:cNvGrpSpPr/>
            <p:nvPr/>
          </p:nvGrpSpPr>
          <p:grpSpPr>
            <a:xfrm>
              <a:off x="188178" y="-2"/>
              <a:ext cx="4659769" cy="884033"/>
              <a:chOff x="-1" y="-1"/>
              <a:chExt cx="4659767" cy="884031"/>
            </a:xfrm>
          </p:grpSpPr>
          <p:sp>
            <p:nvSpPr>
              <p:cNvPr id="160" name="Google Shape;160;p12"/>
              <p:cNvSpPr/>
              <p:nvPr/>
            </p:nvSpPr>
            <p:spPr>
              <a:xfrm>
                <a:off x="-1" y="-1"/>
                <a:ext cx="4659767" cy="884031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2"/>
              <p:cNvSpPr txBox="1"/>
              <p:nvPr/>
            </p:nvSpPr>
            <p:spPr>
              <a:xfrm>
                <a:off x="47917" y="251857"/>
                <a:ext cx="4563930" cy="380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2" name="Google Shape;162;p12"/>
            <p:cNvGrpSpPr/>
            <p:nvPr/>
          </p:nvGrpSpPr>
          <p:grpSpPr>
            <a:xfrm>
              <a:off x="-2" y="169125"/>
              <a:ext cx="376368" cy="536193"/>
              <a:chOff x="0" y="-1"/>
              <a:chExt cx="376366" cy="536191"/>
            </a:xfrm>
          </p:grpSpPr>
          <p:sp>
            <p:nvSpPr>
              <p:cNvPr id="163" name="Google Shape;163;p12"/>
              <p:cNvSpPr/>
              <p:nvPr/>
            </p:nvSpPr>
            <p:spPr>
              <a:xfrm>
                <a:off x="0" y="84667"/>
                <a:ext cx="376366" cy="38597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2"/>
              <p:cNvSpPr txBox="1"/>
              <p:nvPr/>
            </p:nvSpPr>
            <p:spPr>
              <a:xfrm>
                <a:off x="9528" y="-1"/>
                <a:ext cx="300433" cy="536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sp>
          <p:nvSpPr>
            <p:cNvPr id="165" name="Google Shape;165;p12"/>
            <p:cNvSpPr txBox="1"/>
            <p:nvPr/>
          </p:nvSpPr>
          <p:spPr>
            <a:xfrm>
              <a:off x="563036" y="107243"/>
              <a:ext cx="3962196" cy="646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Reflexionamos sobre las consecuencias de que el proceso esté mal implementado.</a:t>
              </a:r>
              <a:endParaRPr/>
            </a:p>
          </p:txBody>
        </p:sp>
      </p:grpSp>
      <p:pic>
        <p:nvPicPr>
          <p:cNvPr descr="Google Shape;167;p12"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2904" y="2514207"/>
            <a:ext cx="4830358" cy="457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 txBox="1"/>
          <p:nvPr/>
        </p:nvSpPr>
        <p:spPr>
          <a:xfrm>
            <a:off x="366944" y="1111303"/>
            <a:ext cx="4702375" cy="372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2956263" y="6392281"/>
            <a:ext cx="5939166" cy="763394"/>
            <a:chOff x="0" y="-1"/>
            <a:chExt cx="5939165" cy="763392"/>
          </a:xfrm>
        </p:grpSpPr>
        <p:sp>
          <p:nvSpPr>
            <p:cNvPr id="174" name="Google Shape;174;p13"/>
            <p:cNvSpPr/>
            <p:nvPr/>
          </p:nvSpPr>
          <p:spPr>
            <a:xfrm>
              <a:off x="0" y="-1"/>
              <a:ext cx="5939165" cy="763392"/>
            </a:xfrm>
            <a:prstGeom prst="roundRect">
              <a:avLst>
                <a:gd fmla="val 10942" name="adj"/>
              </a:avLst>
            </a:prstGeom>
            <a:solidFill>
              <a:srgbClr val="F9EBD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84735" y="191594"/>
              <a:ext cx="5769694" cy="38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76" name="Google Shape;176;p13"/>
          <p:cNvSpPr txBox="1"/>
          <p:nvPr/>
        </p:nvSpPr>
        <p:spPr>
          <a:xfrm>
            <a:off x="376469" y="1265970"/>
            <a:ext cx="8954269" cy="53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CADENA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SUMINISTRO</a:t>
            </a:r>
            <a:endParaRPr/>
          </a:p>
        </p:txBody>
      </p:sp>
      <p:grpSp>
        <p:nvGrpSpPr>
          <p:cNvPr id="177" name="Google Shape;177;p13"/>
          <p:cNvGrpSpPr/>
          <p:nvPr/>
        </p:nvGrpSpPr>
        <p:grpSpPr>
          <a:xfrm>
            <a:off x="376469" y="2250189"/>
            <a:ext cx="8923935" cy="871809"/>
            <a:chOff x="0" y="0"/>
            <a:chExt cx="8923934" cy="871807"/>
          </a:xfrm>
        </p:grpSpPr>
        <p:sp>
          <p:nvSpPr>
            <p:cNvPr id="178" name="Google Shape;178;p13"/>
            <p:cNvSpPr/>
            <p:nvPr/>
          </p:nvSpPr>
          <p:spPr>
            <a:xfrm>
              <a:off x="0" y="0"/>
              <a:ext cx="8923934" cy="871807"/>
            </a:xfrm>
            <a:prstGeom prst="roundRect">
              <a:avLst>
                <a:gd fmla="val 19565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49956" y="245784"/>
              <a:ext cx="88240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80" name="Google Shape;180;p13"/>
          <p:cNvSpPr txBox="1"/>
          <p:nvPr/>
        </p:nvSpPr>
        <p:spPr>
          <a:xfrm>
            <a:off x="829045" y="2369082"/>
            <a:ext cx="7951935" cy="575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invito a recordar los pasos del Proceso de Compra, respondiendo las siguientes interrogantes.</a:t>
            </a:r>
            <a:endParaRPr/>
          </a:p>
        </p:txBody>
      </p:sp>
      <p:grpSp>
        <p:nvGrpSpPr>
          <p:cNvPr id="181" name="Google Shape;181;p13"/>
          <p:cNvGrpSpPr/>
          <p:nvPr/>
        </p:nvGrpSpPr>
        <p:grpSpPr>
          <a:xfrm>
            <a:off x="4100636" y="4990786"/>
            <a:ext cx="3591035" cy="1149691"/>
            <a:chOff x="-1" y="0"/>
            <a:chExt cx="3591033" cy="1149689"/>
          </a:xfrm>
        </p:grpSpPr>
        <p:sp>
          <p:nvSpPr>
            <p:cNvPr id="182" name="Google Shape;182;p13"/>
            <p:cNvSpPr/>
            <p:nvPr/>
          </p:nvSpPr>
          <p:spPr>
            <a:xfrm>
              <a:off x="-1" y="0"/>
              <a:ext cx="3591033" cy="1149689"/>
            </a:xfrm>
            <a:prstGeom prst="roundRect">
              <a:avLst>
                <a:gd fmla="val 10942" name="adj"/>
              </a:avLst>
            </a:prstGeom>
            <a:solidFill>
              <a:srgbClr val="F9EBD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51232" y="384739"/>
              <a:ext cx="3488565" cy="38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84" name="Google Shape;184;p13"/>
          <p:cNvSpPr txBox="1"/>
          <p:nvPr/>
        </p:nvSpPr>
        <p:spPr>
          <a:xfrm>
            <a:off x="4160632" y="5115655"/>
            <a:ext cx="3471045" cy="89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de los pasos del Proceso de Compra te parece que es el más importante?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/>
          </a:p>
        </p:txBody>
      </p:sp>
      <p:pic>
        <p:nvPicPr>
          <p:cNvPr descr="Google Shape;278;p18"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829363" y="4784659"/>
            <a:ext cx="1792403" cy="29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/>
        </p:nvSpPr>
        <p:spPr>
          <a:xfrm>
            <a:off x="3241680" y="6496980"/>
            <a:ext cx="4541966" cy="506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Reúnete en grupos de tres integrantes, elaboren una respuesta común, argumentando su elección. </a:t>
            </a:r>
            <a:r>
              <a:rPr b="1" i="0" lang="en-US" sz="1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</p:txBody>
      </p:sp>
      <p:pic>
        <p:nvPicPr>
          <p:cNvPr descr="Imagen 24"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0155" y="4784659"/>
            <a:ext cx="482542" cy="482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3"/>
          <p:cNvGrpSpPr/>
          <p:nvPr/>
        </p:nvGrpSpPr>
        <p:grpSpPr>
          <a:xfrm>
            <a:off x="376466" y="3475832"/>
            <a:ext cx="7315207" cy="1216159"/>
            <a:chOff x="-1" y="-1"/>
            <a:chExt cx="7315205" cy="1216158"/>
          </a:xfrm>
        </p:grpSpPr>
        <p:sp>
          <p:nvSpPr>
            <p:cNvPr id="189" name="Google Shape;189;p13"/>
            <p:cNvSpPr/>
            <p:nvPr/>
          </p:nvSpPr>
          <p:spPr>
            <a:xfrm>
              <a:off x="1197739" y="525780"/>
              <a:ext cx="5687570" cy="164594"/>
            </a:xfrm>
            <a:prstGeom prst="rect">
              <a:avLst/>
            </a:prstGeom>
            <a:solidFill>
              <a:srgbClr val="FFB37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13"/>
            <p:cNvGrpSpPr/>
            <p:nvPr/>
          </p:nvGrpSpPr>
          <p:grpSpPr>
            <a:xfrm>
              <a:off x="1865375" y="-1"/>
              <a:ext cx="1719076" cy="1216158"/>
              <a:chOff x="0" y="0"/>
              <a:chExt cx="1719075" cy="1216156"/>
            </a:xfrm>
          </p:grpSpPr>
          <p:sp>
            <p:nvSpPr>
              <p:cNvPr id="191" name="Google Shape;191;p13"/>
              <p:cNvSpPr/>
              <p:nvPr/>
            </p:nvSpPr>
            <p:spPr>
              <a:xfrm>
                <a:off x="0" y="0"/>
                <a:ext cx="1719075" cy="1216156"/>
              </a:xfrm>
              <a:prstGeom prst="roundRect">
                <a:avLst>
                  <a:gd fmla="val 16667" name="adj"/>
                </a:avLst>
              </a:prstGeom>
              <a:solidFill>
                <a:srgbClr val="FFB375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3"/>
              <p:cNvSpPr txBox="1"/>
              <p:nvPr/>
            </p:nvSpPr>
            <p:spPr>
              <a:xfrm>
                <a:off x="105087" y="457779"/>
                <a:ext cx="1508900" cy="300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INVESTIGACIÓN</a:t>
                </a:r>
                <a:endParaRPr/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>
              <a:off x="-1" y="-1"/>
              <a:ext cx="1719076" cy="1216158"/>
              <a:chOff x="0" y="0"/>
              <a:chExt cx="1719075" cy="1216156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0" y="0"/>
                <a:ext cx="1719075" cy="1216156"/>
              </a:xfrm>
              <a:prstGeom prst="roundRect">
                <a:avLst>
                  <a:gd fmla="val 16667" name="adj"/>
                </a:avLst>
              </a:prstGeom>
              <a:solidFill>
                <a:srgbClr val="FFB375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3"/>
              <p:cNvSpPr txBox="1"/>
              <p:nvPr/>
            </p:nvSpPr>
            <p:spPr>
              <a:xfrm>
                <a:off x="105087" y="457779"/>
                <a:ext cx="1508900" cy="300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NECESIDAD</a:t>
                </a:r>
                <a:endParaRPr/>
              </a:p>
            </p:txBody>
          </p:sp>
        </p:grpSp>
        <p:grpSp>
          <p:nvGrpSpPr>
            <p:cNvPr id="196" name="Google Shape;196;p13"/>
            <p:cNvGrpSpPr/>
            <p:nvPr/>
          </p:nvGrpSpPr>
          <p:grpSpPr>
            <a:xfrm>
              <a:off x="5596128" y="-1"/>
              <a:ext cx="1719076" cy="1216158"/>
              <a:chOff x="0" y="0"/>
              <a:chExt cx="1719075" cy="1216156"/>
            </a:xfrm>
          </p:grpSpPr>
          <p:sp>
            <p:nvSpPr>
              <p:cNvPr id="197" name="Google Shape;197;p13"/>
              <p:cNvSpPr/>
              <p:nvPr/>
            </p:nvSpPr>
            <p:spPr>
              <a:xfrm>
                <a:off x="0" y="0"/>
                <a:ext cx="1719075" cy="1216156"/>
              </a:xfrm>
              <a:prstGeom prst="roundRect">
                <a:avLst>
                  <a:gd fmla="val 16667" name="adj"/>
                </a:avLst>
              </a:prstGeom>
              <a:solidFill>
                <a:srgbClr val="FFB375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3"/>
              <p:cNvSpPr txBox="1"/>
              <p:nvPr/>
            </p:nvSpPr>
            <p:spPr>
              <a:xfrm>
                <a:off x="105087" y="457779"/>
                <a:ext cx="1508900" cy="300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RECEPCIÓN</a:t>
                </a:r>
                <a:endParaRPr/>
              </a:p>
            </p:txBody>
          </p:sp>
        </p:grpSp>
        <p:grpSp>
          <p:nvGrpSpPr>
            <p:cNvPr id="199" name="Google Shape;199;p13"/>
            <p:cNvGrpSpPr/>
            <p:nvPr/>
          </p:nvGrpSpPr>
          <p:grpSpPr>
            <a:xfrm>
              <a:off x="3730752" y="-1"/>
              <a:ext cx="1719076" cy="1216158"/>
              <a:chOff x="0" y="0"/>
              <a:chExt cx="1719075" cy="1216156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1719075" cy="1216156"/>
              </a:xfrm>
              <a:prstGeom prst="roundRect">
                <a:avLst>
                  <a:gd fmla="val 16667" name="adj"/>
                </a:avLst>
              </a:prstGeom>
              <a:solidFill>
                <a:srgbClr val="FFB375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105087" y="457779"/>
                <a:ext cx="1508900" cy="300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COMPRA</a:t>
                </a:r>
                <a:endParaRPr/>
              </a:p>
            </p:txBody>
          </p:sp>
        </p:grpSp>
      </p:grpSp>
      <p:sp>
        <p:nvSpPr>
          <p:cNvPr id="202" name="Google Shape;202;p13"/>
          <p:cNvSpPr/>
          <p:nvPr/>
        </p:nvSpPr>
        <p:spPr>
          <a:xfrm rot="5400000">
            <a:off x="7655862" y="5343226"/>
            <a:ext cx="244536" cy="819180"/>
          </a:xfrm>
          <a:prstGeom prst="triangle">
            <a:avLst>
              <a:gd fmla="val 50000" name="adj"/>
            </a:avLst>
          </a:prstGeom>
          <a:solidFill>
            <a:srgbClr val="F9EBD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08" name="Google Shape;208;p14"/>
          <p:cNvGrpSpPr/>
          <p:nvPr/>
        </p:nvGrpSpPr>
        <p:grpSpPr>
          <a:xfrm>
            <a:off x="431664" y="2179495"/>
            <a:ext cx="8517438" cy="3247643"/>
            <a:chOff x="0" y="-1"/>
            <a:chExt cx="8517437" cy="3247641"/>
          </a:xfrm>
        </p:grpSpPr>
        <p:sp>
          <p:nvSpPr>
            <p:cNvPr id="209" name="Google Shape;209;p14"/>
            <p:cNvSpPr/>
            <p:nvPr/>
          </p:nvSpPr>
          <p:spPr>
            <a:xfrm>
              <a:off x="0" y="-1"/>
              <a:ext cx="8517437" cy="3247641"/>
            </a:xfrm>
            <a:prstGeom prst="roundRect">
              <a:avLst>
                <a:gd fmla="val 10942" name="adj"/>
              </a:avLst>
            </a:prstGeom>
            <a:solidFill>
              <a:srgbClr val="F9EBD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67671" y="1433648"/>
              <a:ext cx="8382091" cy="38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11" name="Google Shape;211;p14"/>
          <p:cNvSpPr txBox="1"/>
          <p:nvPr/>
        </p:nvSpPr>
        <p:spPr>
          <a:xfrm>
            <a:off x="795526" y="2603961"/>
            <a:ext cx="7789713" cy="239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>Saber CUÁNTO se necesita fabricar, comprar, producir es cosa seria.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Hitler fracasó durante la Segunda Guerra Mundial en su invasión a Rusia porque sus tropas no tuvieron suficientes provisiones (alimentos, medicamentos, ropa) combustible ni municiones.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Aquí hubo un quiebre de stock.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nivel personal ¿sabías que existe la oniomanía? Se trata de la compra compulsiva y es un trastorno psicológico cuyo síntoma es un deseo desenfrenado por comprar sin una necesidad real.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este caso, se genera sobrestock.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-1" y="6884988"/>
            <a:ext cx="338140" cy="317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715491" y="1368574"/>
            <a:ext cx="7106254" cy="444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MOTIVACIÓN</a:t>
            </a:r>
            <a:endParaRPr/>
          </a:p>
        </p:txBody>
      </p:sp>
      <p:pic>
        <p:nvPicPr>
          <p:cNvPr descr="Image" id="214" name="Google Shape;2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7615" y="4466113"/>
            <a:ext cx="2335348" cy="285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375973" y="1760907"/>
            <a:ext cx="4997503" cy="43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CALCULANDO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CANTIDADES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4017016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Imagen 20" id="223" name="Google Shape;2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375975" y="1265365"/>
            <a:ext cx="4107535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967423" y="-363823"/>
            <a:ext cx="4766312" cy="280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 DE ABASTECIMIENTO</a:t>
            </a:r>
            <a:endParaRPr/>
          </a:p>
        </p:txBody>
      </p:sp>
      <p:grpSp>
        <p:nvGrpSpPr>
          <p:cNvPr id="226" name="Google Shape;226;p15"/>
          <p:cNvGrpSpPr/>
          <p:nvPr/>
        </p:nvGrpSpPr>
        <p:grpSpPr>
          <a:xfrm>
            <a:off x="4063851" y="3185653"/>
            <a:ext cx="5081313" cy="3106994"/>
            <a:chOff x="0" y="0"/>
            <a:chExt cx="5081311" cy="3106993"/>
          </a:xfrm>
        </p:grpSpPr>
        <p:sp>
          <p:nvSpPr>
            <p:cNvPr id="227" name="Google Shape;227;p15"/>
            <p:cNvSpPr/>
            <p:nvPr/>
          </p:nvSpPr>
          <p:spPr>
            <a:xfrm>
              <a:off x="0" y="0"/>
              <a:ext cx="5081311" cy="3106993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 txBox="1"/>
            <p:nvPr/>
          </p:nvSpPr>
          <p:spPr>
            <a:xfrm>
              <a:off x="66106" y="1363379"/>
              <a:ext cx="494909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29" name="Google Shape;229;p15"/>
          <p:cNvSpPr txBox="1"/>
          <p:nvPr/>
        </p:nvSpPr>
        <p:spPr>
          <a:xfrm>
            <a:off x="4624637" y="3414217"/>
            <a:ext cx="3923027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las distintas variables que afectan la compra.</a:t>
            </a:r>
            <a:endParaRPr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3895218" y="3449834"/>
            <a:ext cx="375443" cy="536167"/>
            <a:chOff x="0" y="0"/>
            <a:chExt cx="375441" cy="536166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233" name="Google Shape;233;p15"/>
          <p:cNvSpPr txBox="1"/>
          <p:nvPr/>
        </p:nvSpPr>
        <p:spPr>
          <a:xfrm>
            <a:off x="4655558" y="4919574"/>
            <a:ext cx="4233490" cy="31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Calcular cuánto comprar.</a:t>
            </a:r>
            <a:endParaRPr/>
          </a:p>
        </p:txBody>
      </p:sp>
      <p:grpSp>
        <p:nvGrpSpPr>
          <p:cNvPr id="234" name="Google Shape;234;p15"/>
          <p:cNvGrpSpPr/>
          <p:nvPr/>
        </p:nvGrpSpPr>
        <p:grpSpPr>
          <a:xfrm>
            <a:off x="3895218" y="4190959"/>
            <a:ext cx="375443" cy="1782543"/>
            <a:chOff x="0" y="-1"/>
            <a:chExt cx="375441" cy="1782541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87005"/>
              <a:ext cx="375441" cy="36215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9505" y="-1"/>
              <a:ext cx="299694" cy="53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0" y="72377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9505" y="636769"/>
              <a:ext cx="299694" cy="53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0" y="1333379"/>
              <a:ext cx="375441" cy="36215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 txBox="1"/>
            <p:nvPr/>
          </p:nvSpPr>
          <p:spPr>
            <a:xfrm>
              <a:off x="9505" y="1246373"/>
              <a:ext cx="299694" cy="53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241" name="Google Shape;241;p15"/>
          <p:cNvSpPr txBox="1"/>
          <p:nvPr/>
        </p:nvSpPr>
        <p:spPr>
          <a:xfrm>
            <a:off x="4624637" y="4099285"/>
            <a:ext cx="4474798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Apreciar que cada producto tiene que ser analizado de acuerdo a sus características al comprar.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4655558" y="5420316"/>
            <a:ext cx="4233490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Modificar la forma de calcular si cambian las condiciones.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1. NI MUCHO NI POCO</a:t>
            </a:r>
            <a:endParaRPr/>
          </a:p>
        </p:txBody>
      </p:sp>
      <p:grpSp>
        <p:nvGrpSpPr>
          <p:cNvPr id="249" name="Google Shape;249;p16"/>
          <p:cNvGrpSpPr/>
          <p:nvPr/>
        </p:nvGrpSpPr>
        <p:grpSpPr>
          <a:xfrm>
            <a:off x="466559" y="2145632"/>
            <a:ext cx="8517438" cy="2581819"/>
            <a:chOff x="0" y="0"/>
            <a:chExt cx="8517437" cy="2581818"/>
          </a:xfrm>
        </p:grpSpPr>
        <p:sp>
          <p:nvSpPr>
            <p:cNvPr id="250" name="Google Shape;250;p16"/>
            <p:cNvSpPr/>
            <p:nvPr/>
          </p:nvSpPr>
          <p:spPr>
            <a:xfrm>
              <a:off x="0" y="0"/>
              <a:ext cx="8517437" cy="2581818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 txBox="1"/>
            <p:nvPr/>
          </p:nvSpPr>
          <p:spPr>
            <a:xfrm>
              <a:off x="67671" y="1104757"/>
              <a:ext cx="8382091" cy="372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endParaRPr/>
            </a:p>
          </p:txBody>
        </p:sp>
      </p:grpSp>
      <p:sp>
        <p:nvSpPr>
          <p:cNvPr id="252" name="Google Shape;252;p16"/>
          <p:cNvSpPr txBox="1"/>
          <p:nvPr/>
        </p:nvSpPr>
        <p:spPr>
          <a:xfrm>
            <a:off x="795526" y="2351491"/>
            <a:ext cx="7789713" cy="2170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Tanto si somos una fábrica como si nos dedicamos a comercializar, comprar la cantidad equivocada tiene malas consecuencias: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Comprar mucho genera más gastos: se necesita más espacio para almacenar, es más difícil el control, por lo mismo pueden aumentar las mermas, el seguro cobra más caro, hay más dinero invertido, entre otros.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Comprar poco lleva a quiebres de stock. Si comercializamos productos, podemos perder clientes. Si producimos, podemos detener la fábrica por falta de insumos.</a:t>
            </a:r>
            <a:endParaRPr/>
          </a:p>
        </p:txBody>
      </p:sp>
      <p:pic>
        <p:nvPicPr>
          <p:cNvPr descr="Google Shape;256;p15" id="253" name="Google Shape;2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429" y="4315967"/>
            <a:ext cx="2989954" cy="326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9" name="Google Shape;259;p17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2. ¿CÓMO LO HACEN LAS EMPRESAS?</a:t>
            </a:r>
            <a:endParaRPr/>
          </a:p>
        </p:txBody>
      </p:sp>
      <p:grpSp>
        <p:nvGrpSpPr>
          <p:cNvPr id="260" name="Google Shape;260;p17"/>
          <p:cNvGrpSpPr/>
          <p:nvPr/>
        </p:nvGrpSpPr>
        <p:grpSpPr>
          <a:xfrm>
            <a:off x="466559" y="2145632"/>
            <a:ext cx="8517438" cy="2527971"/>
            <a:chOff x="0" y="0"/>
            <a:chExt cx="8517437" cy="2527970"/>
          </a:xfrm>
        </p:grpSpPr>
        <p:sp>
          <p:nvSpPr>
            <p:cNvPr id="261" name="Google Shape;261;p17"/>
            <p:cNvSpPr/>
            <p:nvPr/>
          </p:nvSpPr>
          <p:spPr>
            <a:xfrm>
              <a:off x="0" y="0"/>
              <a:ext cx="8517437" cy="2527970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 txBox="1"/>
            <p:nvPr/>
          </p:nvSpPr>
          <p:spPr>
            <a:xfrm>
              <a:off x="67671" y="1073823"/>
              <a:ext cx="8382091" cy="38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63" name="Google Shape;263;p17"/>
          <p:cNvSpPr txBox="1"/>
          <p:nvPr/>
        </p:nvSpPr>
        <p:spPr>
          <a:xfrm>
            <a:off x="795526" y="2343374"/>
            <a:ext cx="7789713" cy="2170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grandes empresas tienen programas sofisticados, pero las pymes suelen seguir la instrucción de alguien (el dueño, el jefe de compras) que, en base a prueba y error, llegó a un número ‘adecuado’ y que aplican a todos los productos. Así, por ejemplo, cuando queda menos de un mes de ventas de stock, hay que comprar para llevar el nivel a 3 meses.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los productos y los proveedores son distintos, y las cosas varían en el tiempo, por lo que aplicar una fórmula rígida y generalizada por mucho tiempo, lo más probable es que lleve a quiebres de stock por un lado y sobrestock por otro (en paralelo).</a:t>
            </a:r>
            <a:endParaRPr/>
          </a:p>
        </p:txBody>
      </p:sp>
      <p:pic>
        <p:nvPicPr>
          <p:cNvPr descr="Imagen 7" id="264" name="Google Shape;2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598" y="4241800"/>
            <a:ext cx="3979012" cy="310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