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7556500" cx="9715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h2j+fmWfoxQGJGRbTdOzeoaeu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24"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3"/>
          <p:cNvGrpSpPr/>
          <p:nvPr/>
        </p:nvGrpSpPr>
        <p:grpSpPr>
          <a:xfrm>
            <a:off x="242853" y="1756547"/>
            <a:ext cx="9346505" cy="5675927"/>
            <a:chOff x="-2" y="-1"/>
            <a:chExt cx="9346504" cy="5675926"/>
          </a:xfrm>
        </p:grpSpPr>
        <p:sp>
          <p:nvSpPr>
            <p:cNvPr id="18" name="Google Shape;18;p23"/>
            <p:cNvSpPr/>
            <p:nvPr/>
          </p:nvSpPr>
          <p:spPr>
            <a:xfrm>
              <a:off x="-2" y="-1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3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12;p23" id="20" name="Google Shape;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1" cy="75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17" id="22" name="Google Shape;2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4" cy="680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" id="23" name="Google Shape;2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" id="24" name="Google Shape;2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25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31" name="Google Shape;31;p25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25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34" name="Google Shape;34;p25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5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25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37" name="Google Shape;37;p25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8" name="Google Shape;38;p25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26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44" name="Google Shape;44;p26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6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26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47" name="Google Shape;47;p26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6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26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0" name="Google Shape;50;p26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51" name="Google Shape;51;p26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7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57" name="Google Shape;57;p27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7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27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60" name="Google Shape;60;p27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7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27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63" name="Google Shape;6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4" name="Google Shape;64;p27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28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70" name="Google Shape;70;p28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8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28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73" name="Google Shape;73;p28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8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28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76" name="Google Shape;76;p28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7" name="Google Shape;77;p28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29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82" name="Google Shape;82;p29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9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29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85" name="Google Shape;85;p29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9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29"/>
          <p:cNvSpPr/>
          <p:nvPr/>
        </p:nvSpPr>
        <p:spPr>
          <a:xfrm>
            <a:off x="181649" y="180899"/>
            <a:ext cx="7909204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9"/>
          <p:cNvSpPr txBox="1"/>
          <p:nvPr/>
        </p:nvSpPr>
        <p:spPr>
          <a:xfrm>
            <a:off x="8170650" y="288449"/>
            <a:ext cx="1166702" cy="372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9" name="Google Shape;89;p29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 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/>
          <p:nvPr/>
        </p:nvSpPr>
        <p:spPr>
          <a:xfrm flipH="1" rot="10800000">
            <a:off x="181647" y="822023"/>
            <a:ext cx="9356704" cy="653130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30"/>
          <p:cNvGrpSpPr/>
          <p:nvPr/>
        </p:nvGrpSpPr>
        <p:grpSpPr>
          <a:xfrm>
            <a:off x="8091897" y="451665"/>
            <a:ext cx="662108" cy="380239"/>
            <a:chOff x="-2" y="0"/>
            <a:chExt cx="662107" cy="380238"/>
          </a:xfrm>
        </p:grpSpPr>
        <p:sp>
          <p:nvSpPr>
            <p:cNvPr id="94" name="Google Shape;94;p30"/>
            <p:cNvSpPr/>
            <p:nvPr/>
          </p:nvSpPr>
          <p:spPr>
            <a:xfrm>
              <a:off x="-2" y="327735"/>
              <a:ext cx="662107" cy="52503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0"/>
            <p:cNvSpPr txBox="1"/>
            <p:nvPr/>
          </p:nvSpPr>
          <p:spPr>
            <a:xfrm>
              <a:off x="-2" y="0"/>
              <a:ext cx="662107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96" name="Google Shape;96;p30"/>
          <p:cNvGrpSpPr/>
          <p:nvPr/>
        </p:nvGrpSpPr>
        <p:grpSpPr>
          <a:xfrm>
            <a:off x="8753996" y="451665"/>
            <a:ext cx="785405" cy="380239"/>
            <a:chOff x="-1" y="0"/>
            <a:chExt cx="785404" cy="380238"/>
          </a:xfrm>
        </p:grpSpPr>
        <p:sp>
          <p:nvSpPr>
            <p:cNvPr id="97" name="Google Shape;97;p30"/>
            <p:cNvSpPr/>
            <p:nvPr/>
          </p:nvSpPr>
          <p:spPr>
            <a:xfrm>
              <a:off x="-1" y="327735"/>
              <a:ext cx="785404" cy="52503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0"/>
            <p:cNvSpPr txBox="1"/>
            <p:nvPr/>
          </p:nvSpPr>
          <p:spPr>
            <a:xfrm>
              <a:off x="-1" y="0"/>
              <a:ext cx="785404" cy="380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99" name="Google Shape;99;p30"/>
          <p:cNvSpPr/>
          <p:nvPr/>
        </p:nvSpPr>
        <p:spPr>
          <a:xfrm>
            <a:off x="181649" y="180900"/>
            <a:ext cx="7909205" cy="651002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0"/>
          <p:cNvSpPr txBox="1"/>
          <p:nvPr/>
        </p:nvSpPr>
        <p:spPr>
          <a:xfrm>
            <a:off x="8170650" y="288449"/>
            <a:ext cx="1166703" cy="3722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101" name="Google Shape;101;p30"/>
          <p:cNvSpPr txBox="1"/>
          <p:nvPr/>
        </p:nvSpPr>
        <p:spPr>
          <a:xfrm>
            <a:off x="375975" y="6881800"/>
            <a:ext cx="6786599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RECURSOS HUMANOS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102" name="Google Shape;102;p30"/>
          <p:cNvSpPr txBox="1"/>
          <p:nvPr>
            <p:ph idx="12" type="sldNum"/>
          </p:nvPr>
        </p:nvSpPr>
        <p:spPr>
          <a:xfrm>
            <a:off x="371690" y="6881800"/>
            <a:ext cx="337157" cy="317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2"/>
          <p:cNvGrpSpPr/>
          <p:nvPr/>
        </p:nvGrpSpPr>
        <p:grpSpPr>
          <a:xfrm>
            <a:off x="242853" y="1756547"/>
            <a:ext cx="9346505" cy="5675927"/>
            <a:chOff x="-2" y="-1"/>
            <a:chExt cx="9346504" cy="5675926"/>
          </a:xfrm>
        </p:grpSpPr>
        <p:sp>
          <p:nvSpPr>
            <p:cNvPr id="7" name="Google Shape;7;p22"/>
            <p:cNvSpPr/>
            <p:nvPr/>
          </p:nvSpPr>
          <p:spPr>
            <a:xfrm>
              <a:off x="-2" y="-1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22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Imagen 9" id="9" name="Google Shape;9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10" name="Google Shape;1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11" name="Google Shape;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2"/>
          <p:cNvSpPr txBox="1"/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ecalux.es/estanterias-metalicas-industriales/estanterias-palets/estanterias-moviles-palets" TargetMode="External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hyperlink" Target="https://www.mecalux.es/estanterias-metalicas-industriales/estanterias-palets/estanterias-dinamicas-palets-fifo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mecalux.es/estanterias-metalicas-industriales/estanterias-palets/estanterias-push-back-palets-lifo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mecalux.es/estanterias-metalicas-industriales/estanterias-palets/estanterias-moviles-palets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mecalux.es/estanterias-metalicas-industriales/estanterias-cantilever" TargetMode="External"/><Relationship Id="rId4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33.png"/><Relationship Id="rId5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38.png"/><Relationship Id="rId5" Type="http://schemas.openxmlformats.org/officeDocument/2006/relationships/image" Target="../media/image26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/>
        </p:nvSpPr>
        <p:spPr>
          <a:xfrm>
            <a:off x="1176618" y="6563127"/>
            <a:ext cx="7012135" cy="482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374948" y="2049137"/>
            <a:ext cx="1444329" cy="36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1139098" y="834800"/>
            <a:ext cx="4156804" cy="3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365423" y="2439377"/>
            <a:ext cx="3250614" cy="1153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OPERACIONES DE BODEGA</a:t>
            </a:r>
            <a:endParaRPr/>
          </a:p>
        </p:txBody>
      </p:sp>
      <p:pic>
        <p:nvPicPr>
          <p:cNvPr descr="Imagen 6" id="111" name="Google Shape;1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77" y="2258241"/>
            <a:ext cx="4665308" cy="423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452173" y="1269910"/>
            <a:ext cx="4778856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4863832" y="2798452"/>
            <a:ext cx="4082462" cy="2357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tipo de almacenamiento es el más usado por todo tipo de empresas por su gran versatilidad y uso, se pueden almacenar productos paletizados que pasan un tiempo mayor a una semana. 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Tiene una mayor utilización de los espacios por el uso de altura, se almacenan muchos “SKU” con pocas cantidades.</a:t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712617" y="2224875"/>
            <a:ext cx="5281572" cy="30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ESTANTERÍA CONVENCIONAL O RACKS</a:t>
            </a:r>
            <a:endParaRPr/>
          </a:p>
        </p:txBody>
      </p:sp>
      <p:pic>
        <p:nvPicPr>
          <p:cNvPr descr="Imagen 7" id="246" name="Google Shape;246;p10"/>
          <p:cNvPicPr preferRelativeResize="0"/>
          <p:nvPr/>
        </p:nvPicPr>
        <p:blipFill rotWithShape="1">
          <a:blip r:embed="rId3">
            <a:alphaModFix/>
          </a:blip>
          <a:srcRect b="9782" l="839" r="1349" t="1492"/>
          <a:stretch/>
        </p:blipFill>
        <p:spPr>
          <a:xfrm>
            <a:off x="712573" y="2796746"/>
            <a:ext cx="3871913" cy="2594769"/>
          </a:xfrm>
          <a:custGeom>
            <a:rect b="b" l="l" r="r" t="t"/>
            <a:pathLst>
              <a:path extrusionOk="0" h="21600" w="21600">
                <a:moveTo>
                  <a:pt x="1080" y="0"/>
                </a:moveTo>
                <a:cubicBezTo>
                  <a:pt x="484" y="0"/>
                  <a:pt x="0" y="722"/>
                  <a:pt x="0" y="1612"/>
                </a:cubicBezTo>
                <a:lnTo>
                  <a:pt x="0" y="19991"/>
                </a:lnTo>
                <a:cubicBezTo>
                  <a:pt x="0" y="20881"/>
                  <a:pt x="484" y="21600"/>
                  <a:pt x="1080" y="21600"/>
                </a:cubicBezTo>
                <a:lnTo>
                  <a:pt x="20520" y="21600"/>
                </a:lnTo>
                <a:cubicBezTo>
                  <a:pt x="21116" y="21600"/>
                  <a:pt x="21600" y="20881"/>
                  <a:pt x="21600" y="19991"/>
                </a:cubicBezTo>
                <a:lnTo>
                  <a:pt x="21600" y="1612"/>
                </a:lnTo>
                <a:cubicBezTo>
                  <a:pt x="21600" y="722"/>
                  <a:pt x="21116" y="0"/>
                  <a:pt x="20520" y="0"/>
                </a:cubicBezTo>
                <a:lnTo>
                  <a:pt x="108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7" name="Google Shape;247;p10"/>
          <p:cNvSpPr/>
          <p:nvPr/>
        </p:nvSpPr>
        <p:spPr>
          <a:xfrm>
            <a:off x="712572" y="2796744"/>
            <a:ext cx="3871785" cy="2594921"/>
          </a:xfrm>
          <a:prstGeom prst="roundRect">
            <a:avLst>
              <a:gd fmla="val 7461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650886" y="6132233"/>
            <a:ext cx="7829113" cy="280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“SKU”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ó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Código del producto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b="0" i="0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1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inglés</a:t>
            </a:r>
            <a:r>
              <a:rPr b="0" i="0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 “stock keeping unit”, “unidad de mantenimiento en almacén”).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 txBox="1"/>
          <p:nvPr/>
        </p:nvSpPr>
        <p:spPr>
          <a:xfrm>
            <a:off x="452173" y="1269910"/>
            <a:ext cx="4778856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/>
          </a:p>
        </p:txBody>
      </p:sp>
      <p:sp>
        <p:nvSpPr>
          <p:cNvPr id="255" name="Google Shape;255;p11"/>
          <p:cNvSpPr txBox="1"/>
          <p:nvPr/>
        </p:nvSpPr>
        <p:spPr>
          <a:xfrm>
            <a:off x="444757" y="2599705"/>
            <a:ext cx="4164840" cy="2357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tipo de almacenamiento tiene la ventaja de utilizar mejor el espacio en altura y con menos pasillos que lo que necesitan los Racks. 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utiliza en el caso de menos cantidad de “SKU” y se debe almacenar en forma paletizada.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una especie de túnel con la capacidad de varios pallet de profundidad en varias alturas.</a:t>
            </a:r>
            <a:endParaRPr/>
          </a:p>
        </p:txBody>
      </p:sp>
      <p:sp>
        <p:nvSpPr>
          <p:cNvPr id="256" name="Google Shape;256;p11"/>
          <p:cNvSpPr txBox="1"/>
          <p:nvPr/>
        </p:nvSpPr>
        <p:spPr>
          <a:xfrm>
            <a:off x="461986" y="2001673"/>
            <a:ext cx="6614575" cy="30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ESTANTERÍAS COMPACTAS DRIVE-IN/DRIVE-THROUGH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496437" y="5552775"/>
            <a:ext cx="8722626" cy="524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“Drive-in/drive-through”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español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b="0" i="0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conducir en/servicio al carro”).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Esto significa llevar a la estantería y sacar de la estantería.</a:t>
            </a:r>
            <a:endParaRPr/>
          </a:p>
        </p:txBody>
      </p:sp>
      <p:pic>
        <p:nvPicPr>
          <p:cNvPr descr="Imagen 15" id="258" name="Google Shape;258;p11"/>
          <p:cNvPicPr preferRelativeResize="0"/>
          <p:nvPr/>
        </p:nvPicPr>
        <p:blipFill rotWithShape="1">
          <a:blip r:embed="rId3">
            <a:alphaModFix/>
          </a:blip>
          <a:srcRect b="824" l="9391" r="11193" t="819"/>
          <a:stretch/>
        </p:blipFill>
        <p:spPr>
          <a:xfrm>
            <a:off x="5071721" y="2559434"/>
            <a:ext cx="3970735" cy="2594769"/>
          </a:xfrm>
          <a:custGeom>
            <a:rect b="b" l="l" r="r" t="t"/>
            <a:pathLst>
              <a:path extrusionOk="0" h="21600" w="21600">
                <a:moveTo>
                  <a:pt x="1054" y="0"/>
                </a:moveTo>
                <a:cubicBezTo>
                  <a:pt x="472" y="0"/>
                  <a:pt x="0" y="722"/>
                  <a:pt x="0" y="1612"/>
                </a:cubicBezTo>
                <a:lnTo>
                  <a:pt x="0" y="19991"/>
                </a:lnTo>
                <a:cubicBezTo>
                  <a:pt x="0" y="20881"/>
                  <a:pt x="472" y="21600"/>
                  <a:pt x="1054" y="21600"/>
                </a:cubicBezTo>
                <a:lnTo>
                  <a:pt x="20546" y="21600"/>
                </a:lnTo>
                <a:cubicBezTo>
                  <a:pt x="21128" y="21600"/>
                  <a:pt x="21600" y="20881"/>
                  <a:pt x="21600" y="19991"/>
                </a:cubicBezTo>
                <a:lnTo>
                  <a:pt x="21600" y="1612"/>
                </a:lnTo>
                <a:cubicBezTo>
                  <a:pt x="21600" y="722"/>
                  <a:pt x="21128" y="0"/>
                  <a:pt x="20546" y="0"/>
                </a:cubicBezTo>
                <a:lnTo>
                  <a:pt x="1054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9" name="Google Shape;259;p11"/>
          <p:cNvSpPr/>
          <p:nvPr/>
        </p:nvSpPr>
        <p:spPr>
          <a:xfrm>
            <a:off x="5067601" y="2559390"/>
            <a:ext cx="3966521" cy="2594920"/>
          </a:xfrm>
          <a:prstGeom prst="roundRect">
            <a:avLst>
              <a:gd fmla="val 7461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452173" y="1269910"/>
            <a:ext cx="4778856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/>
          </a:p>
        </p:txBody>
      </p:sp>
      <p:sp>
        <p:nvSpPr>
          <p:cNvPr id="266" name="Google Shape;266;p12"/>
          <p:cNvSpPr txBox="1"/>
          <p:nvPr/>
        </p:nvSpPr>
        <p:spPr>
          <a:xfrm>
            <a:off x="646056" y="2798452"/>
            <a:ext cx="4255460" cy="28396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tipo de almacenamiento es similar a los rack convencionales, pero requiere de un solo pasillo, debido a que las estanterías se mueven sobre unos rieles para mover los estantes en forma horizontal, los que permiten entrar al pasillo sacar los productos y entregarlos para su uso.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muy usados en productos farmacéuticos y bibliotecas.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productos de baja rotación y muchos SKU.</a:t>
            </a:r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712618" y="2224875"/>
            <a:ext cx="6347380" cy="30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ESTANTERÍAS MÓVILES PARA PALLETS, MOVILRACK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449789" y="6132953"/>
            <a:ext cx="8722626" cy="248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https://www.mecalux.es/estanterias-metalicas-industriales/estanterias-palets/estanterias-moviles-palets</a:t>
            </a:r>
            <a:endParaRPr/>
          </a:p>
        </p:txBody>
      </p:sp>
      <p:pic>
        <p:nvPicPr>
          <p:cNvPr descr="Imagen 12" id="269" name="Google Shape;269;p12"/>
          <p:cNvPicPr preferRelativeResize="0"/>
          <p:nvPr/>
        </p:nvPicPr>
        <p:blipFill rotWithShape="1">
          <a:blip r:embed="rId4">
            <a:alphaModFix/>
          </a:blip>
          <a:srcRect b="4903" l="515" r="379" t="1078"/>
          <a:stretch/>
        </p:blipFill>
        <p:spPr>
          <a:xfrm>
            <a:off x="5152768" y="2903838"/>
            <a:ext cx="3966369" cy="2887266"/>
          </a:xfrm>
          <a:custGeom>
            <a:rect b="b" l="l" r="r" t="t"/>
            <a:pathLst>
              <a:path extrusionOk="0" h="21600" w="21600">
                <a:moveTo>
                  <a:pt x="1174" y="0"/>
                </a:moveTo>
                <a:cubicBezTo>
                  <a:pt x="526" y="0"/>
                  <a:pt x="0" y="722"/>
                  <a:pt x="0" y="1612"/>
                </a:cubicBezTo>
                <a:lnTo>
                  <a:pt x="0" y="19988"/>
                </a:lnTo>
                <a:cubicBezTo>
                  <a:pt x="0" y="20878"/>
                  <a:pt x="526" y="21600"/>
                  <a:pt x="1174" y="21600"/>
                </a:cubicBezTo>
                <a:lnTo>
                  <a:pt x="20429" y="21600"/>
                </a:lnTo>
                <a:cubicBezTo>
                  <a:pt x="21076" y="21600"/>
                  <a:pt x="21600" y="20878"/>
                  <a:pt x="21600" y="19988"/>
                </a:cubicBezTo>
                <a:lnTo>
                  <a:pt x="21600" y="1612"/>
                </a:lnTo>
                <a:cubicBezTo>
                  <a:pt x="21600" y="722"/>
                  <a:pt x="21076" y="0"/>
                  <a:pt x="20429" y="0"/>
                </a:cubicBezTo>
                <a:lnTo>
                  <a:pt x="1174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0" name="Google Shape;270;p12"/>
          <p:cNvSpPr/>
          <p:nvPr/>
        </p:nvSpPr>
        <p:spPr>
          <a:xfrm>
            <a:off x="5173362" y="2899716"/>
            <a:ext cx="3966520" cy="2887366"/>
          </a:xfrm>
          <a:prstGeom prst="roundRect">
            <a:avLst>
              <a:gd fmla="val 7461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52;p12" id="276" name="Google Shape;2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978" y="2542850"/>
            <a:ext cx="4044780" cy="328324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3"/>
          <p:cNvSpPr txBox="1"/>
          <p:nvPr/>
        </p:nvSpPr>
        <p:spPr>
          <a:xfrm>
            <a:off x="452173" y="1269910"/>
            <a:ext cx="4778856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5036825" y="2501888"/>
            <a:ext cx="4255458" cy="30809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tipo de estanterías funciona similar al Drive- in, con la diferencia que la estantería tiene unos grados de inclinación y contiene una cama de polines o rodillos por los que los pallets se desplazan por efecto de gravedad como se muestra en la figura, se cargan por un extremo y se sacan por el otro.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Tiene la ventaja de aprovechamiento del espacio, necesitando menos pasillos.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Especial para el sistema FIFO de rotación.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485171" y="1954016"/>
            <a:ext cx="4495461" cy="300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ESTANTERÍAS DINÁMICAS (FIFO)</a:t>
            </a:r>
            <a:endParaRPr/>
          </a:p>
        </p:txBody>
      </p:sp>
      <p:sp>
        <p:nvSpPr>
          <p:cNvPr id="280" name="Google Shape;280;p13"/>
          <p:cNvSpPr/>
          <p:nvPr/>
        </p:nvSpPr>
        <p:spPr>
          <a:xfrm>
            <a:off x="749644" y="2644344"/>
            <a:ext cx="3966518" cy="2887365"/>
          </a:xfrm>
          <a:prstGeom prst="roundRect">
            <a:avLst>
              <a:gd fmla="val 7461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1711800" y="6705020"/>
            <a:ext cx="7392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https://www.mecalux.es/estanterias-metalicas-industriales/estanterias-palets/estanterias-dinamicas-palets-fifo</a:t>
            </a:r>
            <a:endParaRPr/>
          </a:p>
        </p:txBody>
      </p:sp>
      <p:sp>
        <p:nvSpPr>
          <p:cNvPr id="282" name="Google Shape;282;p13"/>
          <p:cNvSpPr txBox="1"/>
          <p:nvPr/>
        </p:nvSpPr>
        <p:spPr>
          <a:xfrm>
            <a:off x="651002" y="6195655"/>
            <a:ext cx="8265095" cy="509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“FIFO”: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«Primero en entrar, primero en salir» (PEPS,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 inglés ”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in, first out” o “FIFO”) es un concepto utilizado en estructuras de datos, contabilidad de costes y teoría de colas.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452173" y="1269910"/>
            <a:ext cx="4778856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4970924" y="2634819"/>
            <a:ext cx="4255458" cy="25983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tipo de almacenamiento consiste en una estantería similar a los racks convencionales, con la diferencia que tiene una cama de polines o rodillos  pro con un solo sentido de carga de pallet. Éstos se empujan y suben para ir poniendo uno detrás del otro, luego al sacarlos, el que sigue baja de posición por gravedad.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usa en bodegas que trabajan bajo sistema LIFO.</a:t>
            </a:r>
            <a:endParaRPr/>
          </a:p>
        </p:txBody>
      </p:sp>
      <p:sp>
        <p:nvSpPr>
          <p:cNvPr id="290" name="Google Shape;290;p14"/>
          <p:cNvSpPr txBox="1"/>
          <p:nvPr/>
        </p:nvSpPr>
        <p:spPr>
          <a:xfrm>
            <a:off x="526098" y="1930789"/>
            <a:ext cx="4468971" cy="300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ESTANTERÍAS PUSH-BACK (LIFO)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695446" y="2556386"/>
            <a:ext cx="3966521" cy="2887366"/>
          </a:xfrm>
          <a:prstGeom prst="roundRect">
            <a:avLst>
              <a:gd fmla="val 7461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4"/>
          <p:cNvSpPr txBox="1"/>
          <p:nvPr/>
        </p:nvSpPr>
        <p:spPr>
          <a:xfrm>
            <a:off x="669420" y="5636647"/>
            <a:ext cx="8239474" cy="24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https://www.mecalux.es/estanterias-metalicas-industriales/estanterias-palets/estanterias-push-back-palets-lifo</a:t>
            </a:r>
            <a:endParaRPr/>
          </a:p>
        </p:txBody>
      </p:sp>
      <p:sp>
        <p:nvSpPr>
          <p:cNvPr id="293" name="Google Shape;293;p14"/>
          <p:cNvSpPr txBox="1"/>
          <p:nvPr/>
        </p:nvSpPr>
        <p:spPr>
          <a:xfrm>
            <a:off x="623733" y="6005493"/>
            <a:ext cx="7907619" cy="280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“LIFO”: </a:t>
            </a:r>
            <a:r>
              <a:rPr b="0" i="0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es el acrónimo </a:t>
            </a:r>
            <a:r>
              <a:rPr b="0" i="1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inglés</a:t>
            </a:r>
            <a:r>
              <a:rPr b="0" i="0" lang="en-US" sz="14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 de “Last In, First Out” (“último en entrar, primero en salir” o “UEPS”).</a:t>
            </a:r>
            <a:endParaRPr/>
          </a:p>
        </p:txBody>
      </p:sp>
      <p:pic>
        <p:nvPicPr>
          <p:cNvPr descr="Google Shape;161;p13" id="294" name="Google Shape;2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449" y="2674772"/>
            <a:ext cx="3589879" cy="27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"/>
          <p:cNvSpPr txBox="1"/>
          <p:nvPr/>
        </p:nvSpPr>
        <p:spPr>
          <a:xfrm>
            <a:off x="452173" y="1269910"/>
            <a:ext cx="4778856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538656" y="2353455"/>
            <a:ext cx="4255460" cy="30809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tipo de almacenamiento utiliza un carro similar a las dimensiones de un Pallet, el que es auto-guiado en estanterías Drive-in.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pallet se montan sobre el carro Shuttle y el carro lo desplaza hasta la posición que debe quedar el pallet.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sistema evita el uso de los apiladores o grúas horquillas al interior de la estanterias. 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 con sistema LIFO.</a:t>
            </a:r>
            <a:endParaRPr/>
          </a:p>
        </p:txBody>
      </p:sp>
      <p:sp>
        <p:nvSpPr>
          <p:cNvPr id="302" name="Google Shape;302;p15"/>
          <p:cNvSpPr txBox="1"/>
          <p:nvPr/>
        </p:nvSpPr>
        <p:spPr>
          <a:xfrm>
            <a:off x="540439" y="1884335"/>
            <a:ext cx="4602321" cy="300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ESTANTERÍAS DE PALLET SHUTTLE</a:t>
            </a:r>
            <a:endParaRPr/>
          </a:p>
        </p:txBody>
      </p:sp>
      <p:sp>
        <p:nvSpPr>
          <p:cNvPr id="303" name="Google Shape;303;p15"/>
          <p:cNvSpPr txBox="1"/>
          <p:nvPr/>
        </p:nvSpPr>
        <p:spPr>
          <a:xfrm>
            <a:off x="501691" y="5780601"/>
            <a:ext cx="8239470" cy="248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https://www.mecalux.es/estanterias-metalicas-industriales/estanterias-palets/estanterias-moviles-palets</a:t>
            </a:r>
            <a:endParaRPr/>
          </a:p>
        </p:txBody>
      </p:sp>
      <p:pic>
        <p:nvPicPr>
          <p:cNvPr descr="Imagen 10" id="304" name="Google Shape;304;p15"/>
          <p:cNvPicPr preferRelativeResize="0"/>
          <p:nvPr/>
        </p:nvPicPr>
        <p:blipFill rotWithShape="1">
          <a:blip r:embed="rId4">
            <a:alphaModFix/>
          </a:blip>
          <a:srcRect b="1293" l="745" r="502" t="726"/>
          <a:stretch/>
        </p:blipFill>
        <p:spPr>
          <a:xfrm>
            <a:off x="5319847" y="2446149"/>
            <a:ext cx="3270251" cy="2887267"/>
          </a:xfrm>
          <a:custGeom>
            <a:rect b="b" l="l" r="r" t="t"/>
            <a:pathLst>
              <a:path extrusionOk="0" h="21600" w="21600">
                <a:moveTo>
                  <a:pt x="1423" y="0"/>
                </a:moveTo>
                <a:cubicBezTo>
                  <a:pt x="638" y="0"/>
                  <a:pt x="0" y="722"/>
                  <a:pt x="0" y="1612"/>
                </a:cubicBezTo>
                <a:lnTo>
                  <a:pt x="0" y="19988"/>
                </a:lnTo>
                <a:cubicBezTo>
                  <a:pt x="0" y="20878"/>
                  <a:pt x="638" y="21600"/>
                  <a:pt x="1423" y="21600"/>
                </a:cubicBezTo>
                <a:lnTo>
                  <a:pt x="20179" y="21600"/>
                </a:lnTo>
                <a:cubicBezTo>
                  <a:pt x="20965" y="21600"/>
                  <a:pt x="21600" y="20878"/>
                  <a:pt x="21600" y="19988"/>
                </a:cubicBezTo>
                <a:lnTo>
                  <a:pt x="21600" y="1612"/>
                </a:lnTo>
                <a:cubicBezTo>
                  <a:pt x="21600" y="722"/>
                  <a:pt x="20965" y="0"/>
                  <a:pt x="20179" y="0"/>
                </a:cubicBezTo>
                <a:lnTo>
                  <a:pt x="1423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5" name="Google Shape;305;p15"/>
          <p:cNvSpPr/>
          <p:nvPr/>
        </p:nvSpPr>
        <p:spPr>
          <a:xfrm>
            <a:off x="5307489" y="2450269"/>
            <a:ext cx="3270424" cy="2887365"/>
          </a:xfrm>
          <a:prstGeom prst="roundRect">
            <a:avLst>
              <a:gd fmla="val 7461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6"/>
          <p:cNvSpPr txBox="1"/>
          <p:nvPr/>
        </p:nvSpPr>
        <p:spPr>
          <a:xfrm>
            <a:off x="452173" y="1269910"/>
            <a:ext cx="4778856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/>
          </a:p>
        </p:txBody>
      </p:sp>
      <p:sp>
        <p:nvSpPr>
          <p:cNvPr id="312" name="Google Shape;312;p16"/>
          <p:cNvSpPr txBox="1"/>
          <p:nvPr/>
        </p:nvSpPr>
        <p:spPr>
          <a:xfrm>
            <a:off x="392360" y="2458790"/>
            <a:ext cx="4255457" cy="30809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tipo de estanterías se utiliza para productos de dimensiones especialmente largas, como tuberías o planchas metálicas (Ej.: plancha de zinc-alum para techos), para listones de madera, entre otros.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Muy útil en ferreterías y centros de venta de materiales de construcción, como los de la imagen.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Tiene dos o mas soportes alargados donde se montan las piezas.</a:t>
            </a:r>
            <a:endParaRPr/>
          </a:p>
        </p:txBody>
      </p:sp>
      <p:sp>
        <p:nvSpPr>
          <p:cNvPr id="313" name="Google Shape;313;p16"/>
          <p:cNvSpPr txBox="1"/>
          <p:nvPr/>
        </p:nvSpPr>
        <p:spPr>
          <a:xfrm>
            <a:off x="526803" y="1830140"/>
            <a:ext cx="3986568" cy="30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ESTANTERÍAS CANTILÉVER</a:t>
            </a:r>
            <a:endParaRPr/>
          </a:p>
        </p:txBody>
      </p:sp>
      <p:sp>
        <p:nvSpPr>
          <p:cNvPr id="314" name="Google Shape;314;p16"/>
          <p:cNvSpPr txBox="1"/>
          <p:nvPr/>
        </p:nvSpPr>
        <p:spPr>
          <a:xfrm>
            <a:off x="3297785" y="6086657"/>
            <a:ext cx="5499159" cy="248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</a:pPr>
            <a:r>
              <a:rPr b="0" i="0" lang="en-US" sz="12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https://www.mecalux.es/estanterias-metalicas-industriales/estanterias-cantilever</a:t>
            </a:r>
            <a:endParaRPr/>
          </a:p>
        </p:txBody>
      </p:sp>
      <p:pic>
        <p:nvPicPr>
          <p:cNvPr descr="Imagen 18" id="315" name="Google Shape;315;p16"/>
          <p:cNvPicPr preferRelativeResize="0"/>
          <p:nvPr/>
        </p:nvPicPr>
        <p:blipFill rotWithShape="1">
          <a:blip r:embed="rId4">
            <a:alphaModFix/>
          </a:blip>
          <a:srcRect b="1375" l="785" r="956" t="571"/>
          <a:stretch/>
        </p:blipFill>
        <p:spPr>
          <a:xfrm>
            <a:off x="5240751" y="2234328"/>
            <a:ext cx="3480594" cy="3529808"/>
          </a:xfrm>
          <a:custGeom>
            <a:rect b="b" l="l" r="r" t="t"/>
            <a:pathLst>
              <a:path extrusionOk="0" h="21600" w="21600">
                <a:moveTo>
                  <a:pt x="1611" y="0"/>
                </a:moveTo>
                <a:cubicBezTo>
                  <a:pt x="721" y="0"/>
                  <a:pt x="0" y="711"/>
                  <a:pt x="0" y="1588"/>
                </a:cubicBezTo>
                <a:lnTo>
                  <a:pt x="0" y="20012"/>
                </a:lnTo>
                <a:cubicBezTo>
                  <a:pt x="0" y="20889"/>
                  <a:pt x="721" y="21600"/>
                  <a:pt x="1611" y="21600"/>
                </a:cubicBezTo>
                <a:lnTo>
                  <a:pt x="19987" y="21600"/>
                </a:lnTo>
                <a:cubicBezTo>
                  <a:pt x="20877" y="21600"/>
                  <a:pt x="21600" y="20889"/>
                  <a:pt x="21600" y="20012"/>
                </a:cubicBezTo>
                <a:lnTo>
                  <a:pt x="21600" y="1588"/>
                </a:lnTo>
                <a:cubicBezTo>
                  <a:pt x="21600" y="711"/>
                  <a:pt x="20877" y="0"/>
                  <a:pt x="19987" y="0"/>
                </a:cubicBezTo>
                <a:lnTo>
                  <a:pt x="1611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6" name="Google Shape;316;p16"/>
          <p:cNvSpPr/>
          <p:nvPr/>
        </p:nvSpPr>
        <p:spPr>
          <a:xfrm>
            <a:off x="5240749" y="2234328"/>
            <a:ext cx="3480490" cy="3529917"/>
          </a:xfrm>
          <a:prstGeom prst="roundRect">
            <a:avLst>
              <a:gd fmla="val 7461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2" name="Google Shape;322;p17"/>
          <p:cNvGrpSpPr/>
          <p:nvPr/>
        </p:nvGrpSpPr>
        <p:grpSpPr>
          <a:xfrm>
            <a:off x="2035274" y="2225406"/>
            <a:ext cx="6999677" cy="4186415"/>
            <a:chOff x="-1" y="0"/>
            <a:chExt cx="6999677" cy="4186414"/>
          </a:xfrm>
        </p:grpSpPr>
        <p:grpSp>
          <p:nvGrpSpPr>
            <p:cNvPr id="323" name="Google Shape;323;p17"/>
            <p:cNvGrpSpPr/>
            <p:nvPr/>
          </p:nvGrpSpPr>
          <p:grpSpPr>
            <a:xfrm>
              <a:off x="-1" y="0"/>
              <a:ext cx="6999677" cy="4186414"/>
              <a:chOff x="0" y="0"/>
              <a:chExt cx="6999676" cy="4186413"/>
            </a:xfrm>
          </p:grpSpPr>
          <p:sp>
            <p:nvSpPr>
              <p:cNvPr id="324" name="Google Shape;324;p17"/>
              <p:cNvSpPr/>
              <p:nvPr/>
            </p:nvSpPr>
            <p:spPr>
              <a:xfrm>
                <a:off x="0" y="0"/>
                <a:ext cx="6999676" cy="4186413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7"/>
              <p:cNvSpPr txBox="1"/>
              <p:nvPr/>
            </p:nvSpPr>
            <p:spPr>
              <a:xfrm>
                <a:off x="209125" y="1903089"/>
                <a:ext cx="6581424" cy="380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326" name="Google Shape;326;p17"/>
            <p:cNvSpPr txBox="1"/>
            <p:nvPr/>
          </p:nvSpPr>
          <p:spPr>
            <a:xfrm>
              <a:off x="1439893" y="240058"/>
              <a:ext cx="5161937" cy="36640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TIPOS DE ALMACENAMIENTO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EN BODEGAS</a:t>
              </a:r>
              <a:endParaRPr b="0" i="0" sz="14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los temas trabajado durante el desarrollo de la actividad, realicemos la siguiente actividad: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en una bodega tenemos pocos SKU paletizados y muchos pallet de este SKU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¿Qué Tipo de Almacenamiento usarías para almacenarlos?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1" i="0" sz="14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Reflexiona, luego responde y argumenta por qué propones ese tipo y no otro.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/>
            </a:p>
          </p:txBody>
        </p:sp>
      </p:grpSp>
      <p:sp>
        <p:nvSpPr>
          <p:cNvPr id="327" name="Google Shape;327;p17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328" name="Google Shape;328;p17"/>
          <p:cNvSpPr txBox="1"/>
          <p:nvPr/>
        </p:nvSpPr>
        <p:spPr>
          <a:xfrm>
            <a:off x="366450" y="1120628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pic>
        <p:nvPicPr>
          <p:cNvPr descr="Imagen 17" id="329" name="Google Shape;3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330" name="Google Shape;33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768692"/>
            <a:ext cx="1705021" cy="127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331" name="Google Shape;33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6094102"/>
            <a:ext cx="1651875" cy="88451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7"/>
          <p:cNvSpPr txBox="1"/>
          <p:nvPr/>
        </p:nvSpPr>
        <p:spPr>
          <a:xfrm>
            <a:off x="4125174" y="1080494"/>
            <a:ext cx="466494" cy="830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338" name="Google Shape;338;p18"/>
          <p:cNvSpPr txBox="1"/>
          <p:nvPr/>
        </p:nvSpPr>
        <p:spPr>
          <a:xfrm>
            <a:off x="375977" y="1283910"/>
            <a:ext cx="7017881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339" name="Google Shape;339;p18"/>
          <p:cNvGrpSpPr/>
          <p:nvPr/>
        </p:nvGrpSpPr>
        <p:grpSpPr>
          <a:xfrm>
            <a:off x="-4658" y="4568181"/>
            <a:ext cx="5825044" cy="783009"/>
            <a:chOff x="-1" y="-1"/>
            <a:chExt cx="5825042" cy="783008"/>
          </a:xfrm>
        </p:grpSpPr>
        <p:sp>
          <p:nvSpPr>
            <p:cNvPr id="340" name="Google Shape;340;p18"/>
            <p:cNvSpPr txBox="1"/>
            <p:nvPr/>
          </p:nvSpPr>
          <p:spPr>
            <a:xfrm>
              <a:off x="1334833" y="113757"/>
              <a:ext cx="4490208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cuidando la integridad física y emocional de todos y todas.</a:t>
              </a: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18"/>
          <p:cNvGrpSpPr/>
          <p:nvPr/>
        </p:nvGrpSpPr>
        <p:grpSpPr>
          <a:xfrm>
            <a:off x="-4657" y="3697445"/>
            <a:ext cx="6615374" cy="783009"/>
            <a:chOff x="-1" y="-1"/>
            <a:chExt cx="6615372" cy="783008"/>
          </a:xfrm>
        </p:grpSpPr>
        <p:sp>
          <p:nvSpPr>
            <p:cNvPr id="343" name="Google Shape;343;p18"/>
            <p:cNvSpPr txBox="1"/>
            <p:nvPr/>
          </p:nvSpPr>
          <p:spPr>
            <a:xfrm>
              <a:off x="1334834" y="94428"/>
              <a:ext cx="5280537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Intentar siempre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dar lo mejor de ti, 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buscando ser eficiente al cumplir los objetivos.</a:t>
              </a: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18"/>
          <p:cNvGrpSpPr/>
          <p:nvPr/>
        </p:nvGrpSpPr>
        <p:grpSpPr>
          <a:xfrm>
            <a:off x="-4657" y="1955976"/>
            <a:ext cx="9178015" cy="783009"/>
            <a:chOff x="-1" y="-1"/>
            <a:chExt cx="9178013" cy="783008"/>
          </a:xfrm>
        </p:grpSpPr>
        <p:sp>
          <p:nvSpPr>
            <p:cNvPr id="346" name="Google Shape;346;p18"/>
            <p:cNvSpPr txBox="1"/>
            <p:nvPr/>
          </p:nvSpPr>
          <p:spPr>
            <a:xfrm>
              <a:off x="1334833" y="222245"/>
              <a:ext cx="7843179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EPP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adecuados cuando corresponda.</a:t>
              </a: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 rot="5400000">
              <a:off x="176179" y="-176181"/>
              <a:ext cx="783008" cy="1135368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18"/>
          <p:cNvGrpSpPr/>
          <p:nvPr/>
        </p:nvGrpSpPr>
        <p:grpSpPr>
          <a:xfrm>
            <a:off x="-4658" y="2826710"/>
            <a:ext cx="6057520" cy="783009"/>
            <a:chOff x="-1" y="-1"/>
            <a:chExt cx="6057518" cy="783008"/>
          </a:xfrm>
        </p:grpSpPr>
        <p:sp>
          <p:nvSpPr>
            <p:cNvPr id="349" name="Google Shape;349;p18"/>
            <p:cNvSpPr txBox="1"/>
            <p:nvPr/>
          </p:nvSpPr>
          <p:spPr>
            <a:xfrm>
              <a:off x="1334834" y="90509"/>
              <a:ext cx="4722683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Utilizar cuidadosamente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equipos, herramientas y artículos de escritorio.</a:t>
              </a: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18"/>
          <p:cNvGrpSpPr/>
          <p:nvPr/>
        </p:nvGrpSpPr>
        <p:grpSpPr>
          <a:xfrm>
            <a:off x="-4658" y="5438914"/>
            <a:ext cx="6421729" cy="783009"/>
            <a:chOff x="-1" y="-1"/>
            <a:chExt cx="6421728" cy="783008"/>
          </a:xfrm>
        </p:grpSpPr>
        <p:sp>
          <p:nvSpPr>
            <p:cNvPr id="352" name="Google Shape;352;p18"/>
            <p:cNvSpPr txBox="1"/>
            <p:nvPr/>
          </p:nvSpPr>
          <p:spPr>
            <a:xfrm>
              <a:off x="1334833" y="123924"/>
              <a:ext cx="5086894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 y limpiar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área de trabajo, reciclando al máximo los residuos.</a:t>
              </a: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n 47" id="354" name="Google Shape;3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2" y="1565094"/>
            <a:ext cx="3816535" cy="600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8" id="355" name="Google Shape;35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39" y="2952088"/>
            <a:ext cx="522087" cy="52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9" id="356" name="Google Shape;35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939" y="2130680"/>
            <a:ext cx="502285" cy="502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0" id="357" name="Google Shape;35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358" y="5579402"/>
            <a:ext cx="507450" cy="50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1" id="358" name="Google Shape;35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595" y="4705563"/>
            <a:ext cx="486973" cy="486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2" id="359" name="Google Shape;359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40" y="3862484"/>
            <a:ext cx="483486" cy="48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"/>
          <p:cNvSpPr txBox="1"/>
          <p:nvPr/>
        </p:nvSpPr>
        <p:spPr>
          <a:xfrm>
            <a:off x="366450" y="1110795"/>
            <a:ext cx="4700400" cy="372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365" name="Google Shape;365;p19"/>
          <p:cNvSpPr txBox="1"/>
          <p:nvPr/>
        </p:nvSpPr>
        <p:spPr>
          <a:xfrm>
            <a:off x="352750" y="1332081"/>
            <a:ext cx="7017881" cy="536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366" name="Google Shape;366;p19"/>
          <p:cNvGrpSpPr/>
          <p:nvPr/>
        </p:nvGrpSpPr>
        <p:grpSpPr>
          <a:xfrm>
            <a:off x="-4661" y="4568177"/>
            <a:ext cx="9109192" cy="783016"/>
            <a:chOff x="-4" y="-4"/>
            <a:chExt cx="9109191" cy="783015"/>
          </a:xfrm>
        </p:grpSpPr>
        <p:sp>
          <p:nvSpPr>
            <p:cNvPr id="367" name="Google Shape;367;p19"/>
            <p:cNvSpPr txBox="1"/>
            <p:nvPr/>
          </p:nvSpPr>
          <p:spPr>
            <a:xfrm>
              <a:off x="1334833" y="222246"/>
              <a:ext cx="7774354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riguroso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ordenado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con los antecedentes que manejas.</a:t>
              </a:r>
              <a:endParaRPr/>
            </a:p>
          </p:txBody>
        </p:sp>
        <p:grpSp>
          <p:nvGrpSpPr>
            <p:cNvPr id="368" name="Google Shape;368;p19"/>
            <p:cNvGrpSpPr/>
            <p:nvPr/>
          </p:nvGrpSpPr>
          <p:grpSpPr>
            <a:xfrm>
              <a:off x="-4" y="-4"/>
              <a:ext cx="1135376" cy="783015"/>
              <a:chOff x="-2" y="-1"/>
              <a:chExt cx="1135374" cy="783013"/>
            </a:xfrm>
          </p:grpSpPr>
          <p:sp>
            <p:nvSpPr>
              <p:cNvPr id="369" name="Google Shape;369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3" id="370" name="Google Shape;370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86450" y="103502"/>
                <a:ext cx="683391" cy="5760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1" name="Google Shape;371;p19"/>
          <p:cNvGrpSpPr/>
          <p:nvPr/>
        </p:nvGrpSpPr>
        <p:grpSpPr>
          <a:xfrm>
            <a:off x="-4662" y="3697441"/>
            <a:ext cx="6615378" cy="783016"/>
            <a:chOff x="-4" y="-4"/>
            <a:chExt cx="6615377" cy="783015"/>
          </a:xfrm>
        </p:grpSpPr>
        <p:sp>
          <p:nvSpPr>
            <p:cNvPr id="372" name="Google Shape;372;p19"/>
            <p:cNvSpPr txBox="1"/>
            <p:nvPr/>
          </p:nvSpPr>
          <p:spPr>
            <a:xfrm>
              <a:off x="1334835" y="94429"/>
              <a:ext cx="5280539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Cuidado con los dispositivos externos,  asegura la información instalando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antivirus</a:t>
              </a:r>
              <a:r>
                <a:rPr b="0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grpSp>
          <p:nvGrpSpPr>
            <p:cNvPr id="373" name="Google Shape;373;p19"/>
            <p:cNvGrpSpPr/>
            <p:nvPr/>
          </p:nvGrpSpPr>
          <p:grpSpPr>
            <a:xfrm>
              <a:off x="-4" y="-4"/>
              <a:ext cx="1135375" cy="783015"/>
              <a:chOff x="-2" y="-1"/>
              <a:chExt cx="1135374" cy="783013"/>
            </a:xfrm>
          </p:grpSpPr>
          <p:sp>
            <p:nvSpPr>
              <p:cNvPr id="374" name="Google Shape;374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4" id="375" name="Google Shape;375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6451" y="103502"/>
                <a:ext cx="683391" cy="5760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6" name="Google Shape;376;p19"/>
          <p:cNvGrpSpPr/>
          <p:nvPr/>
        </p:nvGrpSpPr>
        <p:grpSpPr>
          <a:xfrm>
            <a:off x="-4661" y="1955971"/>
            <a:ext cx="9178020" cy="783017"/>
            <a:chOff x="-3" y="-4"/>
            <a:chExt cx="9178018" cy="783015"/>
          </a:xfrm>
        </p:grpSpPr>
        <p:sp>
          <p:nvSpPr>
            <p:cNvPr id="377" name="Google Shape;377;p19"/>
            <p:cNvSpPr txBox="1"/>
            <p:nvPr/>
          </p:nvSpPr>
          <p:spPr>
            <a:xfrm>
              <a:off x="1334834" y="222246"/>
              <a:ext cx="7843182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tus claves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acceso.</a:t>
              </a:r>
              <a:endParaRPr/>
            </a:p>
          </p:txBody>
        </p:sp>
        <p:grpSp>
          <p:nvGrpSpPr>
            <p:cNvPr id="378" name="Google Shape;378;p19"/>
            <p:cNvGrpSpPr/>
            <p:nvPr/>
          </p:nvGrpSpPr>
          <p:grpSpPr>
            <a:xfrm>
              <a:off x="-3" y="-4"/>
              <a:ext cx="1135375" cy="783015"/>
              <a:chOff x="-2" y="-1"/>
              <a:chExt cx="1135374" cy="783013"/>
            </a:xfrm>
          </p:grpSpPr>
          <p:sp>
            <p:nvSpPr>
              <p:cNvPr id="379" name="Google Shape;379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5" id="380" name="Google Shape;380;p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62214" y="83074"/>
                <a:ext cx="731864" cy="6168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1" name="Google Shape;381;p19"/>
          <p:cNvGrpSpPr/>
          <p:nvPr/>
        </p:nvGrpSpPr>
        <p:grpSpPr>
          <a:xfrm>
            <a:off x="-4662" y="2826705"/>
            <a:ext cx="8912551" cy="783017"/>
            <a:chOff x="-3" y="-4"/>
            <a:chExt cx="8912550" cy="783015"/>
          </a:xfrm>
        </p:grpSpPr>
        <p:sp>
          <p:nvSpPr>
            <p:cNvPr id="382" name="Google Shape;382;p19"/>
            <p:cNvSpPr txBox="1"/>
            <p:nvPr/>
          </p:nvSpPr>
          <p:spPr>
            <a:xfrm>
              <a:off x="1334834" y="222246"/>
              <a:ext cx="7577713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 la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la información.</a:t>
              </a:r>
              <a:endParaRPr/>
            </a:p>
          </p:txBody>
        </p:sp>
        <p:grpSp>
          <p:nvGrpSpPr>
            <p:cNvPr id="383" name="Google Shape;383;p19"/>
            <p:cNvGrpSpPr/>
            <p:nvPr/>
          </p:nvGrpSpPr>
          <p:grpSpPr>
            <a:xfrm>
              <a:off x="-3" y="-4"/>
              <a:ext cx="1135375" cy="783015"/>
              <a:chOff x="-2" y="-1"/>
              <a:chExt cx="1135374" cy="783013"/>
            </a:xfrm>
          </p:grpSpPr>
          <p:sp>
            <p:nvSpPr>
              <p:cNvPr id="384" name="Google Shape;384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6" id="385" name="Google Shape;385;p1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6451" y="103502"/>
                <a:ext cx="683391" cy="5760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6" name="Google Shape;386;p19"/>
          <p:cNvGrpSpPr/>
          <p:nvPr/>
        </p:nvGrpSpPr>
        <p:grpSpPr>
          <a:xfrm>
            <a:off x="-4662" y="5438911"/>
            <a:ext cx="6861183" cy="783016"/>
            <a:chOff x="-4" y="-4"/>
            <a:chExt cx="6861182" cy="783015"/>
          </a:xfrm>
        </p:grpSpPr>
        <p:sp>
          <p:nvSpPr>
            <p:cNvPr id="387" name="Google Shape;387;p19"/>
            <p:cNvSpPr txBox="1"/>
            <p:nvPr/>
          </p:nvSpPr>
          <p:spPr>
            <a:xfrm>
              <a:off x="1334833" y="123925"/>
              <a:ext cx="5526346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 trabajo en equipo con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respeto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tus opiniones, 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escucha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los demás. </a:t>
              </a:r>
              <a:endParaRPr/>
            </a:p>
          </p:txBody>
        </p:sp>
        <p:grpSp>
          <p:nvGrpSpPr>
            <p:cNvPr id="388" name="Google Shape;388;p19"/>
            <p:cNvGrpSpPr/>
            <p:nvPr/>
          </p:nvGrpSpPr>
          <p:grpSpPr>
            <a:xfrm>
              <a:off x="-4" y="-4"/>
              <a:ext cx="1135375" cy="783015"/>
              <a:chOff x="-2" y="-1"/>
              <a:chExt cx="1135374" cy="783013"/>
            </a:xfrm>
          </p:grpSpPr>
          <p:sp>
            <p:nvSpPr>
              <p:cNvPr id="389" name="Google Shape;389;p19"/>
              <p:cNvSpPr/>
              <p:nvPr/>
            </p:nvSpPr>
            <p:spPr>
              <a:xfrm rot="5400000">
                <a:off x="176179" y="-176182"/>
                <a:ext cx="783013" cy="1135374"/>
              </a:xfrm>
              <a:custGeom>
                <a:rect b="b" l="l" r="r" t="t"/>
                <a:pathLst>
                  <a:path extrusionOk="0" h="21600" w="2160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n 8" id="390" name="Google Shape;390;p19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86450" y="103502"/>
                <a:ext cx="683394" cy="5760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descr="Imagen 1" id="391" name="Google Shape;39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639332" y="1565094"/>
            <a:ext cx="3816536" cy="6006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/>
        </p:nvSpPr>
        <p:spPr>
          <a:xfrm>
            <a:off x="365423" y="2049137"/>
            <a:ext cx="1444329" cy="36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1139098" y="834800"/>
            <a:ext cx="4156804" cy="3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BODEGA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365423" y="2457192"/>
            <a:ext cx="4118088" cy="1666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ALMACENAMIENTO EN BODEGAS</a:t>
            </a:r>
            <a:endParaRPr/>
          </a:p>
        </p:txBody>
      </p:sp>
      <p:pic>
        <p:nvPicPr>
          <p:cNvPr descr="Imagen 6" id="119" name="Google Shape;1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603" y="2623792"/>
            <a:ext cx="5461464" cy="4628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0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7" name="Google Shape;397;p20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398" name="Google Shape;398;p20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0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00" name="Google Shape;400;p20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0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403" name="Google Shape;403;p20"/>
          <p:cNvSpPr txBox="1"/>
          <p:nvPr/>
        </p:nvSpPr>
        <p:spPr>
          <a:xfrm>
            <a:off x="3670560" y="1006779"/>
            <a:ext cx="559358" cy="94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descr="Imagen 2" id="404" name="Google Shape;40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3175" y="3978569"/>
            <a:ext cx="6899893" cy="397439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0"/>
          <p:cNvSpPr txBox="1"/>
          <p:nvPr/>
        </p:nvSpPr>
        <p:spPr>
          <a:xfrm>
            <a:off x="958646" y="2544351"/>
            <a:ext cx="5107800" cy="29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ALMACENAMIENTO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BODEGAS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utiliza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 3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 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contestar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Ticket de Salida!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21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412" name="Google Shape;412;p21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14" name="Google Shape;414;p2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416" name="Google Shape;416;p21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Imagen 8" id="417" name="Google Shape;4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6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1"/>
          <p:cNvSpPr txBox="1"/>
          <p:nvPr/>
        </p:nvSpPr>
        <p:spPr>
          <a:xfrm>
            <a:off x="958646" y="2868776"/>
            <a:ext cx="5107859" cy="261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ALMACENAMIENTO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BODEGAS</a:t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16" id="419" name="Google Shape;4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462114" y="2499449"/>
            <a:ext cx="2760223" cy="29869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los productos, materiales e insumos que requieren almacenaje y los espacios de bodegaje para lograr una disposición eficiente de los primeros y la optimización de los segundos.</a:t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- H - 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252573" y="1472660"/>
            <a:ext cx="2980514" cy="4543829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rgbClr val="5858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28" name="Google Shape;1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3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30" name="Google Shape;130;p3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3561634" y="2499448"/>
            <a:ext cx="2781097" cy="1503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 los espacios de bodegaje para lograr optimizar las zonas de almacenamiento según las normas de seguridad vigentes e instrucciones de jefatura.</a:t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5" id="134" name="Google Shape;1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3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136" name="Google Shape;136;p3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38" name="Google Shape;138;p3"/>
          <p:cNvSpPr txBox="1"/>
          <p:nvPr/>
        </p:nvSpPr>
        <p:spPr>
          <a:xfrm>
            <a:off x="6656438" y="2499448"/>
            <a:ext cx="2684207" cy="35218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Determina la capacidad real de almacenamiento de los espacios de bodegas disponibles para considerar las áreas útiles reales de acuerdo a los procedimientos e indicaciones establecidas por la jefatura.</a:t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 espacios de la bodega optimizando los espacios de acuerdo a normativa legal vigente y criterios de la organización.</a:t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9" id="140" name="Google Shape;14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0" id="141" name="Google Shape;14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3" id="142" name="Google Shape;14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6" y="3757726"/>
            <a:ext cx="3025212" cy="4082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4"/>
          <p:cNvGrpSpPr/>
          <p:nvPr/>
        </p:nvGrpSpPr>
        <p:grpSpPr>
          <a:xfrm>
            <a:off x="386547" y="4244595"/>
            <a:ext cx="4845909" cy="883656"/>
            <a:chOff x="-3" y="0"/>
            <a:chExt cx="4845907" cy="883654"/>
          </a:xfrm>
        </p:grpSpPr>
        <p:grpSp>
          <p:nvGrpSpPr>
            <p:cNvPr id="151" name="Google Shape;151;p4"/>
            <p:cNvGrpSpPr/>
            <p:nvPr/>
          </p:nvGrpSpPr>
          <p:grpSpPr>
            <a:xfrm>
              <a:off x="188097" y="0"/>
              <a:ext cx="4657807" cy="883654"/>
              <a:chOff x="-1" y="0"/>
              <a:chExt cx="4657805" cy="883653"/>
            </a:xfrm>
          </p:grpSpPr>
          <p:sp>
            <p:nvSpPr>
              <p:cNvPr id="152" name="Google Shape;152;p4"/>
              <p:cNvSpPr/>
              <p:nvPr/>
            </p:nvSpPr>
            <p:spPr>
              <a:xfrm>
                <a:off x="-1" y="0"/>
                <a:ext cx="4657805" cy="8836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4"/>
              <p:cNvSpPr txBox="1"/>
              <p:nvPr/>
            </p:nvSpPr>
            <p:spPr>
              <a:xfrm>
                <a:off x="47898" y="251708"/>
                <a:ext cx="4562007" cy="380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54" name="Google Shape;154;p4"/>
            <p:cNvGrpSpPr/>
            <p:nvPr/>
          </p:nvGrpSpPr>
          <p:grpSpPr>
            <a:xfrm>
              <a:off x="-3" y="168979"/>
              <a:ext cx="391115" cy="536168"/>
              <a:chOff x="-1" y="0"/>
              <a:chExt cx="391114" cy="536166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-1" y="84708"/>
                <a:ext cx="391114" cy="385803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4"/>
              <p:cNvSpPr txBox="1"/>
              <p:nvPr/>
            </p:nvSpPr>
            <p:spPr>
              <a:xfrm>
                <a:off x="9902" y="0"/>
                <a:ext cx="312203" cy="536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57" name="Google Shape;157;p4"/>
            <p:cNvSpPr txBox="1"/>
            <p:nvPr/>
          </p:nvSpPr>
          <p:spPr>
            <a:xfrm>
              <a:off x="562797" y="103136"/>
              <a:ext cx="4117501" cy="677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 un layout de acuerdo a los productos que tiene la empresa.</a:t>
              </a:r>
              <a:endParaRPr/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375973" y="3205607"/>
            <a:ext cx="4845907" cy="883656"/>
            <a:chOff x="-2" y="0"/>
            <a:chExt cx="4845906" cy="883654"/>
          </a:xfrm>
        </p:grpSpPr>
        <p:grpSp>
          <p:nvGrpSpPr>
            <p:cNvPr id="159" name="Google Shape;159;p4"/>
            <p:cNvGrpSpPr/>
            <p:nvPr/>
          </p:nvGrpSpPr>
          <p:grpSpPr>
            <a:xfrm>
              <a:off x="188097" y="0"/>
              <a:ext cx="4657807" cy="883654"/>
              <a:chOff x="-1" y="0"/>
              <a:chExt cx="4657805" cy="883653"/>
            </a:xfrm>
          </p:grpSpPr>
          <p:sp>
            <p:nvSpPr>
              <p:cNvPr id="160" name="Google Shape;160;p4"/>
              <p:cNvSpPr/>
              <p:nvPr/>
            </p:nvSpPr>
            <p:spPr>
              <a:xfrm>
                <a:off x="-1" y="0"/>
                <a:ext cx="4657805" cy="8836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"/>
              <p:cNvSpPr txBox="1"/>
              <p:nvPr/>
            </p:nvSpPr>
            <p:spPr>
              <a:xfrm>
                <a:off x="47898" y="251708"/>
                <a:ext cx="4562007" cy="380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62" name="Google Shape;162;p4"/>
            <p:cNvGrpSpPr/>
            <p:nvPr/>
          </p:nvGrpSpPr>
          <p:grpSpPr>
            <a:xfrm>
              <a:off x="-2" y="168979"/>
              <a:ext cx="376204" cy="536168"/>
              <a:chOff x="0" y="0"/>
              <a:chExt cx="376202" cy="536166"/>
            </a:xfrm>
          </p:grpSpPr>
          <p:sp>
            <p:nvSpPr>
              <p:cNvPr id="163" name="Google Shape;163;p4"/>
              <p:cNvSpPr/>
              <p:nvPr/>
            </p:nvSpPr>
            <p:spPr>
              <a:xfrm>
                <a:off x="0" y="84708"/>
                <a:ext cx="376202" cy="385803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4"/>
              <p:cNvSpPr txBox="1"/>
              <p:nvPr/>
            </p:nvSpPr>
            <p:spPr>
              <a:xfrm>
                <a:off x="9524" y="0"/>
                <a:ext cx="300303" cy="536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sp>
          <p:nvSpPr>
            <p:cNvPr id="165" name="Google Shape;165;p4"/>
            <p:cNvSpPr txBox="1"/>
            <p:nvPr/>
          </p:nvSpPr>
          <p:spPr>
            <a:xfrm>
              <a:off x="562798" y="245823"/>
              <a:ext cx="3960528" cy="392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Reconocer qué es un layout de bodega.</a:t>
              </a:r>
              <a:endParaRPr/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5026616" y="3630159"/>
            <a:ext cx="696539" cy="6965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382498" y="1404442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574649" y="2385435"/>
            <a:ext cx="4778404" cy="42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LAYOUT DE BODEGAS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pic>
        <p:nvPicPr>
          <p:cNvPr descr="Imagen 34" id="170" name="Google Shape;17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7" y="2513152"/>
            <a:ext cx="4828329" cy="457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>
            <a:off x="536222" y="2440019"/>
            <a:ext cx="5390405" cy="2567595"/>
            <a:chOff x="-1" y="0"/>
            <a:chExt cx="5390403" cy="2567593"/>
          </a:xfrm>
        </p:grpSpPr>
        <p:grpSp>
          <p:nvGrpSpPr>
            <p:cNvPr id="177" name="Google Shape;177;p5"/>
            <p:cNvGrpSpPr/>
            <p:nvPr/>
          </p:nvGrpSpPr>
          <p:grpSpPr>
            <a:xfrm>
              <a:off x="-1" y="0"/>
              <a:ext cx="4657806" cy="2567593"/>
              <a:chOff x="-1" y="0"/>
              <a:chExt cx="4657805" cy="2567592"/>
            </a:xfrm>
          </p:grpSpPr>
          <p:sp>
            <p:nvSpPr>
              <p:cNvPr id="178" name="Google Shape;178;p5"/>
              <p:cNvSpPr/>
              <p:nvPr/>
            </p:nvSpPr>
            <p:spPr>
              <a:xfrm flipH="1">
                <a:off x="-1" y="0"/>
                <a:ext cx="4657805" cy="2567592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 txBox="1"/>
              <p:nvPr/>
            </p:nvSpPr>
            <p:spPr>
              <a:xfrm>
                <a:off x="125338" y="1093677"/>
                <a:ext cx="4407127" cy="380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80" name="Google Shape;180;p5"/>
            <p:cNvSpPr/>
            <p:nvPr/>
          </p:nvSpPr>
          <p:spPr>
            <a:xfrm flipH="1" rot="7028958">
              <a:off x="4620440" y="1630533"/>
              <a:ext cx="432622" cy="1022557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5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856787" y="3083510"/>
            <a:ext cx="40560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la actividad anterior, te invito a realizar la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3 de Conocimientos Previos.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Utiliza el archivo y sigue la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83" name="Google Shape;183;p5"/>
          <p:cNvSpPr txBox="1"/>
          <p:nvPr/>
        </p:nvSpPr>
        <p:spPr>
          <a:xfrm>
            <a:off x="856787" y="5416932"/>
            <a:ext cx="4995617" cy="111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pic>
        <p:nvPicPr>
          <p:cNvPr descr="Imagen 19" id="184" name="Google Shape;1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6" cy="434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521408" y="1324593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MOTIVACIÓN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544522" y="1112886"/>
            <a:ext cx="4700403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TIPOS DE ALMACENAMIENTO EN BODEGAS</a:t>
            </a:r>
            <a:endParaRPr/>
          </a:p>
        </p:txBody>
      </p:sp>
      <p:pic>
        <p:nvPicPr>
          <p:cNvPr descr="Google Shape;279;p21" id="192" name="Google Shape;19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742" y="2311018"/>
            <a:ext cx="2957396" cy="524865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/>
        </p:nvSpPr>
        <p:spPr>
          <a:xfrm>
            <a:off x="618800" y="2353455"/>
            <a:ext cx="5091343" cy="215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puedes responder la siguiente interrogante: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entienden por “tipo de almacenamiento”?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Anota tu respuesta en tu cuaderno y al final de la presentación la compartiremos y complementaremos de acuerdo a la información que veremos a continuación.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666662" y="4913397"/>
            <a:ext cx="4995617" cy="78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¡Vamos!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seguir profundizando…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4109576" y="2664933"/>
            <a:ext cx="4840957" cy="30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201" name="Google Shape;201;p7"/>
          <p:cNvGrpSpPr/>
          <p:nvPr/>
        </p:nvGrpSpPr>
        <p:grpSpPr>
          <a:xfrm>
            <a:off x="4063851" y="3185653"/>
            <a:ext cx="5081313" cy="3106994"/>
            <a:chOff x="0" y="0"/>
            <a:chExt cx="5081311" cy="3106993"/>
          </a:xfrm>
        </p:grpSpPr>
        <p:sp>
          <p:nvSpPr>
            <p:cNvPr id="202" name="Google Shape;202;p7"/>
            <p:cNvSpPr/>
            <p:nvPr/>
          </p:nvSpPr>
          <p:spPr>
            <a:xfrm>
              <a:off x="0" y="0"/>
              <a:ext cx="5081311" cy="3106993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66106" y="1363379"/>
              <a:ext cx="494909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204" name="Google Shape;204;p7"/>
          <p:cNvSpPr txBox="1"/>
          <p:nvPr/>
        </p:nvSpPr>
        <p:spPr>
          <a:xfrm>
            <a:off x="4624637" y="3561188"/>
            <a:ext cx="3923027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los distintos tipos de almacenamiento que usan las empresas.</a:t>
            </a:r>
            <a:endParaRPr/>
          </a:p>
        </p:txBody>
      </p:sp>
      <p:grpSp>
        <p:nvGrpSpPr>
          <p:cNvPr id="205" name="Google Shape;205;p7"/>
          <p:cNvGrpSpPr/>
          <p:nvPr/>
        </p:nvGrpSpPr>
        <p:grpSpPr>
          <a:xfrm>
            <a:off x="3895218" y="3543808"/>
            <a:ext cx="375443" cy="536168"/>
            <a:chOff x="0" y="0"/>
            <a:chExt cx="375441" cy="536166"/>
          </a:xfrm>
        </p:grpSpPr>
        <p:sp>
          <p:nvSpPr>
            <p:cNvPr id="206" name="Google Shape;206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208" name="Google Shape;208;p7"/>
          <p:cNvSpPr txBox="1"/>
          <p:nvPr/>
        </p:nvSpPr>
        <p:spPr>
          <a:xfrm>
            <a:off x="4624637" y="5187531"/>
            <a:ext cx="3526287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estanterías especiales según los requerimientos del producto.</a:t>
            </a:r>
            <a:endParaRPr/>
          </a:p>
        </p:txBody>
      </p:sp>
      <p:grpSp>
        <p:nvGrpSpPr>
          <p:cNvPr id="209" name="Google Shape;209;p7"/>
          <p:cNvGrpSpPr/>
          <p:nvPr/>
        </p:nvGrpSpPr>
        <p:grpSpPr>
          <a:xfrm>
            <a:off x="3895218" y="5199750"/>
            <a:ext cx="375443" cy="536168"/>
            <a:chOff x="0" y="0"/>
            <a:chExt cx="375441" cy="536166"/>
          </a:xfrm>
        </p:grpSpPr>
        <p:sp>
          <p:nvSpPr>
            <p:cNvPr id="210" name="Google Shape;210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212" name="Google Shape;212;p7"/>
          <p:cNvSpPr txBox="1"/>
          <p:nvPr/>
        </p:nvSpPr>
        <p:spPr>
          <a:xfrm>
            <a:off x="375973" y="1760907"/>
            <a:ext cx="4997503" cy="43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TIPOS DE ALMACENAMIENTO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BODEGAS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4017016" y="1029694"/>
            <a:ext cx="466494" cy="830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pic>
        <p:nvPicPr>
          <p:cNvPr descr="Imagen 20" id="214" name="Google Shape;2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375975" y="1265365"/>
            <a:ext cx="4107535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sp>
        <p:nvSpPr>
          <p:cNvPr id="216" name="Google Shape;216;p7"/>
          <p:cNvSpPr txBox="1"/>
          <p:nvPr/>
        </p:nvSpPr>
        <p:spPr>
          <a:xfrm>
            <a:off x="4624637" y="4374360"/>
            <a:ext cx="3295627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el almacenamiento a piso, en racks o estanterías.</a:t>
            </a:r>
            <a:endParaRPr/>
          </a:p>
        </p:txBody>
      </p:sp>
      <p:grpSp>
        <p:nvGrpSpPr>
          <p:cNvPr id="217" name="Google Shape;217;p7"/>
          <p:cNvGrpSpPr/>
          <p:nvPr/>
        </p:nvGrpSpPr>
        <p:grpSpPr>
          <a:xfrm>
            <a:off x="3895218" y="4371780"/>
            <a:ext cx="375443" cy="536168"/>
            <a:chOff x="0" y="0"/>
            <a:chExt cx="375441" cy="536166"/>
          </a:xfrm>
        </p:grpSpPr>
        <p:sp>
          <p:nvSpPr>
            <p:cNvPr id="218" name="Google Shape;218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/>
          </a:p>
        </p:txBody>
      </p:sp>
      <p:pic>
        <p:nvPicPr>
          <p:cNvPr descr="Gráfico 12" id="226" name="Google Shape;22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6047" y="4669492"/>
            <a:ext cx="2646124" cy="289018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8"/>
          <p:cNvSpPr txBox="1"/>
          <p:nvPr/>
        </p:nvSpPr>
        <p:spPr>
          <a:xfrm>
            <a:off x="461234" y="2353455"/>
            <a:ext cx="6290201" cy="2115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bodegas tienen distintos tipos de almacenamiento, dependiendo de las necesidades de las mercancías y productos, su tipo de embalaje, sus pesos, sus dimensiones, entre otras características.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puede encontrar almacenamiento a piso, almacenamiento en estanterías o racks y almacenamientos especiales, como cantiléver.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1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continuación se desarrollan algunos.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/>
          </a:p>
        </p:txBody>
      </p:sp>
      <p:sp>
        <p:nvSpPr>
          <p:cNvPr id="234" name="Google Shape;234;p9"/>
          <p:cNvSpPr txBox="1"/>
          <p:nvPr/>
        </p:nvSpPr>
        <p:spPr>
          <a:xfrm>
            <a:off x="662533" y="2625457"/>
            <a:ext cx="4082464" cy="2357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tipo de almacenamiento se usa preferentemente para los productos paletizados y que su tiempo en la bodega es breve, se recepciona y despacha en pocas horas, de 24 a 72 horas. 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este tipo de almacenamiento las empresas tienen pocos productos y mucha cantidad de cada uno.</a:t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712618" y="2224875"/>
            <a:ext cx="2347178" cy="30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 PISO</a:t>
            </a:r>
            <a:endParaRPr/>
          </a:p>
        </p:txBody>
      </p:sp>
      <p:pic>
        <p:nvPicPr>
          <p:cNvPr descr="Imagen 18" id="236" name="Google Shape;236;p9"/>
          <p:cNvPicPr preferRelativeResize="0"/>
          <p:nvPr/>
        </p:nvPicPr>
        <p:blipFill rotWithShape="1">
          <a:blip r:embed="rId3">
            <a:alphaModFix/>
          </a:blip>
          <a:srcRect b="239" l="1733" r="2407" t="25615"/>
          <a:stretch/>
        </p:blipFill>
        <p:spPr>
          <a:xfrm>
            <a:off x="5132173" y="2611394"/>
            <a:ext cx="3871913" cy="2594769"/>
          </a:xfrm>
          <a:custGeom>
            <a:rect b="b" l="l" r="r" t="t"/>
            <a:pathLst>
              <a:path extrusionOk="0" h="21600" w="21600">
                <a:moveTo>
                  <a:pt x="1080" y="0"/>
                </a:moveTo>
                <a:cubicBezTo>
                  <a:pt x="484" y="0"/>
                  <a:pt x="0" y="722"/>
                  <a:pt x="0" y="1612"/>
                </a:cubicBezTo>
                <a:lnTo>
                  <a:pt x="0" y="19991"/>
                </a:lnTo>
                <a:cubicBezTo>
                  <a:pt x="0" y="20881"/>
                  <a:pt x="484" y="21600"/>
                  <a:pt x="1080" y="21600"/>
                </a:cubicBezTo>
                <a:lnTo>
                  <a:pt x="20520" y="21600"/>
                </a:lnTo>
                <a:cubicBezTo>
                  <a:pt x="21116" y="21600"/>
                  <a:pt x="21600" y="20881"/>
                  <a:pt x="21600" y="19991"/>
                </a:cubicBezTo>
                <a:lnTo>
                  <a:pt x="21600" y="1612"/>
                </a:lnTo>
                <a:cubicBezTo>
                  <a:pt x="21600" y="722"/>
                  <a:pt x="21116" y="0"/>
                  <a:pt x="20520" y="0"/>
                </a:cubicBezTo>
                <a:lnTo>
                  <a:pt x="108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7" name="Google Shape;237;p9"/>
          <p:cNvSpPr/>
          <p:nvPr/>
        </p:nvSpPr>
        <p:spPr>
          <a:xfrm>
            <a:off x="5128054" y="2615513"/>
            <a:ext cx="3871784" cy="2594920"/>
          </a:xfrm>
          <a:prstGeom prst="roundRect">
            <a:avLst>
              <a:gd fmla="val 7461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