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o82SBW83dQFvkpvoFhSsGVFv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emet.cl/mantencion-industri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81136" y="2399726"/>
            <a:ext cx="5284660" cy="205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CL" dirty="0">
                <a:solidFill>
                  <a:schemeClr val="lt1"/>
                </a:solidFill>
              </a:rPr>
              <a:t>Mantenimiento Preventivo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Mecánica Industrial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Común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Mantenimiento de Herramientas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103" y="328469"/>
            <a:ext cx="54737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5940"/>
              <a:buFont typeface="Calibri"/>
              <a:buNone/>
            </a:pPr>
            <a:r>
              <a:rPr lang="es-CL" sz="6600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N°4</a:t>
            </a:r>
            <a:br>
              <a:rPr lang="es-CL" sz="3959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LUBRICACIÓN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6671388" y="6436307"/>
            <a:ext cx="448802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Fuente: LUBRAL. Febrero, 2019. Lubricación con grasa.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https://www.lubral.com/lubricacion-con-grasa/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 l="4681" t="12293" r="31476" b="6745"/>
          <a:stretch/>
        </p:blipFill>
        <p:spPr>
          <a:xfrm>
            <a:off x="4422710" y="1216330"/>
            <a:ext cx="7521835" cy="52199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/>
          <p:nvPr/>
        </p:nvSpPr>
        <p:spPr>
          <a:xfrm>
            <a:off x="7605422" y="784667"/>
            <a:ext cx="3090718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6. Lubricación con grasa</a:t>
            </a:r>
            <a:endParaRPr sz="16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LUBRICACIÓN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 Y FUNCIONES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1"/>
          <p:cNvGrpSpPr/>
          <p:nvPr/>
        </p:nvGrpSpPr>
        <p:grpSpPr>
          <a:xfrm>
            <a:off x="1071608" y="2198791"/>
            <a:ext cx="9500432" cy="4094483"/>
            <a:chOff x="0" y="564724"/>
            <a:chExt cx="9500432" cy="4094483"/>
          </a:xfrm>
        </p:grpSpPr>
        <p:sp>
          <p:nvSpPr>
            <p:cNvPr id="255" name="Google Shape;255;p11"/>
            <p:cNvSpPr/>
            <p:nvPr/>
          </p:nvSpPr>
          <p:spPr>
            <a:xfrm>
              <a:off x="1541920" y="3120910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1819427" y="3359158"/>
              <a:ext cx="1236768" cy="106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None/>
              </a:pPr>
              <a:r>
                <a:rPr lang="es-CL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Disminuir el roce entre las  superficies funcionales deslizantes, manteniendo una película de lubricante entre ellas.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0" y="2270486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 t="-6998" b="-6999"/>
              </a:stretch>
            </a:blip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083840" y="2265573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3361347" y="2503821"/>
              <a:ext cx="1236768" cy="106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None/>
              </a:pPr>
              <a:r>
                <a:rPr lang="es-CL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Disminuir los efectos del roce.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4624810" y="3117635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5">
                <a:alphaModFix/>
              </a:blip>
              <a:stretch>
                <a:fillRect l="-2999" r="-2999"/>
              </a:stretch>
            </a:blip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1541920" y="1420061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1819427" y="1658309"/>
              <a:ext cx="1236768" cy="106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None/>
              </a:pPr>
              <a:r>
                <a:rPr lang="es-CL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Disminuir los efectos del roce.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3083840" y="564724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6">
                <a:alphaModFix/>
              </a:blip>
              <a:stretch>
                <a:fillRect t="-3999" b="-3999"/>
              </a:stretch>
            </a:blip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624810" y="1416786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4902317" y="1655034"/>
              <a:ext cx="1236768" cy="106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None/>
              </a:pPr>
              <a:r>
                <a:rPr lang="es-CL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Proteger las superficies contra la oxidación.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6166731" y="2281541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7">
                <a:alphaModFix/>
              </a:blip>
              <a:stretch>
                <a:fillRect l="-9999" r="-9999"/>
              </a:stretch>
            </a:blip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6166731" y="581102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11"/>
            <p:cNvSpPr txBox="1"/>
            <p:nvPr/>
          </p:nvSpPr>
          <p:spPr>
            <a:xfrm>
              <a:off x="6444238" y="819350"/>
              <a:ext cx="1236768" cy="106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None/>
              </a:pPr>
              <a:r>
                <a:rPr lang="es-CL" sz="1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Arrastrar las inevitables partículas desprendidas por desgaste.</a:t>
              </a:r>
              <a:endParaRPr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7708651" y="1439306"/>
              <a:ext cx="1791781" cy="153829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8">
                <a:alphaModFix/>
              </a:blip>
              <a:stretch>
                <a:fillRect l="-5999" r="-5998"/>
              </a:stretch>
            </a:blip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LUBRICACIÓN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TIPOS DE LUBRICANTES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2"/>
          <p:cNvGrpSpPr/>
          <p:nvPr/>
        </p:nvGrpSpPr>
        <p:grpSpPr>
          <a:xfrm>
            <a:off x="2063781" y="2035350"/>
            <a:ext cx="7892802" cy="3962930"/>
            <a:chOff x="1841" y="0"/>
            <a:chExt cx="7892802" cy="3962930"/>
          </a:xfrm>
        </p:grpSpPr>
        <p:sp>
          <p:nvSpPr>
            <p:cNvPr id="289" name="Google Shape;289;p12"/>
            <p:cNvSpPr/>
            <p:nvPr/>
          </p:nvSpPr>
          <p:spPr>
            <a:xfrm>
              <a:off x="1841" y="0"/>
              <a:ext cx="1929780" cy="3962930"/>
            </a:xfrm>
            <a:prstGeom prst="roundRect">
              <a:avLst>
                <a:gd name="adj" fmla="val 1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1841" y="1585172"/>
              <a:ext cx="1929780" cy="1585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ACEITES Y GRASAS MINERALES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06903" y="237775"/>
              <a:ext cx="1319655" cy="131965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35998" r="-35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1989515" y="0"/>
              <a:ext cx="1929780" cy="3962930"/>
            </a:xfrm>
            <a:prstGeom prst="roundRect">
              <a:avLst>
                <a:gd name="adj" fmla="val 1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1989515" y="1585172"/>
              <a:ext cx="1929780" cy="1585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LUBRICANTES SÓLIDOS MINERALES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2294577" y="237775"/>
              <a:ext cx="1319655" cy="131965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1996" r="-21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3977189" y="0"/>
              <a:ext cx="1929780" cy="3962930"/>
            </a:xfrm>
            <a:prstGeom prst="roundRect">
              <a:avLst>
                <a:gd name="adj" fmla="val 1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3977189" y="1585172"/>
              <a:ext cx="1929780" cy="1585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LUBRICANTES SINTÉTICOS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4282251" y="237775"/>
              <a:ext cx="1319655" cy="131965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5997" r="-25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964863" y="0"/>
              <a:ext cx="1929780" cy="3962930"/>
            </a:xfrm>
            <a:prstGeom prst="roundRect">
              <a:avLst>
                <a:gd name="adj" fmla="val 1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5964863" y="1585172"/>
              <a:ext cx="1929780" cy="1585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GRASA</a:t>
              </a:r>
              <a:endParaRPr sz="2000" dirty="0"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69925" y="237775"/>
              <a:ext cx="1319655" cy="1319655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17999" r="-17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315859" y="3170344"/>
              <a:ext cx="7264766" cy="5944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2"/>
          <p:cNvSpPr txBox="1"/>
          <p:nvPr/>
        </p:nvSpPr>
        <p:spPr>
          <a:xfrm>
            <a:off x="4257206" y="5336499"/>
            <a:ext cx="44669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DEPENDIENDO DE SU COMPOSICIÓN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L" sz="3600" dirty="0">
                <a:solidFill>
                  <a:schemeClr val="lt1"/>
                </a:solidFill>
              </a:rPr>
              <a:t>TEMAS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04796" y="2941616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370640" y="3490582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CL" sz="2000">
                <a:solidFill>
                  <a:schemeClr val="lt1"/>
                </a:solidFill>
              </a:rPr>
              <a:t>Objetivos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CL" sz="2000">
                <a:solidFill>
                  <a:schemeClr val="lt1"/>
                </a:solidFill>
              </a:rPr>
              <a:t>Costos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CL" sz="2000">
                <a:solidFill>
                  <a:schemeClr val="lt1"/>
                </a:solidFill>
              </a:rPr>
              <a:t>Desventajas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88120" y="1779841"/>
            <a:ext cx="2887197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N°1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MANTENIMIENTO PREVENTIVO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269398" y="2941616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572059" y="2795308"/>
            <a:ext cx="2389172" cy="6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932591" y="1515224"/>
            <a:ext cx="3237394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N°2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DE LA MANTENCIÓN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endParaRPr dirty="0"/>
          </a:p>
        </p:txBody>
      </p:sp>
      <p:sp>
        <p:nvSpPr>
          <p:cNvPr id="105" name="Google Shape;105;p2"/>
          <p:cNvSpPr/>
          <p:nvPr/>
        </p:nvSpPr>
        <p:spPr>
          <a:xfrm>
            <a:off x="6238228" y="2941616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504981" y="2795308"/>
            <a:ext cx="2389172" cy="6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871208" y="1543077"/>
            <a:ext cx="3393709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N°3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EQUIPOS UTILIZADOS EN EL MANTENIMIENTO</a:t>
            </a:r>
            <a:endParaRPr dirty="0"/>
          </a:p>
        </p:txBody>
      </p:sp>
      <p:sp>
        <p:nvSpPr>
          <p:cNvPr id="108" name="Google Shape;108;p2"/>
          <p:cNvSpPr/>
          <p:nvPr/>
        </p:nvSpPr>
        <p:spPr>
          <a:xfrm>
            <a:off x="9180621" y="2950947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405179" y="2764343"/>
            <a:ext cx="2389172" cy="6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8914456" y="1849237"/>
            <a:ext cx="3237394" cy="8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N°4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LUBRICACIÓN</a:t>
            </a:r>
            <a:endParaRPr dirty="0"/>
          </a:p>
        </p:txBody>
      </p:sp>
      <p:sp>
        <p:nvSpPr>
          <p:cNvPr id="111" name="Google Shape;111;p2"/>
          <p:cNvSpPr txBox="1"/>
          <p:nvPr/>
        </p:nvSpPr>
        <p:spPr>
          <a:xfrm>
            <a:off x="3371980" y="3481332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•"/>
            </a:pPr>
            <a:r>
              <a:rPr lang="es-CL" sz="21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Inspeccionar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•"/>
            </a:pPr>
            <a:r>
              <a:rPr lang="es-CL" sz="21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Regular y/o Ajustar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•"/>
            </a:pPr>
            <a:r>
              <a:rPr lang="es-CL" sz="21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Lubricar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•"/>
            </a:pPr>
            <a:r>
              <a:rPr lang="es-CL" sz="21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Reparar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70"/>
              <a:buFont typeface="Arial"/>
              <a:buChar char="•"/>
            </a:pPr>
            <a:r>
              <a:rPr lang="es-CL" sz="21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Limpieza o Aseo 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273008" y="3523617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Inspección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Regulación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s-C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icación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Aseo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9276600" y="3515528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Tipos de lubricantes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295466" y="6157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5940"/>
              <a:buFont typeface="Calibri"/>
              <a:buNone/>
            </a:pPr>
            <a:r>
              <a:rPr lang="es-CL" sz="6600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N°1</a:t>
            </a:r>
            <a:br>
              <a:rPr lang="es-CL" sz="3959" dirty="0"/>
            </a:b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MANTENIMIENTO PREVENTIVO</a:t>
            </a:r>
            <a:br>
              <a:rPr lang="es-CL" sz="3959" dirty="0">
                <a:solidFill>
                  <a:srgbClr val="88354D"/>
                </a:solidFill>
              </a:rPr>
            </a:br>
            <a:endParaRPr sz="3959" dirty="0">
              <a:solidFill>
                <a:srgbClr val="88354D"/>
              </a:solidFill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887538" y="6430752"/>
            <a:ext cx="9218644" cy="3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Fuente: https://retos-operaciones-logistica.eae.es/la-necesidad-del-mantenimiento-preventivo-y-sus-constantes-desafios-en-la-supply-chain/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837714" y="1278488"/>
            <a:ext cx="3625200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1. Mantenimiento Preventivo</a:t>
            </a:r>
            <a:endParaRPr sz="1800" b="1" dirty="0">
              <a:solidFill>
                <a:srgbClr val="88354D"/>
              </a:solidFill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967" y="1722443"/>
            <a:ext cx="7212567" cy="471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MANTENIMIENTO</a:t>
            </a:r>
            <a:br>
              <a:rPr lang="es-CL" dirty="0"/>
            </a:b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PREVENTIVO</a:t>
            </a:r>
            <a:endParaRPr dirty="0">
              <a:solidFill>
                <a:srgbClr val="8835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8294488" y="5740011"/>
            <a:ext cx="1856214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</a:t>
            </a:r>
            <a:endParaRPr dirty="0"/>
          </a:p>
        </p:txBody>
      </p:sp>
      <p:sp>
        <p:nvSpPr>
          <p:cNvPr id="134" name="Google Shape;134;p4"/>
          <p:cNvSpPr/>
          <p:nvPr/>
        </p:nvSpPr>
        <p:spPr>
          <a:xfrm>
            <a:off x="7157285" y="1850188"/>
            <a:ext cx="3740870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2. Inspección de Rodamiento 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"/>
          <p:cNvGrpSpPr/>
          <p:nvPr/>
        </p:nvGrpSpPr>
        <p:grpSpPr>
          <a:xfrm>
            <a:off x="1031995" y="4549879"/>
            <a:ext cx="3318792" cy="1928722"/>
            <a:chOff x="435393" y="5274"/>
            <a:chExt cx="3318792" cy="1928722"/>
          </a:xfrm>
        </p:grpSpPr>
        <p:sp>
          <p:nvSpPr>
            <p:cNvPr id="136" name="Google Shape;136;p4"/>
            <p:cNvSpPr/>
            <p:nvPr/>
          </p:nvSpPr>
          <p:spPr>
            <a:xfrm>
              <a:off x="435393" y="5274"/>
              <a:ext cx="1928722" cy="1928722"/>
            </a:xfrm>
            <a:prstGeom prst="ellipse">
              <a:avLst/>
            </a:prstGeom>
            <a:solidFill>
              <a:schemeClr val="bg1">
                <a:lumMod val="65000"/>
                <a:alpha val="4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704719" y="232712"/>
              <a:ext cx="1112056" cy="1473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CL" sz="1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PROCESO PLANIFICADO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825463" y="5274"/>
              <a:ext cx="1928722" cy="1928722"/>
            </a:xfrm>
            <a:prstGeom prst="ellipse">
              <a:avLst/>
            </a:prstGeom>
            <a:solidFill>
              <a:schemeClr val="bg1">
                <a:lumMod val="65000"/>
                <a:alpha val="4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2372803" y="232712"/>
              <a:ext cx="1199414" cy="1473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CL" sz="1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Y PROGRAMADO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7886" y="2394884"/>
            <a:ext cx="4162119" cy="3189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03DE897B-051C-4958-897B-7A1BFD4FA16C}"/>
              </a:ext>
            </a:extLst>
          </p:cNvPr>
          <p:cNvGrpSpPr/>
          <p:nvPr/>
        </p:nvGrpSpPr>
        <p:grpSpPr>
          <a:xfrm>
            <a:off x="-5047" y="1918126"/>
            <a:ext cx="6288833" cy="2404315"/>
            <a:chOff x="0" y="593"/>
            <a:chExt cx="3916029" cy="4229040"/>
          </a:xfrm>
          <a:solidFill>
            <a:srgbClr val="88354D"/>
          </a:solidFill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3F10DF9-F2C6-45C4-97DC-79377C867B17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6EDA453-557D-4983-AEB7-30EE207014E3}"/>
                </a:ext>
              </a:extLst>
            </p:cNvPr>
            <p:cNvSpPr txBox="1"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OBJETIVO PRINCIPAL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2400" b="1" dirty="0">
                <a:solidFill>
                  <a:schemeClr val="bg1"/>
                </a:solidFill>
              </a:endParaRPr>
            </a:p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Anticipar la interrupción imprevista de la máquina o herramienta, y por lo tanto la detención del proceso productivo que tiene una empresa.</a:t>
              </a:r>
              <a:endParaRPr lang="es-MX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2400" kern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240677" y="1033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6600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N°2</a:t>
            </a:r>
            <a:br>
              <a:rPr lang="es-CL" sz="3959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ACTIVIDADES DE LA MANTENCIÓN </a:t>
            </a:r>
            <a:br>
              <a:rPr lang="es-MX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INDUSTRIAL</a:t>
            </a:r>
            <a:br>
              <a:rPr lang="es-MX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dirty="0">
              <a:solidFill>
                <a:srgbClr val="8835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5717749" y="6492875"/>
            <a:ext cx="54076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200" b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https://www.disemet.cl/mantencion-industrial/</a:t>
            </a:r>
            <a:r>
              <a:rPr lang="es-CL" sz="12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7794408" y="1603117"/>
            <a:ext cx="3448980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3.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Mantención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Industrial</a:t>
            </a:r>
            <a:endParaRPr sz="1800" b="1" dirty="0">
              <a:solidFill>
                <a:srgbClr val="88354D"/>
              </a:solidFill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727" y="2048341"/>
            <a:ext cx="7584596" cy="4387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ACTIVIDADES DE LA 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MANTENCIÓN INDUSTRIAL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828052" y="2132360"/>
            <a:ext cx="4168881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4. Actividades del Mantención</a:t>
            </a:r>
            <a:endParaRPr sz="1800" b="1" dirty="0">
              <a:solidFill>
                <a:srgbClr val="88354D"/>
              </a:solidFill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1216038" y="6152453"/>
            <a:ext cx="506658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http://mhn-ing.cl/Mantencion_Integral.php</a:t>
            </a:r>
            <a:endParaRPr sz="12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7528321" y="531231"/>
            <a:ext cx="2294136" cy="5795537"/>
            <a:chOff x="989804" y="0"/>
            <a:chExt cx="2294136" cy="5795537"/>
          </a:xfrm>
        </p:grpSpPr>
        <p:sp>
          <p:nvSpPr>
            <p:cNvPr id="162" name="Google Shape;162;p6"/>
            <p:cNvSpPr/>
            <p:nvPr/>
          </p:nvSpPr>
          <p:spPr>
            <a:xfrm>
              <a:off x="1488573" y="0"/>
              <a:ext cx="1795367" cy="17954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4" y="8548"/>
                  </a:cubicBezTo>
                  <a:cubicBezTo>
                    <a:pt x="83220" y="6584"/>
                    <a:pt x="107127" y="25774"/>
                    <a:pt x="111044" y="52527"/>
                  </a:cubicBezTo>
                  <a:cubicBezTo>
                    <a:pt x="114961" y="79279"/>
                    <a:pt x="97558" y="104517"/>
                    <a:pt x="71160" y="110367"/>
                  </a:cubicBezTo>
                  <a:lnTo>
                    <a:pt x="70591" y="118429"/>
                  </a:lnTo>
                  <a:lnTo>
                    <a:pt x="56830" y="104889"/>
                  </a:lnTo>
                  <a:lnTo>
                    <a:pt x="72704" y="88505"/>
                  </a:lnTo>
                  <a:lnTo>
                    <a:pt x="72144" y="96443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6" y="32651"/>
                    <a:pt x="75400" y="19707"/>
                    <a:pt x="55889" y="21808"/>
                  </a:cubicBezTo>
                  <a:cubicBezTo>
                    <a:pt x="36379" y="23908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884962" y="650259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1884962" y="650259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s-CL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Inspeccionar</a:t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989804" y="1031605"/>
              <a:ext cx="1795367" cy="17954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79" y="23523"/>
                  </a:moveTo>
                  <a:lnTo>
                    <a:pt x="87162" y="32839"/>
                  </a:lnTo>
                  <a:lnTo>
                    <a:pt x="87162" y="32839"/>
                  </a:lnTo>
                  <a:cubicBezTo>
                    <a:pt x="75942" y="21618"/>
                    <a:pt x="58978" y="18451"/>
                    <a:pt x="44465" y="24869"/>
                  </a:cubicBezTo>
                  <a:cubicBezTo>
                    <a:pt x="29953" y="31286"/>
                    <a:pt x="20880" y="45967"/>
                    <a:pt x="21631" y="61818"/>
                  </a:cubicBezTo>
                  <a:cubicBezTo>
                    <a:pt x="22382" y="77669"/>
                    <a:pt x="32802" y="91426"/>
                    <a:pt x="47856" y="96443"/>
                  </a:cubicBezTo>
                  <a:lnTo>
                    <a:pt x="47296" y="88505"/>
                  </a:lnTo>
                  <a:lnTo>
                    <a:pt x="63170" y="104889"/>
                  </a:lnTo>
                  <a:lnTo>
                    <a:pt x="49409" y="118429"/>
                  </a:lnTo>
                  <a:lnTo>
                    <a:pt x="48840" y="110367"/>
                  </a:lnTo>
                  <a:cubicBezTo>
                    <a:pt x="27396" y="105615"/>
                    <a:pt x="11312" y="87807"/>
                    <a:pt x="8761" y="65992"/>
                  </a:cubicBezTo>
                  <a:cubicBezTo>
                    <a:pt x="6210" y="44177"/>
                    <a:pt x="17751" y="23139"/>
                    <a:pt x="37520" y="13567"/>
                  </a:cubicBezTo>
                  <a:cubicBezTo>
                    <a:pt x="57288" y="3996"/>
                    <a:pt x="80949" y="7991"/>
                    <a:pt x="96479" y="23523"/>
                  </a:cubicBezTo>
                  <a:close/>
                </a:path>
              </a:pathLst>
            </a:cu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384172" y="1684183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1384172" y="1684183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s-CL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Regular y/o ajustar</a:t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488573" y="2067847"/>
              <a:ext cx="1795367" cy="17954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1" y="23523"/>
                  </a:moveTo>
                  <a:lnTo>
                    <a:pt x="23521" y="23523"/>
                  </a:lnTo>
                  <a:cubicBezTo>
                    <a:pt x="39051" y="7991"/>
                    <a:pt x="62712" y="3996"/>
                    <a:pt x="82480" y="13567"/>
                  </a:cubicBezTo>
                  <a:cubicBezTo>
                    <a:pt x="102249" y="23139"/>
                    <a:pt x="113790" y="44177"/>
                    <a:pt x="111239" y="65992"/>
                  </a:cubicBezTo>
                  <a:cubicBezTo>
                    <a:pt x="108688" y="87807"/>
                    <a:pt x="92604" y="105615"/>
                    <a:pt x="71160" y="110367"/>
                  </a:cubicBezTo>
                  <a:lnTo>
                    <a:pt x="70591" y="118429"/>
                  </a:lnTo>
                  <a:lnTo>
                    <a:pt x="56830" y="104889"/>
                  </a:lnTo>
                  <a:lnTo>
                    <a:pt x="72704" y="88505"/>
                  </a:lnTo>
                  <a:lnTo>
                    <a:pt x="72144" y="96443"/>
                  </a:lnTo>
                  <a:cubicBezTo>
                    <a:pt x="87198" y="91426"/>
                    <a:pt x="97618" y="77669"/>
                    <a:pt x="98369" y="61818"/>
                  </a:cubicBezTo>
                  <a:cubicBezTo>
                    <a:pt x="99120" y="45967"/>
                    <a:pt x="90047" y="31286"/>
                    <a:pt x="75535" y="24869"/>
                  </a:cubicBezTo>
                  <a:cubicBezTo>
                    <a:pt x="61022" y="18451"/>
                    <a:pt x="44058" y="21618"/>
                    <a:pt x="32838" y="32839"/>
                  </a:cubicBezTo>
                  <a:close/>
                </a:path>
              </a:pathLst>
            </a:cu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884962" y="2717527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1884962" y="2717527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s-CL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Lubricar</a:t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989804" y="3101192"/>
              <a:ext cx="1795367" cy="17954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79" y="23523"/>
                  </a:moveTo>
                  <a:lnTo>
                    <a:pt x="87162" y="32839"/>
                  </a:lnTo>
                  <a:lnTo>
                    <a:pt x="87162" y="32839"/>
                  </a:lnTo>
                  <a:cubicBezTo>
                    <a:pt x="75942" y="21618"/>
                    <a:pt x="58978" y="18451"/>
                    <a:pt x="44465" y="24869"/>
                  </a:cubicBezTo>
                  <a:cubicBezTo>
                    <a:pt x="29953" y="31286"/>
                    <a:pt x="20880" y="45967"/>
                    <a:pt x="21631" y="61818"/>
                  </a:cubicBezTo>
                  <a:cubicBezTo>
                    <a:pt x="22382" y="77669"/>
                    <a:pt x="32802" y="91426"/>
                    <a:pt x="47856" y="96443"/>
                  </a:cubicBezTo>
                  <a:lnTo>
                    <a:pt x="47296" y="88505"/>
                  </a:lnTo>
                  <a:lnTo>
                    <a:pt x="63170" y="104889"/>
                  </a:lnTo>
                  <a:lnTo>
                    <a:pt x="49409" y="118429"/>
                  </a:lnTo>
                  <a:lnTo>
                    <a:pt x="48840" y="110367"/>
                  </a:lnTo>
                  <a:cubicBezTo>
                    <a:pt x="27396" y="105615"/>
                    <a:pt x="11312" y="87807"/>
                    <a:pt x="8761" y="65992"/>
                  </a:cubicBezTo>
                  <a:cubicBezTo>
                    <a:pt x="6210" y="44177"/>
                    <a:pt x="17751" y="23139"/>
                    <a:pt x="37520" y="13567"/>
                  </a:cubicBezTo>
                  <a:cubicBezTo>
                    <a:pt x="57288" y="3996"/>
                    <a:pt x="80949" y="7991"/>
                    <a:pt x="96479" y="23523"/>
                  </a:cubicBezTo>
                  <a:close/>
                </a:path>
              </a:pathLst>
            </a:cu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384172" y="3751451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1384172" y="3751451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s-CL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Reparar</a:t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616213" y="4252186"/>
              <a:ext cx="1542446" cy="154335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884962" y="4785375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1884962" y="4785375"/>
              <a:ext cx="1001916" cy="500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s-CL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Limpieza o aseo</a:t>
              </a:r>
              <a:endParaRPr/>
            </a:p>
          </p:txBody>
        </p:sp>
      </p:grpSp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99" y="2534550"/>
            <a:ext cx="5242427" cy="355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261381" y="1821225"/>
            <a:ext cx="51936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6600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N°3</a:t>
            </a:r>
            <a:br>
              <a:rPr lang="es-CL" sz="3959" dirty="0"/>
            </a:br>
            <a:r>
              <a:rPr lang="es-MX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HERRAMIENTAS </a:t>
            </a:r>
            <a:br>
              <a:rPr lang="es-MX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 EQUIPOS UTILIZADOS EN EL MANTENIMIENTO</a:t>
            </a:r>
            <a:br>
              <a:rPr lang="es-MX" dirty="0"/>
            </a:b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641608" y="6436307"/>
            <a:ext cx="2416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8223317" y="1432569"/>
            <a:ext cx="2152324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 5. Extractor</a:t>
            </a:r>
            <a:endParaRPr sz="1800" b="1" dirty="0"/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t="33310" b="16227"/>
          <a:stretch/>
        </p:blipFill>
        <p:spPr>
          <a:xfrm>
            <a:off x="5454992" y="1854676"/>
            <a:ext cx="6475625" cy="458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HERRAMIENTAS Y EQUIPOS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UTILIZADOS EN EL MANTENIMIENTO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8"/>
          <p:cNvGrpSpPr/>
          <p:nvPr/>
        </p:nvGrpSpPr>
        <p:grpSpPr>
          <a:xfrm>
            <a:off x="1277661" y="3448547"/>
            <a:ext cx="9944690" cy="1075101"/>
            <a:chOff x="4617" y="696042"/>
            <a:chExt cx="9944690" cy="1075101"/>
          </a:xfrm>
        </p:grpSpPr>
        <p:sp>
          <p:nvSpPr>
            <p:cNvPr id="198" name="Google Shape;198;p8"/>
            <p:cNvSpPr/>
            <p:nvPr/>
          </p:nvSpPr>
          <p:spPr>
            <a:xfrm>
              <a:off x="4617" y="696042"/>
              <a:ext cx="2687754" cy="1075101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542168" y="696042"/>
              <a:ext cx="1612653" cy="107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s-CL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Inspección de máquinas y equipos.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423596" y="696042"/>
              <a:ext cx="2687754" cy="1075101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2961147" y="696042"/>
              <a:ext cx="1612653" cy="107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s-CL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y ajuste de componentes de equipos.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842574" y="696042"/>
              <a:ext cx="2687754" cy="1075101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5380125" y="696042"/>
              <a:ext cx="1612653" cy="107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s-CL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Lubricación de máquinas y equipos.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261553" y="696042"/>
              <a:ext cx="2687754" cy="1075101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7799104" y="696042"/>
              <a:ext cx="1612653" cy="107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lang="es-CL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Aseo y limpieza de máquinas, equipos y zonas de trabajo.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" name="Google Shape;206;p8" descr="Engranaje ún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000" y="466724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 descr="Reciclaj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9000" y="476249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Pegamen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6021" y="471056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Regl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5842" y="466724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F318384-4E40-493D-B03C-D2F3838A0B03}"/>
              </a:ext>
            </a:extLst>
          </p:cNvPr>
          <p:cNvSpPr txBox="1"/>
          <p:nvPr/>
        </p:nvSpPr>
        <p:spPr>
          <a:xfrm>
            <a:off x="647863" y="2709223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Existen herramientas específicas para:</a:t>
            </a:r>
            <a:endParaRPr lang="es-CL" sz="2400" b="1"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296662" y="365125"/>
            <a:ext cx="115070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HERRAMIENTAS Y EQUIPOS</a:t>
            </a:r>
            <a:br>
              <a:rPr lang="es-CL" dirty="0"/>
            </a:br>
            <a:r>
              <a:rPr lang="es-CL" sz="4000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RECOMENDACIONES PARA EL USO DE HERRAMIENTAS</a:t>
            </a:r>
            <a:endParaRPr sz="4000"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4078439" y="1753590"/>
            <a:ext cx="7273832" cy="583996"/>
          </a:xfrm>
          <a:prstGeom prst="rect">
            <a:avLst/>
          </a:prstGeom>
          <a:solidFill>
            <a:srgbClr val="88354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3983997" y="1753590"/>
            <a:ext cx="7371512" cy="58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525" tIns="43175" rIns="43175" bIns="43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s-CL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Tienen usos y aplicaciones para fines específicos, deben ser conocidos por quien realiza la mantención.</a:t>
            </a:r>
            <a:endParaRPr dirty="0"/>
          </a:p>
        </p:txBody>
      </p:sp>
      <p:sp>
        <p:nvSpPr>
          <p:cNvPr id="223" name="Google Shape;223;p9"/>
          <p:cNvSpPr/>
          <p:nvPr/>
        </p:nvSpPr>
        <p:spPr>
          <a:xfrm>
            <a:off x="4051002" y="2855541"/>
            <a:ext cx="7301270" cy="583996"/>
          </a:xfrm>
          <a:prstGeom prst="rect">
            <a:avLst/>
          </a:prstGeom>
          <a:solidFill>
            <a:srgbClr val="88354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4064735" y="2855541"/>
            <a:ext cx="7076015" cy="58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525" tIns="43175" rIns="43175" bIns="43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s-CL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Existen herramientas especiales para soltar y desmontar un elemento en particular.</a:t>
            </a:r>
            <a:endParaRPr dirty="0"/>
          </a:p>
        </p:txBody>
      </p:sp>
      <p:sp>
        <p:nvSpPr>
          <p:cNvPr id="226" name="Google Shape;226;p9"/>
          <p:cNvSpPr/>
          <p:nvPr/>
        </p:nvSpPr>
        <p:spPr>
          <a:xfrm>
            <a:off x="4051002" y="3951185"/>
            <a:ext cx="7301269" cy="583996"/>
          </a:xfrm>
          <a:prstGeom prst="rect">
            <a:avLst/>
          </a:prstGeom>
          <a:solidFill>
            <a:srgbClr val="88354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4078441" y="3951185"/>
            <a:ext cx="6596896" cy="58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525" tIns="43175" rIns="43175" bIns="43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s-CL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Nunca deben ser usadas para fines distintos a su recomendación.</a:t>
            </a:r>
            <a:endParaRPr dirty="0"/>
          </a:p>
        </p:txBody>
      </p:sp>
      <p:sp>
        <p:nvSpPr>
          <p:cNvPr id="229" name="Google Shape;229;p9"/>
          <p:cNvSpPr/>
          <p:nvPr/>
        </p:nvSpPr>
        <p:spPr>
          <a:xfrm>
            <a:off x="4051002" y="4937581"/>
            <a:ext cx="7301269" cy="583996"/>
          </a:xfrm>
          <a:prstGeom prst="rect">
            <a:avLst/>
          </a:prstGeom>
          <a:solidFill>
            <a:srgbClr val="88354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4102056" y="4937581"/>
            <a:ext cx="6858329" cy="58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525" tIns="43175" rIns="43175" bIns="43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s-CL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Deben mantenerse en buen estado, limpias y libres de aceites o grasas.</a:t>
            </a:r>
            <a:endParaRPr dirty="0"/>
          </a:p>
        </p:txBody>
      </p:sp>
      <p:sp>
        <p:nvSpPr>
          <p:cNvPr id="232" name="Google Shape;232;p9"/>
          <p:cNvSpPr/>
          <p:nvPr/>
        </p:nvSpPr>
        <p:spPr>
          <a:xfrm>
            <a:off x="4051002" y="6005075"/>
            <a:ext cx="7301269" cy="583996"/>
          </a:xfrm>
          <a:prstGeom prst="rect">
            <a:avLst/>
          </a:prstGeom>
          <a:solidFill>
            <a:srgbClr val="88354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4129439" y="6005075"/>
            <a:ext cx="7011311" cy="58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525" tIns="43175" rIns="43175" bIns="43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s-CL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son utilizadas de forma adecuada y correcta permitirán un trabajo más eficiente y seguro.</a:t>
            </a:r>
            <a:endParaRPr dirty="0"/>
          </a:p>
        </p:txBody>
      </p:sp>
      <p:pic>
        <p:nvPicPr>
          <p:cNvPr id="235" name="Google Shape;235;p9" descr="Herramient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802" y="3222187"/>
            <a:ext cx="1720143" cy="172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4815B8-F32C-4427-B597-164BDA303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227" y="1734711"/>
            <a:ext cx="2389637" cy="4873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448</Words>
  <Application>Microsoft Office PowerPoint</Application>
  <PresentationFormat>Panorámica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Noto Sans Symbols</vt:lpstr>
      <vt:lpstr>Tema de Office</vt:lpstr>
      <vt:lpstr>Mantenimiento Preventivo</vt:lpstr>
      <vt:lpstr>TEMAS</vt:lpstr>
      <vt:lpstr>TEMA N°1 MANTENIMIENTO PREVENTIVO </vt:lpstr>
      <vt:lpstr>MANTENIMIENTO PREVENTIVO</vt:lpstr>
      <vt:lpstr>TEMA N°2 ACTIVIDADES DE LA MANTENCIÓN  INDUSTRIAL </vt:lpstr>
      <vt:lpstr>ACTIVIDADES DE LA  MANTENCIÓN INDUSTRIAL</vt:lpstr>
      <vt:lpstr>TEMA N°3 HERRAMIENTAS  y EQUIPOS UTILIZADOS EN EL MANTENIMIENTO </vt:lpstr>
      <vt:lpstr>HERRAMIENTAS Y EQUIPOS UTILIZADOS EN EL MANTENIMIENTO</vt:lpstr>
      <vt:lpstr>HERRAMIENTAS Y EQUIPOS RECOMENDACIONES PARA EL USO DE HERRAMIENTAS</vt:lpstr>
      <vt:lpstr>TEMA N°4 LUBRICACIÓN</vt:lpstr>
      <vt:lpstr>LUBRICACIÓN OBJETIVOS Y FUNCIONES</vt:lpstr>
      <vt:lpstr>LUBRICACIÓN TIPOS DE LUBRICANTES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Mantenimiento Preventivo</dc:title>
  <dc:creator>d.silvahidd@gmail.com</dc:creator>
  <cp:lastModifiedBy>Karina Uribe Mansilla</cp:lastModifiedBy>
  <cp:revision>5</cp:revision>
  <dcterms:created xsi:type="dcterms:W3CDTF">2020-08-12T18:32:33Z</dcterms:created>
  <dcterms:modified xsi:type="dcterms:W3CDTF">2021-02-17T22:47:14Z</dcterms:modified>
</cp:coreProperties>
</file>