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56" r:id="rId2"/>
    <p:sldId id="441" r:id="rId3"/>
    <p:sldId id="439" r:id="rId4"/>
    <p:sldId id="457" r:id="rId5"/>
    <p:sldId id="258" r:id="rId6"/>
    <p:sldId id="449" r:id="rId7"/>
    <p:sldId id="450" r:id="rId8"/>
    <p:sldId id="414" r:id="rId9"/>
    <p:sldId id="451" r:id="rId10"/>
    <p:sldId id="444" r:id="rId11"/>
    <p:sldId id="456" r:id="rId12"/>
    <p:sldId id="453" r:id="rId13"/>
    <p:sldId id="455" r:id="rId14"/>
    <p:sldId id="273" r:id="rId15"/>
    <p:sldId id="274" r:id="rId16"/>
    <p:sldId id="276" r:id="rId17"/>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1002">
          <p15:clr>
            <a:srgbClr val="A4A3A4"/>
          </p15:clr>
        </p15:guide>
        <p15:guide id="4" pos="568">
          <p15:clr>
            <a:srgbClr val="A4A3A4"/>
          </p15:clr>
        </p15:guide>
      </p15:sldGuideLst>
    </p:ext>
    <p:ext uri="http://customooxmlschemas.google.com/">
      <go:slidesCustomData xmlns:go="http://customooxmlschemas.google.com/" xmlns:p15="http://schemas.microsoft.com/office/powerpoint/2012/main" xmlns="" roundtripDataSignature="AMtx7mj6ho7Wgmz/U05Ubv55I2SHPNkWeA==" r:id="rId6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836"/>
    <a:srgbClr val="DFC039"/>
    <a:srgbClr val="0756C9"/>
    <a:srgbClr val="AAE0C1"/>
    <a:srgbClr val="1CA848"/>
    <a:srgbClr val="FFFF10"/>
    <a:srgbClr val="EFEFEF"/>
    <a:srgbClr val="29754D"/>
    <a:srgbClr val="D7E3DC"/>
    <a:srgbClr val="C73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7013" autoAdjust="0"/>
  </p:normalViewPr>
  <p:slideViewPr>
    <p:cSldViewPr snapToGrid="0">
      <p:cViewPr varScale="1">
        <p:scale>
          <a:sx n="58" d="100"/>
          <a:sy n="58" d="100"/>
        </p:scale>
        <p:origin x="1554" y="78"/>
      </p:cViewPr>
      <p:guideLst>
        <p:guide orient="horz" pos="2381"/>
        <p:guide pos="3061"/>
        <p:guide orient="horz" pos="1002"/>
        <p:guide pos="5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67" Type="http://schemas.openxmlformats.org/officeDocument/2006/relationships/commentAuthors" Target="commentAuthors.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73019B-07B0-6742-8005-8DB9C3161FCD}" type="datetimeFigureOut">
              <a:rPr lang="es-ES" smtClean="0"/>
              <a:t>18/02/2021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7103FF-E9CA-4E4A-92A8-750E30C34906}" type="slidenum">
              <a:rPr lang="es-ES" smtClean="0"/>
              <a:t>‹Nº›</a:t>
            </a:fld>
            <a:endParaRPr lang="es-ES"/>
          </a:p>
        </p:txBody>
      </p:sp>
    </p:spTree>
    <p:extLst>
      <p:ext uri="{BB962C8B-B14F-4D97-AF65-F5344CB8AC3E}">
        <p14:creationId xmlns:p14="http://schemas.microsoft.com/office/powerpoint/2010/main" val="625810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4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60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29754D">
              <a:alpha val="3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ELECTRÓNICA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SzPts val="4000"/>
            </a:pPr>
            <a:r>
              <a:rPr lang="en-US" sz="1400" b="1" i="0" u="none" strike="noStrike" cap="none" dirty="0">
                <a:solidFill>
                  <a:schemeClr val="bg1"/>
                </a:solidFill>
                <a:latin typeface="Calibri"/>
                <a:ea typeface="Calibri"/>
                <a:cs typeface="Calibri"/>
                <a:sym typeface="Calibri"/>
              </a:rPr>
              <a:t>MÓDULO</a:t>
            </a:r>
            <a:r>
              <a:rPr lang="en-US" sz="1400" b="1" i="0" u="none" strike="noStrike" cap="none" baseline="0" dirty="0">
                <a:solidFill>
                  <a:schemeClr val="bg1"/>
                </a:solidFill>
                <a:latin typeface="Calibri"/>
                <a:ea typeface="Calibri"/>
                <a:cs typeface="Calibri"/>
                <a:sym typeface="Calibri"/>
              </a:rPr>
              <a:t> </a:t>
            </a:r>
            <a:r>
              <a:rPr lang="es-ES_tradnl" sz="1400" b="0" dirty="0">
                <a:solidFill>
                  <a:schemeClr val="bg1"/>
                </a:solidFill>
                <a:latin typeface="Calibri"/>
                <a:ea typeface="Calibri"/>
                <a:cs typeface="Calibri"/>
              </a:rPr>
              <a:t>Elaboración de Proyectos Eléctricos</a:t>
            </a:r>
          </a:p>
          <a:p>
            <a:pPr>
              <a:lnSpc>
                <a:spcPct val="80000"/>
              </a:lnSpc>
              <a:buSzPts val="3700"/>
            </a:pPr>
            <a:endParaRPr lang="es-ES" sz="1400" b="0" dirty="0">
              <a:solidFill>
                <a:schemeClr val="bg1"/>
              </a:solidFill>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a:t>
            </a:r>
            <a:r>
              <a:rPr lang="es-ES_tradnl" sz="1100" b="0" i="0" u="none" strike="noStrike" cap="none" dirty="0">
                <a:solidFill>
                  <a:srgbClr val="29754D"/>
                </a:solidFill>
                <a:latin typeface="Calibri"/>
                <a:ea typeface="Calibri"/>
                <a:cs typeface="Calibri"/>
                <a:sym typeface="Calibri"/>
              </a:rPr>
              <a:t>ELECTRÓNICA </a:t>
            </a:r>
            <a:r>
              <a:rPr lang="es-ES_tradnl" sz="1100" b="0" i="0" u="none" strike="noStrike" cap="none" dirty="0">
                <a:solidFill>
                  <a:srgbClr val="000000"/>
                </a:solidFill>
                <a:latin typeface="Calibri"/>
                <a:ea typeface="Calibri"/>
                <a:cs typeface="Calibri"/>
                <a:sym typeface="Calibri"/>
              </a:rPr>
              <a:t>| 3° Medio | Presentación</a:t>
            </a:r>
            <a:endParaRPr lang="es-ES_tradnl" sz="1100" b="0" i="0" u="none" strike="noStrike" cap="none" dirty="0">
              <a:solidFill>
                <a:srgbClr val="741B47"/>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SzPts val="4000"/>
            </a:pPr>
            <a:r>
              <a:rPr lang="en-US" sz="1400" b="1" i="0" u="none" strike="noStrike" cap="none" dirty="0">
                <a:solidFill>
                  <a:schemeClr val="bg1"/>
                </a:solidFill>
                <a:latin typeface="Calibri"/>
                <a:ea typeface="Calibri"/>
                <a:cs typeface="Calibri"/>
                <a:sym typeface="Calibri"/>
              </a:rPr>
              <a:t>MÓDULO</a:t>
            </a:r>
            <a:r>
              <a:rPr lang="en-US" sz="1400" b="1" i="0" u="none" strike="noStrike" cap="none" baseline="0" dirty="0">
                <a:solidFill>
                  <a:schemeClr val="bg1"/>
                </a:solidFill>
                <a:latin typeface="Calibri"/>
                <a:ea typeface="Calibri"/>
                <a:cs typeface="Calibri"/>
                <a:sym typeface="Calibri"/>
              </a:rPr>
              <a:t> </a:t>
            </a:r>
            <a:r>
              <a:rPr lang="es-ES_tradnl" sz="1400" b="0" dirty="0">
                <a:solidFill>
                  <a:schemeClr val="bg1"/>
                </a:solidFill>
                <a:latin typeface="Calibri"/>
                <a:ea typeface="Calibri"/>
                <a:cs typeface="Calibri"/>
              </a:rPr>
              <a:t>Elaboración de Proyectos Eléctricos</a:t>
            </a:r>
          </a:p>
          <a:p>
            <a:pPr>
              <a:lnSpc>
                <a:spcPct val="80000"/>
              </a:lnSpc>
              <a:buSzPts val="3700"/>
            </a:pPr>
            <a:endParaRPr lang="es-ES" sz="1400" b="0" dirty="0">
              <a:solidFill>
                <a:schemeClr val="bg1"/>
              </a:solidFill>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a:t>
            </a:r>
            <a:r>
              <a:rPr lang="es-ES_tradnl" sz="1100" b="0" i="0" u="none" strike="noStrike" cap="none" dirty="0">
                <a:solidFill>
                  <a:srgbClr val="29754D"/>
                </a:solidFill>
                <a:latin typeface="Calibri"/>
                <a:ea typeface="Calibri"/>
                <a:cs typeface="Calibri"/>
                <a:sym typeface="Calibri"/>
              </a:rPr>
              <a:t>ELECTRÓNICA </a:t>
            </a:r>
            <a:r>
              <a:rPr lang="es-ES_tradnl" sz="1100" b="0" i="0" u="none" strike="noStrike" cap="none" dirty="0">
                <a:solidFill>
                  <a:srgbClr val="000000"/>
                </a:solidFill>
                <a:latin typeface="Calibri"/>
                <a:ea typeface="Calibri"/>
                <a:cs typeface="Calibri"/>
                <a:sym typeface="Calibri"/>
              </a:rPr>
              <a:t>| 3° Medio | Presentación</a:t>
            </a:r>
            <a:endParaRPr lang="es-ES_tradnl" sz="1100" b="0" i="0" u="none" strike="noStrike" cap="none" dirty="0">
              <a:solidFill>
                <a:srgbClr val="741B47"/>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4"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SzPts val="4000"/>
            </a:pPr>
            <a:r>
              <a:rPr lang="en-US" sz="1400" b="1" i="0" u="none" strike="noStrike" cap="none" dirty="0">
                <a:solidFill>
                  <a:schemeClr val="bg1"/>
                </a:solidFill>
                <a:latin typeface="Calibri"/>
                <a:ea typeface="Calibri"/>
                <a:cs typeface="Calibri"/>
                <a:sym typeface="Calibri"/>
              </a:rPr>
              <a:t>MÓDULO</a:t>
            </a:r>
            <a:r>
              <a:rPr lang="en-US" sz="1400" b="1" i="0" u="none" strike="noStrike" cap="none" baseline="0" dirty="0">
                <a:solidFill>
                  <a:schemeClr val="bg1"/>
                </a:solidFill>
                <a:latin typeface="Calibri"/>
                <a:ea typeface="Calibri"/>
                <a:cs typeface="Calibri"/>
                <a:sym typeface="Calibri"/>
              </a:rPr>
              <a:t> </a:t>
            </a:r>
            <a:r>
              <a:rPr lang="es-ES_tradnl" sz="1400" b="0" dirty="0">
                <a:solidFill>
                  <a:schemeClr val="bg1"/>
                </a:solidFill>
                <a:latin typeface="Calibri"/>
                <a:ea typeface="Calibri"/>
                <a:cs typeface="Calibri"/>
              </a:rPr>
              <a:t>Elaboración de Proyectos Eléctricos</a:t>
            </a:r>
          </a:p>
          <a:p>
            <a:pPr>
              <a:lnSpc>
                <a:spcPct val="80000"/>
              </a:lnSpc>
              <a:buSzPts val="3700"/>
            </a:pPr>
            <a:endParaRPr lang="es-ES" sz="1400" b="0" dirty="0">
              <a:solidFill>
                <a:schemeClr val="bg1"/>
              </a:solidFill>
              <a:latin typeface="Calibri"/>
              <a:cs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 name="Google Shape;61;p30"/>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2;p30"/>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63;p30"/>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a:t>
            </a:r>
            <a:r>
              <a:rPr lang="es-ES_tradnl" sz="1100" b="0" i="0" u="none" strike="noStrike" cap="none" dirty="0">
                <a:solidFill>
                  <a:srgbClr val="29754D"/>
                </a:solidFill>
                <a:latin typeface="Calibri"/>
                <a:ea typeface="Calibri"/>
                <a:cs typeface="Calibri"/>
                <a:sym typeface="Calibri"/>
              </a:rPr>
              <a:t>ELECTRÓNICA </a:t>
            </a:r>
            <a:r>
              <a:rPr lang="es-ES_tradnl" sz="1100" b="0" i="0" u="none" strike="noStrike" cap="none" dirty="0">
                <a:solidFill>
                  <a:srgbClr val="000000"/>
                </a:solidFill>
                <a:latin typeface="Calibri"/>
                <a:ea typeface="Calibri"/>
                <a:cs typeface="Calibri"/>
                <a:sym typeface="Calibri"/>
              </a:rPr>
              <a:t>| 3° Medio | Presentación</a:t>
            </a:r>
            <a:endParaRPr lang="es-ES_tradnl"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tp-digital.territorio.la/" TargetMode="External"/><Relationship Id="rId5" Type="http://schemas.openxmlformats.org/officeDocument/2006/relationships/hyperlink" Target="https://tinyurl.com/ya6zkhju" TargetMode="External"/><Relationship Id="rId4" Type="http://schemas.openxmlformats.org/officeDocument/2006/relationships/hyperlink" Target="https://fch.cl/iniciativa/tp-digit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a:t>
            </a:r>
            <a:r>
              <a:rPr lang="en-US" sz="1200" b="1" dirty="0">
                <a:solidFill>
                  <a:srgbClr val="29754D"/>
                </a:solidFill>
                <a:latin typeface="Calibri"/>
                <a:ea typeface="Calibri"/>
                <a:cs typeface="Calibri"/>
                <a:sym typeface="Calibri"/>
              </a:rPr>
              <a:t>ICIDAD</a:t>
            </a:r>
            <a:r>
              <a:rPr lang="en-US" sz="1200" b="1" i="0" u="none" strike="noStrike" cap="none" dirty="0">
                <a:solidFill>
                  <a:srgbClr val="29754D"/>
                </a:solidFill>
                <a:latin typeface="Calibri"/>
                <a:ea typeface="Calibri"/>
                <a:cs typeface="Calibri"/>
                <a:sym typeface="Calibri"/>
              </a:rPr>
              <a:t> </a:t>
            </a:r>
            <a:r>
              <a:rPr lang="en-US" sz="1200" b="0" i="0" u="none" strike="noStrike" cap="none" dirty="0">
                <a:solidFill>
                  <a:srgbClr val="29754D"/>
                </a:solidFill>
                <a:latin typeface="Calibri"/>
                <a:ea typeface="Calibri"/>
                <a:cs typeface="Calibri"/>
                <a:sym typeface="Calibri"/>
              </a:rPr>
              <a:t>| NIVEL 3°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4003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3</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0" name="Google Shape;69;p1"/>
          <p:cNvSpPr txBox="1"/>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p>
            <a:pPr>
              <a:lnSpc>
                <a:spcPct val="90000"/>
              </a:lnSpc>
              <a:buSzPts val="4000"/>
            </a:pPr>
            <a:r>
              <a:rPr lang="es-ES_tradnl" sz="3600" b="1" dirty="0">
                <a:solidFill>
                  <a:srgbClr val="29754D"/>
                </a:solidFill>
                <a:latin typeface="Calibri"/>
                <a:ea typeface="Calibri"/>
                <a:cs typeface="Calibri"/>
              </a:rPr>
              <a:t>ELABORACIÓN DE PROYECTOS ELÉCTRICOS</a:t>
            </a:r>
          </a:p>
          <a:p>
            <a:pPr marL="0" marR="0" lvl="0" indent="0" algn="l" rtl="0">
              <a:lnSpc>
                <a:spcPct val="90000"/>
              </a:lnSpc>
              <a:spcBef>
                <a:spcPts val="0"/>
              </a:spcBef>
              <a:spcAft>
                <a:spcPts val="0"/>
              </a:spcAft>
              <a:buNone/>
            </a:pPr>
            <a:endParaRPr sz="3600" b="1" i="0" u="none" strike="noStrike" cap="none" dirty="0">
              <a:solidFill>
                <a:srgbClr val="29754D"/>
              </a:solidFill>
              <a:latin typeface="Calibri"/>
              <a:ea typeface="Calibri"/>
              <a:cs typeface="Calibri"/>
              <a:sym typeface="Calibri"/>
            </a:endParaRPr>
          </a:p>
        </p:txBody>
      </p:sp>
      <p:pic>
        <p:nvPicPr>
          <p:cNvPr id="2" name="Imagen 1"/>
          <p:cNvPicPr>
            <a:picLocks noChangeAspect="1"/>
          </p:cNvPicPr>
          <p:nvPr/>
        </p:nvPicPr>
        <p:blipFill>
          <a:blip r:embed="rId3"/>
          <a:stretch>
            <a:fillRect/>
          </a:stretch>
        </p:blipFill>
        <p:spPr>
          <a:xfrm>
            <a:off x="2447293" y="3516633"/>
            <a:ext cx="4412366" cy="29204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1;p3"/>
          <p:cNvSpPr/>
          <p:nvPr/>
        </p:nvSpPr>
        <p:spPr>
          <a:xfrm>
            <a:off x="549275" y="2133572"/>
            <a:ext cx="7769225" cy="3982702"/>
          </a:xfrm>
          <a:prstGeom prst="roundRect">
            <a:avLst>
              <a:gd name="adj" fmla="val 3898"/>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descr="Grafica_Electricidad2.png"/>
          <p:cNvPicPr>
            <a:picLocks noChangeAspect="1"/>
          </p:cNvPicPr>
          <p:nvPr/>
        </p:nvPicPr>
        <p:blipFill rotWithShape="1">
          <a:blip r:embed="rId2">
            <a:extLst>
              <a:ext uri="{28A0092B-C50C-407E-A947-70E740481C1C}">
                <a14:useLocalDpi xmlns:a14="http://schemas.microsoft.com/office/drawing/2010/main" val="0"/>
              </a:ext>
            </a:extLst>
          </a:blip>
          <a:srcRect t="67199" r="62946" b="3234"/>
          <a:stretch/>
        </p:blipFill>
        <p:spPr>
          <a:xfrm>
            <a:off x="5994400" y="2910585"/>
            <a:ext cx="3275956" cy="3257448"/>
          </a:xfrm>
          <a:prstGeom prst="rect">
            <a:avLst/>
          </a:prstGeom>
        </p:spPr>
      </p:pic>
      <p:sp>
        <p:nvSpPr>
          <p:cNvPr id="8" name="Google Shape;239;p3"/>
          <p:cNvSpPr/>
          <p:nvPr/>
        </p:nvSpPr>
        <p:spPr>
          <a:xfrm>
            <a:off x="447681" y="1214386"/>
            <a:ext cx="5648319" cy="553957"/>
          </a:xfrm>
          <a:prstGeom prst="rect">
            <a:avLst/>
          </a:prstGeom>
          <a:noFill/>
          <a:ln>
            <a:noFill/>
          </a:ln>
        </p:spPr>
        <p:txBody>
          <a:bodyPr spcFirstLastPara="1" wrap="square" lIns="91425" tIns="45700" rIns="91425" bIns="45700" anchor="t" anchorCtr="0">
            <a:spAutoFit/>
          </a:bodyPr>
          <a:lstStyle/>
          <a:p>
            <a:pPr>
              <a:buSzPts val="3200"/>
            </a:pPr>
            <a:r>
              <a:rPr lang="es-ES_tradnl" sz="3000" b="1" dirty="0">
                <a:solidFill>
                  <a:srgbClr val="29754D"/>
                </a:solidFill>
                <a:latin typeface="Calibri"/>
                <a:cs typeface="Calibri"/>
              </a:rPr>
              <a:t>SÍMBOLOS </a:t>
            </a:r>
            <a:r>
              <a:rPr lang="es-ES_tradnl" sz="3000" dirty="0">
                <a:solidFill>
                  <a:srgbClr val="C73E32"/>
                </a:solidFill>
                <a:latin typeface="Calibri"/>
                <a:cs typeface="Calibri"/>
              </a:rPr>
              <a:t>ELÉCTRICOS</a:t>
            </a:r>
          </a:p>
        </p:txBody>
      </p:sp>
      <p:sp>
        <p:nvSpPr>
          <p:cNvPr id="9" name="Google Shape;294;p32"/>
          <p:cNvSpPr/>
          <p:nvPr/>
        </p:nvSpPr>
        <p:spPr>
          <a:xfrm>
            <a:off x="718343" y="2436693"/>
            <a:ext cx="6609557" cy="354451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 sz="1600" b="0" i="0" u="none" strike="noStrike" cap="none" dirty="0">
                <a:solidFill>
                  <a:srgbClr val="000000"/>
                </a:solidFill>
                <a:latin typeface="Calibri"/>
                <a:ea typeface="Calibri"/>
                <a:cs typeface="Calibri"/>
                <a:sym typeface="Calibri"/>
              </a:rPr>
              <a:t>La normativa indica que figuras se utilizarán para indicar elementos en la planimetría. Sin embargo, se encuentran planos que indican un resumen de símbolos con los entregados por la norma, pero además, con simbología creadas. Lo anterior se usa comúnmente para diferenciar los tipos </a:t>
            </a:r>
            <a:br>
              <a:rPr lang="es-ES" sz="1600" b="0" i="0" u="none" strike="noStrike" cap="none" dirty="0">
                <a:solidFill>
                  <a:srgbClr val="000000"/>
                </a:solidFill>
                <a:latin typeface="Calibri"/>
                <a:ea typeface="Calibri"/>
                <a:cs typeface="Calibri"/>
                <a:sym typeface="Calibri"/>
              </a:rPr>
            </a:br>
            <a:r>
              <a:rPr lang="es-ES" sz="1600" b="0" i="0" u="none" strike="noStrike" cap="none" dirty="0">
                <a:solidFill>
                  <a:srgbClr val="000000"/>
                </a:solidFill>
                <a:latin typeface="Calibri"/>
                <a:ea typeface="Calibri"/>
                <a:cs typeface="Calibri"/>
                <a:sym typeface="Calibri"/>
              </a:rPr>
              <a:t>de iluminarias específicas,  incluidas en el proyecto.  </a:t>
            </a:r>
          </a:p>
          <a:p>
            <a:pPr marL="0" marR="0" lvl="0" indent="0" rtl="0">
              <a:lnSpc>
                <a:spcPct val="100000"/>
              </a:lnSpc>
              <a:spcBef>
                <a:spcPts val="0"/>
              </a:spcBef>
              <a:spcAft>
                <a:spcPts val="0"/>
              </a:spcAft>
              <a:buClr>
                <a:srgbClr val="000000"/>
              </a:buClr>
              <a:buSzPts val="2400"/>
              <a:buFont typeface="Arial"/>
              <a:buNone/>
            </a:pPr>
            <a:br>
              <a:rPr lang="es-ES" sz="1600" b="0" i="0" u="none" strike="noStrike" cap="none" dirty="0">
                <a:solidFill>
                  <a:srgbClr val="000000"/>
                </a:solidFill>
                <a:latin typeface="Calibri"/>
                <a:ea typeface="Calibri"/>
                <a:cs typeface="Calibri"/>
                <a:sym typeface="Calibri"/>
              </a:rPr>
            </a:br>
            <a:r>
              <a:rPr lang="es-ES" sz="1600" b="1" i="0" u="none" strike="noStrike" cap="none" dirty="0">
                <a:solidFill>
                  <a:srgbClr val="000000"/>
                </a:solidFill>
                <a:latin typeface="Calibri"/>
                <a:ea typeface="Calibri"/>
                <a:cs typeface="Calibri"/>
                <a:sym typeface="Calibri"/>
              </a:rPr>
              <a:t>La normativa incluye los siguientes ítems de simbología:</a:t>
            </a:r>
          </a:p>
          <a:p>
            <a:pPr marL="0" marR="0" lvl="0" indent="0" rtl="0">
              <a:lnSpc>
                <a:spcPct val="50000"/>
              </a:lnSpc>
              <a:spcBef>
                <a:spcPts val="0"/>
              </a:spcBef>
              <a:spcAft>
                <a:spcPts val="0"/>
              </a:spcAft>
              <a:buClr>
                <a:srgbClr val="000000"/>
              </a:buClr>
              <a:buSzPts val="2400"/>
              <a:buFont typeface="Arial"/>
              <a:buNone/>
            </a:pPr>
            <a:endParaRPr sz="1600" b="0" i="0" u="none" strike="noStrike" cap="none" dirty="0">
              <a:solidFill>
                <a:srgbClr val="000000"/>
              </a:solidFill>
              <a:latin typeface="Calibri"/>
              <a:cs typeface="Calibri"/>
              <a:sym typeface="Arial"/>
            </a:endParaRPr>
          </a:p>
          <a:p>
            <a:pPr marL="262800" marR="0" lvl="0" indent="-262800" rtl="0">
              <a:lnSpc>
                <a:spcPct val="100000"/>
              </a:lnSpc>
              <a:spcBef>
                <a:spcPts val="200"/>
              </a:spcBef>
              <a:spcAft>
                <a:spcPts val="0"/>
              </a:spcAft>
              <a:buClr>
                <a:srgbClr val="000000"/>
              </a:buClr>
              <a:buSzPct val="100000"/>
              <a:buFont typeface="Arial"/>
              <a:buAutoNum type="arabicPeriod"/>
            </a:pPr>
            <a:r>
              <a:rPr lang="es-ES" sz="1600" b="0" i="0" u="none" strike="noStrike" cap="none" dirty="0">
                <a:solidFill>
                  <a:srgbClr val="000000"/>
                </a:solidFill>
                <a:latin typeface="Calibri"/>
                <a:ea typeface="Calibri"/>
                <a:cs typeface="Calibri"/>
                <a:sym typeface="Calibri"/>
              </a:rPr>
              <a:t>Simbologías generales.</a:t>
            </a:r>
            <a:endParaRPr sz="1600" b="0" i="0" u="none" strike="noStrike" cap="none" dirty="0">
              <a:solidFill>
                <a:srgbClr val="000000"/>
              </a:solidFill>
              <a:latin typeface="Calibri"/>
              <a:cs typeface="Calibri"/>
              <a:sym typeface="Arial"/>
            </a:endParaRPr>
          </a:p>
          <a:p>
            <a:pPr marL="262800" marR="0" lvl="0" indent="-262800" rtl="0">
              <a:lnSpc>
                <a:spcPct val="100000"/>
              </a:lnSpc>
              <a:spcBef>
                <a:spcPts val="200"/>
              </a:spcBef>
              <a:spcAft>
                <a:spcPts val="0"/>
              </a:spcAft>
              <a:buClr>
                <a:srgbClr val="000000"/>
              </a:buClr>
              <a:buSzPct val="100000"/>
              <a:buFont typeface="Arial"/>
              <a:buAutoNum type="arabicPeriod"/>
            </a:pPr>
            <a:r>
              <a:rPr lang="es-ES" sz="1600" b="0" i="0" u="none" strike="noStrike" cap="none" dirty="0">
                <a:solidFill>
                  <a:srgbClr val="000000"/>
                </a:solidFill>
                <a:latin typeface="Calibri"/>
                <a:ea typeface="Calibri"/>
                <a:cs typeface="Calibri"/>
                <a:sym typeface="Calibri"/>
              </a:rPr>
              <a:t>Canalizaciones.</a:t>
            </a:r>
            <a:endParaRPr sz="1600" b="0" i="0" u="none" strike="noStrike" cap="none" dirty="0">
              <a:solidFill>
                <a:srgbClr val="000000"/>
              </a:solidFill>
              <a:latin typeface="Calibri"/>
              <a:cs typeface="Calibri"/>
              <a:sym typeface="Arial"/>
            </a:endParaRPr>
          </a:p>
          <a:p>
            <a:pPr marL="262800" marR="0" lvl="0" indent="-262800" rtl="0">
              <a:lnSpc>
                <a:spcPct val="100000"/>
              </a:lnSpc>
              <a:spcBef>
                <a:spcPts val="200"/>
              </a:spcBef>
              <a:spcAft>
                <a:spcPts val="0"/>
              </a:spcAft>
              <a:buClr>
                <a:srgbClr val="000000"/>
              </a:buClr>
              <a:buSzPct val="100000"/>
              <a:buFont typeface="Arial"/>
              <a:buAutoNum type="arabicPeriod"/>
            </a:pPr>
            <a:r>
              <a:rPr lang="es-ES" sz="1600" b="0" i="0" u="none" strike="noStrike" cap="none" dirty="0">
                <a:solidFill>
                  <a:srgbClr val="000000"/>
                </a:solidFill>
                <a:latin typeface="Calibri"/>
                <a:ea typeface="Calibri"/>
                <a:cs typeface="Calibri"/>
                <a:sym typeface="Calibri"/>
              </a:rPr>
              <a:t>Símbolos de aparatos y artefactos.</a:t>
            </a:r>
            <a:endParaRPr sz="1600" b="0" i="0" u="none" strike="noStrike" cap="none" dirty="0">
              <a:solidFill>
                <a:srgbClr val="000000"/>
              </a:solidFill>
              <a:latin typeface="Calibri"/>
              <a:cs typeface="Calibri"/>
              <a:sym typeface="Arial"/>
            </a:endParaRPr>
          </a:p>
          <a:p>
            <a:pPr marL="262800" marR="0" lvl="0" indent="-262800" rtl="0">
              <a:lnSpc>
                <a:spcPct val="100000"/>
              </a:lnSpc>
              <a:spcBef>
                <a:spcPts val="200"/>
              </a:spcBef>
              <a:spcAft>
                <a:spcPts val="0"/>
              </a:spcAft>
              <a:buClr>
                <a:srgbClr val="000000"/>
              </a:buClr>
              <a:buSzPct val="100000"/>
              <a:buFont typeface="Arial"/>
              <a:buAutoNum type="arabicPeriod"/>
            </a:pPr>
            <a:r>
              <a:rPr lang="es-ES" sz="1600" b="0" i="0" u="none" strike="noStrike" cap="none" dirty="0" err="1">
                <a:solidFill>
                  <a:srgbClr val="000000"/>
                </a:solidFill>
                <a:latin typeface="Calibri"/>
                <a:ea typeface="Calibri"/>
                <a:cs typeface="Calibri"/>
                <a:sym typeface="Calibri"/>
              </a:rPr>
              <a:t>Postación</a:t>
            </a:r>
            <a:r>
              <a:rPr lang="es-ES"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cs typeface="Calibri"/>
              <a:sym typeface="Arial"/>
            </a:endParaRPr>
          </a:p>
          <a:p>
            <a:pPr marL="262800" marR="0" lvl="0" indent="-262800" rtl="0">
              <a:lnSpc>
                <a:spcPct val="100000"/>
              </a:lnSpc>
              <a:spcBef>
                <a:spcPts val="200"/>
              </a:spcBef>
              <a:spcAft>
                <a:spcPts val="0"/>
              </a:spcAft>
              <a:buClr>
                <a:srgbClr val="000000"/>
              </a:buClr>
              <a:buSzPct val="100000"/>
              <a:buFont typeface="Arial"/>
              <a:buAutoNum type="arabicPeriod"/>
            </a:pPr>
            <a:r>
              <a:rPr lang="es-ES" sz="1600" b="0" i="0" u="none" strike="noStrike" cap="none" dirty="0">
                <a:solidFill>
                  <a:srgbClr val="000000"/>
                </a:solidFill>
                <a:latin typeface="Calibri"/>
                <a:ea typeface="Calibri"/>
                <a:cs typeface="Calibri"/>
                <a:sym typeface="Calibri"/>
              </a:rPr>
              <a:t>Designación de elementos mediante </a:t>
            </a:r>
            <a:br>
              <a:rPr lang="es-ES" sz="1600" b="0" i="0" u="none" strike="noStrike" cap="none" dirty="0">
                <a:solidFill>
                  <a:srgbClr val="000000"/>
                </a:solidFill>
                <a:latin typeface="Calibri"/>
                <a:ea typeface="Calibri"/>
                <a:cs typeface="Calibri"/>
                <a:sym typeface="Calibri"/>
              </a:rPr>
            </a:br>
            <a:r>
              <a:rPr lang="es-ES" sz="1600" b="0" i="0" u="none" strike="noStrike" cap="none" dirty="0">
                <a:solidFill>
                  <a:srgbClr val="000000"/>
                </a:solidFill>
                <a:latin typeface="Calibri"/>
                <a:ea typeface="Calibri"/>
                <a:cs typeface="Calibri"/>
                <a:sym typeface="Calibri"/>
              </a:rPr>
              <a:t>letras (nomenclatura).</a:t>
            </a:r>
            <a:endParaRPr sz="1600" b="0" i="0" u="none" strike="noStrike" cap="none" dirty="0">
              <a:solidFill>
                <a:srgbClr val="000000"/>
              </a:solidFill>
              <a:latin typeface="Calibri"/>
              <a:cs typeface="Calibri"/>
              <a:sym typeface="Arial"/>
            </a:endParaRPr>
          </a:p>
        </p:txBody>
      </p:sp>
    </p:spTree>
    <p:extLst>
      <p:ext uri="{BB962C8B-B14F-4D97-AF65-F5344CB8AC3E}">
        <p14:creationId xmlns:p14="http://schemas.microsoft.com/office/powerpoint/2010/main" val="311476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1;p3"/>
          <p:cNvSpPr/>
          <p:nvPr/>
        </p:nvSpPr>
        <p:spPr>
          <a:xfrm>
            <a:off x="549275" y="1981200"/>
            <a:ext cx="8201025" cy="4495800"/>
          </a:xfrm>
          <a:prstGeom prst="roundRect">
            <a:avLst>
              <a:gd name="adj" fmla="val 3898"/>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239;p3"/>
          <p:cNvSpPr/>
          <p:nvPr/>
        </p:nvSpPr>
        <p:spPr>
          <a:xfrm>
            <a:off x="447681" y="1214386"/>
            <a:ext cx="5648319" cy="553957"/>
          </a:xfrm>
          <a:prstGeom prst="rect">
            <a:avLst/>
          </a:prstGeom>
          <a:noFill/>
          <a:ln>
            <a:noFill/>
          </a:ln>
        </p:spPr>
        <p:txBody>
          <a:bodyPr spcFirstLastPara="1" wrap="square" lIns="91425" tIns="45700" rIns="91425" bIns="45700" anchor="t" anchorCtr="0">
            <a:spAutoFit/>
          </a:bodyPr>
          <a:lstStyle/>
          <a:p>
            <a:pPr>
              <a:buSzPts val="3200"/>
            </a:pPr>
            <a:r>
              <a:rPr lang="es-ES_tradnl" sz="3000" b="1" dirty="0">
                <a:solidFill>
                  <a:srgbClr val="29754D"/>
                </a:solidFill>
                <a:latin typeface="Calibri"/>
                <a:cs typeface="Calibri"/>
              </a:rPr>
              <a:t>SÍMBOLOS </a:t>
            </a:r>
            <a:r>
              <a:rPr lang="es-ES_tradnl" sz="3000" dirty="0">
                <a:solidFill>
                  <a:srgbClr val="C73E32"/>
                </a:solidFill>
                <a:latin typeface="Calibri"/>
                <a:cs typeface="Calibri"/>
              </a:rPr>
              <a:t>ELÉCTRICOS</a:t>
            </a:r>
          </a:p>
        </p:txBody>
      </p:sp>
      <p:pic>
        <p:nvPicPr>
          <p:cNvPr id="2" name="Imagen 1" descr="SImbologiaElec.pdf"/>
          <p:cNvPicPr>
            <a:picLocks noChangeAspect="1"/>
          </p:cNvPicPr>
          <p:nvPr/>
        </p:nvPicPr>
        <p:blipFill rotWithShape="1">
          <a:blip r:embed="rId2">
            <a:extLst>
              <a:ext uri="{28A0092B-C50C-407E-A947-70E740481C1C}">
                <a14:useLocalDpi xmlns:a14="http://schemas.microsoft.com/office/drawing/2010/main" val="0"/>
              </a:ext>
            </a:extLst>
          </a:blip>
          <a:srcRect l="8362" t="27899" r="10762" b="16473"/>
          <a:stretch/>
        </p:blipFill>
        <p:spPr>
          <a:xfrm>
            <a:off x="655637" y="2159000"/>
            <a:ext cx="7861300" cy="4178300"/>
          </a:xfrm>
          <a:prstGeom prst="rect">
            <a:avLst/>
          </a:prstGeom>
        </p:spPr>
      </p:pic>
      <p:sp>
        <p:nvSpPr>
          <p:cNvPr id="10" name="Google Shape;300;p33"/>
          <p:cNvSpPr/>
          <p:nvPr/>
        </p:nvSpPr>
        <p:spPr>
          <a:xfrm>
            <a:off x="819943" y="2030293"/>
            <a:ext cx="2875757"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1800" b="1" i="0" u="none" strike="noStrike" cap="none" dirty="0">
                <a:solidFill>
                  <a:srgbClr val="000000"/>
                </a:solidFill>
                <a:latin typeface="Calibri"/>
                <a:ea typeface="Calibri"/>
                <a:cs typeface="Calibri"/>
                <a:sym typeface="Calibri"/>
              </a:rPr>
              <a:t>Simbologías más utilizadas:</a:t>
            </a:r>
            <a:endParaRPr sz="24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478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39;p3"/>
          <p:cNvSpPr/>
          <p:nvPr/>
        </p:nvSpPr>
        <p:spPr>
          <a:xfrm>
            <a:off x="447681" y="1214386"/>
            <a:ext cx="5648319" cy="553957"/>
          </a:xfrm>
          <a:prstGeom prst="rect">
            <a:avLst/>
          </a:prstGeom>
          <a:noFill/>
          <a:ln>
            <a:noFill/>
          </a:ln>
        </p:spPr>
        <p:txBody>
          <a:bodyPr spcFirstLastPara="1" wrap="square" lIns="91425" tIns="45700" rIns="91425" bIns="45700" anchor="t" anchorCtr="0">
            <a:spAutoFit/>
          </a:bodyPr>
          <a:lstStyle/>
          <a:p>
            <a:pPr>
              <a:buSzPts val="3200"/>
            </a:pPr>
            <a:r>
              <a:rPr lang="es-ES_tradnl" sz="3000" b="1" dirty="0">
                <a:solidFill>
                  <a:srgbClr val="29754D"/>
                </a:solidFill>
                <a:latin typeface="Calibri"/>
                <a:cs typeface="Calibri"/>
              </a:rPr>
              <a:t>SÍMBOLOS </a:t>
            </a:r>
            <a:r>
              <a:rPr lang="es-ES_tradnl" sz="3000" dirty="0">
                <a:solidFill>
                  <a:srgbClr val="C73E32"/>
                </a:solidFill>
                <a:latin typeface="Calibri"/>
                <a:cs typeface="Calibri"/>
              </a:rPr>
              <a:t>ELÉCTRICOS</a:t>
            </a:r>
          </a:p>
        </p:txBody>
      </p:sp>
      <p:pic>
        <p:nvPicPr>
          <p:cNvPr id="20" name="Google Shape;315;p34" descr="https://3.bp.blogspot.com/_Y8h0YRl8qso/TN2QToG5wmI/AAAAAAAAAMI/wgv0VvQ4H3w/s400/SIMBOLOG%25C3%258DA%2BEL%25C3%2589CTRICA-4.jpg"/>
          <p:cNvPicPr preferRelativeResize="0"/>
          <p:nvPr/>
        </p:nvPicPr>
        <p:blipFill rotWithShape="1">
          <a:blip r:embed="rId2">
            <a:alphaModFix/>
          </a:blip>
          <a:srcRect t="2379" b="3933"/>
          <a:stretch/>
        </p:blipFill>
        <p:spPr>
          <a:xfrm>
            <a:off x="4521200" y="1328240"/>
            <a:ext cx="4070025" cy="5486475"/>
          </a:xfrm>
          <a:prstGeom prst="rect">
            <a:avLst/>
          </a:prstGeom>
          <a:noFill/>
          <a:ln>
            <a:noFill/>
          </a:ln>
        </p:spPr>
      </p:pic>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6099" y="3764955"/>
            <a:ext cx="2755900" cy="2892993"/>
          </a:xfrm>
          <a:prstGeom prst="rect">
            <a:avLst/>
          </a:prstGeom>
        </p:spPr>
      </p:pic>
      <p:sp>
        <p:nvSpPr>
          <p:cNvPr id="22" name="Google Shape;329;p12"/>
          <p:cNvSpPr/>
          <p:nvPr/>
        </p:nvSpPr>
        <p:spPr>
          <a:xfrm flipH="1">
            <a:off x="673100" y="2108200"/>
            <a:ext cx="3402096" cy="1442186"/>
          </a:xfrm>
          <a:prstGeom prst="roundRect">
            <a:avLst>
              <a:gd name="adj" fmla="val 10157"/>
            </a:avLst>
          </a:prstGeom>
          <a:solidFill>
            <a:srgbClr val="AAE0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330;p12"/>
          <p:cNvSpPr/>
          <p:nvPr/>
        </p:nvSpPr>
        <p:spPr>
          <a:xfrm rot="13296224" flipH="1">
            <a:off x="2496535" y="3270638"/>
            <a:ext cx="296758" cy="701430"/>
          </a:xfrm>
          <a:prstGeom prst="triangle">
            <a:avLst>
              <a:gd name="adj" fmla="val 50000"/>
            </a:avLst>
          </a:prstGeom>
          <a:solidFill>
            <a:srgbClr val="AAE0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300;p33"/>
          <p:cNvSpPr/>
          <p:nvPr/>
        </p:nvSpPr>
        <p:spPr>
          <a:xfrm>
            <a:off x="762000" y="2131893"/>
            <a:ext cx="3124200" cy="1680420"/>
          </a:xfrm>
          <a:prstGeom prst="rect">
            <a:avLst/>
          </a:prstGeom>
          <a:noFill/>
          <a:ln>
            <a:noFill/>
          </a:ln>
        </p:spPr>
        <p:txBody>
          <a:bodyPr spcFirstLastPara="1" wrap="square" lIns="91425" tIns="45700" rIns="91425" bIns="45700" anchor="t" anchorCtr="0">
            <a:spAutoFit/>
          </a:bodyPr>
          <a:lstStyle/>
          <a:p>
            <a:pPr lvl="0">
              <a:lnSpc>
                <a:spcPct val="110000"/>
              </a:lnSpc>
              <a:spcBef>
                <a:spcPts val="1000"/>
              </a:spcBef>
              <a:buSzPts val="1800"/>
            </a:pPr>
            <a:r>
              <a:rPr lang="es-ES_tradnl" sz="1800" dirty="0">
                <a:latin typeface="Calibri"/>
                <a:cs typeface="Calibri"/>
              </a:rPr>
              <a:t>La simbología con cada una de los ítems esta detalla en </a:t>
            </a:r>
            <a:r>
              <a:rPr lang="es-ES_tradnl" sz="1800" b="1" dirty="0" err="1">
                <a:latin typeface="Calibri"/>
                <a:cs typeface="Calibri"/>
              </a:rPr>
              <a:t>NCh</a:t>
            </a:r>
            <a:r>
              <a:rPr lang="es-ES_tradnl" sz="1800" b="1" dirty="0">
                <a:latin typeface="Calibri"/>
                <a:cs typeface="Calibri"/>
              </a:rPr>
              <a:t> </a:t>
            </a:r>
            <a:r>
              <a:rPr lang="es-ES_tradnl" sz="1800" b="1" dirty="0" err="1">
                <a:latin typeface="Calibri"/>
                <a:cs typeface="Calibri"/>
              </a:rPr>
              <a:t>Elec</a:t>
            </a:r>
            <a:r>
              <a:rPr lang="es-ES_tradnl" sz="1800" b="1" dirty="0">
                <a:latin typeface="Calibri"/>
                <a:cs typeface="Calibri"/>
              </a:rPr>
              <a:t> 2/84</a:t>
            </a:r>
            <a:r>
              <a:rPr lang="es-ES_tradnl" sz="1800" dirty="0">
                <a:latin typeface="Calibri"/>
                <a:cs typeface="Calibri"/>
              </a:rPr>
              <a:t>, en el </a:t>
            </a:r>
            <a:r>
              <a:rPr lang="es-ES_tradnl" sz="1800" b="1" dirty="0">
                <a:latin typeface="Calibri"/>
                <a:cs typeface="Calibri"/>
              </a:rPr>
              <a:t>Anexo 01: Norma </a:t>
            </a:r>
            <a:r>
              <a:rPr lang="es-ES_tradnl" sz="1800" b="1" dirty="0" err="1">
                <a:latin typeface="Calibri"/>
                <a:cs typeface="Calibri"/>
              </a:rPr>
              <a:t>NChElec</a:t>
            </a:r>
            <a:r>
              <a:rPr lang="es-ES_tradnl" sz="1800" b="1" dirty="0">
                <a:latin typeface="Calibri"/>
                <a:cs typeface="Calibri"/>
              </a:rPr>
              <a:t> 2/84.</a:t>
            </a: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291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p:nvPr/>
        </p:nvSpPr>
        <p:spPr>
          <a:xfrm>
            <a:off x="562334" y="4456999"/>
            <a:ext cx="8478429" cy="219943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9" name="Google Shape;259;p43"/>
          <p:cNvPicPr preferRelativeResize="0"/>
          <p:nvPr/>
        </p:nvPicPr>
        <p:blipFill rotWithShape="1">
          <a:blip r:embed="rId3">
            <a:alphaModFix/>
          </a:blip>
          <a:srcRect/>
          <a:stretch/>
        </p:blipFill>
        <p:spPr>
          <a:xfrm>
            <a:off x="8620621" y="4231877"/>
            <a:ext cx="483278" cy="460800"/>
          </a:xfrm>
          <a:prstGeom prst="rect">
            <a:avLst/>
          </a:prstGeom>
          <a:noFill/>
          <a:ln>
            <a:noFill/>
          </a:ln>
        </p:spPr>
      </p:pic>
      <p:sp>
        <p:nvSpPr>
          <p:cNvPr id="260" name="Google Shape;260;p43"/>
          <p:cNvSpPr/>
          <p:nvPr/>
        </p:nvSpPr>
        <p:spPr>
          <a:xfrm>
            <a:off x="562334" y="2320415"/>
            <a:ext cx="8478429" cy="191146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61" name="Google Shape;261;p43"/>
          <p:cNvPicPr preferRelativeResize="0"/>
          <p:nvPr/>
        </p:nvPicPr>
        <p:blipFill rotWithShape="1">
          <a:blip r:embed="rId3">
            <a:alphaModFix/>
          </a:blip>
          <a:srcRect/>
          <a:stretch/>
        </p:blipFill>
        <p:spPr>
          <a:xfrm>
            <a:off x="8620621" y="2095292"/>
            <a:ext cx="483278" cy="460800"/>
          </a:xfrm>
          <a:prstGeom prst="rect">
            <a:avLst/>
          </a:prstGeom>
          <a:noFill/>
          <a:ln>
            <a:noFill/>
          </a:ln>
        </p:spPr>
      </p:pic>
      <p:sp>
        <p:nvSpPr>
          <p:cNvPr id="262" name="Google Shape;262;p43"/>
          <p:cNvSpPr/>
          <p:nvPr/>
        </p:nvSpPr>
        <p:spPr>
          <a:xfrm>
            <a:off x="915161" y="2649150"/>
            <a:ext cx="777277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TP Digital </a:t>
            </a:r>
            <a:r>
              <a:rPr lang="en-US" sz="1600" b="0" i="0" u="none" strike="noStrike" cap="none">
                <a:solidFill>
                  <a:srgbClr val="000000"/>
                </a:solidFill>
                <a:latin typeface="Calibri"/>
                <a:ea typeface="Calibri"/>
                <a:cs typeface="Calibri"/>
                <a:sym typeface="Calibri"/>
              </a:rPr>
              <a:t>es un proyecto desarrollado en conjunto por </a:t>
            </a:r>
            <a:r>
              <a:rPr lang="en-US" sz="1600" b="1" i="0" u="none" strike="noStrike" cap="none">
                <a:solidFill>
                  <a:srgbClr val="29754D"/>
                </a:solidFill>
                <a:latin typeface="Calibri"/>
                <a:ea typeface="Calibri"/>
                <a:cs typeface="Calibri"/>
                <a:sym typeface="Calibri"/>
              </a:rPr>
              <a:t>Fundación Chile </a:t>
            </a:r>
            <a:r>
              <a:rPr lang="en-US" sz="1600" b="0" i="0" u="none" strike="noStrike" cap="none">
                <a:solidFill>
                  <a:srgbClr val="000000"/>
                </a:solidFill>
                <a:latin typeface="Calibri"/>
                <a:ea typeface="Calibri"/>
                <a:cs typeface="Calibri"/>
                <a:sym typeface="Calibri"/>
              </a:rPr>
              <a:t>y </a:t>
            </a:r>
            <a:r>
              <a:rPr lang="en-US" sz="1600" b="1" i="0" u="none" strike="noStrike" cap="none">
                <a:solidFill>
                  <a:srgbClr val="29754D"/>
                </a:solidFill>
                <a:latin typeface="Calibri"/>
                <a:ea typeface="Calibri"/>
                <a:cs typeface="Calibri"/>
                <a:sym typeface="Calibri"/>
              </a:rPr>
              <a:t>Microsoft</a:t>
            </a:r>
            <a:r>
              <a:rPr lang="en-US" sz="1600" b="0" i="0" u="none" strike="noStrike" cap="none">
                <a:solidFill>
                  <a:srgbClr val="000000"/>
                </a:solidFill>
                <a:latin typeface="Calibri"/>
                <a:ea typeface="Calibri"/>
                <a:cs typeface="Calibri"/>
                <a:sym typeface="Calibri"/>
              </a:rPr>
              <a:t>, con el patrocinio de </a:t>
            </a:r>
            <a:r>
              <a:rPr lang="en-US" sz="1600" b="1" i="0" u="none" strike="noStrike" cap="none">
                <a:solidFill>
                  <a:srgbClr val="29754D"/>
                </a:solidFill>
                <a:latin typeface="Calibri"/>
                <a:ea typeface="Calibri"/>
                <a:cs typeface="Calibri"/>
                <a:sym typeface="Calibri"/>
              </a:rPr>
              <a:t>MINEDUC</a:t>
            </a:r>
            <a:r>
              <a:rPr lang="en-US" sz="1600" b="0" i="0" u="none" strike="noStrike" cap="none">
                <a:solidFill>
                  <a:srgbClr val="29754D"/>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y la colaboración de</a:t>
            </a:r>
            <a:r>
              <a:rPr lang="en-US" sz="1600" b="1" i="0" u="none" strike="noStrike" cap="none">
                <a:solidFill>
                  <a:srgbClr val="000000"/>
                </a:solidFill>
                <a:latin typeface="Calibri"/>
                <a:ea typeface="Calibri"/>
                <a:cs typeface="Calibri"/>
                <a:sym typeface="Calibri"/>
              </a:rPr>
              <a:t> </a:t>
            </a:r>
            <a:r>
              <a:rPr lang="en-US" sz="1600" b="1" i="0" u="none" strike="noStrike" cap="none">
                <a:solidFill>
                  <a:srgbClr val="29754D"/>
                </a:solidFill>
                <a:latin typeface="Calibri"/>
                <a:ea typeface="Calibri"/>
                <a:cs typeface="Calibri"/>
                <a:sym typeface="Calibri"/>
              </a:rPr>
              <a:t>INACAP</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e </a:t>
            </a:r>
            <a:r>
              <a:rPr lang="en-US" sz="1600" b="1" i="0" u="none" strike="noStrike" cap="none">
                <a:solidFill>
                  <a:srgbClr val="29754D"/>
                </a:solidFill>
                <a:latin typeface="Calibri"/>
                <a:ea typeface="Calibri"/>
                <a:cs typeface="Calibri"/>
                <a:sym typeface="Calibri"/>
              </a:rPr>
              <a:t>Intelitek</a:t>
            </a:r>
            <a:r>
              <a:rPr lang="en-US" sz="16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Está dirigido a apoyar a los centros educativos y docentes de formación técnico profesional a nivel nacional, incorporando recursos virtuales en los procesos de enseñanza aprendizaje.</a:t>
            </a:r>
            <a:endParaRPr sz="1600" b="0" i="0" u="none" strike="noStrike" cap="none">
              <a:solidFill>
                <a:srgbClr val="000000"/>
              </a:solidFill>
              <a:latin typeface="Calibri"/>
              <a:ea typeface="Calibri"/>
              <a:cs typeface="Calibri"/>
              <a:sym typeface="Calibri"/>
            </a:endParaRPr>
          </a:p>
        </p:txBody>
      </p:sp>
      <p:sp>
        <p:nvSpPr>
          <p:cNvPr id="263" name="Google Shape;263;p43"/>
          <p:cNvSpPr/>
          <p:nvPr/>
        </p:nvSpPr>
        <p:spPr>
          <a:xfrm>
            <a:off x="915161" y="4771334"/>
            <a:ext cx="770546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Para registrarte ingresa a </a:t>
            </a:r>
            <a:r>
              <a:rPr lang="en-US" sz="16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https://fch.cl/iniciativa/tp-digital/</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e inscríbete aquí: </a:t>
            </a:r>
            <a:r>
              <a:rPr lang="en-US" sz="16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https://tinyurl.com/ya6zkhju</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Una vez que recibas tu nombre de usuario y contraseña, podrás acceder a los recursos siguiendo este enlace: </a:t>
            </a:r>
            <a:r>
              <a:rPr lang="en-US" sz="16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https://tp-digital.territorio.la/</a:t>
            </a:r>
            <a:endParaRPr sz="1600" b="0" i="0" u="none" strike="noStrike" cap="none">
              <a:solidFill>
                <a:srgbClr val="000000"/>
              </a:solidFill>
              <a:latin typeface="Calibri"/>
              <a:ea typeface="Calibri"/>
              <a:cs typeface="Calibri"/>
              <a:sym typeface="Calibri"/>
            </a:endParaRPr>
          </a:p>
        </p:txBody>
      </p:sp>
      <p:pic>
        <p:nvPicPr>
          <p:cNvPr id="264" name="Google Shape;264;p43"/>
          <p:cNvPicPr preferRelativeResize="0"/>
          <p:nvPr/>
        </p:nvPicPr>
        <p:blipFill rotWithShape="1">
          <a:blip r:embed="rId7">
            <a:alphaModFix/>
          </a:blip>
          <a:srcRect/>
          <a:stretch/>
        </p:blipFill>
        <p:spPr>
          <a:xfrm>
            <a:off x="562334" y="1119823"/>
            <a:ext cx="2422635" cy="1020629"/>
          </a:xfrm>
          <a:prstGeom prst="rect">
            <a:avLst/>
          </a:prstGeom>
          <a:noFill/>
          <a:ln>
            <a:noFill/>
          </a:ln>
        </p:spPr>
      </p:pic>
    </p:spTree>
    <p:extLst>
      <p:ext uri="{BB962C8B-B14F-4D97-AF65-F5344CB8AC3E}">
        <p14:creationId xmlns:p14="http://schemas.microsoft.com/office/powerpoint/2010/main" val="304977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sp>
        <p:nvSpPr>
          <p:cNvPr id="390" name="Google Shape;390;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2140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_tradnl" sz="5000" dirty="0">
                <a:solidFill>
                  <a:srgbClr val="8EB99F"/>
                </a:solidFill>
                <a:latin typeface="Calibri"/>
                <a:ea typeface="Calibri"/>
                <a:cs typeface="Calibri"/>
                <a:sym typeface="Calibri"/>
              </a:rPr>
              <a:t>1</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4" y="2473197"/>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
        <p:nvSpPr>
          <p:cNvPr id="12" name="Google Shape;61;p13"/>
          <p:cNvSpPr txBox="1">
            <a:spLocks/>
          </p:cNvSpPr>
          <p:nvPr/>
        </p:nvSpPr>
        <p:spPr>
          <a:xfrm>
            <a:off x="5989638" y="1176338"/>
            <a:ext cx="537497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B050"/>
              </a:buClr>
              <a:buSzPts val="4400"/>
            </a:pP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sp>
        <p:nvSpPr>
          <p:cNvPr id="2" name="Rectángulo 1"/>
          <p:cNvSpPr/>
          <p:nvPr/>
        </p:nvSpPr>
        <p:spPr>
          <a:xfrm>
            <a:off x="3332162" y="3204849"/>
            <a:ext cx="4960938" cy="1626086"/>
          </a:xfrm>
          <a:prstGeom prst="rect">
            <a:avLst/>
          </a:prstGeom>
        </p:spPr>
        <p:txBody>
          <a:bodyPr wrap="square">
            <a:spAutoFit/>
          </a:bodyPr>
          <a:lstStyle/>
          <a:p>
            <a:pPr>
              <a:lnSpc>
                <a:spcPct val="90000"/>
              </a:lnSpc>
              <a:buClr>
                <a:srgbClr val="00B050"/>
              </a:buClr>
              <a:buSzPts val="4400"/>
            </a:pPr>
            <a:r>
              <a:rPr lang="es-ES_tradnl" sz="3000" b="1" dirty="0">
                <a:solidFill>
                  <a:srgbClr val="29754D"/>
                </a:solidFill>
                <a:latin typeface="Calibri"/>
                <a:ea typeface="Roboto"/>
                <a:cs typeface="Calibri"/>
              </a:rPr>
              <a:t>SIMBOLOGÍA ELÉCTRICA  </a:t>
            </a:r>
          </a:p>
          <a:p>
            <a:pPr>
              <a:lnSpc>
                <a:spcPct val="50000"/>
              </a:lnSpc>
              <a:buClr>
                <a:srgbClr val="00B050"/>
              </a:buClr>
              <a:buSzPts val="4400"/>
            </a:pPr>
            <a:endParaRPr lang="es-CL" sz="2400" b="1" dirty="0">
              <a:solidFill>
                <a:srgbClr val="29754D"/>
              </a:solidFill>
              <a:latin typeface="Calibri"/>
              <a:ea typeface="Roboto"/>
              <a:cs typeface="Calibri"/>
            </a:endParaRPr>
          </a:p>
          <a:p>
            <a:pPr lvl="0">
              <a:lnSpc>
                <a:spcPct val="50000"/>
              </a:lnSpc>
            </a:pPr>
            <a:endParaRPr lang="es-ES_tradnl" sz="1600" dirty="0">
              <a:latin typeface="Calibri"/>
              <a:ea typeface="Calibri"/>
              <a:cs typeface="Calibri"/>
              <a:sym typeface="Calibri"/>
            </a:endParaRPr>
          </a:p>
          <a:p>
            <a:pPr lvl="0"/>
            <a:r>
              <a:rPr lang="es-ES_tradnl" sz="1800" dirty="0">
                <a:latin typeface="Calibri"/>
                <a:ea typeface="Calibri"/>
                <a:cs typeface="Calibri"/>
                <a:sym typeface="Calibri"/>
              </a:rPr>
              <a:t>¡Ahora realizaremos una actividad que resume todo lo que hemos visto! </a:t>
            </a:r>
            <a:r>
              <a:rPr lang="es-ES_tradnl" sz="1800" b="1" dirty="0">
                <a:solidFill>
                  <a:srgbClr val="C73E32"/>
                </a:solidFill>
                <a:latin typeface="Calibri"/>
                <a:ea typeface="Calibri"/>
                <a:cs typeface="Calibri"/>
                <a:sym typeface="Calibri"/>
              </a:rPr>
              <a:t>¡Atentos, atentas!</a:t>
            </a:r>
          </a:p>
          <a:p>
            <a:pPr lvl="0">
              <a:lnSpc>
                <a:spcPct val="80000"/>
              </a:lnSpc>
              <a:buSzPts val="4680"/>
            </a:pPr>
            <a:endParaRPr lang="es-ES_tradnl" sz="2000" b="1" dirty="0">
              <a:solidFill>
                <a:srgbClr val="29754D"/>
              </a:solidFill>
              <a:latin typeface="Calibri"/>
              <a:cs typeface="Calibri"/>
            </a:endParaRPr>
          </a:p>
        </p:txBody>
      </p:sp>
      <p:sp>
        <p:nvSpPr>
          <p:cNvPr id="18" name="Rectángulo 17"/>
          <p:cNvSpPr/>
          <p:nvPr/>
        </p:nvSpPr>
        <p:spPr>
          <a:xfrm>
            <a:off x="369460" y="2239963"/>
            <a:ext cx="8914240" cy="487313"/>
          </a:xfrm>
          <a:prstGeom prst="rect">
            <a:avLst/>
          </a:prstGeom>
        </p:spPr>
        <p:txBody>
          <a:bodyPr wrap="square">
            <a:spAutoFit/>
          </a:bodyPr>
          <a:lstStyle/>
          <a:p>
            <a:pPr>
              <a:lnSpc>
                <a:spcPct val="90000"/>
              </a:lnSpc>
              <a:buClr>
                <a:srgbClr val="00B050"/>
              </a:buClr>
              <a:buSzPts val="4400"/>
            </a:pPr>
            <a:endParaRPr lang="es-ES" sz="2800" b="1" dirty="0">
              <a:solidFill>
                <a:srgbClr val="29754D"/>
              </a:solidFill>
              <a:latin typeface="Calibri"/>
              <a:ea typeface="Roboto"/>
              <a:cs typeface="Calibri"/>
            </a:endParaRPr>
          </a:p>
        </p:txBody>
      </p:sp>
      <p:sp>
        <p:nvSpPr>
          <p:cNvPr id="17" name="Rectángulo 16"/>
          <p:cNvSpPr/>
          <p:nvPr/>
        </p:nvSpPr>
        <p:spPr>
          <a:xfrm>
            <a:off x="4369960" y="1752600"/>
            <a:ext cx="5815440" cy="487313"/>
          </a:xfrm>
          <a:prstGeom prst="rect">
            <a:avLst/>
          </a:prstGeom>
        </p:spPr>
        <p:txBody>
          <a:bodyPr wrap="square">
            <a:spAutoFit/>
          </a:bodyPr>
          <a:lstStyle/>
          <a:p>
            <a:pPr>
              <a:lnSpc>
                <a:spcPct val="90000"/>
              </a:lnSpc>
              <a:buClr>
                <a:srgbClr val="00B050"/>
              </a:buClr>
              <a:buSzPts val="4400"/>
            </a:pPr>
            <a:endParaRPr lang="is-IS" sz="2800" b="1" dirty="0">
              <a:solidFill>
                <a:srgbClr val="29754D"/>
              </a:solidFill>
              <a:latin typeface="Calibri"/>
              <a:ea typeface="Roboto"/>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13" name="Grupo 12"/>
          <p:cNvGrpSpPr/>
          <p:nvPr/>
        </p:nvGrpSpPr>
        <p:grpSpPr>
          <a:xfrm>
            <a:off x="24834" y="2868469"/>
            <a:ext cx="5835185" cy="798022"/>
            <a:chOff x="-4655" y="2763069"/>
            <a:chExt cx="5835185" cy="798022"/>
          </a:xfrm>
        </p:grpSpPr>
        <p:sp>
          <p:nvSpPr>
            <p:cNvPr id="405" name="Google Shape;405;p19"/>
            <p:cNvSpPr txBox="1"/>
            <p:nvPr/>
          </p:nvSpPr>
          <p:spPr>
            <a:xfrm>
              <a:off x="1238190" y="2992823"/>
              <a:ext cx="4592340" cy="338514"/>
            </a:xfrm>
            <a:prstGeom prst="rect">
              <a:avLst/>
            </a:prstGeom>
            <a:noFill/>
            <a:ln>
              <a:noFill/>
            </a:ln>
          </p:spPr>
          <p:txBody>
            <a:bodyPr spcFirstLastPara="1" wrap="square" lIns="91425" tIns="45700" rIns="91425" bIns="45700" anchor="t" anchorCtr="0">
              <a:spAutoFit/>
            </a:bodyPr>
            <a:lstStyle/>
            <a:p>
              <a:pPr lvl="0"/>
              <a:r>
                <a:rPr lang="en-US" sz="1600" dirty="0" err="1">
                  <a:solidFill>
                    <a:schemeClr val="tx1"/>
                  </a:solidFill>
                  <a:latin typeface="Calibri"/>
                  <a:ea typeface="Calibri"/>
                  <a:cs typeface="Calibri"/>
                  <a:sym typeface="Calibri"/>
                </a:rPr>
                <a:t>Manipular</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cuidadosamente</a:t>
              </a:r>
              <a:r>
                <a:rPr lang="en-US" sz="1600" b="1" dirty="0">
                  <a:solidFill>
                    <a:srgbClr val="29754D"/>
                  </a:solidFill>
                  <a:latin typeface="Calibri"/>
                  <a:ea typeface="Calibri"/>
                  <a:cs typeface="Calibri"/>
                  <a:sym typeface="Calibri"/>
                </a:rPr>
                <a:t> </a:t>
              </a:r>
              <a:r>
                <a:rPr lang="en-US" sz="1600" dirty="0" err="1">
                  <a:solidFill>
                    <a:schemeClr val="tx1"/>
                  </a:solidFill>
                  <a:latin typeface="Calibri"/>
                  <a:ea typeface="Calibri"/>
                  <a:cs typeface="Calibri"/>
                  <a:sym typeface="Calibri"/>
                </a:rPr>
                <a:t>herramientas</a:t>
              </a:r>
              <a:r>
                <a:rPr lang="en-US" sz="1600" dirty="0">
                  <a:solidFill>
                    <a:schemeClr val="tx1"/>
                  </a:solidFill>
                  <a:latin typeface="Calibri"/>
                  <a:ea typeface="Calibri"/>
                  <a:cs typeface="Calibri"/>
                  <a:sym typeface="Calibri"/>
                </a:rPr>
                <a:t>.</a:t>
              </a:r>
              <a:endParaRPr sz="1600" i="0" u="none" strike="noStrike" cap="none" dirty="0">
                <a:solidFill>
                  <a:schemeClr val="tx1"/>
                </a:solidFill>
                <a:latin typeface="Calibri"/>
                <a:ea typeface="Calibri"/>
                <a:cs typeface="Calibri"/>
                <a:sym typeface="Calibri"/>
              </a:endParaRPr>
            </a:p>
          </p:txBody>
        </p:sp>
        <p:grpSp>
          <p:nvGrpSpPr>
            <p:cNvPr id="6" name="Grupo 5"/>
            <p:cNvGrpSpPr/>
            <p:nvPr/>
          </p:nvGrpSpPr>
          <p:grpSpPr>
            <a:xfrm>
              <a:off x="-4655" y="2763069"/>
              <a:ext cx="1135367" cy="798022"/>
              <a:chOff x="-4655" y="5280123"/>
              <a:chExt cx="1135367" cy="798022"/>
            </a:xfrm>
          </p:grpSpPr>
          <p:sp>
            <p:nvSpPr>
              <p:cNvPr id="428" name="Google Shape;428;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9" name="Google Shape;429;p19"/>
              <p:cNvPicPr preferRelativeResize="0"/>
              <p:nvPr/>
            </p:nvPicPr>
            <p:blipFill rotWithShape="1">
              <a:blip r:embed="rId3">
                <a:alphaModFix/>
              </a:blip>
              <a:srcRect/>
              <a:stretch/>
            </p:blipFill>
            <p:spPr>
              <a:xfrm rot="19406134">
                <a:off x="141403" y="5312405"/>
                <a:ext cx="908505" cy="765740"/>
              </a:xfrm>
              <a:prstGeom prst="rect">
                <a:avLst/>
              </a:prstGeom>
              <a:noFill/>
              <a:ln>
                <a:noFill/>
              </a:ln>
            </p:spPr>
          </p:pic>
        </p:grpSp>
      </p:grpSp>
      <p:grpSp>
        <p:nvGrpSpPr>
          <p:cNvPr id="17" name="Grupo 16"/>
          <p:cNvGrpSpPr/>
          <p:nvPr/>
        </p:nvGrpSpPr>
        <p:grpSpPr>
          <a:xfrm>
            <a:off x="24834" y="5827421"/>
            <a:ext cx="5833478" cy="783005"/>
            <a:chOff x="-4655" y="5414468"/>
            <a:chExt cx="5833478" cy="783005"/>
          </a:xfrm>
        </p:grpSpPr>
        <p:grpSp>
          <p:nvGrpSpPr>
            <p:cNvPr id="9" name="Grupo 8"/>
            <p:cNvGrpSpPr/>
            <p:nvPr/>
          </p:nvGrpSpPr>
          <p:grpSpPr>
            <a:xfrm>
              <a:off x="-4655" y="5414468"/>
              <a:ext cx="1135367" cy="783005"/>
              <a:chOff x="-4655" y="6167965"/>
              <a:chExt cx="1135367" cy="783005"/>
            </a:xfrm>
          </p:grpSpPr>
          <p:sp>
            <p:nvSpPr>
              <p:cNvPr id="425"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6" name="Google Shape;426;p19"/>
              <p:cNvPicPr preferRelativeResize="0"/>
              <p:nvPr/>
            </p:nvPicPr>
            <p:blipFill rotWithShape="1">
              <a:blip r:embed="rId4">
                <a:alphaModFix/>
              </a:blip>
              <a:srcRect/>
              <a:stretch/>
            </p:blipFill>
            <p:spPr>
              <a:xfrm>
                <a:off x="318928" y="6295340"/>
                <a:ext cx="666001" cy="561343"/>
              </a:xfrm>
              <a:prstGeom prst="rect">
                <a:avLst/>
              </a:prstGeom>
              <a:noFill/>
              <a:ln>
                <a:noFill/>
              </a:ln>
            </p:spPr>
          </p:pic>
        </p:grpSp>
        <p:sp>
          <p:nvSpPr>
            <p:cNvPr id="27" name="Google Shape;410;p19"/>
            <p:cNvSpPr txBox="1"/>
            <p:nvPr/>
          </p:nvSpPr>
          <p:spPr>
            <a:xfrm>
              <a:off x="1267686" y="5513603"/>
              <a:ext cx="456113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Toda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debe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desarrollarse</a:t>
              </a:r>
              <a:r>
                <a:rPr lang="en-US" sz="1600" b="0" i="0" u="none" strike="noStrike" cap="none" dirty="0">
                  <a:solidFill>
                    <a:srgbClr val="000000"/>
                  </a:solidFill>
                  <a:latin typeface="Calibri"/>
                  <a:ea typeface="Calibri"/>
                  <a:cs typeface="Calibri"/>
                  <a:sym typeface="Calibri"/>
                </a:rPr>
                <a:t> </a:t>
              </a:r>
              <a:r>
                <a:rPr lang="en-US" sz="1600" b="1" i="0" u="none" strike="noStrike" cap="none" dirty="0" err="1">
                  <a:solidFill>
                    <a:srgbClr val="29754D"/>
                  </a:solidFill>
                  <a:latin typeface="Calibri"/>
                  <a:ea typeface="Calibri"/>
                  <a:cs typeface="Calibri"/>
                  <a:sym typeface="Calibri"/>
                </a:rPr>
                <a:t>bajo</a:t>
              </a:r>
              <a:r>
                <a:rPr lang="en-US" sz="1600" b="1" i="0" u="none" strike="noStrike" cap="none" dirty="0">
                  <a:solidFill>
                    <a:srgbClr val="29754D"/>
                  </a:solidFill>
                  <a:latin typeface="Calibri"/>
                  <a:ea typeface="Calibri"/>
                  <a:cs typeface="Calibri"/>
                  <a:sym typeface="Calibri"/>
                </a:rPr>
                <a:t> </a:t>
              </a:r>
              <a:r>
                <a:rPr lang="en-US" sz="1600" b="1" i="0" u="none" strike="noStrike" cap="none" dirty="0" err="1">
                  <a:solidFill>
                    <a:srgbClr val="29754D"/>
                  </a:solidFill>
                  <a:latin typeface="Calibri"/>
                  <a:ea typeface="Calibri"/>
                  <a:cs typeface="Calibri"/>
                  <a:sym typeface="Calibri"/>
                </a:rPr>
                <a:t>supervisión</a:t>
              </a:r>
              <a:r>
                <a:rPr lang="en-US" sz="1600" b="1" i="0" u="none" strike="noStrike" cap="none" dirty="0">
                  <a:solidFill>
                    <a:srgbClr val="29754D"/>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de la persona a cargo del taller o </a:t>
              </a:r>
              <a:r>
                <a:rPr lang="en-US" sz="1600" b="0" i="0" u="none" strike="noStrike" cap="none" dirty="0" err="1">
                  <a:solidFill>
                    <a:srgbClr val="000000"/>
                  </a:solidFill>
                  <a:latin typeface="Calibri"/>
                  <a:ea typeface="Calibri"/>
                  <a:cs typeface="Calibri"/>
                  <a:sym typeface="Calibri"/>
                </a:rPr>
                <a:t>laboratorio</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chemeClr val="lt1"/>
                </a:solidFill>
                <a:latin typeface="Calibri"/>
                <a:ea typeface="Calibri"/>
                <a:cs typeface="Calibri"/>
                <a:sym typeface="Calibri"/>
              </a:endParaRPr>
            </a:p>
          </p:txBody>
        </p:sp>
      </p:grpSp>
      <p:grpSp>
        <p:nvGrpSpPr>
          <p:cNvPr id="19" name="Grupo 18"/>
          <p:cNvGrpSpPr/>
          <p:nvPr/>
        </p:nvGrpSpPr>
        <p:grpSpPr>
          <a:xfrm>
            <a:off x="-4662" y="1887157"/>
            <a:ext cx="9305977" cy="783005"/>
            <a:chOff x="-4662" y="1887157"/>
            <a:chExt cx="9305977" cy="783005"/>
          </a:xfrm>
        </p:grpSpPr>
        <p:sp>
          <p:nvSpPr>
            <p:cNvPr id="412" name="Google Shape;412;p19"/>
            <p:cNvSpPr/>
            <p:nvPr/>
          </p:nvSpPr>
          <p:spPr>
            <a:xfrm rot="5400000">
              <a:off x="4256824" y="-2374329"/>
              <a:ext cx="783005" cy="930597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4" name="Google Shape;404;p19"/>
            <p:cNvSpPr txBox="1"/>
            <p:nvPr/>
          </p:nvSpPr>
          <p:spPr>
            <a:xfrm>
              <a:off x="4015218" y="2109402"/>
              <a:ext cx="2975521" cy="338514"/>
            </a:xfrm>
            <a:prstGeom prst="rect">
              <a:avLst/>
            </a:prstGeom>
            <a:noFill/>
            <a:ln>
              <a:noFill/>
            </a:ln>
          </p:spPr>
          <p:txBody>
            <a:bodyPr spcFirstLastPara="1" wrap="square" lIns="91425" tIns="45700" rIns="91425" bIns="45700" anchor="t" anchorCtr="0">
              <a:spAutoFit/>
            </a:bodyPr>
            <a:lstStyle/>
            <a:p>
              <a:pPr lvl="0"/>
              <a:r>
                <a:rPr lang="es-CL" sz="1600" b="1" dirty="0">
                  <a:solidFill>
                    <a:srgbClr val="29754D"/>
                  </a:solidFill>
                  <a:latin typeface="Calibri"/>
                  <a:ea typeface="Calibri"/>
                  <a:cs typeface="Calibri"/>
                  <a:sym typeface="Calibri"/>
                </a:rPr>
                <a:t>Utilizar </a:t>
              </a:r>
              <a:r>
                <a:rPr lang="es-CL" sz="1600" b="1" dirty="0" err="1">
                  <a:solidFill>
                    <a:srgbClr val="29754D"/>
                  </a:solidFill>
                  <a:latin typeface="Calibri"/>
                  <a:ea typeface="Calibri"/>
                  <a:cs typeface="Calibri"/>
                  <a:sym typeface="Calibri"/>
                </a:rPr>
                <a:t>EPPs</a:t>
              </a:r>
              <a:r>
                <a:rPr lang="es-CL" sz="1600" b="1" dirty="0">
                  <a:solidFill>
                    <a:schemeClr val="tx1"/>
                  </a:solidFill>
                  <a:latin typeface="Calibri"/>
                  <a:ea typeface="Calibri"/>
                  <a:cs typeface="Calibri"/>
                  <a:sym typeface="Calibri"/>
                </a:rPr>
                <a:t> </a:t>
              </a:r>
              <a:r>
                <a:rPr lang="es-CL" sz="1600" dirty="0">
                  <a:solidFill>
                    <a:schemeClr val="tx1"/>
                  </a:solidFill>
                  <a:latin typeface="Calibri"/>
                  <a:ea typeface="Calibri"/>
                  <a:cs typeface="Calibri"/>
                  <a:sym typeface="Calibri"/>
                </a:rPr>
                <a:t>para el autocuidado.</a:t>
              </a:r>
              <a:endParaRPr sz="1600" i="0" u="none" strike="noStrike" cap="none" dirty="0">
                <a:solidFill>
                  <a:schemeClr val="tx1"/>
                </a:solidFill>
                <a:latin typeface="Calibri"/>
                <a:ea typeface="Calibri"/>
                <a:cs typeface="Calibri"/>
                <a:sym typeface="Calibri"/>
              </a:endParaRP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40" y="2008659"/>
              <a:ext cx="640678" cy="540000"/>
            </a:xfrm>
            <a:prstGeom prst="rect">
              <a:avLst/>
            </a:prstGeom>
          </p:spPr>
        </p:pic>
        <p:pic>
          <p:nvPicPr>
            <p:cNvPr id="417" name="Google Shape;417;p19"/>
            <p:cNvPicPr preferRelativeResize="0"/>
            <p:nvPr/>
          </p:nvPicPr>
          <p:blipFill rotWithShape="1">
            <a:blip r:embed="rId6">
              <a:alphaModFix/>
            </a:blip>
            <a:srcRect/>
            <a:stretch/>
          </p:blipFill>
          <p:spPr>
            <a:xfrm>
              <a:off x="1287737" y="2008960"/>
              <a:ext cx="639965" cy="539399"/>
            </a:xfrm>
            <a:prstGeom prst="rect">
              <a:avLst/>
            </a:prstGeom>
            <a:noFill/>
            <a:ln>
              <a:noFill/>
            </a:ln>
          </p:spPr>
        </p:pic>
        <p:pic>
          <p:nvPicPr>
            <p:cNvPr id="420" name="Google Shape;420;p19"/>
            <p:cNvPicPr preferRelativeResize="0"/>
            <p:nvPr/>
          </p:nvPicPr>
          <p:blipFill rotWithShape="1">
            <a:blip r:embed="rId7">
              <a:alphaModFix/>
            </a:blip>
            <a:srcRect/>
            <a:stretch/>
          </p:blipFill>
          <p:spPr>
            <a:xfrm>
              <a:off x="2230621" y="2024809"/>
              <a:ext cx="602356" cy="507700"/>
            </a:xfrm>
            <a:prstGeom prst="rect">
              <a:avLst/>
            </a:prstGeom>
            <a:noFill/>
            <a:ln>
              <a:noFill/>
            </a:ln>
          </p:spPr>
        </p:pic>
        <p:pic>
          <p:nvPicPr>
            <p:cNvPr id="423" name="Google Shape;423;p19"/>
            <p:cNvPicPr preferRelativeResize="0"/>
            <p:nvPr/>
          </p:nvPicPr>
          <p:blipFill rotWithShape="1">
            <a:blip r:embed="rId8">
              <a:alphaModFix/>
            </a:blip>
            <a:srcRect/>
            <a:stretch/>
          </p:blipFill>
          <p:spPr>
            <a:xfrm>
              <a:off x="3135897" y="2021535"/>
              <a:ext cx="610125" cy="514248"/>
            </a:xfrm>
            <a:prstGeom prst="rect">
              <a:avLst/>
            </a:prstGeom>
            <a:noFill/>
            <a:ln>
              <a:noFill/>
            </a:ln>
          </p:spPr>
        </p:pic>
      </p:grpSp>
      <p:grpSp>
        <p:nvGrpSpPr>
          <p:cNvPr id="14" name="Grupo 13"/>
          <p:cNvGrpSpPr/>
          <p:nvPr/>
        </p:nvGrpSpPr>
        <p:grpSpPr>
          <a:xfrm>
            <a:off x="24834" y="4846110"/>
            <a:ext cx="5764508" cy="783005"/>
            <a:chOff x="-4655" y="3650215"/>
            <a:chExt cx="5764508" cy="783005"/>
          </a:xfrm>
        </p:grpSpPr>
        <p:sp>
          <p:nvSpPr>
            <p:cNvPr id="414" name="Google Shape;414;p19"/>
            <p:cNvSpPr txBox="1"/>
            <p:nvPr/>
          </p:nvSpPr>
          <p:spPr>
            <a:xfrm>
              <a:off x="1267686" y="3872460"/>
              <a:ext cx="4492167" cy="338514"/>
            </a:xfrm>
            <a:prstGeom prst="rect">
              <a:avLst/>
            </a:prstGeom>
            <a:noFill/>
            <a:ln>
              <a:noFill/>
            </a:ln>
          </p:spPr>
          <p:txBody>
            <a:bodyPr spcFirstLastPara="1" wrap="square" lIns="91425" tIns="45700" rIns="91425" bIns="45700" anchor="t" anchorCtr="0">
              <a:spAutoFit/>
            </a:bodyPr>
            <a:lstStyle/>
            <a:p>
              <a:pPr lvl="0"/>
              <a:r>
                <a:rPr lang="es-CL" sz="1600" b="1" dirty="0">
                  <a:solidFill>
                    <a:srgbClr val="29754D"/>
                  </a:solidFill>
                  <a:latin typeface="Calibri"/>
                  <a:ea typeface="Calibri"/>
                  <a:cs typeface="Calibri"/>
                  <a:sym typeface="Calibri"/>
                </a:rPr>
                <a:t>Ser ordenado </a:t>
              </a:r>
              <a:r>
                <a:rPr lang="es-CL" sz="1600" dirty="0">
                  <a:solidFill>
                    <a:schemeClr val="tx1"/>
                  </a:solidFill>
                  <a:latin typeface="Calibri"/>
                  <a:ea typeface="Calibri"/>
                  <a:cs typeface="Calibri"/>
                  <a:sym typeface="Calibri"/>
                </a:rPr>
                <a:t>con el área de trabajo.</a:t>
              </a:r>
              <a:endParaRPr sz="1600" dirty="0">
                <a:solidFill>
                  <a:schemeClr val="tx1"/>
                </a:solidFill>
              </a:endParaRPr>
            </a:p>
          </p:txBody>
        </p:sp>
        <p:grpSp>
          <p:nvGrpSpPr>
            <p:cNvPr id="11" name="Grupo 10"/>
            <p:cNvGrpSpPr/>
            <p:nvPr/>
          </p:nvGrpSpPr>
          <p:grpSpPr>
            <a:xfrm>
              <a:off x="-4655" y="3650215"/>
              <a:ext cx="1135367" cy="783005"/>
              <a:chOff x="-4655" y="4407300"/>
              <a:chExt cx="1135367" cy="783005"/>
            </a:xfrm>
          </p:grpSpPr>
          <p:sp>
            <p:nvSpPr>
              <p:cNvPr id="422" name="Google Shape;422;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313" y="4517616"/>
                <a:ext cx="683390" cy="576000"/>
              </a:xfrm>
              <a:prstGeom prst="rect">
                <a:avLst/>
              </a:prstGeom>
            </p:spPr>
          </p:pic>
        </p:grpSp>
      </p:grpSp>
      <p:grpSp>
        <p:nvGrpSpPr>
          <p:cNvPr id="16" name="Grupo 15"/>
          <p:cNvGrpSpPr/>
          <p:nvPr/>
        </p:nvGrpSpPr>
        <p:grpSpPr>
          <a:xfrm>
            <a:off x="24834" y="3864798"/>
            <a:ext cx="6503786" cy="783005"/>
            <a:chOff x="2481" y="4582469"/>
            <a:chExt cx="6503786" cy="783005"/>
          </a:xfrm>
        </p:grpSpPr>
        <p:sp>
          <p:nvSpPr>
            <p:cNvPr id="406" name="Google Shape;406;p19"/>
            <p:cNvSpPr txBox="1"/>
            <p:nvPr/>
          </p:nvSpPr>
          <p:spPr>
            <a:xfrm>
              <a:off x="1267687" y="4681604"/>
              <a:ext cx="5238580"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29754D"/>
                  </a:solidFill>
                  <a:latin typeface="Calibri"/>
                  <a:ea typeface="Calibri"/>
                  <a:cs typeface="Calibri"/>
                  <a:sym typeface="Calibri"/>
                </a:rPr>
                <a:t>Ser cuidadoso y respetuoso </a:t>
              </a:r>
              <a:r>
                <a:rPr lang="es-CL" sz="1600" dirty="0">
                  <a:solidFill>
                    <a:schemeClr val="tx1"/>
                  </a:solidFill>
                  <a:latin typeface="Calibri"/>
                  <a:ea typeface="Calibri"/>
                  <a:cs typeface="Calibri"/>
                  <a:sym typeface="Calibri"/>
                </a:rPr>
                <a:t>con los integrantes del equipo de trabajo, asegurando la </a:t>
              </a:r>
              <a:r>
                <a:rPr lang="es-CL" sz="1600" b="1" dirty="0">
                  <a:solidFill>
                    <a:srgbClr val="29754D"/>
                  </a:solidFill>
                  <a:latin typeface="Calibri"/>
                  <a:ea typeface="Calibri"/>
                  <a:cs typeface="Calibri"/>
                  <a:sym typeface="Calibri"/>
                </a:rPr>
                <a:t>integridad física </a:t>
              </a:r>
              <a:r>
                <a:rPr lang="es-CL" sz="1600" dirty="0">
                  <a:solidFill>
                    <a:schemeClr val="tx1"/>
                  </a:solidFill>
                  <a:latin typeface="Calibri"/>
                  <a:ea typeface="Calibri"/>
                  <a:cs typeface="Calibri"/>
                  <a:sym typeface="Calibri"/>
                </a:rPr>
                <a:t>de todos.</a:t>
              </a:r>
              <a:endParaRPr sz="1600" i="0" u="none" strike="noStrike" cap="none" dirty="0">
                <a:solidFill>
                  <a:schemeClr val="tx1"/>
                </a:solidFill>
                <a:latin typeface="Calibri"/>
                <a:ea typeface="Calibri"/>
                <a:cs typeface="Calibri"/>
                <a:sym typeface="Calibri"/>
              </a:endParaRPr>
            </a:p>
          </p:txBody>
        </p:sp>
        <p:grpSp>
          <p:nvGrpSpPr>
            <p:cNvPr id="10" name="Grupo 9"/>
            <p:cNvGrpSpPr/>
            <p:nvPr/>
          </p:nvGrpSpPr>
          <p:grpSpPr>
            <a:xfrm>
              <a:off x="2481" y="4582469"/>
              <a:ext cx="1135367" cy="783005"/>
              <a:chOff x="2481" y="5287632"/>
              <a:chExt cx="1135367" cy="783005"/>
            </a:xfrm>
          </p:grpSpPr>
          <p:sp>
            <p:nvSpPr>
              <p:cNvPr id="33" name="Google Shape;422;p19"/>
              <p:cNvSpPr/>
              <p:nvPr/>
            </p:nvSpPr>
            <p:spPr>
              <a:xfrm rot="5400000">
                <a:off x="178662" y="511145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788" y="5365345"/>
                <a:ext cx="740725" cy="624325"/>
              </a:xfrm>
              <a:prstGeom prst="rect">
                <a:avLst/>
              </a:prstGeom>
            </p:spPr>
          </p:pic>
        </p:grpSp>
      </p:grpSp>
      <p:pic>
        <p:nvPicPr>
          <p:cNvPr id="39" name="Imagen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6197" y="3780266"/>
            <a:ext cx="3760094" cy="3779409"/>
          </a:xfrm>
          <a:prstGeom prst="rect">
            <a:avLst/>
          </a:prstGeom>
        </p:spPr>
      </p:pic>
      <p:sp>
        <p:nvSpPr>
          <p:cNvPr id="44" name="Google Shape;388;p18"/>
          <p:cNvSpPr txBox="1"/>
          <p:nvPr/>
        </p:nvSpPr>
        <p:spPr>
          <a:xfrm>
            <a:off x="375975" y="1373700"/>
            <a:ext cx="469087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C73E32"/>
                </a:solidFill>
                <a:latin typeface="Calibri"/>
                <a:ea typeface="Calibri"/>
                <a:cs typeface="Calibri"/>
                <a:sym typeface="Calibri"/>
              </a:rPr>
              <a:t>¡ATENCIÓN!</a:t>
            </a:r>
            <a:endParaRPr lang="en-US" sz="3100" b="1" dirty="0">
              <a:solidFill>
                <a:srgbClr val="C73E32"/>
              </a:solidFill>
              <a:latin typeface="Calibri"/>
              <a:ea typeface="Calibri"/>
              <a:cs typeface="Calibri"/>
              <a:sym typeface="Calibri"/>
            </a:endParaRPr>
          </a:p>
        </p:txBody>
      </p:sp>
      <p:sp>
        <p:nvSpPr>
          <p:cNvPr id="45"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r>
              <a:rPr lang="es-CL" b="1" dirty="0">
                <a:latin typeface="Calibri"/>
                <a:ea typeface="Calibri"/>
                <a:cs typeface="Calibri"/>
                <a:sym typeface="Calibri"/>
              </a:rPr>
              <a:t>ANTES DE COMENZAR LA ACTIVIDAD:</a:t>
            </a: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9" name="Google Shape;445;p20"/>
          <p:cNvSpPr txBox="1"/>
          <p:nvPr/>
        </p:nvSpPr>
        <p:spPr>
          <a:xfrm>
            <a:off x="958647" y="4106386"/>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br>
              <a:rPr lang="es-CL" sz="1600" dirty="0"/>
            </a:br>
            <a:endParaRPr sz="1600" b="1" i="0" u="none" strike="noStrike" cap="none" dirty="0">
              <a:solidFill>
                <a:srgbClr val="76384D"/>
              </a:solidFill>
              <a:latin typeface="Calibri"/>
              <a:ea typeface="Calibri"/>
              <a:cs typeface="Calibri"/>
              <a:sym typeface="Calibri"/>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793" y="4475463"/>
            <a:ext cx="674379" cy="604800"/>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
        <p:nvSpPr>
          <p:cNvPr id="11" name="Google Shape;61;p13"/>
          <p:cNvSpPr txBox="1">
            <a:spLocks/>
          </p:cNvSpPr>
          <p:nvPr/>
        </p:nvSpPr>
        <p:spPr>
          <a:xfrm>
            <a:off x="4592638" y="795338"/>
            <a:ext cx="537497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sp>
        <p:nvSpPr>
          <p:cNvPr id="2" name="Rectángulo 1"/>
          <p:cNvSpPr/>
          <p:nvPr/>
        </p:nvSpPr>
        <p:spPr>
          <a:xfrm>
            <a:off x="958646" y="2836549"/>
            <a:ext cx="5340553" cy="477054"/>
          </a:xfrm>
          <a:prstGeom prst="rect">
            <a:avLst/>
          </a:prstGeom>
        </p:spPr>
        <p:txBody>
          <a:bodyPr wrap="square">
            <a:spAutoFit/>
          </a:bodyPr>
          <a:lstStyle/>
          <a:p>
            <a:pPr>
              <a:lnSpc>
                <a:spcPct val="80000"/>
              </a:lnSpc>
              <a:buClr>
                <a:schemeClr val="dk1"/>
              </a:buClr>
              <a:buSzPts val="4680"/>
            </a:pPr>
            <a:r>
              <a:rPr lang="es-ES_tradnl" sz="3000" dirty="0">
                <a:solidFill>
                  <a:srgbClr val="C73E32"/>
                </a:solidFill>
                <a:latin typeface="Calibri"/>
                <a:cs typeface="Calibri"/>
              </a:rPr>
              <a:t>SIMBOLOGÍA ELÉCTRICA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4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2263775"/>
            <a:ext cx="8851900" cy="5295900"/>
          </a:xfrm>
          <a:prstGeom prst="rect">
            <a:avLst/>
          </a:prstGeom>
        </p:spPr>
      </p:pic>
      <p:sp>
        <p:nvSpPr>
          <p:cNvPr id="2"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a:buSzPts val="1200"/>
            </a:pPr>
            <a:r>
              <a:rPr lang="en-US" sz="1200" b="1" i="0" u="none" strike="noStrike" cap="none" dirty="0">
                <a:solidFill>
                  <a:srgbClr val="29754D"/>
                </a:solidFill>
                <a:latin typeface="Calibri"/>
                <a:ea typeface="Calibri"/>
                <a:cs typeface="Calibri"/>
                <a:sym typeface="Calibri"/>
              </a:rPr>
              <a:t>MÓDULO 3 </a:t>
            </a:r>
            <a:r>
              <a:rPr lang="en-US" sz="1200" b="0" i="0" u="none" strike="noStrike" cap="none" dirty="0">
                <a:solidFill>
                  <a:srgbClr val="29754D"/>
                </a:solidFill>
                <a:latin typeface="Calibri"/>
                <a:ea typeface="Calibri"/>
                <a:cs typeface="Calibri"/>
                <a:sym typeface="Calibri"/>
              </a:rPr>
              <a:t>| </a:t>
            </a:r>
            <a:r>
              <a:rPr lang="en-US" sz="1200" dirty="0" err="1">
                <a:solidFill>
                  <a:srgbClr val="29754D"/>
                </a:solidFill>
                <a:latin typeface="Calibri"/>
                <a:ea typeface="Calibri"/>
                <a:cs typeface="Calibri"/>
                <a:sym typeface="Calibri"/>
              </a:rPr>
              <a:t>Elaboración</a:t>
            </a:r>
            <a:r>
              <a:rPr lang="en-US" sz="1200" dirty="0">
                <a:solidFill>
                  <a:srgbClr val="29754D"/>
                </a:solidFill>
                <a:latin typeface="Calibri"/>
                <a:ea typeface="Calibri"/>
                <a:cs typeface="Calibri"/>
                <a:sym typeface="Calibri"/>
              </a:rPr>
              <a:t> de </a:t>
            </a:r>
            <a:r>
              <a:rPr lang="en-US" sz="1200" dirty="0" err="1">
                <a:solidFill>
                  <a:srgbClr val="29754D"/>
                </a:solidFill>
                <a:latin typeface="Calibri"/>
                <a:ea typeface="Calibri"/>
                <a:cs typeface="Calibri"/>
                <a:sym typeface="Calibri"/>
              </a:rPr>
              <a:t>proyectos</a:t>
            </a:r>
            <a:r>
              <a:rPr lang="en-US" sz="1200" dirty="0">
                <a:solidFill>
                  <a:srgbClr val="29754D"/>
                </a:solidFill>
                <a:latin typeface="Calibri"/>
                <a:ea typeface="Calibri"/>
                <a:cs typeface="Calibri"/>
                <a:sym typeface="Calibri"/>
              </a:rPr>
              <a:t> </a:t>
            </a:r>
            <a:r>
              <a:rPr lang="en-US" sz="1200" dirty="0" err="1">
                <a:solidFill>
                  <a:srgbClr val="29754D"/>
                </a:solidFill>
                <a:latin typeface="Calibri"/>
                <a:ea typeface="Calibri"/>
                <a:cs typeface="Calibri"/>
                <a:sym typeface="Calibri"/>
              </a:rPr>
              <a:t>eléctricos</a:t>
            </a:r>
            <a:endParaRPr lang="es-ES" sz="1200" dirty="0">
              <a:solidFill>
                <a:srgbClr val="29754D"/>
              </a:solidFill>
              <a:latin typeface="Calibri"/>
              <a:ea typeface="Calibri"/>
              <a:cs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1</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9" name="Rectángulo 8"/>
          <p:cNvSpPr/>
          <p:nvPr/>
        </p:nvSpPr>
        <p:spPr>
          <a:xfrm>
            <a:off x="482600" y="2239962"/>
            <a:ext cx="3124200" cy="5540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a:off x="369460" y="2265363"/>
            <a:ext cx="5815440" cy="600164"/>
          </a:xfrm>
          <a:prstGeom prst="rect">
            <a:avLst/>
          </a:prstGeom>
        </p:spPr>
        <p:txBody>
          <a:bodyPr wrap="square">
            <a:spAutoFit/>
          </a:bodyPr>
          <a:lstStyle/>
          <a:p>
            <a:pPr>
              <a:lnSpc>
                <a:spcPct val="90000"/>
              </a:lnSpc>
              <a:buSzPts val="4800"/>
            </a:pPr>
            <a:r>
              <a:rPr lang="es-ES_tradnl" sz="3600" b="1" dirty="0">
                <a:solidFill>
                  <a:srgbClr val="29754D"/>
                </a:solidFill>
                <a:latin typeface="Calibri"/>
                <a:ea typeface="Calibri"/>
                <a:cs typeface="Calibri"/>
              </a:rPr>
              <a:t>SIMBOLOGÍA ELÉCTRICA  </a:t>
            </a:r>
          </a:p>
        </p:txBody>
      </p:sp>
      <p:sp>
        <p:nvSpPr>
          <p:cNvPr id="8" name="Google Shape;69;p1"/>
          <p:cNvSpPr txBox="1"/>
          <p:nvPr/>
        </p:nvSpPr>
        <p:spPr>
          <a:xfrm>
            <a:off x="5585125" y="5385901"/>
            <a:ext cx="5248794" cy="1357200"/>
          </a:xfrm>
          <a:prstGeom prst="rect">
            <a:avLst/>
          </a:prstGeom>
          <a:noFill/>
          <a:ln>
            <a:noFill/>
          </a:ln>
        </p:spPr>
        <p:txBody>
          <a:bodyPr spcFirstLastPara="1" wrap="square" lIns="91425" tIns="91425" rIns="91425" bIns="91425" anchor="ctr" anchorCtr="0">
            <a:noAutofit/>
          </a:bodyPr>
          <a:lstStyle/>
          <a:p>
            <a:pPr>
              <a:lnSpc>
                <a:spcPct val="90000"/>
              </a:lnSpc>
              <a:buSzPts val="4800"/>
            </a:pPr>
            <a:endParaRPr lang="is-IS" sz="4000" b="1" dirty="0">
              <a:solidFill>
                <a:srgbClr val="29754D"/>
              </a:solidFill>
              <a:latin typeface="Calibri"/>
              <a:ea typeface="Calibri"/>
              <a:cs typeface="Calibri"/>
            </a:endParaRPr>
          </a:p>
          <a:p>
            <a:pPr marL="0" marR="0" lvl="0" indent="0" algn="l" rtl="0">
              <a:lnSpc>
                <a:spcPct val="90000"/>
              </a:lnSpc>
              <a:spcBef>
                <a:spcPts val="0"/>
              </a:spcBef>
              <a:spcAft>
                <a:spcPts val="0"/>
              </a:spcAft>
              <a:buNone/>
            </a:pPr>
            <a:endParaRPr sz="3600" b="1" i="0" u="none" strike="noStrike" cap="none" dirty="0">
              <a:solidFill>
                <a:srgbClr val="29754D"/>
              </a:solidFill>
              <a:latin typeface="Calibri"/>
              <a:ea typeface="Calibri"/>
              <a:cs typeface="Calibri"/>
              <a:sym typeface="Calibri"/>
            </a:endParaRPr>
          </a:p>
        </p:txBody>
      </p:sp>
      <p:sp>
        <p:nvSpPr>
          <p:cNvPr id="11" name="Google Shape;234;p1"/>
          <p:cNvSpPr txBox="1">
            <a:spLocks/>
          </p:cNvSpPr>
          <p:nvPr/>
        </p:nvSpPr>
        <p:spPr>
          <a:xfrm>
            <a:off x="1265210" y="3470264"/>
            <a:ext cx="7858180" cy="37814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400"/>
            </a:pPr>
            <a:endParaRPr lang="es-ES_tradnl" dirty="0"/>
          </a:p>
          <a:p>
            <a:pPr algn="ctr">
              <a:lnSpc>
                <a:spcPct val="90000"/>
              </a:lnSpc>
              <a:spcBef>
                <a:spcPts val="1000"/>
              </a:spcBef>
              <a:buClr>
                <a:schemeClr val="dk1"/>
              </a:buClr>
              <a:buSzPts val="2800"/>
            </a:pPr>
            <a:endParaRPr lang="es-ES_tradnl" sz="2800" dirty="0">
              <a:solidFill>
                <a:schemeClr val="dk2"/>
              </a:solidFill>
            </a:endParaRPr>
          </a:p>
          <a:p>
            <a:pPr algn="ctr">
              <a:lnSpc>
                <a:spcPct val="90000"/>
              </a:lnSpc>
              <a:spcBef>
                <a:spcPts val="1000"/>
              </a:spcBef>
              <a:buClr>
                <a:schemeClr val="dk1"/>
              </a:buClr>
              <a:buSzPts val="2800"/>
            </a:pPr>
            <a:endParaRPr lang="es-ES_tradnl" sz="2800" dirty="0">
              <a:solidFill>
                <a:schemeClr val="dk2"/>
              </a:solidFill>
            </a:endParaRPr>
          </a:p>
          <a:p>
            <a:pPr algn="ctr">
              <a:lnSpc>
                <a:spcPct val="90000"/>
              </a:lnSpc>
              <a:spcBef>
                <a:spcPts val="1000"/>
              </a:spcBef>
              <a:buClr>
                <a:schemeClr val="dk1"/>
              </a:buClr>
              <a:buSzPts val="2400"/>
            </a:pPr>
            <a:r>
              <a:rPr lang="es-ES_tradnl" dirty="0"/>
              <a:t>  </a:t>
            </a:r>
          </a:p>
        </p:txBody>
      </p:sp>
    </p:spTree>
    <p:extLst>
      <p:ext uri="{BB962C8B-B14F-4D97-AF65-F5344CB8AC3E}">
        <p14:creationId xmlns:p14="http://schemas.microsoft.com/office/powerpoint/2010/main" val="368025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01;p3"/>
          <p:cNvSpPr/>
          <p:nvPr/>
        </p:nvSpPr>
        <p:spPr>
          <a:xfrm>
            <a:off x="4766523" y="2346374"/>
            <a:ext cx="2980513" cy="3817095"/>
          </a:xfrm>
          <a:prstGeom prst="roundRect">
            <a:avLst>
              <a:gd name="adj" fmla="val 5451"/>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101;p3"/>
          <p:cNvSpPr/>
          <p:nvPr/>
        </p:nvSpPr>
        <p:spPr>
          <a:xfrm>
            <a:off x="1649549" y="2346374"/>
            <a:ext cx="2980513" cy="3817095"/>
          </a:xfrm>
          <a:prstGeom prst="roundRect">
            <a:avLst>
              <a:gd name="adj" fmla="val 5451"/>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 name="Imagen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285" y="1980974"/>
            <a:ext cx="765041" cy="729458"/>
          </a:xfrm>
          <a:prstGeom prst="rect">
            <a:avLst/>
          </a:prstGeom>
        </p:spPr>
      </p:pic>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828" y="2258130"/>
            <a:ext cx="3223256" cy="3035128"/>
          </a:xfrm>
          <a:prstGeom prst="rect">
            <a:avLst/>
          </a:prstGeom>
        </p:spPr>
      </p:pic>
      <p:sp>
        <p:nvSpPr>
          <p:cNvPr id="7" name="Google Shape;99;p3"/>
          <p:cNvSpPr txBox="1"/>
          <p:nvPr/>
        </p:nvSpPr>
        <p:spPr>
          <a:xfrm>
            <a:off x="4886300" y="3507536"/>
            <a:ext cx="2740958" cy="2207464"/>
          </a:xfrm>
          <a:prstGeom prst="rect">
            <a:avLst/>
          </a:prstGeom>
          <a:noFill/>
          <a:ln>
            <a:noFill/>
          </a:ln>
        </p:spPr>
        <p:txBody>
          <a:bodyPr spcFirstLastPara="1" wrap="square" lIns="91425" tIns="91425" rIns="91425" bIns="91425" anchor="t" anchorCtr="0">
            <a:noAutofit/>
          </a:bodyPr>
          <a:lstStyle/>
          <a:p>
            <a:pPr>
              <a:buSzPts val="2400"/>
            </a:pPr>
            <a:r>
              <a:rPr lang="es-ES_tradnl" sz="1600" dirty="0">
                <a:solidFill>
                  <a:schemeClr val="dk1"/>
                </a:solidFill>
                <a:latin typeface="Calibri"/>
                <a:ea typeface="Calibri"/>
                <a:cs typeface="Calibri"/>
              </a:rPr>
              <a:t>Dibuja circuitos eléctricos según las especificaciones y los requerimientos de un proyecto, considerando la normativa eléctrica.</a:t>
            </a:r>
          </a:p>
        </p:txBody>
      </p:sp>
      <p:sp>
        <p:nvSpPr>
          <p:cNvPr id="8" name="Google Shape;96;p3"/>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29754D"/>
                </a:solidFill>
                <a:latin typeface="Calibri"/>
                <a:ea typeface="Calibri"/>
                <a:cs typeface="Calibri"/>
                <a:sym typeface="Calibri"/>
              </a:rPr>
              <a:t>APRENDIZAJE ESPERADO</a:t>
            </a:r>
            <a:endParaRPr sz="1800" b="0" i="0" u="none" strike="noStrike" cap="none" dirty="0">
              <a:solidFill>
                <a:srgbClr val="29754D"/>
              </a:solidFill>
              <a:latin typeface="Calibri"/>
              <a:ea typeface="Calibri"/>
              <a:cs typeface="Calibri"/>
              <a:sym typeface="Calibri"/>
            </a:endParaRPr>
          </a:p>
        </p:txBody>
      </p:sp>
      <p:sp>
        <p:nvSpPr>
          <p:cNvPr id="4" name="Google Shape;96;p3"/>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29754D"/>
                </a:solidFill>
                <a:latin typeface="Calibri"/>
                <a:ea typeface="Calibri"/>
                <a:cs typeface="Calibri"/>
                <a:sym typeface="Calibri"/>
              </a:rPr>
              <a:t>METODOLOGÍA SELECCIONADA</a:t>
            </a:r>
            <a:endParaRPr sz="1800" b="0" i="0" u="none" strike="noStrike" cap="none" dirty="0">
              <a:solidFill>
                <a:srgbClr val="29754D"/>
              </a:solidFill>
              <a:latin typeface="Calibri"/>
              <a:ea typeface="Calibri"/>
              <a:cs typeface="Calibri"/>
              <a:sym typeface="Calibri"/>
            </a:endParaRPr>
          </a:p>
        </p:txBody>
      </p:sp>
      <p:sp>
        <p:nvSpPr>
          <p:cNvPr id="31" name="Google Shape;99;p3"/>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ES" sz="1600" dirty="0">
                <a:latin typeface="Calibri"/>
                <a:cs typeface="Calibri"/>
              </a:rPr>
              <a:t>T</a:t>
            </a:r>
            <a:r>
              <a:rPr lang="es-ES_tradnl" sz="1600" dirty="0" err="1">
                <a:latin typeface="Calibri"/>
                <a:cs typeface="Calibri"/>
              </a:rPr>
              <a:t>exto</a:t>
            </a:r>
            <a:r>
              <a:rPr lang="es-ES_tradnl" sz="1600" dirty="0">
                <a:latin typeface="Calibri"/>
                <a:cs typeface="Calibri"/>
              </a:rPr>
              <a:t> Guía</a:t>
            </a:r>
            <a:endParaRPr lang="es-ES" sz="1600" dirty="0">
              <a:latin typeface="Calibri"/>
              <a:cs typeface="Calibri"/>
            </a:endParaRPr>
          </a:p>
          <a:p>
            <a:pPr algn="ctr"/>
            <a:br>
              <a:rPr lang="es-CL" sz="1600" dirty="0">
                <a:latin typeface="Calibri" panose="020F0502020204030204" pitchFamily="34" charset="0"/>
                <a:cs typeface="Calibri" panose="020F0502020204030204" pitchFamily="34" charset="0"/>
              </a:rPr>
            </a:br>
            <a:endParaRPr sz="1600"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3"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a:lnSpc>
                <a:spcPct val="90000"/>
              </a:lnSpc>
              <a:buSzPts val="4800"/>
            </a:pPr>
            <a:r>
              <a:rPr lang="es-ES_tradnl" sz="3000" b="1" dirty="0">
                <a:solidFill>
                  <a:srgbClr val="29754D"/>
                </a:solidFill>
                <a:latin typeface="Calibri"/>
                <a:ea typeface="Roboto"/>
                <a:cs typeface="Calibri"/>
              </a:rPr>
              <a:t>SIMBOLOGÍA </a:t>
            </a:r>
            <a:r>
              <a:rPr lang="es-ES_tradnl" sz="3000" dirty="0">
                <a:solidFill>
                  <a:srgbClr val="C73E32"/>
                </a:solidFill>
                <a:latin typeface="Calibri"/>
                <a:ea typeface="Roboto"/>
                <a:cs typeface="Calibri"/>
              </a:rPr>
              <a:t>ELÉCTRICA </a:t>
            </a:r>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0870" y="2668912"/>
            <a:ext cx="3054031" cy="4190933"/>
          </a:xfrm>
          <a:prstGeom prst="rect">
            <a:avLst/>
          </a:prstGeom>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555" y="1980974"/>
            <a:ext cx="766449" cy="730800"/>
          </a:xfrm>
          <a:prstGeom prst="rect">
            <a:avLst/>
          </a:prstGeom>
        </p:spPr>
      </p:pic>
    </p:spTree>
    <p:extLst>
      <p:ext uri="{BB962C8B-B14F-4D97-AF65-F5344CB8AC3E}">
        <p14:creationId xmlns:p14="http://schemas.microsoft.com/office/powerpoint/2010/main" val="39244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3;p5"/>
          <p:cNvSpPr/>
          <p:nvPr/>
        </p:nvSpPr>
        <p:spPr>
          <a:xfrm>
            <a:off x="4152900" y="2959101"/>
            <a:ext cx="4610100" cy="3270249"/>
          </a:xfrm>
          <a:prstGeom prst="roundRect">
            <a:avLst>
              <a:gd name="adj" fmla="val 5265"/>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sp>
        <p:nvSpPr>
          <p:cNvPr id="5" name="Google Shape;168;p5"/>
          <p:cNvSpPr txBox="1"/>
          <p:nvPr/>
        </p:nvSpPr>
        <p:spPr>
          <a:xfrm>
            <a:off x="3606670" y="1209418"/>
            <a:ext cx="1016148" cy="53048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_tradnl" sz="6000" b="0" i="0" u="none" strike="noStrike" cap="none" dirty="0">
                <a:solidFill>
                  <a:srgbClr val="29754D">
                    <a:alpha val="48000"/>
                  </a:srgbClr>
                </a:solidFill>
                <a:latin typeface="Calibri"/>
                <a:ea typeface="Calibri"/>
                <a:cs typeface="Calibri"/>
                <a:sym typeface="Calibri"/>
              </a:rPr>
              <a:t>1</a:t>
            </a:r>
            <a:endParaRPr sz="6000" b="0" i="0" u="none" strike="noStrike" cap="none" dirty="0">
              <a:solidFill>
                <a:srgbClr val="29754D">
                  <a:alpha val="48000"/>
                </a:srgbClr>
              </a:solidFill>
              <a:latin typeface="Calibri"/>
              <a:ea typeface="Calibri"/>
              <a:cs typeface="Calibri"/>
              <a:sym typeface="Calibri"/>
            </a:endParaRPr>
          </a:p>
        </p:txBody>
      </p:sp>
      <p:sp>
        <p:nvSpPr>
          <p:cNvPr id="6" name="Rectángulo 5"/>
          <p:cNvSpPr/>
          <p:nvPr/>
        </p:nvSpPr>
        <p:spPr>
          <a:xfrm>
            <a:off x="4322763" y="2325826"/>
            <a:ext cx="3970337" cy="477054"/>
          </a:xfrm>
          <a:prstGeom prst="rect">
            <a:avLst/>
          </a:prstGeom>
        </p:spPr>
        <p:txBody>
          <a:bodyPr wrap="square">
            <a:spAutoFit/>
          </a:bodyPr>
          <a:lstStyle/>
          <a:p>
            <a:pPr>
              <a:lnSpc>
                <a:spcPct val="80000"/>
              </a:lnSpc>
              <a:buSzPts val="4000"/>
            </a:pPr>
            <a:r>
              <a:rPr lang="es-ES_tradnl" sz="3000" dirty="0">
                <a:solidFill>
                  <a:srgbClr val="C73E32"/>
                </a:solidFill>
                <a:latin typeface="Calibri"/>
                <a:ea typeface="Roboto"/>
                <a:cs typeface="Calibri"/>
              </a:rPr>
              <a:t>SIMBOLOGÍA ELÉCTRICA  </a:t>
            </a:r>
          </a:p>
        </p:txBody>
      </p:sp>
      <p:sp>
        <p:nvSpPr>
          <p:cNvPr id="7" name="Google Shape;160;p5"/>
          <p:cNvSpPr>
            <a:spLocks noChangeAspect="1"/>
          </p:cNvSpPr>
          <p:nvPr/>
        </p:nvSpPr>
        <p:spPr>
          <a:xfrm>
            <a:off x="4071167" y="3230793"/>
            <a:ext cx="272304" cy="279261"/>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8" name="Google Shape;162;p5"/>
          <p:cNvSpPr>
            <a:spLocks noChangeAspect="1"/>
          </p:cNvSpPr>
          <p:nvPr/>
        </p:nvSpPr>
        <p:spPr>
          <a:xfrm>
            <a:off x="4071167" y="3867995"/>
            <a:ext cx="272304" cy="279261"/>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64;p5"/>
          <p:cNvSpPr>
            <a:spLocks noChangeAspect="1"/>
          </p:cNvSpPr>
          <p:nvPr/>
        </p:nvSpPr>
        <p:spPr>
          <a:xfrm>
            <a:off x="4079645" y="4761083"/>
            <a:ext cx="272304" cy="279261"/>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4;p5"/>
          <p:cNvSpPr>
            <a:spLocks noChangeAspect="1"/>
          </p:cNvSpPr>
          <p:nvPr/>
        </p:nvSpPr>
        <p:spPr>
          <a:xfrm>
            <a:off x="4079645" y="5161055"/>
            <a:ext cx="272304" cy="279261"/>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61;p5"/>
          <p:cNvSpPr txBox="1">
            <a:spLocks noChangeAspect="1"/>
          </p:cNvSpPr>
          <p:nvPr/>
        </p:nvSpPr>
        <p:spPr>
          <a:xfrm>
            <a:off x="4042690" y="3200631"/>
            <a:ext cx="342926" cy="2792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1</a:t>
            </a:r>
            <a:endParaRPr sz="1600" b="1" i="0" u="none" strike="noStrike" cap="none" dirty="0">
              <a:solidFill>
                <a:srgbClr val="FFFFFF"/>
              </a:solidFill>
              <a:latin typeface="Calibri"/>
              <a:ea typeface="Calibri"/>
              <a:cs typeface="Calibri"/>
              <a:sym typeface="Calibri"/>
            </a:endParaRPr>
          </a:p>
        </p:txBody>
      </p:sp>
      <p:sp>
        <p:nvSpPr>
          <p:cNvPr id="12" name="Google Shape;163;p5"/>
          <p:cNvSpPr txBox="1">
            <a:spLocks noChangeAspect="1"/>
          </p:cNvSpPr>
          <p:nvPr/>
        </p:nvSpPr>
        <p:spPr>
          <a:xfrm>
            <a:off x="3991467" y="3823401"/>
            <a:ext cx="426254" cy="32528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2</a:t>
            </a:r>
            <a:endParaRPr sz="1600" b="1" i="0" u="none" strike="noStrike" cap="none" dirty="0">
              <a:solidFill>
                <a:srgbClr val="FFFFFF"/>
              </a:solidFill>
              <a:latin typeface="Calibri"/>
              <a:ea typeface="Calibri"/>
              <a:cs typeface="Calibri"/>
              <a:sym typeface="Calibri"/>
            </a:endParaRPr>
          </a:p>
        </p:txBody>
      </p:sp>
      <p:sp>
        <p:nvSpPr>
          <p:cNvPr id="13" name="Rectángulo 12"/>
          <p:cNvSpPr/>
          <p:nvPr/>
        </p:nvSpPr>
        <p:spPr>
          <a:xfrm>
            <a:off x="4339697" y="3130663"/>
            <a:ext cx="4215873" cy="3304238"/>
          </a:xfrm>
          <a:prstGeom prst="rect">
            <a:avLst/>
          </a:prstGeom>
        </p:spPr>
        <p:txBody>
          <a:bodyPr wrap="square">
            <a:spAutoFit/>
          </a:bodyPr>
          <a:lstStyle/>
          <a:p>
            <a:pPr marL="76200" lvl="0">
              <a:spcBef>
                <a:spcPts val="800"/>
              </a:spcBef>
              <a:buSzPts val="2400"/>
            </a:pPr>
            <a:r>
              <a:rPr lang="es-ES_tradnl" sz="1800" dirty="0">
                <a:solidFill>
                  <a:schemeClr val="dk1"/>
                </a:solidFill>
                <a:latin typeface="Calibri"/>
                <a:cs typeface="Calibri"/>
              </a:rPr>
              <a:t>Actividad de Conocimientos </a:t>
            </a:r>
            <a:r>
              <a:rPr lang="es-ES_tradnl" sz="1800" dirty="0">
                <a:latin typeface="Calibri"/>
                <a:cs typeface="Calibri"/>
              </a:rPr>
              <a:t>P</a:t>
            </a:r>
            <a:r>
              <a:rPr lang="es-ES_tradnl" sz="1800" dirty="0">
                <a:solidFill>
                  <a:schemeClr val="dk1"/>
                </a:solidFill>
                <a:latin typeface="Calibri"/>
                <a:cs typeface="Calibri"/>
              </a:rPr>
              <a:t>revios “Circuitos Eléctricos”.</a:t>
            </a:r>
            <a:endParaRPr lang="es-ES_tradnl" sz="1800" dirty="0">
              <a:latin typeface="Calibri"/>
              <a:cs typeface="Calibri"/>
            </a:endParaRPr>
          </a:p>
          <a:p>
            <a:pPr marL="76200" lvl="0">
              <a:spcBef>
                <a:spcPts val="800"/>
              </a:spcBef>
              <a:buSzPts val="2400"/>
            </a:pPr>
            <a:r>
              <a:rPr lang="es-ES_tradnl" sz="1800" dirty="0">
                <a:solidFill>
                  <a:schemeClr val="dk1"/>
                </a:solidFill>
                <a:latin typeface="Calibri"/>
                <a:cs typeface="Calibri"/>
              </a:rPr>
              <a:t>Presentación de Marco Teórico </a:t>
            </a:r>
            <a:r>
              <a:rPr lang="es-ES_tradnl" sz="1800" b="1" dirty="0" err="1">
                <a:solidFill>
                  <a:schemeClr val="dk1"/>
                </a:solidFill>
                <a:latin typeface="Calibri"/>
                <a:cs typeface="Calibri"/>
              </a:rPr>
              <a:t>NCh</a:t>
            </a:r>
            <a:r>
              <a:rPr lang="es-ES_tradnl" sz="1800" b="1" dirty="0">
                <a:solidFill>
                  <a:schemeClr val="dk1"/>
                </a:solidFill>
                <a:latin typeface="Calibri"/>
                <a:cs typeface="Calibri"/>
              </a:rPr>
              <a:t> </a:t>
            </a:r>
            <a:r>
              <a:rPr lang="es-ES_tradnl" sz="1800" b="1" dirty="0" err="1">
                <a:solidFill>
                  <a:schemeClr val="dk1"/>
                </a:solidFill>
                <a:latin typeface="Calibri"/>
                <a:cs typeface="Calibri"/>
              </a:rPr>
              <a:t>Elec</a:t>
            </a:r>
            <a:r>
              <a:rPr lang="es-ES_tradnl" sz="1800" b="1" dirty="0">
                <a:solidFill>
                  <a:schemeClr val="dk1"/>
                </a:solidFill>
                <a:latin typeface="Calibri"/>
                <a:cs typeface="Calibri"/>
              </a:rPr>
              <a:t> 2/84</a:t>
            </a:r>
            <a:r>
              <a:rPr lang="es-ES_tradnl" sz="1800" dirty="0">
                <a:solidFill>
                  <a:schemeClr val="dk1"/>
                </a:solidFill>
                <a:latin typeface="Calibri"/>
                <a:cs typeface="Calibri"/>
              </a:rPr>
              <a:t> y atingentes, que incluye simbología eléctrica y presentación de planos. </a:t>
            </a:r>
            <a:endParaRPr lang="es-ES_tradnl" sz="1800" dirty="0">
              <a:latin typeface="Calibri"/>
              <a:cs typeface="Calibri"/>
            </a:endParaRPr>
          </a:p>
          <a:p>
            <a:pPr marL="76200" lvl="0">
              <a:lnSpc>
                <a:spcPct val="110000"/>
              </a:lnSpc>
              <a:spcBef>
                <a:spcPts val="800"/>
              </a:spcBef>
              <a:buSzPts val="2400"/>
            </a:pPr>
            <a:r>
              <a:rPr lang="es-ES_tradnl" sz="1800" dirty="0">
                <a:solidFill>
                  <a:schemeClr val="dk1"/>
                </a:solidFill>
                <a:latin typeface="Calibri"/>
                <a:cs typeface="Calibri"/>
              </a:rPr>
              <a:t>Dibujo en papel de simbología y circuitos.</a:t>
            </a:r>
            <a:endParaRPr lang="es-ES_tradnl" sz="1800" dirty="0">
              <a:latin typeface="Calibri"/>
              <a:cs typeface="Calibri"/>
            </a:endParaRPr>
          </a:p>
          <a:p>
            <a:pPr marL="76200" lvl="0">
              <a:lnSpc>
                <a:spcPct val="110000"/>
              </a:lnSpc>
              <a:spcBef>
                <a:spcPts val="800"/>
              </a:spcBef>
              <a:buSzPts val="2400"/>
            </a:pPr>
            <a:r>
              <a:rPr lang="es-ES_tradnl" sz="1800" dirty="0">
                <a:solidFill>
                  <a:schemeClr val="dk1"/>
                </a:solidFill>
                <a:latin typeface="Calibri"/>
                <a:cs typeface="Calibri"/>
              </a:rPr>
              <a:t>Actividad Cuánto </a:t>
            </a:r>
            <a:r>
              <a:rPr lang="es-ES_tradnl" sz="1800" dirty="0">
                <a:latin typeface="Calibri"/>
                <a:cs typeface="Calibri"/>
              </a:rPr>
              <a:t>Aprendimos.</a:t>
            </a:r>
          </a:p>
          <a:p>
            <a:pPr marL="76200" lvl="0">
              <a:lnSpc>
                <a:spcPct val="110000"/>
              </a:lnSpc>
              <a:spcBef>
                <a:spcPts val="800"/>
              </a:spcBef>
              <a:buSzPts val="2400"/>
            </a:pPr>
            <a:r>
              <a:rPr lang="es-ES_tradnl" sz="1800" dirty="0">
                <a:latin typeface="Calibri"/>
                <a:cs typeface="Calibri"/>
              </a:rPr>
              <a:t>Ticket de Salida.</a:t>
            </a:r>
          </a:p>
          <a:p>
            <a:pPr marL="457200" lvl="0">
              <a:lnSpc>
                <a:spcPct val="90000"/>
              </a:lnSpc>
              <a:spcBef>
                <a:spcPts val="1000"/>
              </a:spcBef>
              <a:buSzPts val="2400"/>
            </a:pPr>
            <a:endParaRPr lang="es-ES_tradnl" sz="1900" dirty="0"/>
          </a:p>
        </p:txBody>
      </p:sp>
      <p:sp>
        <p:nvSpPr>
          <p:cNvPr id="14" name="Google Shape;164;p5"/>
          <p:cNvSpPr>
            <a:spLocks noChangeAspect="1"/>
          </p:cNvSpPr>
          <p:nvPr/>
        </p:nvSpPr>
        <p:spPr>
          <a:xfrm>
            <a:off x="4079645" y="5561027"/>
            <a:ext cx="272304" cy="279261"/>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65;p5"/>
          <p:cNvSpPr txBox="1">
            <a:spLocks noChangeAspect="1"/>
          </p:cNvSpPr>
          <p:nvPr/>
        </p:nvSpPr>
        <p:spPr>
          <a:xfrm>
            <a:off x="4008417" y="4685915"/>
            <a:ext cx="403590" cy="37908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3</a:t>
            </a:r>
            <a:endParaRPr sz="1600" b="1" i="0" u="none" strike="noStrike" cap="none" dirty="0">
              <a:solidFill>
                <a:srgbClr val="FFFFFF"/>
              </a:solidFill>
              <a:latin typeface="Calibri"/>
              <a:ea typeface="Calibri"/>
              <a:cs typeface="Calibri"/>
              <a:sym typeface="Calibri"/>
            </a:endParaRPr>
          </a:p>
        </p:txBody>
      </p:sp>
      <p:sp>
        <p:nvSpPr>
          <p:cNvPr id="16" name="Google Shape;165;p5"/>
          <p:cNvSpPr txBox="1">
            <a:spLocks noChangeAspect="1"/>
          </p:cNvSpPr>
          <p:nvPr/>
        </p:nvSpPr>
        <p:spPr>
          <a:xfrm>
            <a:off x="4014577" y="5124429"/>
            <a:ext cx="382080" cy="33146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4</a:t>
            </a:r>
            <a:endParaRPr sz="1600" b="1" i="0" u="none" strike="noStrike" cap="none" dirty="0">
              <a:solidFill>
                <a:srgbClr val="FFFFFF"/>
              </a:solidFill>
              <a:latin typeface="Calibri"/>
              <a:ea typeface="Calibri"/>
              <a:cs typeface="Calibri"/>
              <a:sym typeface="Calibri"/>
            </a:endParaRPr>
          </a:p>
        </p:txBody>
      </p:sp>
      <p:sp>
        <p:nvSpPr>
          <p:cNvPr id="17" name="Google Shape;165;p5"/>
          <p:cNvSpPr txBox="1">
            <a:spLocks noChangeAspect="1"/>
          </p:cNvSpPr>
          <p:nvPr/>
        </p:nvSpPr>
        <p:spPr>
          <a:xfrm>
            <a:off x="4031521" y="5522372"/>
            <a:ext cx="382080" cy="33146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5</a:t>
            </a:r>
            <a:endParaRPr sz="1600" b="1"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2593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8" name="Google Shape;329;p12"/>
          <p:cNvSpPr/>
          <p:nvPr/>
        </p:nvSpPr>
        <p:spPr>
          <a:xfrm flipH="1">
            <a:off x="7848598" y="2247900"/>
            <a:ext cx="1625602" cy="908786"/>
          </a:xfrm>
          <a:prstGeom prst="roundRect">
            <a:avLst>
              <a:gd name="adj" fmla="val 10157"/>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 name="Google Shape;330;p12"/>
          <p:cNvSpPr/>
          <p:nvPr/>
        </p:nvSpPr>
        <p:spPr>
          <a:xfrm rot="13296224" flipH="1">
            <a:off x="8441125" y="2915038"/>
            <a:ext cx="296758" cy="701430"/>
          </a:xfrm>
          <a:prstGeom prst="triangle">
            <a:avLst>
              <a:gd name="adj" fmla="val 50000"/>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332;p12"/>
          <p:cNvSpPr/>
          <p:nvPr/>
        </p:nvSpPr>
        <p:spPr>
          <a:xfrm flipH="1">
            <a:off x="2933700" y="5245100"/>
            <a:ext cx="2870710" cy="1104900"/>
          </a:xfrm>
          <a:prstGeom prst="roundRect">
            <a:avLst>
              <a:gd name="adj" fmla="val 10157"/>
            </a:avLst>
          </a:prstGeom>
          <a:solidFill>
            <a:srgbClr val="DFC0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319;p12"/>
          <p:cNvSpPr/>
          <p:nvPr/>
        </p:nvSpPr>
        <p:spPr>
          <a:xfrm>
            <a:off x="464463" y="2555714"/>
            <a:ext cx="5146719" cy="2397286"/>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853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_tradnl" sz="5000" dirty="0">
                <a:solidFill>
                  <a:srgbClr val="8EB99F"/>
                </a:solidFill>
                <a:latin typeface="Calibri"/>
                <a:ea typeface="Calibri"/>
                <a:cs typeface="Calibri"/>
                <a:sym typeface="Calibri"/>
              </a:rPr>
              <a:t>1</a:t>
            </a:r>
            <a:endParaRPr sz="5000" b="0" i="0" u="none" strike="noStrike" cap="none" dirty="0">
              <a:solidFill>
                <a:srgbClr val="8EB99F"/>
              </a:solidFill>
              <a:latin typeface="Calibri"/>
              <a:ea typeface="Calibri"/>
              <a:cs typeface="Calibri"/>
              <a:sym typeface="Calibri"/>
            </a:endParaRPr>
          </a:p>
        </p:txBody>
      </p:sp>
      <p:sp>
        <p:nvSpPr>
          <p:cNvPr id="3" name="Rectángulo 2"/>
          <p:cNvSpPr/>
          <p:nvPr/>
        </p:nvSpPr>
        <p:spPr>
          <a:xfrm>
            <a:off x="695778" y="2916238"/>
            <a:ext cx="4625522" cy="1842556"/>
          </a:xfrm>
          <a:prstGeom prst="rect">
            <a:avLst/>
          </a:prstGeom>
        </p:spPr>
        <p:txBody>
          <a:bodyPr wrap="square">
            <a:spAutoFit/>
          </a:bodyPr>
          <a:lstStyle/>
          <a:p>
            <a:pPr>
              <a:lnSpc>
                <a:spcPct val="80000"/>
              </a:lnSpc>
              <a:buClr>
                <a:schemeClr val="dk1"/>
              </a:buClr>
              <a:buSzPts val="4680"/>
            </a:pPr>
            <a:r>
              <a:rPr lang="is-IS" sz="2600" b="1" dirty="0">
                <a:solidFill>
                  <a:srgbClr val="29754D"/>
                </a:solidFill>
                <a:latin typeface="Calibri"/>
                <a:cs typeface="Calibri"/>
              </a:rPr>
              <a:t>CONTROL DE LUCES</a:t>
            </a:r>
          </a:p>
          <a:p>
            <a:pPr>
              <a:lnSpc>
                <a:spcPct val="130000"/>
              </a:lnSpc>
              <a:buClr>
                <a:schemeClr val="dk1"/>
              </a:buClr>
              <a:buSzPts val="4680"/>
            </a:pPr>
            <a:endParaRPr lang="es-ES_tradnl" sz="2000" b="1" dirty="0">
              <a:solidFill>
                <a:srgbClr val="29754D"/>
              </a:solidFill>
              <a:latin typeface="Calibri"/>
              <a:ea typeface="Calibri"/>
              <a:cs typeface="Calibri"/>
              <a:sym typeface="Trebuchet MS"/>
            </a:endParaRPr>
          </a:p>
          <a:p>
            <a:pPr lvl="0">
              <a:lnSpc>
                <a:spcPct val="90000"/>
              </a:lnSpc>
              <a:buSzPts val="2000"/>
            </a:pPr>
            <a:r>
              <a:rPr lang="es-ES_tradnl" sz="1800" dirty="0">
                <a:latin typeface="Calibri"/>
                <a:ea typeface="Calibri"/>
                <a:cs typeface="Calibri"/>
                <a:sym typeface="Calibri"/>
              </a:rPr>
              <a:t>¡Ahora veamos cómo lo que ya has </a:t>
            </a:r>
            <a:br>
              <a:rPr lang="es-ES_tradnl" sz="1800" dirty="0">
                <a:latin typeface="Calibri"/>
                <a:ea typeface="Calibri"/>
                <a:cs typeface="Calibri"/>
                <a:sym typeface="Calibri"/>
              </a:rPr>
            </a:br>
            <a:r>
              <a:rPr lang="es-ES_tradnl" sz="1800" dirty="0">
                <a:latin typeface="Calibri"/>
                <a:ea typeface="Calibri"/>
                <a:cs typeface="Calibri"/>
                <a:sym typeface="Calibri"/>
              </a:rPr>
              <a:t>aprendido refuerza y mejora lo que estás </a:t>
            </a:r>
            <a:br>
              <a:rPr lang="es-ES_tradnl" sz="1800" dirty="0">
                <a:latin typeface="Calibri"/>
                <a:ea typeface="Calibri"/>
                <a:cs typeface="Calibri"/>
                <a:sym typeface="Calibri"/>
              </a:rPr>
            </a:br>
            <a:r>
              <a:rPr lang="es-ES_tradnl" sz="1800" dirty="0">
                <a:latin typeface="Calibri"/>
                <a:ea typeface="Calibri"/>
                <a:cs typeface="Calibri"/>
                <a:sym typeface="Calibri"/>
              </a:rPr>
              <a:t>a punto de aprender!</a:t>
            </a:r>
            <a:endParaRPr lang="es-ES_tradnl" sz="1800" b="1" dirty="0">
              <a:solidFill>
                <a:srgbClr val="29754D"/>
              </a:solidFill>
              <a:latin typeface="Calibri"/>
              <a:ea typeface="Calibri"/>
              <a:cs typeface="Calibri"/>
              <a:sym typeface="Calibri"/>
            </a:endParaRPr>
          </a:p>
          <a:p>
            <a:pPr>
              <a:lnSpc>
                <a:spcPct val="90000"/>
              </a:lnSpc>
              <a:buSzPts val="2000"/>
            </a:pPr>
            <a:r>
              <a:rPr lang="es-ES_tradnl" sz="2000" b="1" dirty="0">
                <a:solidFill>
                  <a:srgbClr val="29754D"/>
                </a:solidFill>
                <a:latin typeface="Calibri"/>
                <a:ea typeface="Calibri"/>
                <a:cs typeface="Calibri"/>
                <a:sym typeface="Trebuchet MS"/>
              </a:rPr>
              <a:t> </a:t>
            </a:r>
          </a:p>
        </p:txBody>
      </p:sp>
      <p:sp>
        <p:nvSpPr>
          <p:cNvPr id="12" name="Rectángulo 11"/>
          <p:cNvSpPr/>
          <p:nvPr/>
        </p:nvSpPr>
        <p:spPr>
          <a:xfrm>
            <a:off x="4538662" y="2176149"/>
            <a:ext cx="5405437" cy="459100"/>
          </a:xfrm>
          <a:prstGeom prst="rect">
            <a:avLst/>
          </a:prstGeom>
        </p:spPr>
        <p:txBody>
          <a:bodyPr wrap="square">
            <a:spAutoFit/>
          </a:bodyPr>
          <a:lstStyle/>
          <a:p>
            <a:pPr>
              <a:lnSpc>
                <a:spcPct val="90000"/>
              </a:lnSpc>
              <a:buClr>
                <a:schemeClr val="dk1"/>
              </a:buClr>
              <a:buSzPts val="4680"/>
            </a:pPr>
            <a:endParaRPr lang="es-ES_tradnl" sz="2600" b="1" dirty="0">
              <a:solidFill>
                <a:srgbClr val="29754D"/>
              </a:solidFill>
              <a:latin typeface="Calibri"/>
              <a:cs typeface="Calibri"/>
            </a:endParaRPr>
          </a:p>
        </p:txBody>
      </p:sp>
      <p:sp>
        <p:nvSpPr>
          <p:cNvPr id="15" name="Google Shape;259;g9cb0c0a97d_0_14"/>
          <p:cNvSpPr/>
          <p:nvPr/>
        </p:nvSpPr>
        <p:spPr>
          <a:xfrm>
            <a:off x="3075475" y="5413709"/>
            <a:ext cx="2818370" cy="763245"/>
          </a:xfrm>
          <a:prstGeom prst="rect">
            <a:avLst/>
          </a:prstGeom>
          <a:noFill/>
          <a:ln>
            <a:noFill/>
          </a:ln>
        </p:spPr>
        <p:txBody>
          <a:bodyPr spcFirstLastPara="1" wrap="square" lIns="91425" tIns="45700" rIns="91425" bIns="45700" anchor="t" anchorCtr="0">
            <a:spAutoFit/>
          </a:bodyPr>
          <a:lstStyle/>
          <a:p>
            <a:pPr>
              <a:lnSpc>
                <a:spcPct val="90000"/>
              </a:lnSpc>
              <a:buSzPts val="2800"/>
            </a:pPr>
            <a:r>
              <a:rPr lang="es-ES" sz="2400" dirty="0">
                <a:solidFill>
                  <a:schemeClr val="tx1">
                    <a:lumMod val="75000"/>
                    <a:lumOff val="25000"/>
                  </a:schemeClr>
                </a:solidFill>
                <a:latin typeface="Calibri"/>
                <a:cs typeface="Calibri"/>
              </a:rPr>
              <a:t>¿Qué circuitos eléctricos conoces?</a:t>
            </a:r>
            <a:endParaRPr sz="2400" dirty="0">
              <a:solidFill>
                <a:schemeClr val="tx1">
                  <a:lumMod val="75000"/>
                  <a:lumOff val="25000"/>
                </a:schemeClr>
              </a:solidFill>
              <a:latin typeface="Calibri"/>
              <a:cs typeface="Calibri"/>
            </a:endParaRPr>
          </a:p>
        </p:txBody>
      </p:sp>
      <p:sp>
        <p:nvSpPr>
          <p:cNvPr id="18" name="Google Shape;262;g9cb0c0a97d_0_14"/>
          <p:cNvSpPr/>
          <p:nvPr/>
        </p:nvSpPr>
        <p:spPr>
          <a:xfrm>
            <a:off x="6951020" y="2350973"/>
            <a:ext cx="2448399" cy="707333"/>
          </a:xfrm>
          <a:prstGeom prst="rect">
            <a:avLst/>
          </a:prstGeom>
          <a:noFill/>
          <a:ln>
            <a:noFill/>
          </a:ln>
        </p:spPr>
        <p:txBody>
          <a:bodyPr spcFirstLastPara="1" wrap="square" lIns="91425" tIns="45700" rIns="91425" bIns="45700" anchor="t" anchorCtr="0">
            <a:spAutoFit/>
          </a:bodyPr>
          <a:lstStyle/>
          <a:p>
            <a:pPr algn="r">
              <a:lnSpc>
                <a:spcPct val="90000"/>
              </a:lnSpc>
              <a:buSzPts val="2800"/>
            </a:pPr>
            <a:r>
              <a:rPr lang="es-ES" sz="2200" dirty="0">
                <a:solidFill>
                  <a:srgbClr val="404040"/>
                </a:solidFill>
                <a:latin typeface="Calibri"/>
                <a:cs typeface="Calibri"/>
              </a:rPr>
              <a:t>¿Qué es la simbología?</a:t>
            </a:r>
            <a:endParaRPr sz="2200" dirty="0">
              <a:solidFill>
                <a:srgbClr val="404040"/>
              </a:solidFill>
              <a:latin typeface="Calibri"/>
              <a:cs typeface="Calibri"/>
            </a:endParaRPr>
          </a:p>
        </p:txBody>
      </p:sp>
      <p:sp>
        <p:nvSpPr>
          <p:cNvPr id="21" name="Google Shape;333;p12"/>
          <p:cNvSpPr/>
          <p:nvPr/>
        </p:nvSpPr>
        <p:spPr>
          <a:xfrm rot="6977022" flipH="1">
            <a:off x="5780880" y="5442321"/>
            <a:ext cx="296758" cy="701430"/>
          </a:xfrm>
          <a:prstGeom prst="triangle">
            <a:avLst>
              <a:gd name="adj" fmla="val 50000"/>
            </a:avLst>
          </a:prstGeom>
          <a:solidFill>
            <a:srgbClr val="DFC0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 name="Google Shape;329;p12"/>
          <p:cNvSpPr/>
          <p:nvPr/>
        </p:nvSpPr>
        <p:spPr>
          <a:xfrm>
            <a:off x="5411703" y="1206500"/>
            <a:ext cx="2220997" cy="1137386"/>
          </a:xfrm>
          <a:prstGeom prst="roundRect">
            <a:avLst>
              <a:gd name="adj" fmla="val 10157"/>
            </a:avLst>
          </a:prstGeom>
          <a:solidFill>
            <a:srgbClr val="AAE0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330;p12"/>
          <p:cNvSpPr/>
          <p:nvPr/>
        </p:nvSpPr>
        <p:spPr>
          <a:xfrm rot="8303776">
            <a:off x="6054038" y="2064138"/>
            <a:ext cx="296758" cy="701430"/>
          </a:xfrm>
          <a:prstGeom prst="triangle">
            <a:avLst>
              <a:gd name="adj" fmla="val 50000"/>
            </a:avLst>
          </a:prstGeom>
          <a:solidFill>
            <a:srgbClr val="AAE0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 name="Google Shape;261;g9cb0c0a97d_0_14"/>
          <p:cNvSpPr/>
          <p:nvPr/>
        </p:nvSpPr>
        <p:spPr>
          <a:xfrm>
            <a:off x="5527913" y="1407936"/>
            <a:ext cx="2222146" cy="707333"/>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000000"/>
              </a:buClr>
              <a:buSzPts val="2800"/>
              <a:buFont typeface="Arial"/>
              <a:buNone/>
            </a:pPr>
            <a:r>
              <a:rPr lang="es-ES" sz="2200" b="0" i="0" u="none" strike="noStrike" cap="none" dirty="0">
                <a:solidFill>
                  <a:srgbClr val="404040"/>
                </a:solidFill>
                <a:latin typeface="Calibri"/>
                <a:ea typeface="Arial"/>
                <a:cs typeface="Calibri"/>
                <a:sym typeface="Arial"/>
              </a:rPr>
              <a:t>¿Has visto un plano eléctrico?</a:t>
            </a:r>
            <a:endParaRPr sz="2200" b="0" i="0" u="none" strike="noStrike" cap="none" dirty="0">
              <a:solidFill>
                <a:srgbClr val="404040"/>
              </a:solidFill>
              <a:latin typeface="Calibri"/>
              <a:ea typeface="Arial"/>
              <a:cs typeface="Calibri"/>
              <a:sym typeface="Arial"/>
            </a:endParaRPr>
          </a:p>
        </p:txBody>
      </p:sp>
      <p:pic>
        <p:nvPicPr>
          <p:cNvPr id="35" name="Google Shape;132;p3"/>
          <p:cNvPicPr preferRelativeResize="0"/>
          <p:nvPr/>
        </p:nvPicPr>
        <p:blipFill rotWithShape="1">
          <a:blip r:embed="rId3">
            <a:alphaModFix/>
          </a:blip>
          <a:srcRect/>
          <a:stretch/>
        </p:blipFill>
        <p:spPr>
          <a:xfrm>
            <a:off x="4870208" y="2389245"/>
            <a:ext cx="4428641" cy="4302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9;p3"/>
          <p:cNvSpPr/>
          <p:nvPr/>
        </p:nvSpPr>
        <p:spPr>
          <a:xfrm>
            <a:off x="447681" y="1214386"/>
            <a:ext cx="9030789" cy="615513"/>
          </a:xfrm>
          <a:prstGeom prst="rect">
            <a:avLst/>
          </a:prstGeom>
          <a:noFill/>
          <a:ln>
            <a:noFill/>
          </a:ln>
        </p:spPr>
        <p:txBody>
          <a:bodyPr spcFirstLastPara="1" wrap="square" lIns="91425" tIns="45700" rIns="91425" bIns="45700" anchor="t" anchorCtr="0">
            <a:spAutoFit/>
          </a:bodyPr>
          <a:lstStyle/>
          <a:p>
            <a:pPr>
              <a:buSzPts val="3200"/>
            </a:pPr>
            <a:r>
              <a:rPr lang="cs-CZ" sz="3300" b="1" dirty="0">
                <a:solidFill>
                  <a:srgbClr val="29754D"/>
                </a:solidFill>
                <a:latin typeface="Calibri"/>
                <a:cs typeface="Calibri"/>
              </a:rPr>
              <a:t>NCH </a:t>
            </a:r>
            <a:r>
              <a:rPr lang="cs-CZ" sz="3300" b="1" dirty="0" err="1">
                <a:solidFill>
                  <a:srgbClr val="29754D"/>
                </a:solidFill>
                <a:latin typeface="Calibri"/>
                <a:cs typeface="Calibri"/>
              </a:rPr>
              <a:t>Elec</a:t>
            </a:r>
            <a:r>
              <a:rPr lang="cs-CZ" sz="3300" b="1" dirty="0">
                <a:solidFill>
                  <a:srgbClr val="29754D"/>
                </a:solidFill>
                <a:latin typeface="Calibri"/>
                <a:cs typeface="Calibri"/>
              </a:rPr>
              <a:t> 2/84</a:t>
            </a:r>
          </a:p>
        </p:txBody>
      </p:sp>
      <p:sp>
        <p:nvSpPr>
          <p:cNvPr id="7" name="Google Shape;101;p3"/>
          <p:cNvSpPr/>
          <p:nvPr/>
        </p:nvSpPr>
        <p:spPr>
          <a:xfrm>
            <a:off x="549275" y="2133572"/>
            <a:ext cx="7604125" cy="4241828"/>
          </a:xfrm>
          <a:prstGeom prst="roundRect">
            <a:avLst>
              <a:gd name="adj" fmla="val 3898"/>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 name="Imagen 8" descr="Grafica_Electricidad(3).png"/>
          <p:cNvPicPr>
            <a:picLocks noChangeAspect="1"/>
          </p:cNvPicPr>
          <p:nvPr/>
        </p:nvPicPr>
        <p:blipFill rotWithShape="1">
          <a:blip r:embed="rId2">
            <a:extLst>
              <a:ext uri="{28A0092B-C50C-407E-A947-70E740481C1C}">
                <a14:useLocalDpi xmlns:a14="http://schemas.microsoft.com/office/drawing/2010/main" val="0"/>
              </a:ext>
            </a:extLst>
          </a:blip>
          <a:srcRect t="69697" r="61628" b="366"/>
          <a:stretch/>
        </p:blipFill>
        <p:spPr>
          <a:xfrm>
            <a:off x="5156007" y="3212200"/>
            <a:ext cx="3084585" cy="3158968"/>
          </a:xfrm>
          <a:prstGeom prst="rect">
            <a:avLst/>
          </a:prstGeom>
        </p:spPr>
      </p:pic>
      <p:sp>
        <p:nvSpPr>
          <p:cNvPr id="2" name="Google Shape;269;p5"/>
          <p:cNvSpPr/>
          <p:nvPr/>
        </p:nvSpPr>
        <p:spPr>
          <a:xfrm>
            <a:off x="736600" y="2411293"/>
            <a:ext cx="5880100" cy="3716362"/>
          </a:xfrm>
          <a:prstGeom prst="rect">
            <a:avLst/>
          </a:prstGeom>
          <a:noFill/>
          <a:ln>
            <a:noFill/>
          </a:ln>
        </p:spPr>
        <p:txBody>
          <a:bodyPr spcFirstLastPara="1" wrap="square" lIns="91425" tIns="45700" rIns="91425" bIns="45700" anchor="t" anchorCtr="0">
            <a:spAutoFit/>
          </a:bodyPr>
          <a:lstStyle/>
          <a:p>
            <a:pPr marL="0" marR="0" lvl="0" indent="0" rtl="0">
              <a:lnSpc>
                <a:spcPct val="110000"/>
              </a:lnSpc>
              <a:spcBef>
                <a:spcPts val="0"/>
              </a:spcBef>
              <a:spcAft>
                <a:spcPts val="0"/>
              </a:spcAft>
              <a:buClr>
                <a:srgbClr val="000000"/>
              </a:buClr>
              <a:buSzPts val="2400"/>
              <a:buFont typeface="Arial"/>
              <a:buNone/>
            </a:pPr>
            <a:r>
              <a:rPr lang="es-ES" sz="1800" b="0" i="0" u="none" strike="noStrike" cap="none" dirty="0">
                <a:solidFill>
                  <a:srgbClr val="000000"/>
                </a:solidFill>
                <a:latin typeface="Calibri"/>
                <a:ea typeface="Calibri"/>
                <a:cs typeface="Calibri"/>
                <a:sym typeface="Calibri"/>
              </a:rPr>
              <a:t>Esta norma tiene por finalidad definir los alcances de la elaboración y definición de proyectos eléctricos, poniendo énfasis en la simbología eléctrica y forma de presentar la representación de los circuitos. Según la norma </a:t>
            </a:r>
            <a:r>
              <a:rPr lang="es-ES" sz="1800" b="1" i="1" u="none" strike="noStrike" cap="none" dirty="0">
                <a:solidFill>
                  <a:srgbClr val="29754D"/>
                </a:solidFill>
                <a:latin typeface="Calibri"/>
                <a:ea typeface="Calibri"/>
                <a:cs typeface="Calibri"/>
                <a:sym typeface="Calibri"/>
              </a:rPr>
              <a:t>“…tiene por objetivo establecer las disposiciones técnicas que deben cumplirse en la elaboración y presentación de proyectos </a:t>
            </a:r>
            <a:br>
              <a:rPr lang="es-ES" sz="1800" b="1" i="1" u="none" strike="noStrike" cap="none" dirty="0">
                <a:solidFill>
                  <a:srgbClr val="29754D"/>
                </a:solidFill>
                <a:latin typeface="Calibri"/>
                <a:ea typeface="Calibri"/>
                <a:cs typeface="Calibri"/>
                <a:sym typeface="Calibri"/>
              </a:rPr>
            </a:br>
            <a:r>
              <a:rPr lang="es-ES" sz="1800" b="1" i="1" u="none" strike="noStrike" cap="none" dirty="0">
                <a:solidFill>
                  <a:srgbClr val="29754D"/>
                </a:solidFill>
                <a:latin typeface="Calibri"/>
                <a:ea typeface="Calibri"/>
                <a:cs typeface="Calibri"/>
                <a:sym typeface="Calibri"/>
              </a:rPr>
              <a:t>u otros documentos relacionados con instalaciones eléctricas…”</a:t>
            </a:r>
          </a:p>
          <a:p>
            <a:pPr marL="0" marR="0" lvl="0" indent="0" rtl="0">
              <a:lnSpc>
                <a:spcPct val="100000"/>
              </a:lnSpc>
              <a:spcBef>
                <a:spcPts val="0"/>
              </a:spcBef>
              <a:spcAft>
                <a:spcPts val="0"/>
              </a:spcAft>
              <a:buClr>
                <a:srgbClr val="000000"/>
              </a:buClr>
              <a:buSzPts val="2400"/>
              <a:buFont typeface="Arial"/>
              <a:buNone/>
            </a:pPr>
            <a:endParaRPr sz="1800" b="1" i="0" u="none" strike="noStrike" cap="none" dirty="0">
              <a:solidFill>
                <a:srgbClr val="000000"/>
              </a:solidFill>
              <a:latin typeface="Calibri"/>
              <a:cs typeface="Calibri"/>
              <a:sym typeface="Arial"/>
            </a:endParaRPr>
          </a:p>
          <a:p>
            <a:pPr marL="0" marR="0" lvl="0" indent="0" rtl="0">
              <a:lnSpc>
                <a:spcPct val="110000"/>
              </a:lnSpc>
              <a:spcBef>
                <a:spcPts val="0"/>
              </a:spcBef>
              <a:spcAft>
                <a:spcPts val="0"/>
              </a:spcAft>
              <a:buClr>
                <a:srgbClr val="000000"/>
              </a:buClr>
              <a:buSzPts val="2400"/>
              <a:buFont typeface="Arial"/>
              <a:buNone/>
            </a:pPr>
            <a:r>
              <a:rPr lang="es-ES" sz="1800" b="1" i="0" u="none" strike="noStrike" cap="none" dirty="0">
                <a:solidFill>
                  <a:srgbClr val="000000"/>
                </a:solidFill>
                <a:latin typeface="Calibri"/>
                <a:ea typeface="Calibri"/>
                <a:cs typeface="Calibri"/>
                <a:sym typeface="Calibri"/>
              </a:rPr>
              <a:t>Observación: </a:t>
            </a:r>
            <a:r>
              <a:rPr lang="es-ES" sz="1800" b="0" i="0" u="none" strike="noStrike" cap="none" dirty="0">
                <a:solidFill>
                  <a:srgbClr val="000000"/>
                </a:solidFill>
                <a:latin typeface="Calibri"/>
                <a:ea typeface="Calibri"/>
                <a:cs typeface="Calibri"/>
                <a:sym typeface="Calibri"/>
              </a:rPr>
              <a:t>Es importante tener en cuenta que la normativa puede ser actualizada en el tiempo, siendo importante revisar la contingente a este tema. </a:t>
            </a: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110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9;p3"/>
          <p:cNvSpPr/>
          <p:nvPr/>
        </p:nvSpPr>
        <p:spPr>
          <a:xfrm>
            <a:off x="447681" y="1214386"/>
            <a:ext cx="9030789" cy="615513"/>
          </a:xfrm>
          <a:prstGeom prst="rect">
            <a:avLst/>
          </a:prstGeom>
          <a:noFill/>
          <a:ln>
            <a:noFill/>
          </a:ln>
        </p:spPr>
        <p:txBody>
          <a:bodyPr spcFirstLastPara="1" wrap="square" lIns="91425" tIns="45700" rIns="91425" bIns="45700" anchor="t" anchorCtr="0">
            <a:spAutoFit/>
          </a:bodyPr>
          <a:lstStyle/>
          <a:p>
            <a:pPr>
              <a:buSzPts val="3200"/>
            </a:pPr>
            <a:r>
              <a:rPr lang="cs-CZ" sz="3300" b="1" dirty="0">
                <a:solidFill>
                  <a:srgbClr val="29754D"/>
                </a:solidFill>
                <a:latin typeface="Calibri"/>
                <a:cs typeface="Calibri"/>
              </a:rPr>
              <a:t>NCH </a:t>
            </a:r>
            <a:r>
              <a:rPr lang="cs-CZ" sz="3300" b="1" dirty="0" err="1">
                <a:solidFill>
                  <a:srgbClr val="29754D"/>
                </a:solidFill>
                <a:latin typeface="Calibri"/>
                <a:cs typeface="Calibri"/>
              </a:rPr>
              <a:t>Elec</a:t>
            </a:r>
            <a:r>
              <a:rPr lang="cs-CZ" sz="3300" b="1" dirty="0">
                <a:solidFill>
                  <a:srgbClr val="29754D"/>
                </a:solidFill>
                <a:latin typeface="Calibri"/>
                <a:cs typeface="Calibri"/>
              </a:rPr>
              <a:t> 2/84</a:t>
            </a:r>
          </a:p>
        </p:txBody>
      </p:sp>
      <p:sp>
        <p:nvSpPr>
          <p:cNvPr id="7" name="Google Shape;101;p3"/>
          <p:cNvSpPr/>
          <p:nvPr/>
        </p:nvSpPr>
        <p:spPr>
          <a:xfrm>
            <a:off x="549275" y="2133572"/>
            <a:ext cx="8518525" cy="4178328"/>
          </a:xfrm>
          <a:prstGeom prst="roundRect">
            <a:avLst>
              <a:gd name="adj" fmla="val 3898"/>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275;p2"/>
          <p:cNvSpPr/>
          <p:nvPr/>
        </p:nvSpPr>
        <p:spPr>
          <a:xfrm>
            <a:off x="807243" y="2398593"/>
            <a:ext cx="7968457" cy="300078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 sz="1800" b="0" i="0" u="none" strike="noStrike" cap="none" dirty="0">
                <a:solidFill>
                  <a:srgbClr val="000000"/>
                </a:solidFill>
                <a:latin typeface="Calibri"/>
                <a:ea typeface="Calibri"/>
                <a:cs typeface="Calibri"/>
                <a:sym typeface="Calibri"/>
              </a:rPr>
              <a:t>La normativa menciona las condiciones generales que deben ser incluidas en los proyectos eléctricos. Considerando, por una parte, la Memoria Explicativa y, por otra, la planimetría de la instalación diseñada y dimensionada. </a:t>
            </a:r>
            <a:endParaRPr sz="1800" b="0" i="0" u="none" strike="noStrike" cap="none" dirty="0">
              <a:solidFill>
                <a:srgbClr val="000000"/>
              </a:solidFill>
              <a:latin typeface="Calibri"/>
              <a:cs typeface="Calibri"/>
              <a:sym typeface="Arial"/>
            </a:endParaRPr>
          </a:p>
          <a:p>
            <a:pPr marL="0" marR="0" lvl="0" indent="0" algn="just" rtl="0">
              <a:lnSpc>
                <a:spcPct val="100000"/>
              </a:lnSpc>
              <a:spcBef>
                <a:spcPts val="0"/>
              </a:spcBef>
              <a:spcAft>
                <a:spcPts val="0"/>
              </a:spcAft>
              <a:buClr>
                <a:srgbClr val="000000"/>
              </a:buClr>
              <a:buSzPts val="2400"/>
              <a:buFont typeface="Arial"/>
              <a:buNone/>
            </a:pPr>
            <a:endParaRPr sz="1800" b="0" i="0" u="none" strike="noStrike" cap="none" dirty="0">
              <a:solidFill>
                <a:srgbClr val="000000"/>
              </a:solidFill>
              <a:latin typeface="Calibri"/>
              <a:ea typeface="Calibri"/>
              <a:cs typeface="Calibri"/>
              <a:sym typeface="Calibri"/>
            </a:endParaRPr>
          </a:p>
          <a:p>
            <a:pPr marR="0" lvl="0" algn="just" rtl="0">
              <a:lnSpc>
                <a:spcPct val="100000"/>
              </a:lnSpc>
              <a:spcBef>
                <a:spcPts val="0"/>
              </a:spcBef>
              <a:spcAft>
                <a:spcPts val="0"/>
              </a:spcAft>
              <a:buClr>
                <a:srgbClr val="000000"/>
              </a:buClr>
              <a:buSzPts val="2400"/>
            </a:pPr>
            <a:r>
              <a:rPr lang="es-ES" sz="1800" b="1" i="0" u="none" strike="noStrike" cap="none" dirty="0">
                <a:solidFill>
                  <a:srgbClr val="C73E32"/>
                </a:solidFill>
                <a:latin typeface="Calibri"/>
                <a:ea typeface="Calibri"/>
                <a:cs typeface="Calibri"/>
                <a:sym typeface="Calibri"/>
              </a:rPr>
              <a:t>1. Memoria explicativa. </a:t>
            </a:r>
            <a:endParaRPr sz="1800" b="1" i="0" u="none" strike="noStrike" cap="none" dirty="0">
              <a:solidFill>
                <a:srgbClr val="C73E32"/>
              </a:solidFill>
              <a:latin typeface="Calibri"/>
              <a:cs typeface="Calibri"/>
              <a:sym typeface="Arial"/>
            </a:endParaRPr>
          </a:p>
          <a:p>
            <a:pPr marL="450000" marR="0" lvl="0" indent="-198000" algn="just" rtl="0">
              <a:lnSpc>
                <a:spcPct val="100000"/>
              </a:lnSpc>
              <a:spcBef>
                <a:spcPts val="0"/>
              </a:spcBef>
              <a:spcAft>
                <a:spcPts val="0"/>
              </a:spcAft>
              <a:buClr>
                <a:srgbClr val="000000"/>
              </a:buClr>
              <a:buSzPct val="100000"/>
              <a:buFont typeface="Arial"/>
              <a:buChar char="•"/>
            </a:pPr>
            <a:r>
              <a:rPr lang="es-ES" sz="1800" b="0" i="0" u="none" strike="noStrike" cap="none" dirty="0">
                <a:solidFill>
                  <a:srgbClr val="000000"/>
                </a:solidFill>
                <a:latin typeface="Calibri"/>
                <a:ea typeface="Calibri"/>
                <a:cs typeface="Calibri"/>
                <a:sym typeface="Calibri"/>
              </a:rPr>
              <a:t>Descripción de la obra.</a:t>
            </a:r>
            <a:endParaRPr sz="1800" b="0" i="0" u="none" strike="noStrike" cap="none" dirty="0">
              <a:solidFill>
                <a:srgbClr val="000000"/>
              </a:solidFill>
              <a:latin typeface="Calibri"/>
              <a:cs typeface="Calibri"/>
              <a:sym typeface="Arial"/>
            </a:endParaRPr>
          </a:p>
          <a:p>
            <a:pPr marL="450000" marR="0" lvl="0" indent="-198000" algn="just" rtl="0">
              <a:lnSpc>
                <a:spcPct val="100000"/>
              </a:lnSpc>
              <a:spcBef>
                <a:spcPts val="0"/>
              </a:spcBef>
              <a:spcAft>
                <a:spcPts val="0"/>
              </a:spcAft>
              <a:buClr>
                <a:srgbClr val="000000"/>
              </a:buClr>
              <a:buSzPct val="100000"/>
              <a:buFont typeface="Arial"/>
              <a:buChar char="•"/>
            </a:pPr>
            <a:r>
              <a:rPr lang="es-ES" sz="1800" b="0" i="0" u="none" strike="noStrike" cap="none" dirty="0">
                <a:solidFill>
                  <a:srgbClr val="000000"/>
                </a:solidFill>
                <a:latin typeface="Calibri"/>
                <a:ea typeface="Calibri"/>
                <a:cs typeface="Calibri"/>
                <a:sym typeface="Calibri"/>
              </a:rPr>
              <a:t>Cálculos justificados.</a:t>
            </a:r>
            <a:endParaRPr sz="1800" b="0" i="0" u="none" strike="noStrike" cap="none" dirty="0">
              <a:solidFill>
                <a:srgbClr val="000000"/>
              </a:solidFill>
              <a:latin typeface="Calibri"/>
              <a:cs typeface="Calibri"/>
              <a:sym typeface="Arial"/>
            </a:endParaRPr>
          </a:p>
          <a:p>
            <a:pPr marL="450000" marR="0" lvl="0" indent="-198000" algn="just" rtl="0">
              <a:lnSpc>
                <a:spcPct val="100000"/>
              </a:lnSpc>
              <a:spcBef>
                <a:spcPts val="0"/>
              </a:spcBef>
              <a:spcAft>
                <a:spcPts val="0"/>
              </a:spcAft>
              <a:buClr>
                <a:srgbClr val="000000"/>
              </a:buClr>
              <a:buSzPct val="100000"/>
              <a:buFont typeface="Arial"/>
              <a:buChar char="•"/>
            </a:pPr>
            <a:r>
              <a:rPr lang="es-ES" sz="1800" b="0" i="0" u="none" strike="noStrike" cap="none" dirty="0">
                <a:solidFill>
                  <a:srgbClr val="000000"/>
                </a:solidFill>
                <a:latin typeface="Calibri"/>
                <a:ea typeface="Calibri"/>
                <a:cs typeface="Calibri"/>
                <a:sym typeface="Calibri"/>
              </a:rPr>
              <a:t>Especificaciones técnicas.</a:t>
            </a:r>
            <a:endParaRPr sz="1800" b="0" i="0" u="none" strike="noStrike" cap="none" dirty="0">
              <a:solidFill>
                <a:srgbClr val="000000"/>
              </a:solidFill>
              <a:latin typeface="Calibri"/>
              <a:cs typeface="Calibri"/>
              <a:sym typeface="Arial"/>
            </a:endParaRPr>
          </a:p>
          <a:p>
            <a:pPr marL="450000" marR="0" lvl="0" indent="-198000" algn="just" rtl="0">
              <a:lnSpc>
                <a:spcPct val="100000"/>
              </a:lnSpc>
              <a:spcBef>
                <a:spcPts val="0"/>
              </a:spcBef>
              <a:spcAft>
                <a:spcPts val="0"/>
              </a:spcAft>
              <a:buClr>
                <a:srgbClr val="000000"/>
              </a:buClr>
              <a:buSzPct val="100000"/>
              <a:buFont typeface="Arial"/>
              <a:buChar char="•"/>
            </a:pPr>
            <a:r>
              <a:rPr lang="es-ES" sz="1800" b="0" i="0" u="none" strike="noStrike" cap="none" dirty="0">
                <a:solidFill>
                  <a:srgbClr val="000000"/>
                </a:solidFill>
                <a:latin typeface="Calibri"/>
                <a:ea typeface="Calibri"/>
                <a:cs typeface="Calibri"/>
                <a:sym typeface="Calibri"/>
              </a:rPr>
              <a:t>Cubicación de materiales.</a:t>
            </a:r>
          </a:p>
          <a:p>
            <a:pPr marL="450000" marR="0" lvl="0" indent="-198000" algn="just" rtl="0">
              <a:lnSpc>
                <a:spcPct val="50000"/>
              </a:lnSpc>
              <a:spcBef>
                <a:spcPts val="0"/>
              </a:spcBef>
              <a:spcAft>
                <a:spcPts val="0"/>
              </a:spcAft>
              <a:buClr>
                <a:srgbClr val="000000"/>
              </a:buClr>
              <a:buSzPct val="100000"/>
              <a:buFont typeface="Arial"/>
              <a:buChar char="•"/>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pPr>
            <a:r>
              <a:rPr lang="es-ES" sz="1800" b="1" i="0" u="none" strike="noStrike" cap="none" dirty="0">
                <a:solidFill>
                  <a:srgbClr val="C73E32"/>
                </a:solidFill>
                <a:latin typeface="Calibri"/>
                <a:ea typeface="Calibri"/>
                <a:cs typeface="Calibri"/>
                <a:sym typeface="Calibri"/>
              </a:rPr>
              <a:t>2. Planos </a:t>
            </a:r>
            <a:endParaRPr sz="1800" b="1" i="0" u="none" strike="noStrike" cap="none" dirty="0">
              <a:solidFill>
                <a:srgbClr val="C73E32"/>
              </a:solidFill>
              <a:latin typeface="Calibri"/>
              <a:ea typeface="Calibri"/>
              <a:cs typeface="Calibri"/>
              <a:sym typeface="Calibri"/>
            </a:endParaRPr>
          </a:p>
        </p:txBody>
      </p:sp>
      <p:pic>
        <p:nvPicPr>
          <p:cNvPr id="10" name="Google Shape;276;p2" descr="Proyectos-electricos – Tehotech"/>
          <p:cNvPicPr preferRelativeResize="0"/>
          <p:nvPr/>
        </p:nvPicPr>
        <p:blipFill rotWithShape="1">
          <a:blip r:embed="rId2">
            <a:alphaModFix/>
          </a:blip>
          <a:srcRect/>
          <a:stretch/>
        </p:blipFill>
        <p:spPr>
          <a:xfrm>
            <a:off x="4002963" y="3635375"/>
            <a:ext cx="4667961" cy="2325494"/>
          </a:xfrm>
          <a:prstGeom prst="rect">
            <a:avLst/>
          </a:prstGeom>
          <a:noFill/>
          <a:ln>
            <a:noFill/>
          </a:ln>
        </p:spPr>
      </p:pic>
    </p:spTree>
    <p:extLst>
      <p:ext uri="{BB962C8B-B14F-4D97-AF65-F5344CB8AC3E}">
        <p14:creationId xmlns:p14="http://schemas.microsoft.com/office/powerpoint/2010/main" val="204757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1;p3"/>
          <p:cNvSpPr/>
          <p:nvPr/>
        </p:nvSpPr>
        <p:spPr>
          <a:xfrm>
            <a:off x="549275" y="2133572"/>
            <a:ext cx="8340725" cy="4445028"/>
          </a:xfrm>
          <a:prstGeom prst="roundRect">
            <a:avLst>
              <a:gd name="adj" fmla="val 3898"/>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239;p3"/>
          <p:cNvSpPr/>
          <p:nvPr/>
        </p:nvSpPr>
        <p:spPr>
          <a:xfrm>
            <a:off x="447681" y="1214386"/>
            <a:ext cx="5648319" cy="553957"/>
          </a:xfrm>
          <a:prstGeom prst="rect">
            <a:avLst/>
          </a:prstGeom>
          <a:noFill/>
          <a:ln>
            <a:noFill/>
          </a:ln>
        </p:spPr>
        <p:txBody>
          <a:bodyPr spcFirstLastPara="1" wrap="square" lIns="91425" tIns="45700" rIns="91425" bIns="45700" anchor="t" anchorCtr="0">
            <a:spAutoFit/>
          </a:bodyPr>
          <a:lstStyle/>
          <a:p>
            <a:pPr>
              <a:buSzPts val="3200"/>
            </a:pPr>
            <a:r>
              <a:rPr lang="es-ES_tradnl" sz="3000" b="1" dirty="0">
                <a:solidFill>
                  <a:srgbClr val="29754D"/>
                </a:solidFill>
                <a:latin typeface="Calibri"/>
                <a:cs typeface="Calibri"/>
              </a:rPr>
              <a:t>MEMORIA </a:t>
            </a:r>
            <a:r>
              <a:rPr lang="es-ES_tradnl" sz="3000" dirty="0">
                <a:solidFill>
                  <a:srgbClr val="C73E32"/>
                </a:solidFill>
                <a:latin typeface="Calibri"/>
                <a:cs typeface="Calibri"/>
              </a:rPr>
              <a:t>EXPLICATIVA</a:t>
            </a:r>
          </a:p>
        </p:txBody>
      </p:sp>
      <p:sp>
        <p:nvSpPr>
          <p:cNvPr id="12" name="Google Shape;186;p5"/>
          <p:cNvSpPr txBox="1"/>
          <p:nvPr/>
        </p:nvSpPr>
        <p:spPr>
          <a:xfrm>
            <a:off x="665843" y="2439923"/>
            <a:ext cx="6522357" cy="3793306"/>
          </a:xfrm>
          <a:prstGeom prst="rect">
            <a:avLst/>
          </a:prstGeom>
          <a:noFill/>
          <a:ln>
            <a:noFill/>
          </a:ln>
        </p:spPr>
        <p:txBody>
          <a:bodyPr spcFirstLastPara="1" wrap="square" lIns="91425" tIns="45700" rIns="91425" bIns="45700" anchor="t" anchorCtr="0">
            <a:spAutoFit/>
          </a:bodyPr>
          <a:lstStyle/>
          <a:p>
            <a:pPr marL="140400" lvl="0" indent="-140400">
              <a:spcBef>
                <a:spcPts val="1300"/>
              </a:spcBef>
              <a:buSzPct val="100000"/>
              <a:buFont typeface="Arial"/>
              <a:buChar char="•"/>
            </a:pPr>
            <a:r>
              <a:rPr lang="es-ES_tradnl" sz="1600" b="1" dirty="0">
                <a:solidFill>
                  <a:srgbClr val="C73E32"/>
                </a:solidFill>
                <a:latin typeface="Calibri"/>
                <a:ea typeface="Calibri"/>
                <a:cs typeface="Calibri"/>
                <a:sym typeface="Calibri"/>
              </a:rPr>
              <a:t>Descripción de la obra: </a:t>
            </a:r>
            <a:r>
              <a:rPr lang="es-ES_tradnl" sz="1600" dirty="0">
                <a:latin typeface="Calibri"/>
                <a:ea typeface="Calibri"/>
                <a:cs typeface="Calibri"/>
                <a:sym typeface="Calibri"/>
              </a:rPr>
              <a:t>Contextualizar el objetivo (razón de ser), alcance y limitaciones del proyecto a ejecutar e indicar ubicación geográfica del proyecto. </a:t>
            </a:r>
            <a:endParaRPr lang="es-ES_tradnl" sz="1600" dirty="0">
              <a:latin typeface="Calibri"/>
              <a:cs typeface="Calibri"/>
            </a:endParaRPr>
          </a:p>
          <a:p>
            <a:pPr marL="140400" lvl="0" indent="-140400">
              <a:spcBef>
                <a:spcPts val="1300"/>
              </a:spcBef>
              <a:buSzPct val="100000"/>
              <a:buFont typeface="Arial"/>
              <a:buChar char="•"/>
            </a:pPr>
            <a:r>
              <a:rPr lang="es-ES_tradnl" sz="1600" b="1" dirty="0">
                <a:solidFill>
                  <a:srgbClr val="C73E32"/>
                </a:solidFill>
                <a:latin typeface="Calibri"/>
                <a:ea typeface="Calibri"/>
                <a:cs typeface="Calibri"/>
                <a:sym typeface="Calibri"/>
              </a:rPr>
              <a:t>Cálculos justificados: </a:t>
            </a:r>
            <a:r>
              <a:rPr lang="es-ES_tradnl" sz="1600" dirty="0">
                <a:latin typeface="Calibri"/>
                <a:ea typeface="Calibri"/>
                <a:cs typeface="Calibri"/>
                <a:sym typeface="Calibri"/>
              </a:rPr>
              <a:t>De acuerdo a las indicaciones de la normativa vigente y teoría eléctrica se debe entregar los cálculos claros y respaldados de las dimensiones del proyecto (sección de conductores, caída de tensión, tamaño y tipo de protección, entre otros).</a:t>
            </a:r>
          </a:p>
          <a:p>
            <a:pPr marL="140400" lvl="0" indent="-140400">
              <a:spcBef>
                <a:spcPts val="1300"/>
              </a:spcBef>
              <a:buSzPct val="100000"/>
              <a:buFont typeface="Arial"/>
              <a:buChar char="•"/>
            </a:pPr>
            <a:r>
              <a:rPr lang="es-ES_tradnl" sz="1600" b="1" dirty="0">
                <a:solidFill>
                  <a:srgbClr val="C73E32"/>
                </a:solidFill>
                <a:latin typeface="Calibri"/>
                <a:ea typeface="Calibri"/>
                <a:cs typeface="Calibri"/>
                <a:sym typeface="Calibri"/>
              </a:rPr>
              <a:t>Especificaciones Técnicas (</a:t>
            </a:r>
            <a:r>
              <a:rPr lang="es-ES_tradnl" sz="1600" b="1" dirty="0" err="1">
                <a:solidFill>
                  <a:srgbClr val="C73E32"/>
                </a:solidFill>
                <a:latin typeface="Calibri"/>
                <a:ea typeface="Calibri"/>
                <a:cs typeface="Calibri"/>
                <a:sym typeface="Calibri"/>
              </a:rPr>
              <a:t>EETTs</a:t>
            </a:r>
            <a:r>
              <a:rPr lang="es-ES_tradnl" sz="1600" b="1" dirty="0">
                <a:solidFill>
                  <a:srgbClr val="C73E32"/>
                </a:solidFill>
                <a:latin typeface="Calibri"/>
                <a:ea typeface="Calibri"/>
                <a:cs typeface="Calibri"/>
                <a:sym typeface="Calibri"/>
              </a:rPr>
              <a:t>): </a:t>
            </a:r>
            <a:r>
              <a:rPr lang="es-ES_tradnl" sz="1600" dirty="0">
                <a:latin typeface="Calibri"/>
                <a:ea typeface="Calibri"/>
                <a:cs typeface="Calibri"/>
                <a:sym typeface="Calibri"/>
              </a:rPr>
              <a:t>Caracterización del funcionamiento, instalación, dimensión, </a:t>
            </a:r>
            <a:r>
              <a:rPr lang="es-ES_tradnl" sz="1600" dirty="0" err="1">
                <a:latin typeface="Calibri"/>
                <a:ea typeface="Calibri"/>
                <a:cs typeface="Calibri"/>
                <a:sym typeface="Calibri"/>
              </a:rPr>
              <a:t>constructividad</a:t>
            </a:r>
            <a:r>
              <a:rPr lang="es-ES_tradnl" sz="1600" dirty="0">
                <a:latin typeface="Calibri"/>
                <a:ea typeface="Calibri"/>
                <a:cs typeface="Calibri"/>
                <a:sym typeface="Calibri"/>
              </a:rPr>
              <a:t> y materiales del proyecto eléctrico. Por lo general, en proyectos domiciliarios es breve. </a:t>
            </a:r>
            <a:endParaRPr lang="es-ES_tradnl" sz="1600" dirty="0">
              <a:latin typeface="Calibri"/>
              <a:cs typeface="Calibri"/>
            </a:endParaRPr>
          </a:p>
          <a:p>
            <a:pPr marL="140400" lvl="0" indent="-140400">
              <a:spcBef>
                <a:spcPts val="1300"/>
              </a:spcBef>
              <a:buSzPct val="100000"/>
              <a:buFont typeface="Arial"/>
              <a:buChar char="•"/>
            </a:pPr>
            <a:r>
              <a:rPr lang="es-ES_tradnl" sz="1600" b="1" dirty="0">
                <a:solidFill>
                  <a:srgbClr val="C73E32"/>
                </a:solidFill>
                <a:latin typeface="Calibri"/>
                <a:ea typeface="Calibri"/>
                <a:cs typeface="Calibri"/>
                <a:sym typeface="Calibri"/>
              </a:rPr>
              <a:t>Cubicación de materiales: </a:t>
            </a:r>
            <a:r>
              <a:rPr lang="es-ES_tradnl" sz="1600" dirty="0">
                <a:latin typeface="Calibri"/>
                <a:ea typeface="Calibri"/>
                <a:cs typeface="Calibri"/>
                <a:sym typeface="Calibri"/>
              </a:rPr>
              <a:t>Detalla claramente cada uno de los equipos, materiales y otros que son parte de la instalación eléctrica. </a:t>
            </a:r>
            <a:br>
              <a:rPr lang="es-ES_tradnl" sz="1600" dirty="0">
                <a:latin typeface="Calibri"/>
                <a:ea typeface="Calibri"/>
                <a:cs typeface="Calibri"/>
                <a:sym typeface="Calibri"/>
              </a:rPr>
            </a:br>
            <a:r>
              <a:rPr lang="es-ES_tradnl" sz="1600" dirty="0">
                <a:latin typeface="Calibri"/>
                <a:ea typeface="Calibri"/>
                <a:cs typeface="Calibri"/>
                <a:sym typeface="Calibri"/>
              </a:rPr>
              <a:t>Se consideran cantidades totales por ítem. </a:t>
            </a:r>
            <a:endParaRPr lang="es-ES_tradnl" sz="1600" dirty="0">
              <a:latin typeface="Calibri"/>
              <a:cs typeface="Calibri"/>
            </a:endParaRPr>
          </a:p>
        </p:txBody>
      </p:sp>
      <p:pic>
        <p:nvPicPr>
          <p:cNvPr id="6" name="Imagen 5" descr="Grafica_Electricidad(3).png"/>
          <p:cNvPicPr>
            <a:picLocks noChangeAspect="1"/>
          </p:cNvPicPr>
          <p:nvPr/>
        </p:nvPicPr>
        <p:blipFill rotWithShape="1">
          <a:blip r:embed="rId2">
            <a:extLst>
              <a:ext uri="{28A0092B-C50C-407E-A947-70E740481C1C}">
                <a14:useLocalDpi xmlns:a14="http://schemas.microsoft.com/office/drawing/2010/main" val="0"/>
              </a:ext>
            </a:extLst>
          </a:blip>
          <a:srcRect l="70778" t="68382" r="-164" b="125"/>
          <a:stretch/>
        </p:blipFill>
        <p:spPr>
          <a:xfrm>
            <a:off x="6477000" y="3263900"/>
            <a:ext cx="2362200" cy="3323168"/>
          </a:xfrm>
          <a:prstGeom prst="rect">
            <a:avLst/>
          </a:prstGeom>
        </p:spPr>
      </p:pic>
      <p:pic>
        <p:nvPicPr>
          <p:cNvPr id="13" name="Google Shape;160;p6"/>
          <p:cNvPicPr preferRelativeResize="0"/>
          <p:nvPr/>
        </p:nvPicPr>
        <p:blipFill rotWithShape="1">
          <a:blip r:embed="rId3">
            <a:alphaModFix/>
          </a:blip>
          <a:srcRect/>
          <a:stretch/>
        </p:blipFill>
        <p:spPr>
          <a:xfrm>
            <a:off x="8412955" y="2150596"/>
            <a:ext cx="608191" cy="579903"/>
          </a:xfrm>
          <a:prstGeom prst="rect">
            <a:avLst/>
          </a:prstGeom>
          <a:noFill/>
          <a:ln>
            <a:noFill/>
          </a:ln>
        </p:spPr>
      </p:pic>
    </p:spTree>
    <p:extLst>
      <p:ext uri="{BB962C8B-B14F-4D97-AF65-F5344CB8AC3E}">
        <p14:creationId xmlns:p14="http://schemas.microsoft.com/office/powerpoint/2010/main" val="247040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2;p4"/>
          <p:cNvSpPr/>
          <p:nvPr/>
        </p:nvSpPr>
        <p:spPr>
          <a:xfrm>
            <a:off x="520700" y="2057400"/>
            <a:ext cx="7747000" cy="417830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11" y="3504506"/>
            <a:ext cx="3488352" cy="4067869"/>
          </a:xfrm>
          <a:prstGeom prst="rect">
            <a:avLst/>
          </a:prstGeom>
        </p:spPr>
      </p:pic>
      <p:sp>
        <p:nvSpPr>
          <p:cNvPr id="11" name="Google Shape;239;p3"/>
          <p:cNvSpPr/>
          <p:nvPr/>
        </p:nvSpPr>
        <p:spPr>
          <a:xfrm>
            <a:off x="447681" y="1214386"/>
            <a:ext cx="5648319" cy="553957"/>
          </a:xfrm>
          <a:prstGeom prst="rect">
            <a:avLst/>
          </a:prstGeom>
          <a:noFill/>
          <a:ln>
            <a:noFill/>
          </a:ln>
        </p:spPr>
        <p:txBody>
          <a:bodyPr spcFirstLastPara="1" wrap="square" lIns="91425" tIns="45700" rIns="91425" bIns="45700" anchor="t" anchorCtr="0">
            <a:spAutoFit/>
          </a:bodyPr>
          <a:lstStyle/>
          <a:p>
            <a:pPr>
              <a:buSzPts val="3200"/>
            </a:pPr>
            <a:r>
              <a:rPr lang="es-ES_tradnl" sz="3000" b="1" dirty="0">
                <a:solidFill>
                  <a:srgbClr val="29754D"/>
                </a:solidFill>
                <a:latin typeface="Calibri"/>
                <a:cs typeface="Calibri"/>
              </a:rPr>
              <a:t>PLANOS </a:t>
            </a:r>
            <a:r>
              <a:rPr lang="es-ES_tradnl" sz="3000" dirty="0">
                <a:solidFill>
                  <a:srgbClr val="C73E32"/>
                </a:solidFill>
                <a:latin typeface="Calibri"/>
                <a:cs typeface="Calibri"/>
              </a:rPr>
              <a:t>ELÉCTRICOS</a:t>
            </a:r>
          </a:p>
        </p:txBody>
      </p:sp>
      <p:sp>
        <p:nvSpPr>
          <p:cNvPr id="8" name="Google Shape;288;p31"/>
          <p:cNvSpPr/>
          <p:nvPr/>
        </p:nvSpPr>
        <p:spPr>
          <a:xfrm>
            <a:off x="692943" y="2271593"/>
            <a:ext cx="6393657" cy="1815841"/>
          </a:xfrm>
          <a:prstGeom prst="rect">
            <a:avLst/>
          </a:prstGeom>
          <a:noFill/>
          <a:ln>
            <a:noFill/>
          </a:ln>
        </p:spPr>
        <p:txBody>
          <a:bodyPr spcFirstLastPara="1" wrap="square" lIns="91425" tIns="45700" rIns="91425" bIns="45700" anchor="t" anchorCtr="0">
            <a:spAutoFit/>
          </a:bodyPr>
          <a:lstStyle/>
          <a:p>
            <a:pPr marL="140400" marR="0" lvl="0" indent="-140400" rtl="0">
              <a:lnSpc>
                <a:spcPct val="100000"/>
              </a:lnSpc>
              <a:spcBef>
                <a:spcPts val="1200"/>
              </a:spcBef>
              <a:spcAft>
                <a:spcPts val="0"/>
              </a:spcAft>
              <a:buClr>
                <a:srgbClr val="000000"/>
              </a:buClr>
              <a:buSzPct val="100000"/>
              <a:buFont typeface="Arial"/>
              <a:buChar char="•"/>
            </a:pPr>
            <a:r>
              <a:rPr lang="es-ES" sz="1600" b="0" i="0" u="none" strike="noStrike" cap="none" dirty="0">
                <a:solidFill>
                  <a:srgbClr val="000000"/>
                </a:solidFill>
                <a:latin typeface="Calibri"/>
                <a:ea typeface="Calibri"/>
                <a:cs typeface="Calibri"/>
                <a:sym typeface="Calibri"/>
              </a:rPr>
              <a:t>La planimetría eléctrica muestra la forma constructiva de la instalación eléctrica, indicando la ubicación de cada componente. Se puede, también, precisar por áreas de instalación como enchufes e iluminación. Dado lo anterior, si el diseño lo define, se deben especificar las láminas que incluye el plano considerando un listado de dichas láminas.</a:t>
            </a:r>
            <a:br>
              <a:rPr lang="es-ES" sz="1600" b="0" i="0" u="none" strike="noStrike" cap="none" dirty="0">
                <a:solidFill>
                  <a:srgbClr val="000000"/>
                </a:solidFill>
                <a:latin typeface="Calibri"/>
                <a:ea typeface="Calibri"/>
                <a:cs typeface="Calibri"/>
                <a:sym typeface="Calibri"/>
              </a:rPr>
            </a:br>
            <a:r>
              <a:rPr lang="es-ES" sz="1600" b="0" i="0" u="none" strike="noStrike" cap="none" dirty="0">
                <a:solidFill>
                  <a:srgbClr val="000000"/>
                </a:solidFill>
                <a:latin typeface="Calibri"/>
                <a:ea typeface="Calibri"/>
                <a:cs typeface="Calibri"/>
                <a:sym typeface="Calibri"/>
              </a:rPr>
              <a:t>La norma también presenta definición de los formatos y escalas a utilizar en la presentación del plano, típicamente </a:t>
            </a:r>
            <a:r>
              <a:rPr lang="es-ES" sz="1600" b="1" i="0" u="none" strike="noStrike" cap="none" dirty="0">
                <a:solidFill>
                  <a:srgbClr val="000000"/>
                </a:solidFill>
                <a:latin typeface="Calibri"/>
                <a:ea typeface="Calibri"/>
                <a:cs typeface="Calibri"/>
                <a:sym typeface="Calibri"/>
              </a:rPr>
              <a:t>formato A4 y escala 1:50</a:t>
            </a:r>
            <a:r>
              <a:rPr lang="es-ES"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cs typeface="Calibri"/>
              <a:sym typeface="Arial"/>
            </a:endParaRPr>
          </a:p>
        </p:txBody>
      </p:sp>
      <p:sp>
        <p:nvSpPr>
          <p:cNvPr id="14" name="Google Shape;288;p31"/>
          <p:cNvSpPr/>
          <p:nvPr/>
        </p:nvSpPr>
        <p:spPr>
          <a:xfrm>
            <a:off x="692943" y="4138493"/>
            <a:ext cx="4996657" cy="1969729"/>
          </a:xfrm>
          <a:prstGeom prst="rect">
            <a:avLst/>
          </a:prstGeom>
          <a:noFill/>
          <a:ln>
            <a:noFill/>
          </a:ln>
        </p:spPr>
        <p:txBody>
          <a:bodyPr spcFirstLastPara="1" wrap="square" lIns="91425" tIns="45700" rIns="91425" bIns="45700" anchor="t" anchorCtr="0">
            <a:spAutoFit/>
          </a:bodyPr>
          <a:lstStyle/>
          <a:p>
            <a:pPr marL="140400" marR="0" lvl="0" indent="-140400" rtl="0">
              <a:lnSpc>
                <a:spcPct val="100000"/>
              </a:lnSpc>
              <a:spcBef>
                <a:spcPts val="1200"/>
              </a:spcBef>
              <a:spcAft>
                <a:spcPts val="0"/>
              </a:spcAft>
              <a:buClr>
                <a:srgbClr val="000000"/>
              </a:buClr>
              <a:buSzPct val="100000"/>
              <a:buFont typeface="Arial"/>
              <a:buChar char="•"/>
            </a:pPr>
            <a:r>
              <a:rPr lang="es-ES" sz="1600" b="0" i="0" u="none" strike="noStrike" cap="none" dirty="0">
                <a:solidFill>
                  <a:srgbClr val="000000"/>
                </a:solidFill>
                <a:latin typeface="Calibri"/>
                <a:ea typeface="Calibri"/>
                <a:cs typeface="Calibri"/>
                <a:sym typeface="Calibri"/>
              </a:rPr>
              <a:t>La planimetría debe incluir </a:t>
            </a:r>
            <a:r>
              <a:rPr lang="es-ES" sz="1600" b="0" i="1" u="none" strike="noStrike" cap="none" dirty="0">
                <a:solidFill>
                  <a:srgbClr val="000000"/>
                </a:solidFill>
                <a:latin typeface="Calibri"/>
                <a:ea typeface="Calibri"/>
                <a:cs typeface="Calibri"/>
                <a:sym typeface="Calibri"/>
              </a:rPr>
              <a:t>cuadros de carga </a:t>
            </a:r>
            <a:r>
              <a:rPr lang="es-ES" sz="1600" b="0" i="0" u="none" strike="noStrike" cap="none" dirty="0">
                <a:solidFill>
                  <a:srgbClr val="000000"/>
                </a:solidFill>
                <a:latin typeface="Calibri"/>
                <a:ea typeface="Calibri"/>
                <a:cs typeface="Calibri"/>
                <a:sym typeface="Calibri"/>
              </a:rPr>
              <a:t>que detallen los consumos de la instalación. Además, se presentan interconexiones de componentes y circuitos en diagramas unilineales. </a:t>
            </a:r>
            <a:endParaRPr sz="1600" b="0" i="0" u="none" strike="noStrike" cap="none" dirty="0">
              <a:solidFill>
                <a:srgbClr val="000000"/>
              </a:solidFill>
              <a:latin typeface="Calibri"/>
              <a:ea typeface="Calibri"/>
              <a:cs typeface="Calibri"/>
              <a:sym typeface="Calibri"/>
            </a:endParaRPr>
          </a:p>
          <a:p>
            <a:pPr marL="140400" marR="0" lvl="0" indent="-140400" rtl="0">
              <a:lnSpc>
                <a:spcPct val="100000"/>
              </a:lnSpc>
              <a:spcBef>
                <a:spcPts val="1200"/>
              </a:spcBef>
              <a:spcAft>
                <a:spcPts val="0"/>
              </a:spcAft>
              <a:buClr>
                <a:srgbClr val="000000"/>
              </a:buClr>
              <a:buSzPct val="100000"/>
              <a:buFont typeface="Arial"/>
              <a:buChar char="•"/>
            </a:pPr>
            <a:r>
              <a:rPr lang="es-ES" sz="1600" b="0" i="0" u="none" strike="noStrike" cap="none" dirty="0">
                <a:solidFill>
                  <a:srgbClr val="000000"/>
                </a:solidFill>
                <a:latin typeface="Calibri"/>
                <a:ea typeface="Calibri"/>
                <a:cs typeface="Calibri"/>
                <a:sym typeface="Calibri"/>
              </a:rPr>
              <a:t>Por último, el plano debe incluir la ubicación geográfica de la instalación en el recuadro denominado </a:t>
            </a:r>
            <a:br>
              <a:rPr lang="es-ES" sz="1600" b="0" i="0" u="none" strike="noStrike" cap="none" dirty="0">
                <a:solidFill>
                  <a:srgbClr val="000000"/>
                </a:solidFill>
                <a:latin typeface="Calibri"/>
                <a:ea typeface="Calibri"/>
                <a:cs typeface="Calibri"/>
                <a:sym typeface="Calibri"/>
              </a:rPr>
            </a:br>
            <a:r>
              <a:rPr lang="es-ES" sz="1600" b="1" i="0" u="none" strike="noStrike" cap="none" dirty="0">
                <a:solidFill>
                  <a:srgbClr val="000000"/>
                </a:solidFill>
                <a:latin typeface="Calibri"/>
                <a:ea typeface="Calibri"/>
                <a:cs typeface="Calibri"/>
                <a:sym typeface="Calibri"/>
              </a:rPr>
              <a:t>“</a:t>
            </a:r>
            <a:r>
              <a:rPr lang="es-ES" sz="1600" b="1" i="1" u="none" strike="noStrike" cap="none" dirty="0">
                <a:solidFill>
                  <a:srgbClr val="000000"/>
                </a:solidFill>
                <a:latin typeface="Calibri"/>
                <a:ea typeface="Calibri"/>
                <a:cs typeface="Calibri"/>
                <a:sym typeface="Calibri"/>
              </a:rPr>
              <a:t>Croquis de ubicación”</a:t>
            </a:r>
            <a:r>
              <a:rPr lang="es-ES" sz="1600" b="0" i="1" u="none" strike="noStrike" cap="none" dirty="0">
                <a:solidFill>
                  <a:srgbClr val="000000"/>
                </a:solidFill>
                <a:latin typeface="Calibri"/>
                <a:ea typeface="Calibri"/>
                <a:cs typeface="Calibri"/>
                <a:sym typeface="Calibri"/>
              </a:rPr>
              <a:t>. </a:t>
            </a:r>
            <a:endParaRPr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6417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4435</TotalTime>
  <Words>997</Words>
  <Application>Microsoft Office PowerPoint</Application>
  <PresentationFormat>Personalizado</PresentationFormat>
  <Paragraphs>124</Paragraphs>
  <Slides>16</Slides>
  <Notes>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531</cp:revision>
  <dcterms:modified xsi:type="dcterms:W3CDTF">2021-02-18T18:42:12Z</dcterms:modified>
</cp:coreProperties>
</file>