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2" r:id="rId2"/>
    <p:sldId id="273" r:id="rId3"/>
    <p:sldId id="286" r:id="rId4"/>
    <p:sldId id="294" r:id="rId5"/>
    <p:sldId id="295" r:id="rId6"/>
    <p:sldId id="296" r:id="rId7"/>
    <p:sldId id="276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57AF"/>
    <a:srgbClr val="D557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5018" autoAdjust="0"/>
  </p:normalViewPr>
  <p:slideViewPr>
    <p:cSldViewPr snapToGrid="0">
      <p:cViewPr>
        <p:scale>
          <a:sx n="70" d="100"/>
          <a:sy n="70" d="100"/>
        </p:scale>
        <p:origin x="-96" y="36"/>
      </p:cViewPr>
      <p:guideLst>
        <p:guide orient="horz" pos="2408"/>
        <p:guide pos="38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594EAB-2F12-47F0-BDB8-C39CCA218517}" type="datetimeFigureOut">
              <a:rPr lang="es-CL" smtClean="0"/>
              <a:t>04-09-2020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08598-C327-4F46-86CD-2E6A09AB6D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7629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4209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8095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841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841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841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7841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8598-C327-4F46-86CD-2E6A09AB6DA3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511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04-09-2020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104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04-09-2020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1190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04-09-2020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7346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9482" y="17788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191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9482" y="115067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652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26EF98-9BFB-4D64-8DDB-2A8F04E9A9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9482" y="115067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808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Encabezado de sección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7">
            <a:extLst>
              <a:ext uri="{FF2B5EF4-FFF2-40B4-BE49-F238E27FC236}">
                <a16:creationId xmlns="" xmlns:a16="http://schemas.microsoft.com/office/drawing/2014/main" id="{99DA7520-F911-4809-8596-611EC5AAED00}"/>
              </a:ext>
            </a:extLst>
          </p:cNvPr>
          <p:cNvGrpSpPr/>
          <p:nvPr userDrawn="1"/>
        </p:nvGrpSpPr>
        <p:grpSpPr>
          <a:xfrm>
            <a:off x="0" y="0"/>
            <a:ext cx="12192000" cy="1805727"/>
            <a:chOff x="0" y="0"/>
            <a:chExt cx="12192000" cy="1805854"/>
          </a:xfrm>
        </p:grpSpPr>
        <p:sp>
          <p:nvSpPr>
            <p:cNvPr id="4" name="Triángulo 5">
              <a:extLst>
                <a:ext uri="{FF2B5EF4-FFF2-40B4-BE49-F238E27FC236}">
                  <a16:creationId xmlns="" xmlns:a16="http://schemas.microsoft.com/office/drawing/2014/main" id="{57C81728-3FC1-48E0-9B3A-CE63B68AD4F3}"/>
                </a:ext>
              </a:extLst>
            </p:cNvPr>
            <p:cNvSpPr/>
            <p:nvPr/>
          </p:nvSpPr>
          <p:spPr>
            <a:xfrm rot="10800000">
              <a:off x="1070516" y="1469395"/>
              <a:ext cx="429322" cy="33645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ES_tradnl" sz="1092" kern="1200"/>
            </a:p>
          </p:txBody>
        </p:sp>
        <p:sp>
          <p:nvSpPr>
            <p:cNvPr id="5" name="Rectángulo 9">
              <a:extLst>
                <a:ext uri="{FF2B5EF4-FFF2-40B4-BE49-F238E27FC236}">
                  <a16:creationId xmlns="" xmlns:a16="http://schemas.microsoft.com/office/drawing/2014/main" id="{81F36600-632F-4527-B5F8-618F34335569}"/>
                </a:ext>
              </a:extLst>
            </p:cNvPr>
            <p:cNvSpPr/>
            <p:nvPr/>
          </p:nvSpPr>
          <p:spPr>
            <a:xfrm>
              <a:off x="0" y="0"/>
              <a:ext cx="12192000" cy="14693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 sz="1092"/>
            </a:p>
          </p:txBody>
        </p:sp>
      </p:grpSp>
      <p:pic>
        <p:nvPicPr>
          <p:cNvPr id="6" name="Imagen 11">
            <a:extLst>
              <a:ext uri="{FF2B5EF4-FFF2-40B4-BE49-F238E27FC236}">
                <a16:creationId xmlns="" xmlns:a16="http://schemas.microsoft.com/office/drawing/2014/main" id="{F0170244-9DD4-41CB-B8BA-532B0944B17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grayscl/>
            <a:lum bright="40000" contrast="-40000"/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824"/>
          <a:stretch/>
        </p:blipFill>
        <p:spPr>
          <a:xfrm>
            <a:off x="10752821" y="517912"/>
            <a:ext cx="1437582" cy="19391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9482" y="115067"/>
            <a:ext cx="11215638" cy="1295463"/>
          </a:xfrm>
          <a:prstGeom prst="rect">
            <a:avLst/>
          </a:prstGeom>
        </p:spPr>
        <p:txBody>
          <a:bodyPr anchor="ctr"/>
          <a:lstStyle>
            <a:lvl1pPr>
              <a:defRPr lang="en-US" sz="3638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gobCL" pitchFamily="50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844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04-09-2020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92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04-09-2020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9734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04-09-2020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8692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04-09-2020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411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04-09-2020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787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04-09-2020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932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04-09-2020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4839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FCA-24CF-4F46-9CDC-3FB1773926A8}" type="datetimeFigureOut">
              <a:rPr lang="es-CL" smtClean="0"/>
              <a:t>04-09-2020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5417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61FCA-24CF-4F46-9CDC-3FB1773926A8}" type="datetimeFigureOut">
              <a:rPr lang="es-CL" smtClean="0"/>
              <a:t>04-09-2020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5E638-075E-48FD-9FCC-21C164473E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479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5" r:id="rId13"/>
    <p:sldLayoutId id="2147483680" r:id="rId14"/>
    <p:sldLayoutId id="2147483681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5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5.png"/><Relationship Id="rId10" Type="http://schemas.openxmlformats.org/officeDocument/2006/relationships/image" Target="../media/image15.png"/><Relationship Id="rId4" Type="http://schemas.openxmlformats.org/officeDocument/2006/relationships/image" Target="../media/image4.pn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3.png"/><Relationship Id="rId12" Type="http://schemas.openxmlformats.org/officeDocument/2006/relationships/image" Target="../media/image24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6.xml"/><Relationship Id="rId6" Type="http://schemas.openxmlformats.org/officeDocument/2006/relationships/image" Target="../media/image19.png"/><Relationship Id="rId11" Type="http://schemas.openxmlformats.org/officeDocument/2006/relationships/image" Target="../media/image23.png"/><Relationship Id="rId5" Type="http://schemas.openxmlformats.org/officeDocument/2006/relationships/image" Target="../media/image5.png"/><Relationship Id="rId15" Type="http://schemas.openxmlformats.org/officeDocument/2006/relationships/image" Target="../media/image27.png"/><Relationship Id="rId10" Type="http://schemas.openxmlformats.org/officeDocument/2006/relationships/image" Target="../media/image22.png"/><Relationship Id="rId4" Type="http://schemas.openxmlformats.org/officeDocument/2006/relationships/image" Target="../media/image4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3" name="Google Shape;363;p41" descr="A picture containing indoor, kite, small, bunch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28" y="1"/>
            <a:ext cx="1247303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4" name="Google Shape;364;p41"/>
          <p:cNvSpPr/>
          <p:nvPr/>
        </p:nvSpPr>
        <p:spPr>
          <a:xfrm>
            <a:off x="0" y="2380938"/>
            <a:ext cx="12473463" cy="22321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55440" tIns="27713" rIns="55440" bIns="27713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41"/>
          <p:cNvSpPr txBox="1">
            <a:spLocks noGrp="1"/>
          </p:cNvSpPr>
          <p:nvPr>
            <p:ph type="title"/>
          </p:nvPr>
        </p:nvSpPr>
        <p:spPr>
          <a:xfrm>
            <a:off x="152401" y="2953919"/>
            <a:ext cx="12192000" cy="76133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55440" tIns="27713" rIns="55440" bIns="27713" rtlCol="0" anchor="ctr" anchorCtr="0">
            <a:noAutofit/>
          </a:bodyPr>
          <a:lstStyle/>
          <a:p>
            <a:pPr algn="ctr">
              <a:spcBef>
                <a:spcPts val="0"/>
              </a:spcBef>
              <a:buClr>
                <a:srgbClr val="7F7F7F"/>
              </a:buClr>
              <a:buSzPts val="16600"/>
            </a:pPr>
            <a:r>
              <a:rPr sz="7200" b="1" dirty="0" err="1" smtClean="0">
                <a:solidFill>
                  <a:srgbClr val="7F7F7F"/>
                </a:solidFill>
              </a:rPr>
              <a:t>Aplicaciones</a:t>
            </a:r>
            <a:r>
              <a:rPr sz="7200" b="1" dirty="0" smtClean="0">
                <a:solidFill>
                  <a:srgbClr val="7F7F7F"/>
                </a:solidFill>
              </a:rPr>
              <a:t> de la </a:t>
            </a:r>
            <a:r>
              <a:rPr sz="7200" b="1" dirty="0" err="1" smtClean="0">
                <a:solidFill>
                  <a:srgbClr val="7F7F7F"/>
                </a:solidFill>
              </a:rPr>
              <a:t>función</a:t>
            </a:r>
            <a:r>
              <a:rPr sz="7200" b="1" dirty="0" smtClean="0">
                <a:solidFill>
                  <a:srgbClr val="7F7F7F"/>
                </a:solidFill>
              </a:rPr>
              <a:t> </a:t>
            </a:r>
            <a:r>
              <a:rPr sz="7200" b="1" dirty="0" err="1" smtClean="0">
                <a:solidFill>
                  <a:srgbClr val="7F7F7F"/>
                </a:solidFill>
              </a:rPr>
              <a:t>potencia</a:t>
            </a:r>
            <a:endParaRPr sz="7200" b="1" dirty="0">
              <a:solidFill>
                <a:srgbClr val="7F7F7F"/>
              </a:solidFill>
            </a:endParaRPr>
          </a:p>
        </p:txBody>
      </p:sp>
      <p:pic>
        <p:nvPicPr>
          <p:cNvPr id="366" name="Google Shape;366;p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2235" y="186391"/>
            <a:ext cx="2665632" cy="1013201"/>
          </a:xfrm>
          <a:prstGeom prst="rect">
            <a:avLst/>
          </a:prstGeom>
          <a:noFill/>
          <a:ln>
            <a:noFill/>
          </a:ln>
        </p:spPr>
      </p:pic>
      <p:sp>
        <p:nvSpPr>
          <p:cNvPr id="368" name="Google Shape;368;p41"/>
          <p:cNvSpPr txBox="1"/>
          <p:nvPr/>
        </p:nvSpPr>
        <p:spPr>
          <a:xfrm>
            <a:off x="3165978" y="4165353"/>
            <a:ext cx="5553480" cy="512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5440" tIns="55440" rIns="55440" bIns="55440" anchor="t" anchorCtr="0">
            <a:noAutofit/>
          </a:bodyPr>
          <a:lstStyle/>
          <a:p>
            <a:pPr algn="ctr"/>
            <a:r>
              <a:rPr lang="es-ES" sz="2426" b="1" dirty="0" smtClean="0">
                <a:solidFill>
                  <a:srgbClr val="D557A5"/>
                </a:solidFill>
              </a:rPr>
              <a:t>CLASE 6</a:t>
            </a:r>
            <a:endParaRPr sz="2789" dirty="0">
              <a:solidFill>
                <a:srgbClr val="D557A5"/>
              </a:solidFill>
            </a:endParaRPr>
          </a:p>
          <a:p>
            <a:endParaRPr sz="1092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23855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="" xmlns:a16="http://schemas.microsoft.com/office/drawing/2014/main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="" xmlns:a16="http://schemas.microsoft.com/office/drawing/2014/main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="" xmlns:a16="http://schemas.microsoft.com/office/drawing/2014/main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="" xmlns:a16="http://schemas.microsoft.com/office/drawing/2014/main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8706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Función potencia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Elipse 9">
            <a:extLst>
              <a:ext uri="{FF2B5EF4-FFF2-40B4-BE49-F238E27FC236}">
                <a16:creationId xmlns="" xmlns:a16="http://schemas.microsoft.com/office/drawing/2014/main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="" xmlns:a16="http://schemas.microsoft.com/office/drawing/2014/main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1746013" y="1698105"/>
            <a:ext cx="9430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Podemos modelar situaciones físicas y de la vida cotidiana utilizando la función </a:t>
            </a:r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potencia.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9821918" y="2543175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dirty="0" smtClean="0"/>
              <a:t> </a:t>
            </a:r>
            <a:endParaRPr lang="es-419" dirty="0"/>
          </a:p>
        </p:txBody>
      </p:sp>
      <p:sp>
        <p:nvSpPr>
          <p:cNvPr id="4" name="3 CuadroTexto"/>
          <p:cNvSpPr txBox="1"/>
          <p:nvPr/>
        </p:nvSpPr>
        <p:spPr>
          <a:xfrm>
            <a:off x="1763703" y="2802317"/>
            <a:ext cx="96924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Para hacerlo es necesario determinar la función correspondiente, es decir, los valores de sus parámetros.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41438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="" xmlns:a16="http://schemas.microsoft.com/office/drawing/2014/main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="" xmlns:a16="http://schemas.microsoft.com/office/drawing/2014/main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="" xmlns:a16="http://schemas.microsoft.com/office/drawing/2014/main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="" xmlns:a16="http://schemas.microsoft.com/office/drawing/2014/main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2730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Ley de Coulomb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="" xmlns:a16="http://schemas.microsoft.com/office/drawing/2014/main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="" xmlns:a16="http://schemas.microsoft.com/office/drawing/2014/main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9" name="8 Rectángulo"/>
          <p:cNvSpPr/>
          <p:nvPr/>
        </p:nvSpPr>
        <p:spPr>
          <a:xfrm>
            <a:off x="1562099" y="1837443"/>
            <a:ext cx="961472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La 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magnitud de cada una de las fuerzas eléctricas con que interactúan dos cargas puntuales en reposo es directamente proporcional al producto de la magnitud de ambas cargas e inversamente proporcional al cuadrado de la distancia que las separa y tiene la dirección de la línea que las une. La fuerza es de repulsión si las cargas son de igual signo, y de atracción si son de signo </a:t>
            </a:r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contrario</a:t>
            </a:r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1714499" y="4619319"/>
            <a:ext cx="96147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La magnitud de la fuerza se mide en </a:t>
            </a:r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Newton </a:t>
            </a:r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(N) 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2228849" y="5247969"/>
            <a:ext cx="59626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Las cargas se miden en Coulomb (c)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2952749" y="5914719"/>
            <a:ext cx="59626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Las distancias se miden en metros (m)</a:t>
            </a:r>
            <a:endParaRPr lang="es-419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31613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="" xmlns:a16="http://schemas.microsoft.com/office/drawing/2014/main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="" xmlns:a16="http://schemas.microsoft.com/office/drawing/2014/main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="" xmlns:a16="http://schemas.microsoft.com/office/drawing/2014/main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="" xmlns:a16="http://schemas.microsoft.com/office/drawing/2014/main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2730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Ley de Coulomb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="" xmlns:a16="http://schemas.microsoft.com/office/drawing/2014/main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="" xmlns:a16="http://schemas.microsoft.com/office/drawing/2014/main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3 CuadroTexto"/>
              <p:cNvSpPr txBox="1"/>
              <p:nvPr/>
            </p:nvSpPr>
            <p:spPr>
              <a:xfrm>
                <a:off x="1359165" y="1726479"/>
                <a:ext cx="964024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Dos cargas eléctricas, de </a:t>
                </a:r>
                <a14:m>
                  <m:oMath xmlns:m="http://schemas.openxmlformats.org/officeDocument/2006/math"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+3</m:t>
                    </m:r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y </a:t>
                </a:r>
                <a14:m>
                  <m:oMath xmlns:m="http://schemas.openxmlformats.org/officeDocument/2006/math"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−2</m:t>
                    </m:r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, se encuentran separadas a 3 metros. Si la magnitud de la fuerza entre ellas es</a:t>
                </a:r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𝐹</m:t>
                    </m:r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=−6∙</m:t>
                    </m:r>
                    <m:sSup>
                      <m:sSupPr>
                        <m:ctrlPr>
                          <a:rPr lang="es-419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s-419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s-419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9</m:t>
                        </m:r>
                      </m:sup>
                    </m:sSup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  <a:ea typeface="Cambria Math"/>
                      </a:rPr>
                      <m:t>𝑁</m:t>
                    </m:r>
                    <m:r>
                      <a:rPr lang="es-419" b="0" i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¿</a:t>
                </a:r>
                <a:r>
                  <a:rPr lang="es-MX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cuá</a:t>
                </a:r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l es la magnitud de la fuerza entre dos cargas, una de </a:t>
                </a:r>
                <a14:m>
                  <m:oMath xmlns:m="http://schemas.openxmlformats.org/officeDocument/2006/math">
                    <m:r>
                      <a:rPr lang="es-419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4</m:t>
                    </m:r>
                    <m:r>
                      <a:rPr lang="es-419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es-419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y la otra de  </a:t>
                </a:r>
                <a14:m>
                  <m:oMath xmlns:m="http://schemas.openxmlformats.org/officeDocument/2006/math">
                    <m:r>
                      <a:rPr lang="es-419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−</m:t>
                    </m:r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5</m:t>
                    </m:r>
                    <m:r>
                      <a:rPr lang="es-419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que se encuentran a 10 metros de distancia?</a:t>
                </a:r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165" y="1726479"/>
                <a:ext cx="9640240" cy="1200329"/>
              </a:xfrm>
              <a:prstGeom prst="rect">
                <a:avLst/>
              </a:prstGeom>
              <a:blipFill rotWithShape="1">
                <a:blip r:embed="rId6"/>
                <a:stretch>
                  <a:fillRect l="-569" t="-2538" b="-710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14 Rectángulo"/>
          <p:cNvSpPr/>
          <p:nvPr/>
        </p:nvSpPr>
        <p:spPr>
          <a:xfrm>
            <a:off x="1329914" y="3058353"/>
            <a:ext cx="96147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La </a:t>
            </a:r>
            <a:r>
              <a:rPr lang="es-MX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magnitud de cada una de las fuerzas eléctricas con que interactúan dos cargas puntuales en reposo es directamente proporcional al producto de la magnitud de ambas </a:t>
            </a:r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cargas.</a:t>
            </a:r>
            <a:endParaRPr lang="es-419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4 CuadroTexto"/>
              <p:cNvSpPr txBox="1"/>
              <p:nvPr/>
            </p:nvSpPr>
            <p:spPr>
              <a:xfrm>
                <a:off x="4855846" y="4514850"/>
                <a:ext cx="7679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𝐹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" name="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5846" y="4514850"/>
                <a:ext cx="767903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17 CuadroTexto"/>
              <p:cNvSpPr txBox="1"/>
              <p:nvPr/>
            </p:nvSpPr>
            <p:spPr>
              <a:xfrm>
                <a:off x="5960746" y="4495800"/>
                <a:ext cx="9864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419" sz="240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s-419" sz="240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s-419" sz="2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419" sz="240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s-419" sz="2400" i="1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s-419" sz="24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8" name="1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0746" y="4495800"/>
                <a:ext cx="986489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1852" b="-9333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18 CuadroTexto"/>
              <p:cNvSpPr txBox="1"/>
              <p:nvPr/>
            </p:nvSpPr>
            <p:spPr>
              <a:xfrm>
                <a:off x="5522596" y="4533900"/>
                <a:ext cx="5763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𝑘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9" name="1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2596" y="4533900"/>
                <a:ext cx="576312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13 Rectángulo"/>
          <p:cNvSpPr/>
          <p:nvPr/>
        </p:nvSpPr>
        <p:spPr>
          <a:xfrm>
            <a:off x="1504948" y="5274965"/>
            <a:ext cx="96147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 </a:t>
            </a:r>
            <a:r>
              <a:rPr lang="es-MX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inversamente proporcional al cuadrado de la distancia que las </a:t>
            </a:r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separa</a:t>
            </a:r>
            <a:endParaRPr lang="es-419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21 CuadroTexto"/>
              <p:cNvSpPr txBox="1"/>
              <p:nvPr/>
            </p:nvSpPr>
            <p:spPr>
              <a:xfrm>
                <a:off x="4341496" y="4514850"/>
                <a:ext cx="70083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" name="2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1496" y="4514850"/>
                <a:ext cx="700833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0914442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5" grpId="0"/>
      <p:bldP spid="18" grpId="0"/>
      <p:bldP spid="19" grpId="0"/>
      <p:bldP spid="14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="" xmlns:a16="http://schemas.microsoft.com/office/drawing/2014/main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="" xmlns:a16="http://schemas.microsoft.com/office/drawing/2014/main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="" xmlns:a16="http://schemas.microsoft.com/office/drawing/2014/main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="" xmlns:a16="http://schemas.microsoft.com/office/drawing/2014/main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2730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Ley de Coulomb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="" xmlns:a16="http://schemas.microsoft.com/office/drawing/2014/main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="" xmlns:a16="http://schemas.microsoft.com/office/drawing/2014/main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3 CuadroTexto"/>
              <p:cNvSpPr txBox="1"/>
              <p:nvPr/>
            </p:nvSpPr>
            <p:spPr>
              <a:xfrm>
                <a:off x="1359165" y="1440729"/>
                <a:ext cx="964024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Dos </a:t>
                </a:r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cargas eléctricas, de </a:t>
                </a:r>
                <a14:m>
                  <m:oMath xmlns:m="http://schemas.openxmlformats.org/officeDocument/2006/math"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+3</m:t>
                    </m:r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y </a:t>
                </a:r>
                <a14:m>
                  <m:oMath xmlns:m="http://schemas.openxmlformats.org/officeDocument/2006/math"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−2</m:t>
                    </m:r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, se encuentran separadas a 3 metros. Si la magnitud de la fuerza entre ellas </a:t>
                </a:r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es </a:t>
                </a:r>
                <a14:m>
                  <m:oMath xmlns:m="http://schemas.openxmlformats.org/officeDocument/2006/math"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𝐹</m:t>
                    </m:r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=−6∙</m:t>
                    </m:r>
                    <m:sSup>
                      <m:sSupPr>
                        <m:ctrlPr>
                          <a:rPr lang="es-419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s-419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s-419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9</m:t>
                        </m:r>
                      </m:sup>
                    </m:sSup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  <a:ea typeface="Cambria Math"/>
                      </a:rPr>
                      <m:t>𝑁</m:t>
                    </m:r>
                  </m:oMath>
                </a14:m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, ¿</a:t>
                </a:r>
                <a:r>
                  <a:rPr lang="es-MX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cuá</a:t>
                </a:r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l es la magnitud de la fuerza entre dos cargas, una de </a:t>
                </a:r>
                <a14:m>
                  <m:oMath xmlns:m="http://schemas.openxmlformats.org/officeDocument/2006/math">
                    <m:r>
                      <a:rPr lang="es-419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4</m:t>
                    </m:r>
                    <m:r>
                      <a:rPr lang="es-419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es-419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y la otra de  </a:t>
                </a:r>
                <a14:m>
                  <m:oMath xmlns:m="http://schemas.openxmlformats.org/officeDocument/2006/math">
                    <m:r>
                      <a:rPr lang="es-419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−</m:t>
                    </m:r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5</m:t>
                    </m:r>
                    <m:r>
                      <a:rPr lang="es-419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que se encuentran a 10 metros de distancia?</a:t>
                </a:r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165" y="1440729"/>
                <a:ext cx="9640240" cy="1200329"/>
              </a:xfrm>
              <a:prstGeom prst="rect">
                <a:avLst/>
              </a:prstGeom>
              <a:blipFill rotWithShape="1">
                <a:blip r:embed="rId6"/>
                <a:stretch>
                  <a:fillRect l="-569" t="-2538" b="-710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21 CuadroTexto"/>
              <p:cNvSpPr txBox="1"/>
              <p:nvPr/>
            </p:nvSpPr>
            <p:spPr>
              <a:xfrm>
                <a:off x="3133402" y="2641058"/>
                <a:ext cx="256858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𝐹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𝑞</m:t>
                          </m:r>
                        </m:e>
                        <m:sub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𝑞</m:t>
                          </m:r>
                        </m:e>
                        <m:sub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" name="2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3402" y="2641058"/>
                <a:ext cx="2568588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5 CuadroTexto"/>
              <p:cNvSpPr txBox="1"/>
              <p:nvPr/>
            </p:nvSpPr>
            <p:spPr>
              <a:xfrm>
                <a:off x="6466179" y="2476300"/>
                <a:ext cx="2052934" cy="7911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𝐹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sSub>
                            <m:sSubPr>
                              <m:ctrlP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sSub>
                            <m:sSubPr>
                              <m:ctrlP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6179" y="2476300"/>
                <a:ext cx="2052934" cy="79117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6 CuadroTexto"/>
              <p:cNvSpPr txBox="1"/>
              <p:nvPr/>
            </p:nvSpPr>
            <p:spPr>
              <a:xfrm>
                <a:off x="1318128" y="3274680"/>
                <a:ext cx="46183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𝑟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=3 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𝑚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=+3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𝑐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=−2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𝑐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,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𝐹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=−6∙</m:t>
                      </m:r>
                      <m:sSup>
                        <m:sSupPr>
                          <m:ctrlP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9</m:t>
                          </m:r>
                        </m:sup>
                      </m:sSup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128" y="3274680"/>
                <a:ext cx="4618380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23 CuadroTexto"/>
              <p:cNvSpPr txBox="1"/>
              <p:nvPr/>
            </p:nvSpPr>
            <p:spPr>
              <a:xfrm>
                <a:off x="4665346" y="3694136"/>
                <a:ext cx="2816476" cy="6671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−6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9</m:t>
                          </m:r>
                        </m:sup>
                      </m:sSup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𝑁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∙+</m:t>
                          </m:r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𝑐</m:t>
                          </m:r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∙−2</m:t>
                          </m:r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𝑐</m:t>
                          </m:r>
                        </m:num>
                        <m:den>
                          <m:sSup>
                            <m:sSupPr>
                              <m:ctrlP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419" i="1">
                                      <a:solidFill>
                                        <a:schemeClr val="tx1">
                                          <a:lumMod val="65000"/>
                                          <a:lumOff val="35000"/>
                                        </a:schemeClr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419" b="0" i="1" smtClean="0">
                                      <a:solidFill>
                                        <a:schemeClr val="tx1">
                                          <a:lumMod val="65000"/>
                                          <a:lumOff val="35000"/>
                                        </a:schemeClr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s-419" b="0" i="1" smtClean="0">
                                      <a:solidFill>
                                        <a:schemeClr val="tx1">
                                          <a:lumMod val="65000"/>
                                          <a:lumOff val="35000"/>
                                        </a:schemeClr>
                                      </a:solidFill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</m:d>
                            </m:e>
                            <m:sup>
                              <m: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4" name="2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5346" y="3694136"/>
                <a:ext cx="2816476" cy="66717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24 CuadroTexto"/>
              <p:cNvSpPr txBox="1"/>
              <p:nvPr/>
            </p:nvSpPr>
            <p:spPr>
              <a:xfrm>
                <a:off x="4684396" y="4341836"/>
                <a:ext cx="2353015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−6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9</m:t>
                          </m:r>
                        </m:sup>
                      </m:sSup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𝑁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−6</m:t>
                          </m:r>
                          <m:sSup>
                            <m:sSupPr>
                              <m:ctrlP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9</m:t>
                          </m:r>
                          <m:sSup>
                            <m:sSupPr>
                              <m:ctrlP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5" name="2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4396" y="4341836"/>
                <a:ext cx="2353015" cy="64812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25 CuadroTexto"/>
              <p:cNvSpPr txBox="1"/>
              <p:nvPr/>
            </p:nvSpPr>
            <p:spPr>
              <a:xfrm>
                <a:off x="5151530" y="4965719"/>
                <a:ext cx="1589986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9</m:t>
                          </m:r>
                        </m:sup>
                      </m:sSup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𝑁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6" name="2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1530" y="4965719"/>
                <a:ext cx="1589986" cy="648126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26 CuadroTexto"/>
              <p:cNvSpPr txBox="1"/>
              <p:nvPr/>
            </p:nvSpPr>
            <p:spPr>
              <a:xfrm>
                <a:off x="5164782" y="5754721"/>
                <a:ext cx="1997855" cy="648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9∙10</m:t>
                          </m:r>
                        </m:e>
                        <m:sup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9</m:t>
                          </m:r>
                        </m:sup>
                      </m:sSup>
                      <m:f>
                        <m:fPr>
                          <m:ctrlP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𝑁</m:t>
                          </m:r>
                          <m:sSup>
                            <m:sSupPr>
                              <m:ctrlP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7" name="2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4782" y="5754721"/>
                <a:ext cx="1997855" cy="64819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1682719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22" grpId="0"/>
      <p:bldP spid="6" grpId="0"/>
      <p:bldP spid="7" grpId="0"/>
      <p:bldP spid="24" grpId="0"/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="" xmlns:a16="http://schemas.microsoft.com/office/drawing/2014/main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="" xmlns:a16="http://schemas.microsoft.com/office/drawing/2014/main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="" xmlns:a16="http://schemas.microsoft.com/office/drawing/2014/main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="" xmlns:a16="http://schemas.microsoft.com/office/drawing/2014/main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2730" y="115066"/>
            <a:ext cx="8515341" cy="1295463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Ley de Coulomb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="" xmlns:a16="http://schemas.microsoft.com/office/drawing/2014/main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="" xmlns:a16="http://schemas.microsoft.com/office/drawing/2014/main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3 CuadroTexto"/>
              <p:cNvSpPr txBox="1"/>
              <p:nvPr/>
            </p:nvSpPr>
            <p:spPr>
              <a:xfrm>
                <a:off x="1359165" y="1440729"/>
                <a:ext cx="964024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Dos </a:t>
                </a:r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cargas eléctricas, de </a:t>
                </a:r>
                <a14:m>
                  <m:oMath xmlns:m="http://schemas.openxmlformats.org/officeDocument/2006/math"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+3</m:t>
                    </m:r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y </a:t>
                </a:r>
                <a14:m>
                  <m:oMath xmlns:m="http://schemas.openxmlformats.org/officeDocument/2006/math"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−2</m:t>
                    </m:r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, se encuentran separadas a 3 metros. Si la magnitud de la fuerza entre ellas </a:t>
                </a:r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es </a:t>
                </a:r>
                <a14:m>
                  <m:oMath xmlns:m="http://schemas.openxmlformats.org/officeDocument/2006/math"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𝐹</m:t>
                    </m:r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=−6∙</m:t>
                    </m:r>
                    <m:sSup>
                      <m:sSupPr>
                        <m:ctrlPr>
                          <a:rPr lang="es-419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s-419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s-419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9</m:t>
                        </m:r>
                      </m:sup>
                    </m:sSup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  <a:ea typeface="Cambria Math"/>
                      </a:rPr>
                      <m:t>𝑁</m:t>
                    </m:r>
                    <m:r>
                      <a:rPr lang="es-419" b="0" i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¿</a:t>
                </a:r>
                <a:r>
                  <a:rPr lang="es-MX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cuá</a:t>
                </a:r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l es la magnitud de la fuerza entre dos cargas, una de </a:t>
                </a:r>
                <a14:m>
                  <m:oMath xmlns:m="http://schemas.openxmlformats.org/officeDocument/2006/math">
                    <m:r>
                      <a:rPr lang="es-419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4</m:t>
                    </m:r>
                    <m:r>
                      <a:rPr lang="es-419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es-419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y la otra de  </a:t>
                </a:r>
                <a14:m>
                  <m:oMath xmlns:m="http://schemas.openxmlformats.org/officeDocument/2006/math">
                    <m:r>
                      <a:rPr lang="es-419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−</m:t>
                    </m:r>
                    <m:r>
                      <a:rPr lang="es-419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5</m:t>
                    </m:r>
                    <m:r>
                      <a:rPr lang="es-419" i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es-419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</a:rPr>
                  <a:t> que se encuentran a 10 metros de distancia?</a:t>
                </a:r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endParaRPr>
              </a:p>
            </p:txBody>
          </p:sp>
        </mc:Choice>
        <mc:Fallback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165" y="1440729"/>
                <a:ext cx="9640240" cy="1200329"/>
              </a:xfrm>
              <a:prstGeom prst="rect">
                <a:avLst/>
              </a:prstGeom>
              <a:blipFill rotWithShape="1">
                <a:blip r:embed="rId6"/>
                <a:stretch>
                  <a:fillRect l="-569" t="-2538" b="-710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5 CuadroTexto"/>
              <p:cNvSpPr txBox="1"/>
              <p:nvPr/>
            </p:nvSpPr>
            <p:spPr>
              <a:xfrm>
                <a:off x="6466179" y="2476300"/>
                <a:ext cx="2052934" cy="7911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𝐹</m:t>
                      </m:r>
                      <m:r>
                        <a:rPr lang="es-419" sz="2400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𝑘</m:t>
                          </m:r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sSub>
                            <m:sSubPr>
                              <m:ctrlP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s-419" sz="2400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sSub>
                            <m:sSubPr>
                              <m:ctrlP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s-419" sz="2400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419" sz="2400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6179" y="2476300"/>
                <a:ext cx="2052934" cy="79117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6 CuadroTexto"/>
              <p:cNvSpPr txBox="1"/>
              <p:nvPr/>
            </p:nvSpPr>
            <p:spPr>
              <a:xfrm>
                <a:off x="1242523" y="3934404"/>
                <a:ext cx="32620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𝑟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=10 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𝑚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=+4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𝑐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=−5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𝑐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" name="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523" y="3934404"/>
                <a:ext cx="3262047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26 CuadroTexto"/>
              <p:cNvSpPr txBox="1"/>
              <p:nvPr/>
            </p:nvSpPr>
            <p:spPr>
              <a:xfrm>
                <a:off x="3153675" y="2547793"/>
                <a:ext cx="1997855" cy="648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9∙10</m:t>
                          </m:r>
                        </m:e>
                        <m:sup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9</m:t>
                          </m:r>
                        </m:sup>
                      </m:sSup>
                      <m:f>
                        <m:fPr>
                          <m:ctrlP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𝑁</m:t>
                          </m:r>
                          <m:sSup>
                            <m:sSupPr>
                              <m:ctrlP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7" name="2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3675" y="2547793"/>
                <a:ext cx="1997855" cy="64819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17 CuadroTexto"/>
              <p:cNvSpPr txBox="1"/>
              <p:nvPr/>
            </p:nvSpPr>
            <p:spPr>
              <a:xfrm>
                <a:off x="4748606" y="3191254"/>
                <a:ext cx="2663806" cy="648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𝐹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s-419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419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9∙10</m:t>
                          </m:r>
                        </m:e>
                        <m:sup>
                          <m:r>
                            <a:rPr lang="es-419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9</m:t>
                          </m:r>
                        </m:sup>
                      </m:sSup>
                      <m:f>
                        <m:fPr>
                          <m:ctrlPr>
                            <a:rPr lang="es-419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419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𝑁</m:t>
                          </m:r>
                          <m:sSup>
                            <m:sSupPr>
                              <m:ctrlP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sSub>
                            <m:sSubPr>
                              <m:ctrlP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8" name="1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8606" y="3191254"/>
                <a:ext cx="2663806" cy="64819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18 CuadroTexto"/>
              <p:cNvSpPr txBox="1"/>
              <p:nvPr/>
            </p:nvSpPr>
            <p:spPr>
              <a:xfrm>
                <a:off x="4748606" y="4200904"/>
                <a:ext cx="2869182" cy="6970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𝐹</m:t>
                      </m:r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s-419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419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9∙10</m:t>
                          </m:r>
                        </m:e>
                        <m:sup>
                          <m:r>
                            <a:rPr lang="es-419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9</m:t>
                          </m:r>
                        </m:sup>
                      </m:sSup>
                      <m:f>
                        <m:fPr>
                          <m:ctrlPr>
                            <a:rPr lang="es-419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419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𝑁</m:t>
                          </m:r>
                          <m:sSup>
                            <m:sSupPr>
                              <m:ctrlP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𝑐</m:t>
                          </m:r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∙−5</m:t>
                          </m:r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𝑐</m:t>
                          </m:r>
                        </m:num>
                        <m:den>
                          <m:sSup>
                            <m:sSupPr>
                              <m:ctrlP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419" i="1">
                                      <a:solidFill>
                                        <a:schemeClr val="tx1">
                                          <a:lumMod val="65000"/>
                                          <a:lumOff val="35000"/>
                                        </a:schemeClr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419" b="0" i="1" smtClean="0">
                                      <a:solidFill>
                                        <a:schemeClr val="tx1">
                                          <a:lumMod val="65000"/>
                                          <a:lumOff val="35000"/>
                                        </a:schemeClr>
                                      </a:solidFill>
                                      <a:latin typeface="Cambria Math"/>
                                    </a:rPr>
                                    <m:t>10 </m:t>
                                  </m:r>
                                  <m:r>
                                    <a:rPr lang="es-419" b="0" i="1" smtClean="0">
                                      <a:solidFill>
                                        <a:schemeClr val="tx1">
                                          <a:lumMod val="65000"/>
                                          <a:lumOff val="35000"/>
                                        </a:schemeClr>
                                      </a:solidFill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</m:d>
                            </m:e>
                            <m:sup>
                              <m:r>
                                <a:rPr lang="es-419" b="0" i="1" smtClean="0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9" name="1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8606" y="4200904"/>
                <a:ext cx="2869182" cy="69705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27 CuadroTexto"/>
              <p:cNvSpPr txBox="1"/>
              <p:nvPr/>
            </p:nvSpPr>
            <p:spPr>
              <a:xfrm>
                <a:off x="7492646" y="4190271"/>
                <a:ext cx="2524922" cy="648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419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9∙10</m:t>
                              </m:r>
                            </m:e>
                            <m:sup>
                              <m: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9</m:t>
                              </m:r>
                            </m:sup>
                          </m:sSup>
                          <m:r>
                            <a:rPr lang="es-419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𝑁</m:t>
                          </m:r>
                          <m:sSup>
                            <m:sSupPr>
                              <m:ctrlP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419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s-419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</a:rPr>
                            <m:t>−20</m:t>
                          </m:r>
                          <m:sSup>
                            <m:sSupPr>
                              <m:ctrlP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419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100</m:t>
                              </m:r>
                              <m: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s-419" i="1">
                                  <a:solidFill>
                                    <a:schemeClr val="tx1">
                                      <a:lumMod val="65000"/>
                                      <a:lumOff val="35000"/>
                                    </a:schemeClr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8" name="2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2646" y="4190271"/>
                <a:ext cx="2524922" cy="64819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10 Conector recto"/>
          <p:cNvCxnSpPr/>
          <p:nvPr/>
        </p:nvCxnSpPr>
        <p:spPr>
          <a:xfrm flipV="1">
            <a:off x="8825022" y="4275133"/>
            <a:ext cx="244549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flipV="1">
            <a:off x="9647301" y="4236139"/>
            <a:ext cx="244549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V="1">
            <a:off x="9110359" y="4602035"/>
            <a:ext cx="244549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 flipV="1">
            <a:off x="8298703" y="4602035"/>
            <a:ext cx="244549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31 CuadroTexto"/>
              <p:cNvSpPr txBox="1"/>
              <p:nvPr/>
            </p:nvSpPr>
            <p:spPr>
              <a:xfrm>
                <a:off x="4902183" y="5058851"/>
                <a:ext cx="18910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s-419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419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9∙10</m:t>
                          </m:r>
                        </m:e>
                        <m:sup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7</m:t>
                          </m:r>
                        </m:sup>
                      </m:sSup>
                      <m:r>
                        <a:rPr lang="es-419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𝑁</m:t>
                      </m:r>
                      <m:r>
                        <a:rPr lang="es-419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s-419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−20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2" name="3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2183" y="5058851"/>
                <a:ext cx="1891030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32 Conector recto"/>
          <p:cNvCxnSpPr/>
          <p:nvPr/>
        </p:nvCxnSpPr>
        <p:spPr>
          <a:xfrm flipV="1">
            <a:off x="8755107" y="4602035"/>
            <a:ext cx="244549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 flipV="1">
            <a:off x="8396838" y="4236139"/>
            <a:ext cx="122274" cy="7906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34 CuadroTexto"/>
              <p:cNvSpPr txBox="1"/>
              <p:nvPr/>
            </p:nvSpPr>
            <p:spPr>
              <a:xfrm>
                <a:off x="4929132" y="5428183"/>
                <a:ext cx="17307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s-419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−180</m:t>
                          </m:r>
                          <m:r>
                            <a:rPr lang="es-419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∙10</m:t>
                          </m:r>
                        </m:e>
                        <m:sup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7</m:t>
                          </m:r>
                        </m:sup>
                      </m:sSup>
                      <m:r>
                        <a:rPr lang="es-419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5" name="3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9132" y="5428183"/>
                <a:ext cx="1730730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35 CuadroTexto"/>
              <p:cNvSpPr txBox="1"/>
              <p:nvPr/>
            </p:nvSpPr>
            <p:spPr>
              <a:xfrm>
                <a:off x="4934082" y="5856863"/>
                <a:ext cx="16457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b="0" i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s-419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−1,8</m:t>
                          </m:r>
                          <m:r>
                            <a:rPr lang="es-419" i="1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∙10</m:t>
                          </m:r>
                        </m:e>
                        <m:sup>
                          <m:r>
                            <a:rPr lang="es-419" b="0" i="1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9</m:t>
                          </m:r>
                        </m:sup>
                      </m:sSup>
                      <m:r>
                        <a:rPr lang="es-419" i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mbria Math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es-419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6" name="3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4082" y="5856863"/>
                <a:ext cx="1645771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0806616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27" grpId="0"/>
      <p:bldP spid="18" grpId="0"/>
      <p:bldP spid="19" grpId="0"/>
      <p:bldP spid="28" grpId="0"/>
      <p:bldP spid="32" grpId="0"/>
      <p:bldP spid="35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8">
            <a:extLst>
              <a:ext uri="{FF2B5EF4-FFF2-40B4-BE49-F238E27FC236}">
                <a16:creationId xmlns="" xmlns:a16="http://schemas.microsoft.com/office/drawing/2014/main" id="{76694588-69ED-407A-8D17-D0F9D0D1F7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27387">
            <a:off x="-261440" y="5540390"/>
            <a:ext cx="1371612" cy="1371611"/>
          </a:xfrm>
          <a:prstGeom prst="rect">
            <a:avLst/>
          </a:prstGeom>
        </p:spPr>
      </p:pic>
      <p:pic>
        <p:nvPicPr>
          <p:cNvPr id="21" name="Imagen 28">
            <a:extLst>
              <a:ext uri="{FF2B5EF4-FFF2-40B4-BE49-F238E27FC236}">
                <a16:creationId xmlns="" xmlns:a16="http://schemas.microsoft.com/office/drawing/2014/main" id="{59FF3705-4344-41BA-B2E6-C8792B4F67B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456200" y="1512700"/>
            <a:ext cx="558758" cy="1130856"/>
          </a:xfrm>
          <a:prstGeom prst="rect">
            <a:avLst/>
          </a:prstGeom>
        </p:spPr>
      </p:pic>
      <p:pic>
        <p:nvPicPr>
          <p:cNvPr id="3" name="Imagen 28">
            <a:extLst>
              <a:ext uri="{FF2B5EF4-FFF2-40B4-BE49-F238E27FC236}">
                <a16:creationId xmlns="" xmlns:a16="http://schemas.microsoft.com/office/drawing/2014/main" id="{6D0618E7-92B4-478E-9D02-718087CCA3E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352949" y="207483"/>
            <a:ext cx="558758" cy="1130856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="" xmlns:a16="http://schemas.microsoft.com/office/drawing/2014/main" id="{1B837A17-F633-4DD2-9E26-7301BF80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196" y="115066"/>
            <a:ext cx="8515341" cy="1295463"/>
          </a:xfrm>
        </p:spPr>
        <p:txBody>
          <a:bodyPr>
            <a:normAutofit/>
          </a:bodyPr>
          <a:lstStyle/>
          <a:p>
            <a:pPr algn="ctr"/>
            <a:r>
              <a:rPr lang="es-ES" sz="4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Final</a:t>
            </a:r>
            <a:endParaRPr lang="es-E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D8E949F6-DEF2-4122-A64A-5765BCC02280}"/>
              </a:ext>
            </a:extLst>
          </p:cNvPr>
          <p:cNvSpPr txBox="1"/>
          <p:nvPr/>
        </p:nvSpPr>
        <p:spPr>
          <a:xfrm>
            <a:off x="0" y="2141978"/>
            <a:ext cx="43355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latin typeface="gobCL"/>
              </a:rPr>
              <a:t> </a:t>
            </a:r>
          </a:p>
          <a:p>
            <a:pPr algn="ctr"/>
            <a:endParaRPr lang="es-ES" sz="3600" b="1" dirty="0">
              <a:latin typeface="gobCL"/>
            </a:endParaRPr>
          </a:p>
          <a:p>
            <a:pPr algn="ctr"/>
            <a:endParaRPr lang="es-ES" sz="3600" b="1" dirty="0"/>
          </a:p>
        </p:txBody>
      </p:sp>
      <p:sp>
        <p:nvSpPr>
          <p:cNvPr id="16" name="Elipse 9">
            <a:extLst>
              <a:ext uri="{FF2B5EF4-FFF2-40B4-BE49-F238E27FC236}">
                <a16:creationId xmlns="" xmlns:a16="http://schemas.microsoft.com/office/drawing/2014/main" id="{196022B5-6C9E-432F-A712-F818C6C9B4AA}"/>
              </a:ext>
            </a:extLst>
          </p:cNvPr>
          <p:cNvSpPr/>
          <p:nvPr/>
        </p:nvSpPr>
        <p:spPr>
          <a:xfrm>
            <a:off x="10999405" y="210999"/>
            <a:ext cx="1014455" cy="1014455"/>
          </a:xfrm>
          <a:prstGeom prst="ellipse">
            <a:avLst/>
          </a:prstGeom>
          <a:solidFill>
            <a:srgbClr val="D557A5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092" dirty="0">
              <a:solidFill>
                <a:srgbClr val="D557A5"/>
              </a:solidFill>
            </a:endParaRPr>
          </a:p>
        </p:txBody>
      </p:sp>
      <p:pic>
        <p:nvPicPr>
          <p:cNvPr id="20" name="Imagen 28">
            <a:extLst>
              <a:ext uri="{FF2B5EF4-FFF2-40B4-BE49-F238E27FC236}">
                <a16:creationId xmlns="" xmlns:a16="http://schemas.microsoft.com/office/drawing/2014/main" id="{137607EF-D14A-49F3-A056-8DCFA7EA0E1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3" t="21093" r="33012"/>
          <a:stretch/>
        </p:blipFill>
        <p:spPr>
          <a:xfrm>
            <a:off x="11176821" y="338958"/>
            <a:ext cx="558758" cy="1130856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1746014" y="1761169"/>
            <a:ext cx="76386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Ahora te toca a ti</a:t>
            </a:r>
          </a:p>
          <a:p>
            <a:endParaRPr lang="es-MX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Practica lo aprendido, desarrollando la hoja de trabajo de esta clase.</a:t>
            </a:r>
            <a:endParaRPr lang="es-MX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52603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8.1|1.8|4.4|5.4|8.4|21.6|3.7|8.2|12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10622</TotalTime>
  <Words>811</Words>
  <Application>Microsoft Office PowerPoint</Application>
  <PresentationFormat>Personalizado</PresentationFormat>
  <Paragraphs>54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Aplicaciones de la función potencia</vt:lpstr>
      <vt:lpstr>Función potencia</vt:lpstr>
      <vt:lpstr>Ley de Coulomb</vt:lpstr>
      <vt:lpstr>Ley de Coulomb</vt:lpstr>
      <vt:lpstr>Ley de Coulomb</vt:lpstr>
      <vt:lpstr>Ley de Coulomb</vt:lpstr>
      <vt:lpstr>Final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Pedro Rupin Gutiérrez</cp:lastModifiedBy>
  <cp:revision>97</cp:revision>
  <dcterms:created xsi:type="dcterms:W3CDTF">2020-08-18T18:49:15Z</dcterms:created>
  <dcterms:modified xsi:type="dcterms:W3CDTF">2020-09-08T18:22:22Z</dcterms:modified>
</cp:coreProperties>
</file>