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21"/>
  </p:notesMasterIdLst>
  <p:sldIdLst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FE64CA7A-80A3-402E-BBC3-CB55E86AD91A}">
          <p14:sldIdLst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87379" autoAdjust="0"/>
  </p:normalViewPr>
  <p:slideViewPr>
    <p:cSldViewPr>
      <p:cViewPr varScale="1">
        <p:scale>
          <a:sx n="70" d="100"/>
          <a:sy n="70" d="100"/>
        </p:scale>
        <p:origin x="132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1206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6B58B-2FC5-4CD0-9385-E19C929476EF}" type="datetimeFigureOut">
              <a:rPr lang="es-ES" smtClean="0"/>
              <a:t>02/04/2020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217D4-4DAE-453B-9C17-1AD7D6B475C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4356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CBA850E-6C32-497E-9D22-A9EC58ABE447}" type="slidenum">
              <a:rPr lang="es-CL" sz="1200" smtClean="0">
                <a:solidFill>
                  <a:prstClr val="black"/>
                </a:solidFill>
              </a:rPr>
              <a:pPr eaLnBrk="1" hangingPunct="1"/>
              <a:t>1</a:t>
            </a:fld>
            <a:endParaRPr lang="es-CL" sz="1200" dirty="0" smtClean="0">
              <a:solidFill>
                <a:prstClr val="black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825167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BA45C-4EC7-42E1-BD07-AEF44D321BC1}" type="slidenum">
              <a:rPr lang="es-CL" smtClean="0"/>
              <a:pPr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3435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BA45C-4EC7-42E1-BD07-AEF44D321BC1}" type="slidenum">
              <a:rPr lang="es-CL" smtClean="0"/>
              <a:pPr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73247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246B-D5B9-4B17-A69C-0E04DF4C3431}" type="datetimeFigureOut">
              <a:rPr lang="es-ES" smtClean="0"/>
              <a:t>02/04/2020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C9DC-9B50-4566-90CC-00F2D4C24DC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8743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246B-D5B9-4B17-A69C-0E04DF4C3431}" type="datetimeFigureOut">
              <a:rPr lang="es-ES" smtClean="0"/>
              <a:t>02/04/2020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C9DC-9B50-4566-90CC-00F2D4C24DC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2177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246B-D5B9-4B17-A69C-0E04DF4C3431}" type="datetimeFigureOut">
              <a:rPr lang="es-ES" smtClean="0"/>
              <a:t>02/04/2020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C9DC-9B50-4566-90CC-00F2D4C24DC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3534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D84C7-ECF9-4B80-A086-9B6EB76AD1D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891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7500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320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A9BA2-D18D-4631-9F5B-691FEEB0E1D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336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7500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56992"/>
            <a:ext cx="7772400" cy="1362075"/>
          </a:xfrm>
        </p:spPr>
        <p:txBody>
          <a:bodyPr anchor="t">
            <a:noAutofit/>
          </a:bodyPr>
          <a:lstStyle>
            <a:lvl1pPr algn="l">
              <a:defRPr sz="3600" b="0" cap="none">
                <a:solidFill>
                  <a:srgbClr val="FFFF00"/>
                </a:solidFill>
                <a:latin typeface="Arial Black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Arial Blac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20460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D939E-EB9F-4216-B413-381B669288AF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758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73427-497E-445A-8E0B-42C5EC83B9E7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36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F99B9-FD17-4D80-B1EE-7A9BA9FED4CD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814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v_segala\Desktop\casita y fo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251951" cy="694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CE3E8-5FA6-467A-9F53-831C2B436B8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002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179C9-A717-4563-BED0-C527C6508654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113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246B-D5B9-4B17-A69C-0E04DF4C3431}" type="datetimeFigureOut">
              <a:rPr lang="es-ES" smtClean="0"/>
              <a:t>02/04/2020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C9DC-9B50-4566-90CC-00F2D4C24DC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89712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s-CL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FB037-50CF-47B5-811B-AF9EB218E77D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704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BE208-BAA3-4A18-BD67-5FE450119F3B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550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64FDD-D57F-4CE1-9608-6E80A501B6F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926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246B-D5B9-4B17-A69C-0E04DF4C3431}" type="datetimeFigureOut">
              <a:rPr lang="es-ES" smtClean="0"/>
              <a:t>02/04/2020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C9DC-9B50-4566-90CC-00F2D4C24DC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2340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246B-D5B9-4B17-A69C-0E04DF4C3431}" type="datetimeFigureOut">
              <a:rPr lang="es-ES" smtClean="0"/>
              <a:t>02/04/2020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C9DC-9B50-4566-90CC-00F2D4C24DC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12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246B-D5B9-4B17-A69C-0E04DF4C3431}" type="datetimeFigureOut">
              <a:rPr lang="es-ES" smtClean="0"/>
              <a:t>02/04/2020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C9DC-9B50-4566-90CC-00F2D4C24DC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9023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246B-D5B9-4B17-A69C-0E04DF4C3431}" type="datetimeFigureOut">
              <a:rPr lang="es-ES" smtClean="0"/>
              <a:t>02/04/2020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C9DC-9B50-4566-90CC-00F2D4C24DC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6379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246B-D5B9-4B17-A69C-0E04DF4C3431}" type="datetimeFigureOut">
              <a:rPr lang="es-ES" smtClean="0"/>
              <a:t>02/04/2020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C9DC-9B50-4566-90CC-00F2D4C24DC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6020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246B-D5B9-4B17-A69C-0E04DF4C3431}" type="datetimeFigureOut">
              <a:rPr lang="es-ES" smtClean="0"/>
              <a:t>02/04/2020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C9DC-9B50-4566-90CC-00F2D4C24DC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6925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246B-D5B9-4B17-A69C-0E04DF4C3431}" type="datetimeFigureOut">
              <a:rPr lang="es-ES" smtClean="0"/>
              <a:t>02/04/2020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C9DC-9B50-4566-90CC-00F2D4C24DC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98983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9246B-D5B9-4B17-A69C-0E04DF4C3431}" type="datetimeFigureOut">
              <a:rPr lang="es-ES" smtClean="0"/>
              <a:t>02/04/2020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8C9DC-9B50-4566-90CC-00F2D4C24DC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852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7500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L" smtClean="0"/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5113BF-29E9-4F8E-92D3-0013F500C313}" type="slidenum">
              <a:rPr lang="es-ES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1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FF0000"/>
          </a:solidFill>
          <a:latin typeface="Arial Black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404040"/>
          </a:solidFill>
          <a:latin typeface="Arial Black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404040"/>
          </a:solidFill>
          <a:latin typeface="Arial Black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404040"/>
          </a:solidFill>
          <a:latin typeface="Arial Black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404040"/>
          </a:solidFill>
          <a:latin typeface="Arial Black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404040"/>
          </a:solidFill>
          <a:latin typeface="Arial Blac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77800" y="1917849"/>
            <a:ext cx="8788400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r>
              <a:rPr lang="es-ES" sz="2000" b="1" dirty="0">
                <a:solidFill>
                  <a:prstClr val="white"/>
                </a:solidFill>
                <a:latin typeface="Century Gothic" pitchFamily="34" charset="0"/>
              </a:rPr>
              <a:t/>
            </a:r>
            <a:br>
              <a:rPr lang="es-ES" sz="2000" b="1" dirty="0">
                <a:solidFill>
                  <a:prstClr val="white"/>
                </a:solidFill>
                <a:latin typeface="Century Gothic" pitchFamily="34" charset="0"/>
              </a:rPr>
            </a:br>
            <a:endParaRPr lang="es-ES" sz="2000" b="1" dirty="0" smtClean="0">
              <a:solidFill>
                <a:prstClr val="white"/>
              </a:solidFill>
              <a:latin typeface="Century Gothic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b="1" dirty="0">
              <a:solidFill>
                <a:prstClr val="white"/>
              </a:solidFill>
              <a:latin typeface="Century Gothic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b="1" dirty="0">
              <a:solidFill>
                <a:prstClr val="white"/>
              </a:solidFill>
              <a:latin typeface="Century Gothic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b="1" dirty="0">
              <a:solidFill>
                <a:prstClr val="white"/>
              </a:solidFill>
              <a:latin typeface="Century Gothic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b="1" dirty="0" smtClean="0">
              <a:solidFill>
                <a:prstClr val="white"/>
              </a:solidFill>
              <a:latin typeface="Century Gothic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b="1" dirty="0">
              <a:solidFill>
                <a:prstClr val="white"/>
              </a:solidFill>
              <a:latin typeface="Century Gothic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prstClr val="white"/>
                </a:solidFill>
                <a:latin typeface="Century Gothic" pitchFamily="34" charset="0"/>
              </a:rPr>
              <a:t/>
            </a:r>
            <a:br>
              <a:rPr lang="es-ES" sz="1600" b="1" dirty="0">
                <a:solidFill>
                  <a:prstClr val="white"/>
                </a:solidFill>
                <a:latin typeface="Century Gothic" pitchFamily="34" charset="0"/>
              </a:rPr>
            </a:br>
            <a:endParaRPr lang="es-ES" sz="1600" b="1" dirty="0" smtClean="0">
              <a:solidFill>
                <a:prstClr val="white"/>
              </a:solidFill>
              <a:latin typeface="Century Gothic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solidFill>
                  <a:prstClr val="white"/>
                </a:solidFill>
                <a:latin typeface="Century Gothic" pitchFamily="34" charset="0"/>
              </a:rPr>
              <a:t>Combustibles </a:t>
            </a:r>
            <a:r>
              <a:rPr lang="es-ES" sz="1600" b="1" dirty="0" smtClean="0">
                <a:solidFill>
                  <a:prstClr val="white"/>
                </a:solidFill>
                <a:latin typeface="Century Gothic" pitchFamily="34" charset="0"/>
              </a:rPr>
              <a:t>y </a:t>
            </a:r>
            <a:r>
              <a:rPr lang="es-ES" sz="1600" b="1" dirty="0" smtClean="0">
                <a:solidFill>
                  <a:prstClr val="white"/>
                </a:solidFill>
                <a:latin typeface="Century Gothic" pitchFamily="34" charset="0"/>
              </a:rPr>
              <a:t>Lubricantes</a:t>
            </a:r>
            <a:r>
              <a:rPr lang="es-CL" sz="2000" b="1" dirty="0">
                <a:solidFill>
                  <a:prstClr val="white"/>
                </a:solidFill>
                <a:latin typeface="Century Gothic" pitchFamily="34" charset="0"/>
              </a:rPr>
              <a:t/>
            </a:r>
            <a:br>
              <a:rPr lang="es-CL" sz="2000" b="1" dirty="0">
                <a:solidFill>
                  <a:prstClr val="white"/>
                </a:solidFill>
                <a:latin typeface="Century Gothic" pitchFamily="34" charset="0"/>
              </a:rPr>
            </a:br>
            <a:endParaRPr lang="es-CL" sz="2000" b="1" dirty="0" smtClean="0">
              <a:solidFill>
                <a:prstClr val="white"/>
              </a:solidFill>
              <a:latin typeface="Century Gothic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CL" sz="2000" b="1" dirty="0">
                <a:solidFill>
                  <a:prstClr val="white"/>
                </a:solidFill>
                <a:latin typeface="Century Gothic" pitchFamily="34" charset="0"/>
              </a:rPr>
              <a:t/>
            </a:r>
            <a:br>
              <a:rPr lang="es-CL" sz="2000" b="1" dirty="0">
                <a:solidFill>
                  <a:prstClr val="white"/>
                </a:solidFill>
                <a:latin typeface="Century Gothic" pitchFamily="34" charset="0"/>
              </a:rPr>
            </a:br>
            <a:r>
              <a:rPr lang="es-CL" sz="2000" b="1" dirty="0" smtClean="0">
                <a:solidFill>
                  <a:prstClr val="white"/>
                </a:solidFill>
                <a:latin typeface="Century Gothic" pitchFamily="34" charset="0"/>
              </a:rPr>
              <a:t>				</a:t>
            </a:r>
            <a:endParaRPr lang="en-US" sz="2000" b="1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755650" y="2781300"/>
            <a:ext cx="777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s-CL" sz="1000" b="1" dirty="0">
              <a:solidFill>
                <a:prstClr val="black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475656" y="2227302"/>
            <a:ext cx="59766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CL" sz="3000" b="1" dirty="0" smtClean="0">
                <a:solidFill>
                  <a:prstClr val="white"/>
                </a:solidFill>
                <a:latin typeface="Century Gothic" pitchFamily="34" charset="0"/>
              </a:rPr>
              <a:t>Lubricantes</a:t>
            </a:r>
          </a:p>
        </p:txBody>
      </p:sp>
    </p:spTree>
    <p:extLst>
      <p:ext uri="{BB962C8B-B14F-4D97-AF65-F5344CB8AC3E}">
        <p14:creationId xmlns:p14="http://schemas.microsoft.com/office/powerpoint/2010/main" val="41755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/>
          </a:bodyPr>
          <a:lstStyle/>
          <a:p>
            <a:r>
              <a:rPr lang="es-CL" b="1" dirty="0">
                <a:latin typeface="Arial" panose="020B0604020202020204" pitchFamily="34" charset="0"/>
              </a:rPr>
              <a:t>Lubricación hidrostática </a:t>
            </a:r>
            <a:endParaRPr lang="es-CL" b="1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s-CL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s-CL" dirty="0" smtClean="0">
                <a:latin typeface="Arial" panose="020B0604020202020204" pitchFamily="34" charset="0"/>
              </a:rPr>
              <a:t> </a:t>
            </a:r>
            <a:r>
              <a:rPr lang="es-CL" dirty="0">
                <a:latin typeface="Arial" panose="020B0604020202020204" pitchFamily="34" charset="0"/>
              </a:rPr>
              <a:t>la película de lubricante es tan fina que existe un contacto parcial metal-metal. </a:t>
            </a:r>
            <a:endParaRPr lang="es-CL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s-CL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s-CL" dirty="0" smtClean="0">
                <a:latin typeface="Arial" panose="020B0604020202020204" pitchFamily="34" charset="0"/>
              </a:rPr>
              <a:t> En </a:t>
            </a:r>
            <a:r>
              <a:rPr lang="es-CL" dirty="0">
                <a:latin typeface="Arial" panose="020B0604020202020204" pitchFamily="34" charset="0"/>
              </a:rPr>
              <a:t>este tipo de lubricación (de película delgada, imperfecta o parcial) mas que la viscosidad del lubricante es más importante la composición química. </a:t>
            </a:r>
          </a:p>
        </p:txBody>
      </p:sp>
    </p:spTree>
    <p:extLst>
      <p:ext uri="{BB962C8B-B14F-4D97-AF65-F5344CB8AC3E}">
        <p14:creationId xmlns:p14="http://schemas.microsoft.com/office/powerpoint/2010/main" val="161868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34" y="404664"/>
            <a:ext cx="862012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517" y="3789040"/>
            <a:ext cx="3455987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25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None/>
            </a:pPr>
            <a:r>
              <a:rPr lang="es-CL" dirty="0"/>
              <a:t> </a:t>
            </a:r>
            <a:r>
              <a:rPr lang="es-CL" dirty="0" smtClean="0"/>
              <a:t>   Elastohidrodinámica</a:t>
            </a:r>
            <a:r>
              <a:rPr lang="es-CL" dirty="0"/>
              <a:t>: La carga es soportada por el film viscoso con deformación elástica en la zona de contacto (</a:t>
            </a:r>
            <a:r>
              <a:rPr lang="es-CL" dirty="0" err="1"/>
              <a:t>ej</a:t>
            </a:r>
            <a:r>
              <a:rPr lang="es-CL" dirty="0"/>
              <a:t>: engranajes)</a:t>
            </a:r>
            <a:br>
              <a:rPr lang="es-CL" dirty="0"/>
            </a:b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92896"/>
            <a:ext cx="3420380" cy="342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0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539552" y="188640"/>
          <a:ext cx="8208912" cy="6480720"/>
        </p:xfrm>
        <a:graphic>
          <a:graphicData uri="http://schemas.openxmlformats.org/drawingml/2006/table">
            <a:tbl>
              <a:tblPr/>
              <a:tblGrid>
                <a:gridCol w="820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0">
                <a:tc>
                  <a:txBody>
                    <a:bodyPr/>
                    <a:lstStyle/>
                    <a:p>
                      <a:r>
                        <a:rPr lang="es-ES" sz="1600" b="1" dirty="0">
                          <a:latin typeface="Arial" pitchFamily="34" charset="0"/>
                          <a:cs typeface="Arial" pitchFamily="34" charset="0"/>
                        </a:rPr>
                        <a:t>Clasificación API </a:t>
                      </a:r>
                      <a:r>
                        <a:rPr lang="es-ES" sz="1600" b="1" dirty="0" smtClean="0">
                          <a:latin typeface="Arial" pitchFamily="34" charset="0"/>
                          <a:cs typeface="Arial" pitchFamily="34" charset="0"/>
                        </a:rPr>
                        <a:t>transmisión</a:t>
                      </a:r>
                    </a:p>
                    <a:p>
                      <a:endParaRPr lang="es-ES" sz="16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s-ES" sz="1600" b="1" dirty="0">
                          <a:latin typeface="Arial" pitchFamily="34" charset="0"/>
                          <a:cs typeface="Arial" pitchFamily="34" charset="0"/>
                        </a:rPr>
                        <a:t>API- GL1</a:t>
                      </a:r>
                      <a:r>
                        <a:rPr lang="es-ES" sz="1600" dirty="0"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s-ES" sz="1600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s-ES" sz="1600" dirty="0">
                          <a:latin typeface="Arial" pitchFamily="34" charset="0"/>
                          <a:cs typeface="Arial" pitchFamily="34" charset="0"/>
                        </a:rPr>
                        <a:t>Para transmisiones de ejes con engranaje helicoidal, y tornillo sin fin y en determinadas transmisiones manuales. Pueden contener aditivos: antioxidantes, anti-herrumbre, anti-espuma y agentes que rebajen el punto de solidificación</a:t>
                      </a:r>
                      <a:r>
                        <a:rPr lang="es-ES" sz="16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endParaRPr lang="es-ES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s-ES" sz="1600" b="1" dirty="0">
                          <a:latin typeface="Arial" pitchFamily="34" charset="0"/>
                          <a:cs typeface="Arial" pitchFamily="34" charset="0"/>
                        </a:rPr>
                        <a:t>API- </a:t>
                      </a:r>
                      <a:r>
                        <a:rPr lang="es-ES" sz="1600" b="1" dirty="0" smtClean="0">
                          <a:latin typeface="Arial" pitchFamily="34" charset="0"/>
                          <a:cs typeface="Arial" pitchFamily="34" charset="0"/>
                        </a:rPr>
                        <a:t>GL2</a:t>
                      </a:r>
                      <a:r>
                        <a:rPr lang="es-ES" sz="1600" dirty="0"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s-ES" sz="1600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s-ES" sz="1600" dirty="0">
                          <a:latin typeface="Arial" pitchFamily="34" charset="0"/>
                          <a:cs typeface="Arial" pitchFamily="34" charset="0"/>
                        </a:rPr>
                        <a:t>Para transmisiones con tornillo sin fin en las que un aceite GL-1 no es suficiente</a:t>
                      </a:r>
                      <a:r>
                        <a:rPr lang="es-ES" sz="16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endParaRPr lang="es-ES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s-ES" sz="1600" b="1" dirty="0" smtClean="0">
                          <a:latin typeface="Arial" pitchFamily="34" charset="0"/>
                          <a:cs typeface="Arial" pitchFamily="34" charset="0"/>
                        </a:rPr>
                        <a:t>API-GL-3</a:t>
                      </a:r>
                      <a:r>
                        <a:rPr lang="es-ES" sz="1600" dirty="0"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s-ES" sz="1600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s-ES" sz="1600" dirty="0">
                          <a:latin typeface="Arial" pitchFamily="34" charset="0"/>
                          <a:cs typeface="Arial" pitchFamily="34" charset="0"/>
                        </a:rPr>
                        <a:t>Para transmisiones con ejes de engranajes helicoidales que funcionan en servicio y velocidad moderada, y a las que un aceite GL-1 no les es suficiente</a:t>
                      </a:r>
                      <a:r>
                        <a:rPr lang="es-ES" sz="16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endParaRPr lang="es-ES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s-ES" sz="1600" b="1" dirty="0" smtClean="0">
                          <a:latin typeface="Arial" pitchFamily="34" charset="0"/>
                          <a:cs typeface="Arial" pitchFamily="34" charset="0"/>
                        </a:rPr>
                        <a:t>API-GL-4</a:t>
                      </a:r>
                    </a:p>
                    <a:p>
                      <a:r>
                        <a:rPr lang="es-ES" sz="1600" b="1" dirty="0"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s-ES" sz="1600" b="1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s-ES" sz="1600" dirty="0">
                          <a:latin typeface="Arial" pitchFamily="34" charset="0"/>
                          <a:cs typeface="Arial" pitchFamily="34" charset="0"/>
                        </a:rPr>
                        <a:t>Para transmisiones con engranaje helicoidal y transmisiones </a:t>
                      </a:r>
                      <a:r>
                        <a:rPr lang="es-ES" sz="1600" dirty="0" err="1">
                          <a:latin typeface="Arial" pitchFamily="34" charset="0"/>
                          <a:cs typeface="Arial" pitchFamily="34" charset="0"/>
                        </a:rPr>
                        <a:t>hipoides</a:t>
                      </a:r>
                      <a:r>
                        <a:rPr lang="es-ES" sz="1600" dirty="0">
                          <a:latin typeface="Arial" pitchFamily="34" charset="0"/>
                          <a:cs typeface="Arial" pitchFamily="34" charset="0"/>
                        </a:rPr>
                        <a:t> especiales aplicadas a vehículos que funcionan con velocidad elevada y con par bajo, o con velocidad reducida y par elevado. Los aditivos </a:t>
                      </a:r>
                      <a:r>
                        <a:rPr lang="es-ES" sz="1600" dirty="0" err="1">
                          <a:latin typeface="Arial" pitchFamily="34" charset="0"/>
                          <a:cs typeface="Arial" pitchFamily="34" charset="0"/>
                        </a:rPr>
                        <a:t>antidesgaste</a:t>
                      </a:r>
                      <a:r>
                        <a:rPr lang="es-ES" sz="1600" dirty="0">
                          <a:latin typeface="Arial" pitchFamily="34" charset="0"/>
                          <a:cs typeface="Arial" pitchFamily="34" charset="0"/>
                        </a:rPr>
                        <a:t> y extrema presión son utilizados</a:t>
                      </a:r>
                      <a:r>
                        <a:rPr lang="es-ES" sz="16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endParaRPr lang="es-ES" sz="1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s-ES" sz="1600" b="1" dirty="0">
                          <a:latin typeface="Arial" pitchFamily="34" charset="0"/>
                          <a:cs typeface="Arial" pitchFamily="34" charset="0"/>
                        </a:rPr>
                        <a:t>API-GL-5</a:t>
                      </a:r>
                      <a:r>
                        <a:rPr lang="es-ES" sz="1600" dirty="0"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s-ES" sz="1600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s-ES" sz="1600" dirty="0">
                          <a:latin typeface="Arial" pitchFamily="34" charset="0"/>
                          <a:cs typeface="Arial" pitchFamily="34" charset="0"/>
                        </a:rPr>
                        <a:t>Lo mismo que en el punto anterior pero a velocidad elevada y par extremadamente débil, y velocidad reducida y par elevado. Aditivos contra el desgaste y extrema presión son añadidos. </a:t>
                      </a:r>
                    </a:p>
                  </a:txBody>
                  <a:tcPr marL="58057" marR="58057" marT="29029" marB="2902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8" name="Picture 4" descr="http://www.lubricantes.elf.com/es/charte/picto_remonter.gif">
            <a:hlinkClick r:id="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-68263"/>
            <a:ext cx="161925" cy="142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24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6555302" cy="622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22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23" y="15874"/>
            <a:ext cx="8145463" cy="584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9" y="1124744"/>
            <a:ext cx="4895850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86" y="3429000"/>
            <a:ext cx="438150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36974"/>
            <a:ext cx="3067050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68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009" y="44624"/>
            <a:ext cx="41148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577" y="1107381"/>
            <a:ext cx="49196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009" y="1988840"/>
            <a:ext cx="3876675" cy="400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16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8640"/>
            <a:ext cx="594360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416" y="1438003"/>
            <a:ext cx="646271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09838"/>
            <a:ext cx="12493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833" y="3876403"/>
            <a:ext cx="12493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29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556792"/>
            <a:ext cx="5522913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0"/>
          <a:stretch/>
        </p:blipFill>
        <p:spPr bwMode="auto">
          <a:xfrm>
            <a:off x="1331640" y="1081956"/>
            <a:ext cx="6760260" cy="4249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76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44624"/>
            <a:ext cx="7546975" cy="594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566564"/>
            <a:ext cx="67786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89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8120063" cy="555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54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277713"/>
            <a:ext cx="7931150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55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Tipos de Lubricación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L" dirty="0"/>
          </a:p>
          <a:p>
            <a:r>
              <a:rPr lang="es-CL" dirty="0">
                <a:latin typeface="Arial" pitchFamily="34" charset="0"/>
                <a:cs typeface="Arial" pitchFamily="34" charset="0"/>
              </a:rPr>
              <a:t>Pueden distinguirse tres formas distintas: 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lubricación.</a:t>
            </a:r>
          </a:p>
          <a:p>
            <a:endParaRPr lang="es-CL" dirty="0">
              <a:latin typeface="Arial" pitchFamily="34" charset="0"/>
              <a:cs typeface="Arial" pitchFamily="34" charset="0"/>
            </a:endParaRPr>
          </a:p>
          <a:p>
            <a:r>
              <a:rPr lang="es-CL" dirty="0" smtClean="0">
                <a:latin typeface="Arial" pitchFamily="34" charset="0"/>
                <a:cs typeface="Arial" pitchFamily="34" charset="0"/>
              </a:rPr>
              <a:t> hidrodinámica,</a:t>
            </a:r>
          </a:p>
          <a:p>
            <a:endParaRPr lang="es-CL" dirty="0">
              <a:latin typeface="Arial" pitchFamily="34" charset="0"/>
              <a:cs typeface="Arial" pitchFamily="34" charset="0"/>
            </a:endParaRPr>
          </a:p>
          <a:p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dirty="0">
                <a:latin typeface="Arial" pitchFamily="34" charset="0"/>
                <a:cs typeface="Arial" pitchFamily="34" charset="0"/>
              </a:rPr>
              <a:t>límite o de contorno, </a:t>
            </a:r>
            <a:endParaRPr lang="es-CL" dirty="0" smtClean="0">
              <a:latin typeface="Arial" pitchFamily="34" charset="0"/>
              <a:cs typeface="Arial" pitchFamily="34" charset="0"/>
            </a:endParaRPr>
          </a:p>
          <a:p>
            <a:endParaRPr lang="es-CL" dirty="0">
              <a:latin typeface="Arial" pitchFamily="34" charset="0"/>
              <a:cs typeface="Arial" pitchFamily="34" charset="0"/>
            </a:endParaRPr>
          </a:p>
          <a:p>
            <a:r>
              <a:rPr lang="es-CL" dirty="0" smtClean="0">
                <a:latin typeface="Arial" pitchFamily="34" charset="0"/>
                <a:cs typeface="Arial" pitchFamily="34" charset="0"/>
              </a:rPr>
              <a:t>hidrostática</a:t>
            </a:r>
            <a:r>
              <a:rPr lang="es-CL" dirty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9261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597352"/>
          </a:xfrm>
        </p:spPr>
        <p:txBody>
          <a:bodyPr>
            <a:normAutofit/>
          </a:bodyPr>
          <a:lstStyle/>
          <a:p>
            <a:r>
              <a:rPr lang="es-CL" b="1" dirty="0" smtClean="0">
                <a:latin typeface="Arial" pitchFamily="34" charset="0"/>
                <a:cs typeface="Arial" pitchFamily="34" charset="0"/>
              </a:rPr>
              <a:t>Lubricación </a:t>
            </a:r>
            <a:r>
              <a:rPr lang="es-CL" b="1" dirty="0">
                <a:latin typeface="Arial" pitchFamily="34" charset="0"/>
                <a:cs typeface="Arial" pitchFamily="34" charset="0"/>
              </a:rPr>
              <a:t>hidrodinámica: </a:t>
            </a:r>
          </a:p>
          <a:p>
            <a:pPr marL="0" indent="0">
              <a:buNone/>
            </a:pPr>
            <a:endParaRPr lang="es-CL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CL" dirty="0" smtClean="0">
                <a:latin typeface="Arial" pitchFamily="34" charset="0"/>
                <a:cs typeface="Arial" pitchFamily="34" charset="0"/>
              </a:rPr>
              <a:t> Las </a:t>
            </a:r>
            <a:r>
              <a:rPr lang="es-CL" dirty="0">
                <a:latin typeface="Arial" pitchFamily="34" charset="0"/>
                <a:cs typeface="Arial" pitchFamily="34" charset="0"/>
              </a:rPr>
              <a:t>superficies están separadas por una película de lubricante que proporciona estabilidad. </a:t>
            </a:r>
            <a:endParaRPr lang="es-CL" dirty="0">
              <a:latin typeface="Arial" pitchFamily="34" charset="0"/>
            </a:endParaRPr>
          </a:p>
          <a:p>
            <a:pPr marL="0" indent="0" algn="just">
              <a:buNone/>
            </a:pPr>
            <a:endParaRPr lang="es-CL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CL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es-CL" dirty="0">
                <a:latin typeface="Arial" pitchFamily="34" charset="0"/>
                <a:cs typeface="Arial" pitchFamily="34" charset="0"/>
              </a:rPr>
              <a:t>se basa en introducir lubricante a 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presión </a:t>
            </a:r>
            <a:r>
              <a:rPr lang="es-CL" dirty="0">
                <a:latin typeface="Arial" pitchFamily="34" charset="0"/>
                <a:cs typeface="Arial" pitchFamily="34" charset="0"/>
              </a:rPr>
              <a:t>(puede hacerse), exige un caudal de aceite, la presión se genera por movimiento relativo</a:t>
            </a:r>
            <a:r>
              <a:rPr lang="es-CL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s-CL" dirty="0" smtClean="0">
                <a:latin typeface="Arial" pitchFamily="34" charset="0"/>
                <a:cs typeface="Arial" pitchFamily="34" charset="0"/>
              </a:rPr>
              <a:t> </a:t>
            </a:r>
            <a:endParaRPr lang="es-CL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CL" dirty="0" smtClean="0">
                <a:latin typeface="Arial" pitchFamily="34" charset="0"/>
                <a:cs typeface="Arial" pitchFamily="34" charset="0"/>
              </a:rPr>
              <a:t>Se  </a:t>
            </a:r>
            <a:r>
              <a:rPr lang="es-CL" dirty="0">
                <a:latin typeface="Arial" pitchFamily="34" charset="0"/>
                <a:cs typeface="Arial" pitchFamily="34" charset="0"/>
              </a:rPr>
              <a:t>habla también de lubricación de película gruesa, fluida, completa o perfecta. </a:t>
            </a:r>
          </a:p>
        </p:txBody>
      </p:sp>
    </p:spTree>
    <p:extLst>
      <p:ext uri="{BB962C8B-B14F-4D97-AF65-F5344CB8AC3E}">
        <p14:creationId xmlns:p14="http://schemas.microsoft.com/office/powerpoint/2010/main" val="301451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uevo Template  IMAGEN  INACAP 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D3482061FEC3A4AB308AC9386657A56" ma:contentTypeVersion="10" ma:contentTypeDescription="Crear nuevo documento." ma:contentTypeScope="" ma:versionID="3e685daca58487cc668bda8c5191438c">
  <xsd:schema xmlns:xsd="http://www.w3.org/2001/XMLSchema" xmlns:xs="http://www.w3.org/2001/XMLSchema" xmlns:p="http://schemas.microsoft.com/office/2006/metadata/properties" xmlns:ns2="abe219db-0d57-434e-92c6-4bec4c6dd03d" xmlns:ns3="57966055-bb81-4d96-af7b-b5a7b76bd6ae" targetNamespace="http://schemas.microsoft.com/office/2006/metadata/properties" ma:root="true" ma:fieldsID="68105ee019b4ec564d3c73152220de64" ns2:_="" ns3:_="">
    <xsd:import namespace="abe219db-0d57-434e-92c6-4bec4c6dd03d"/>
    <xsd:import namespace="57966055-bb81-4d96-af7b-b5a7b76bd6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e219db-0d57-434e-92c6-4bec4c6dd0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966055-bb81-4d96-af7b-b5a7b76bd6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23AE42-F9EE-4F7A-AB0B-8E2486C4380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F98C545-6BC4-4E7D-8852-B5A519CAE4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F299F3-697C-4602-BEED-1D524FC343D5}"/>
</file>

<file path=docProps/app.xml><?xml version="1.0" encoding="utf-8"?>
<Properties xmlns="http://schemas.openxmlformats.org/officeDocument/2006/extended-properties" xmlns:vt="http://schemas.openxmlformats.org/officeDocument/2006/docPropsVTypes">
  <TotalTime>10535</TotalTime>
  <Words>333</Words>
  <Application>Microsoft Office PowerPoint</Application>
  <PresentationFormat>Presentación en pantalla (4:3)</PresentationFormat>
  <Paragraphs>47</Paragraphs>
  <Slides>15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Century Gothic</vt:lpstr>
      <vt:lpstr>Tahoma</vt:lpstr>
      <vt:lpstr>Times New Roman</vt:lpstr>
      <vt:lpstr>Diseño personalizado</vt:lpstr>
      <vt:lpstr>Nuevo Template  IMAGEN  INACAP 2011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Tipos de Lubricación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Personal</dc:creator>
  <cp:lastModifiedBy>Rodrigo Brito Alvarez</cp:lastModifiedBy>
  <cp:revision>230</cp:revision>
  <dcterms:created xsi:type="dcterms:W3CDTF">2013-08-08T15:19:03Z</dcterms:created>
  <dcterms:modified xsi:type="dcterms:W3CDTF">2020-04-02T13:48:04Z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0x0101003D3482061FEC3A4AB308AC9386657A56</vt:lpwstr>
  </property>
</Properties>
</file>