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80" r:id="rId2"/>
    <p:sldId id="481" r:id="rId3"/>
    <p:sldId id="483" r:id="rId4"/>
    <p:sldId id="482" r:id="rId5"/>
    <p:sldId id="486" r:id="rId6"/>
    <p:sldId id="555" r:id="rId7"/>
    <p:sldId id="487" r:id="rId8"/>
    <p:sldId id="543" r:id="rId9"/>
    <p:sldId id="550" r:id="rId10"/>
    <p:sldId id="528" r:id="rId11"/>
    <p:sldId id="531" r:id="rId12"/>
    <p:sldId id="546" r:id="rId13"/>
    <p:sldId id="529" r:id="rId14"/>
    <p:sldId id="527" r:id="rId15"/>
    <p:sldId id="538" r:id="rId16"/>
    <p:sldId id="568" r:id="rId17"/>
    <p:sldId id="553" r:id="rId18"/>
    <p:sldId id="535" r:id="rId19"/>
    <p:sldId id="547" r:id="rId20"/>
    <p:sldId id="569" r:id="rId21"/>
    <p:sldId id="548" r:id="rId22"/>
    <p:sldId id="534" r:id="rId23"/>
    <p:sldId id="533" r:id="rId24"/>
    <p:sldId id="554" r:id="rId25"/>
    <p:sldId id="551" r:id="rId26"/>
    <p:sldId id="558" r:id="rId27"/>
    <p:sldId id="559" r:id="rId28"/>
    <p:sldId id="560" r:id="rId29"/>
    <p:sldId id="561" r:id="rId30"/>
    <p:sldId id="563" r:id="rId31"/>
    <p:sldId id="564" r:id="rId32"/>
    <p:sldId id="565" r:id="rId33"/>
    <p:sldId id="566" r:id="rId34"/>
    <p:sldId id="567" r:id="rId35"/>
    <p:sldId id="433" r:id="rId36"/>
  </p:sldIdLst>
  <p:sldSz cx="9144000" cy="6858000" type="screen4x3"/>
  <p:notesSz cx="9388475" cy="7102475"/>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eresa Dittborn" initials="MTD"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6" autoAdjust="0"/>
    <p:restoredTop sz="94662" autoAdjust="0"/>
  </p:normalViewPr>
  <p:slideViewPr>
    <p:cSldViewPr>
      <p:cViewPr varScale="1">
        <p:scale>
          <a:sx n="72" d="100"/>
          <a:sy n="72" d="100"/>
        </p:scale>
        <p:origin x="84" y="4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4068339" cy="355367"/>
          </a:xfrm>
          <a:prstGeom prst="rect">
            <a:avLst/>
          </a:prstGeom>
        </p:spPr>
        <p:txBody>
          <a:bodyPr vert="horz" lIns="92464" tIns="46232" rIns="92464" bIns="46232" rtlCol="0"/>
          <a:lstStyle>
            <a:lvl1pPr algn="l">
              <a:defRPr sz="1200">
                <a:latin typeface="Arial" charset="0"/>
                <a:cs typeface="Arial" charset="0"/>
              </a:defRPr>
            </a:lvl1pPr>
          </a:lstStyle>
          <a:p>
            <a:pPr>
              <a:defRPr/>
            </a:pPr>
            <a:endParaRPr lang="es-CL"/>
          </a:p>
        </p:txBody>
      </p:sp>
      <p:sp>
        <p:nvSpPr>
          <p:cNvPr id="3" name="2 Marcador de fecha"/>
          <p:cNvSpPr>
            <a:spLocks noGrp="1"/>
          </p:cNvSpPr>
          <p:nvPr>
            <p:ph type="dt" sz="quarter" idx="1"/>
          </p:nvPr>
        </p:nvSpPr>
        <p:spPr>
          <a:xfrm>
            <a:off x="5317966" y="0"/>
            <a:ext cx="4068339" cy="355367"/>
          </a:xfrm>
          <a:prstGeom prst="rect">
            <a:avLst/>
          </a:prstGeom>
        </p:spPr>
        <p:txBody>
          <a:bodyPr vert="horz" lIns="92464" tIns="46232" rIns="92464" bIns="46232" rtlCol="0"/>
          <a:lstStyle>
            <a:lvl1pPr algn="r">
              <a:defRPr sz="1200">
                <a:latin typeface="Arial" charset="0"/>
                <a:cs typeface="Arial" charset="0"/>
              </a:defRPr>
            </a:lvl1pPr>
          </a:lstStyle>
          <a:p>
            <a:pPr>
              <a:defRPr/>
            </a:pPr>
            <a:fld id="{B128BCBE-CAB8-4640-A2F6-2247F8BA0A2C}" type="datetimeFigureOut">
              <a:rPr lang="es-CL"/>
              <a:pPr>
                <a:defRPr/>
              </a:pPr>
              <a:t>10-05-2019</a:t>
            </a:fld>
            <a:endParaRPr lang="es-CL"/>
          </a:p>
        </p:txBody>
      </p:sp>
      <p:sp>
        <p:nvSpPr>
          <p:cNvPr id="4" name="3 Marcador de pie de página"/>
          <p:cNvSpPr>
            <a:spLocks noGrp="1"/>
          </p:cNvSpPr>
          <p:nvPr>
            <p:ph type="ftr" sz="quarter" idx="2"/>
          </p:nvPr>
        </p:nvSpPr>
        <p:spPr>
          <a:xfrm>
            <a:off x="2" y="6745896"/>
            <a:ext cx="4068339" cy="355367"/>
          </a:xfrm>
          <a:prstGeom prst="rect">
            <a:avLst/>
          </a:prstGeom>
        </p:spPr>
        <p:txBody>
          <a:bodyPr vert="horz" lIns="92464" tIns="46232" rIns="92464" bIns="46232" rtlCol="0" anchor="b"/>
          <a:lstStyle>
            <a:lvl1pPr algn="l">
              <a:defRPr sz="1200">
                <a:latin typeface="Arial" charset="0"/>
                <a:cs typeface="Arial" charset="0"/>
              </a:defRPr>
            </a:lvl1pPr>
          </a:lstStyle>
          <a:p>
            <a:pPr>
              <a:defRPr/>
            </a:pPr>
            <a:endParaRPr lang="es-CL"/>
          </a:p>
        </p:txBody>
      </p:sp>
      <p:sp>
        <p:nvSpPr>
          <p:cNvPr id="5" name="4 Marcador de número de diapositiva"/>
          <p:cNvSpPr>
            <a:spLocks noGrp="1"/>
          </p:cNvSpPr>
          <p:nvPr>
            <p:ph type="sldNum" sz="quarter" idx="3"/>
          </p:nvPr>
        </p:nvSpPr>
        <p:spPr>
          <a:xfrm>
            <a:off x="5317966" y="6745896"/>
            <a:ext cx="4068339" cy="355367"/>
          </a:xfrm>
          <a:prstGeom prst="rect">
            <a:avLst/>
          </a:prstGeom>
        </p:spPr>
        <p:txBody>
          <a:bodyPr vert="horz" lIns="92464" tIns="46232" rIns="92464" bIns="46232" rtlCol="0" anchor="b"/>
          <a:lstStyle>
            <a:lvl1pPr algn="r">
              <a:defRPr sz="1200">
                <a:latin typeface="Arial" charset="0"/>
                <a:cs typeface="Arial" charset="0"/>
              </a:defRPr>
            </a:lvl1pPr>
          </a:lstStyle>
          <a:p>
            <a:pPr>
              <a:defRPr/>
            </a:pPr>
            <a:fld id="{D18F4E1A-770F-4549-B1BE-A7C0793AC885}" type="slidenum">
              <a:rPr lang="es-CL"/>
              <a:pPr>
                <a:defRPr/>
              </a:pPr>
              <a:t>‹Nº›</a:t>
            </a:fld>
            <a:endParaRPr lang="es-CL"/>
          </a:p>
        </p:txBody>
      </p:sp>
    </p:spTree>
    <p:extLst>
      <p:ext uri="{BB962C8B-B14F-4D97-AF65-F5344CB8AC3E}">
        <p14:creationId xmlns:p14="http://schemas.microsoft.com/office/powerpoint/2010/main" val="1191120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4068339" cy="355367"/>
          </a:xfrm>
          <a:prstGeom prst="rect">
            <a:avLst/>
          </a:prstGeom>
        </p:spPr>
        <p:txBody>
          <a:bodyPr vert="horz" lIns="94221" tIns="47111" rIns="94221" bIns="47111"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5317966" y="0"/>
            <a:ext cx="4068339" cy="355367"/>
          </a:xfrm>
          <a:prstGeom prst="rect">
            <a:avLst/>
          </a:prstGeom>
        </p:spPr>
        <p:txBody>
          <a:bodyPr vert="horz" lIns="94221" tIns="47111" rIns="94221" bIns="47111" rtlCol="0"/>
          <a:lstStyle>
            <a:lvl1pPr algn="r" fontAlgn="auto">
              <a:spcBef>
                <a:spcPts val="0"/>
              </a:spcBef>
              <a:spcAft>
                <a:spcPts val="0"/>
              </a:spcAft>
              <a:defRPr sz="1200">
                <a:latin typeface="+mn-lt"/>
                <a:cs typeface="+mn-cs"/>
              </a:defRPr>
            </a:lvl1pPr>
          </a:lstStyle>
          <a:p>
            <a:pPr>
              <a:defRPr/>
            </a:pPr>
            <a:fld id="{6C1869E6-EB9D-433A-AD79-F44C19BEB95B}" type="datetimeFigureOut">
              <a:rPr lang="es-CL"/>
              <a:pPr>
                <a:defRPr/>
              </a:pPr>
              <a:t>10-05-2019</a:t>
            </a:fld>
            <a:endParaRPr lang="es-CL"/>
          </a:p>
        </p:txBody>
      </p:sp>
      <p:sp>
        <p:nvSpPr>
          <p:cNvPr id="4" name="3 Marcador de imagen de diapositiva"/>
          <p:cNvSpPr>
            <a:spLocks noGrp="1" noRot="1" noChangeAspect="1"/>
          </p:cNvSpPr>
          <p:nvPr>
            <p:ph type="sldImg" idx="2"/>
          </p:nvPr>
        </p:nvSpPr>
        <p:spPr>
          <a:xfrm>
            <a:off x="2917825" y="531813"/>
            <a:ext cx="3552825" cy="2663825"/>
          </a:xfrm>
          <a:prstGeom prst="rect">
            <a:avLst/>
          </a:prstGeom>
          <a:noFill/>
          <a:ln w="12700">
            <a:solidFill>
              <a:prstClr val="black"/>
            </a:solidFill>
          </a:ln>
        </p:spPr>
        <p:txBody>
          <a:bodyPr vert="horz" lIns="94221" tIns="47111" rIns="94221" bIns="47111" rtlCol="0" anchor="ctr"/>
          <a:lstStyle/>
          <a:p>
            <a:pPr lvl="0"/>
            <a:endParaRPr lang="es-CL" noProof="0"/>
          </a:p>
        </p:txBody>
      </p:sp>
      <p:sp>
        <p:nvSpPr>
          <p:cNvPr id="5" name="4 Marcador de notas"/>
          <p:cNvSpPr>
            <a:spLocks noGrp="1"/>
          </p:cNvSpPr>
          <p:nvPr>
            <p:ph type="body" sz="quarter" idx="3"/>
          </p:nvPr>
        </p:nvSpPr>
        <p:spPr>
          <a:xfrm>
            <a:off x="938849" y="3374162"/>
            <a:ext cx="7510780" cy="3195872"/>
          </a:xfrm>
          <a:prstGeom prst="rect">
            <a:avLst/>
          </a:prstGeom>
        </p:spPr>
        <p:txBody>
          <a:bodyPr vert="horz" lIns="94221" tIns="47111" rIns="94221" bIns="47111"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p:cNvSpPr>
            <a:spLocks noGrp="1"/>
          </p:cNvSpPr>
          <p:nvPr>
            <p:ph type="ftr" sz="quarter" idx="4"/>
          </p:nvPr>
        </p:nvSpPr>
        <p:spPr>
          <a:xfrm>
            <a:off x="2" y="6745896"/>
            <a:ext cx="4068339" cy="355367"/>
          </a:xfrm>
          <a:prstGeom prst="rect">
            <a:avLst/>
          </a:prstGeom>
        </p:spPr>
        <p:txBody>
          <a:bodyPr vert="horz" lIns="94221" tIns="47111" rIns="94221" bIns="47111"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5317966" y="6745896"/>
            <a:ext cx="4068339" cy="355367"/>
          </a:xfrm>
          <a:prstGeom prst="rect">
            <a:avLst/>
          </a:prstGeom>
        </p:spPr>
        <p:txBody>
          <a:bodyPr vert="horz" lIns="94221" tIns="47111" rIns="94221" bIns="47111" rtlCol="0" anchor="b"/>
          <a:lstStyle>
            <a:lvl1pPr algn="r" fontAlgn="auto">
              <a:spcBef>
                <a:spcPts val="0"/>
              </a:spcBef>
              <a:spcAft>
                <a:spcPts val="0"/>
              </a:spcAft>
              <a:defRPr sz="1200">
                <a:latin typeface="+mn-lt"/>
                <a:cs typeface="+mn-cs"/>
              </a:defRPr>
            </a:lvl1pPr>
          </a:lstStyle>
          <a:p>
            <a:pPr>
              <a:defRPr/>
            </a:pPr>
            <a:fld id="{82AB5988-11D3-42CD-8E79-9B06B956C4F7}" type="slidenum">
              <a:rPr lang="es-CL"/>
              <a:pPr>
                <a:defRPr/>
              </a:pPr>
              <a:t>‹Nº›</a:t>
            </a:fld>
            <a:endParaRPr lang="es-CL"/>
          </a:p>
        </p:txBody>
      </p:sp>
    </p:spTree>
    <p:extLst>
      <p:ext uri="{BB962C8B-B14F-4D97-AF65-F5344CB8AC3E}">
        <p14:creationId xmlns:p14="http://schemas.microsoft.com/office/powerpoint/2010/main" val="26728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82AB5988-11D3-42CD-8E79-9B06B956C4F7}" type="slidenum">
              <a:rPr lang="es-CL" smtClean="0"/>
              <a:pPr>
                <a:defRPr/>
              </a:pPr>
              <a:t>10</a:t>
            </a:fld>
            <a:endParaRPr lang="es-CL" dirty="0"/>
          </a:p>
        </p:txBody>
      </p:sp>
    </p:spTree>
    <p:extLst>
      <p:ext uri="{BB962C8B-B14F-4D97-AF65-F5344CB8AC3E}">
        <p14:creationId xmlns:p14="http://schemas.microsoft.com/office/powerpoint/2010/main" val="30287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5B0087C-4FB1-4BB6-B1B8-79B25ABEEF82}" type="datetime1">
              <a:rPr lang="es-CL"/>
              <a:pPr>
                <a:defRPr/>
              </a:pPr>
              <a:t>10-05-2019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DD63663-D062-46EF-81B6-41C7B732272F}" type="slidenum">
              <a:rPr lang="es-CL"/>
              <a:pPr>
                <a:defRPr/>
              </a:pPr>
              <a:t>‹Nº›</a:t>
            </a:fld>
            <a:endParaRPr lang="es-CL"/>
          </a:p>
        </p:txBody>
      </p:sp>
    </p:spTree>
    <p:extLst>
      <p:ext uri="{BB962C8B-B14F-4D97-AF65-F5344CB8AC3E}">
        <p14:creationId xmlns:p14="http://schemas.microsoft.com/office/powerpoint/2010/main" val="397483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lvl1pPr>
              <a:defRPr/>
            </a:lvl1pPr>
          </a:lstStyle>
          <a:p>
            <a:pPr>
              <a:defRPr/>
            </a:pPr>
            <a:fld id="{913D4517-F4D3-42E8-8CA3-6237244A5E63}" type="datetime1">
              <a:rPr lang="es-CL"/>
              <a:pPr>
                <a:defRPr/>
              </a:pPr>
              <a:t>10-05-2019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F4F8DD3-86CD-4474-A838-99360B24445A}" type="slidenum">
              <a:rPr lang="es-CL"/>
              <a:pPr>
                <a:defRPr/>
              </a:pPr>
              <a:t>‹Nº›</a:t>
            </a:fld>
            <a:endParaRPr lang="es-CL"/>
          </a:p>
        </p:txBody>
      </p:sp>
    </p:spTree>
    <p:extLst>
      <p:ext uri="{BB962C8B-B14F-4D97-AF65-F5344CB8AC3E}">
        <p14:creationId xmlns:p14="http://schemas.microsoft.com/office/powerpoint/2010/main" val="368150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lvl1pPr>
              <a:defRPr/>
            </a:lvl1pPr>
          </a:lstStyle>
          <a:p>
            <a:pPr>
              <a:defRPr/>
            </a:pPr>
            <a:fld id="{41798176-F70E-442D-B6C0-A5AB2D2D1FB9}" type="datetime1">
              <a:rPr lang="es-CL"/>
              <a:pPr>
                <a:defRPr/>
              </a:pPr>
              <a:t>10-05-2019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596610E-BFF7-47E9-9BF0-CF0DB27BEA97}" type="slidenum">
              <a:rPr lang="es-CL"/>
              <a:pPr>
                <a:defRPr/>
              </a:pPr>
              <a:t>‹Nº›</a:t>
            </a:fld>
            <a:endParaRPr lang="es-CL"/>
          </a:p>
        </p:txBody>
      </p:sp>
    </p:spTree>
    <p:extLst>
      <p:ext uri="{BB962C8B-B14F-4D97-AF65-F5344CB8AC3E}">
        <p14:creationId xmlns:p14="http://schemas.microsoft.com/office/powerpoint/2010/main" val="266931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lvl1pPr>
              <a:defRPr/>
            </a:lvl1pPr>
          </a:lstStyle>
          <a:p>
            <a:pPr>
              <a:defRPr/>
            </a:pPr>
            <a:fld id="{649DA63D-BB00-4E2B-BD75-CF79CDC0885D}" type="datetime1">
              <a:rPr lang="es-CL"/>
              <a:pPr>
                <a:defRPr/>
              </a:pPr>
              <a:t>10-05-2019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0FD22B2-3B28-4A58-8FAE-E6A4E021830D}" type="slidenum">
              <a:rPr lang="es-CL"/>
              <a:pPr>
                <a:defRPr/>
              </a:pPr>
              <a:t>‹Nº›</a:t>
            </a:fld>
            <a:endParaRPr lang="es-CL"/>
          </a:p>
        </p:txBody>
      </p:sp>
    </p:spTree>
    <p:extLst>
      <p:ext uri="{BB962C8B-B14F-4D97-AF65-F5344CB8AC3E}">
        <p14:creationId xmlns:p14="http://schemas.microsoft.com/office/powerpoint/2010/main" val="23924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CF4502-30BF-40C3-88B7-E356226FE5B4}" type="datetime1">
              <a:rPr lang="es-CL"/>
              <a:pPr>
                <a:defRPr/>
              </a:pPr>
              <a:t>10-05-2019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C45A4A-E62D-459F-B4FC-16F8076575E2}" type="slidenum">
              <a:rPr lang="es-CL"/>
              <a:pPr>
                <a:defRPr/>
              </a:pPr>
              <a:t>‹Nº›</a:t>
            </a:fld>
            <a:endParaRPr lang="es-CL"/>
          </a:p>
        </p:txBody>
      </p:sp>
    </p:spTree>
    <p:extLst>
      <p:ext uri="{BB962C8B-B14F-4D97-AF65-F5344CB8AC3E}">
        <p14:creationId xmlns:p14="http://schemas.microsoft.com/office/powerpoint/2010/main" val="92421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p:cNvSpPr>
            <a:spLocks noGrp="1"/>
          </p:cNvSpPr>
          <p:nvPr>
            <p:ph type="dt" sz="half" idx="10"/>
          </p:nvPr>
        </p:nvSpPr>
        <p:spPr/>
        <p:txBody>
          <a:bodyPr/>
          <a:lstStyle>
            <a:lvl1pPr>
              <a:defRPr/>
            </a:lvl1pPr>
          </a:lstStyle>
          <a:p>
            <a:pPr>
              <a:defRPr/>
            </a:pPr>
            <a:fld id="{55D385A5-EC2F-49DE-8A46-5DECB10992E7}" type="datetime1">
              <a:rPr lang="es-CL"/>
              <a:pPr>
                <a:defRPr/>
              </a:pPr>
              <a:t>10-05-2019</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18725C7-1112-49DB-A38C-7C6C27D4574E}" type="slidenum">
              <a:rPr lang="es-CL"/>
              <a:pPr>
                <a:defRPr/>
              </a:pPr>
              <a:t>‹Nº›</a:t>
            </a:fld>
            <a:endParaRPr lang="es-CL"/>
          </a:p>
        </p:txBody>
      </p:sp>
    </p:spTree>
    <p:extLst>
      <p:ext uri="{BB962C8B-B14F-4D97-AF65-F5344CB8AC3E}">
        <p14:creationId xmlns:p14="http://schemas.microsoft.com/office/powerpoint/2010/main" val="16889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3 Marcador de fecha"/>
          <p:cNvSpPr>
            <a:spLocks noGrp="1"/>
          </p:cNvSpPr>
          <p:nvPr>
            <p:ph type="dt" sz="half" idx="10"/>
          </p:nvPr>
        </p:nvSpPr>
        <p:spPr/>
        <p:txBody>
          <a:bodyPr/>
          <a:lstStyle>
            <a:lvl1pPr>
              <a:defRPr/>
            </a:lvl1pPr>
          </a:lstStyle>
          <a:p>
            <a:pPr>
              <a:defRPr/>
            </a:pPr>
            <a:fld id="{874A2A77-CDC4-486B-845F-AA5828836AD8}" type="datetime1">
              <a:rPr lang="es-CL"/>
              <a:pPr>
                <a:defRPr/>
              </a:pPr>
              <a:t>10-05-2019</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A23B9FC3-BFEE-4F92-86B5-ECF6742107DA}" type="slidenum">
              <a:rPr lang="es-CL"/>
              <a:pPr>
                <a:defRPr/>
              </a:pPr>
              <a:t>‹Nº›</a:t>
            </a:fld>
            <a:endParaRPr lang="es-CL"/>
          </a:p>
        </p:txBody>
      </p:sp>
    </p:spTree>
    <p:extLst>
      <p:ext uri="{BB962C8B-B14F-4D97-AF65-F5344CB8AC3E}">
        <p14:creationId xmlns:p14="http://schemas.microsoft.com/office/powerpoint/2010/main" val="16921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B3AF911-5241-48B2-A492-9E1A9A756EF4}" type="datetime1">
              <a:rPr lang="es-CL"/>
              <a:pPr>
                <a:defRPr/>
              </a:pPr>
              <a:t>10-05-2019</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5B02DBF-59E7-4842-80D5-80DBE32D1EE0}" type="slidenum">
              <a:rPr lang="es-CL"/>
              <a:pPr>
                <a:defRPr/>
              </a:pPr>
              <a:t>‹Nº›</a:t>
            </a:fld>
            <a:endParaRPr lang="es-CL"/>
          </a:p>
        </p:txBody>
      </p:sp>
    </p:spTree>
    <p:extLst>
      <p:ext uri="{BB962C8B-B14F-4D97-AF65-F5344CB8AC3E}">
        <p14:creationId xmlns:p14="http://schemas.microsoft.com/office/powerpoint/2010/main" val="357156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DEF91F3-3E98-4AE4-8289-83991ACD65B9}" type="datetime1">
              <a:rPr lang="es-CL"/>
              <a:pPr>
                <a:defRPr/>
              </a:pPr>
              <a:t>10-05-2019</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478CDEF-6AD3-4A3E-9B91-28DE7BDB052F}" type="slidenum">
              <a:rPr lang="es-CL"/>
              <a:pPr>
                <a:defRPr/>
              </a:pPr>
              <a:t>‹Nº›</a:t>
            </a:fld>
            <a:endParaRPr lang="es-CL"/>
          </a:p>
        </p:txBody>
      </p:sp>
    </p:spTree>
    <p:extLst>
      <p:ext uri="{BB962C8B-B14F-4D97-AF65-F5344CB8AC3E}">
        <p14:creationId xmlns:p14="http://schemas.microsoft.com/office/powerpoint/2010/main" val="362340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ABFFA3-DE71-44AB-ACBD-FCC7E21DD392}" type="datetime1">
              <a:rPr lang="es-CL"/>
              <a:pPr>
                <a:defRPr/>
              </a:pPr>
              <a:t>10-05-2019</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AA56BA9-056C-43FA-84A9-17FEBC71A67A}" type="slidenum">
              <a:rPr lang="es-CL"/>
              <a:pPr>
                <a:defRPr/>
              </a:pPr>
              <a:t>‹Nº›</a:t>
            </a:fld>
            <a:endParaRPr lang="es-CL"/>
          </a:p>
        </p:txBody>
      </p:sp>
    </p:spTree>
    <p:extLst>
      <p:ext uri="{BB962C8B-B14F-4D97-AF65-F5344CB8AC3E}">
        <p14:creationId xmlns:p14="http://schemas.microsoft.com/office/powerpoint/2010/main" val="21547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C46918-1807-46D5-A355-419CFCD9E7D3}" type="datetime1">
              <a:rPr lang="es-CL"/>
              <a:pPr>
                <a:defRPr/>
              </a:pPr>
              <a:t>10-05-2019</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1078E96-EBA8-4E37-A7B8-16CBC2344BE4}" type="slidenum">
              <a:rPr lang="es-CL"/>
              <a:pPr>
                <a:defRPr/>
              </a:pPr>
              <a:t>‹Nº›</a:t>
            </a:fld>
            <a:endParaRPr lang="es-CL"/>
          </a:p>
        </p:txBody>
      </p:sp>
    </p:spTree>
    <p:extLst>
      <p:ext uri="{BB962C8B-B14F-4D97-AF65-F5344CB8AC3E}">
        <p14:creationId xmlns:p14="http://schemas.microsoft.com/office/powerpoint/2010/main" val="70461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BC7695-F301-452B-8AB0-C13A4C57EF08}" type="datetime1">
              <a:rPr lang="es-CL"/>
              <a:pPr>
                <a:defRPr/>
              </a:pPr>
              <a:t>10-05-2019</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807D43-8909-4076-BDB0-177CD596623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3.bp.blogspot.com/-GdO4MayHSQ4/UDdlPXWT-NI/AAAAAAAAAYg/zFLqdG-SeUo/s1600/reglas+graduadas+www.femto.es.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vidri.com.sv/producto/40886"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l/url?sa=i&amp;rct=j&amp;q=&amp;esrc=s&amp;frm=1&amp;source=images&amp;cd=&amp;cad=rja&amp;uact=8&amp;docid=wNBvQurlgizGWM&amp;tbnid=K8CkjKTE9lHc2M:&amp;ved=0CAcQjRw&amp;url=http://www.directindustry.es/prod/trotec-gmbh-co-kg/pirometros-doble-puntero-laser-mano-36729-1176831.html&amp;ei=dEkTVKiqFNS2ogTqw4H4Bg&amp;bvm=bv.75097201,d.cGU&amp;psig=AFQjCNHV1fyEcjW2Waa5Ua3rIZLr_fcisw&amp;ust=1410636541306909"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1</a:t>
            </a:fld>
            <a:endParaRPr lang="es-CL" dirty="0"/>
          </a:p>
        </p:txBody>
      </p:sp>
      <p:sp>
        <p:nvSpPr>
          <p:cNvPr id="12" name="11 Rectángulo"/>
          <p:cNvSpPr/>
          <p:nvPr/>
        </p:nvSpPr>
        <p:spPr>
          <a:xfrm>
            <a:off x="702490" y="4671688"/>
            <a:ext cx="8093848" cy="1569660"/>
          </a:xfrm>
          <a:prstGeom prst="rect">
            <a:avLst/>
          </a:prstGeom>
        </p:spPr>
        <p:txBody>
          <a:bodyPr wrap="square">
            <a:spAutoFit/>
          </a:bodyPr>
          <a:lstStyle/>
          <a:p>
            <a:pPr algn="r">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algn="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Unidad 3  </a:t>
            </a:r>
          </a:p>
          <a:p>
            <a:pPr algn="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Instrumentos de medición</a:t>
            </a:r>
          </a:p>
          <a:p>
            <a:pPr algn="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Clasificación de los instrumentos de medición </a:t>
            </a:r>
          </a:p>
        </p:txBody>
      </p:sp>
      <p:pic>
        <p:nvPicPr>
          <p:cNvPr id="16" name="Picture 4" descr="http://www.alpemetrologia.com/imgs/grandeQuienesSomos.jpg"/>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355976" y="2348880"/>
            <a:ext cx="3986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5220072" y="683404"/>
            <a:ext cx="3600400" cy="369332"/>
          </a:xfrm>
          <a:prstGeom prst="rect">
            <a:avLst/>
          </a:prstGeom>
          <a:noFill/>
        </p:spPr>
        <p:txBody>
          <a:bodyPr wrap="square" rtlCol="0">
            <a:spAutoFit/>
          </a:bodyPr>
          <a:lstStyle/>
          <a:p>
            <a:r>
              <a:rPr lang="es-CL" b="1" dirty="0">
                <a:solidFill>
                  <a:schemeClr val="bg1">
                    <a:lumMod val="75000"/>
                  </a:schemeClr>
                </a:solidFill>
                <a:latin typeface="Verdana" pitchFamily="34" charset="0"/>
                <a:ea typeface="Verdana" pitchFamily="34" charset="0"/>
                <a:cs typeface="Verdana" pitchFamily="34" charset="0"/>
              </a:rPr>
              <a:t>MMB  UNIDAD 3  PPT1 </a:t>
            </a:r>
          </a:p>
        </p:txBody>
      </p:sp>
    </p:spTree>
    <p:extLst>
      <p:ext uri="{BB962C8B-B14F-4D97-AF65-F5344CB8AC3E}">
        <p14:creationId xmlns:p14="http://schemas.microsoft.com/office/powerpoint/2010/main" val="324955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699792" y="3841591"/>
            <a:ext cx="5040560" cy="232371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50000"/>
              </a:lnSpc>
              <a:spcBef>
                <a:spcPct val="0"/>
              </a:spcBef>
              <a:spcAft>
                <a:spcPct val="0"/>
              </a:spcAft>
              <a:buClrTx/>
              <a:buSzTx/>
              <a:tabLst/>
            </a:pPr>
            <a:r>
              <a:rPr kumimoji="0" lang="es-CL" b="1" i="0" u="none" strike="noStrike" cap="none" normalizeH="0" baseline="0" dirty="0">
                <a:ln>
                  <a:noFill/>
                </a:ln>
                <a:solidFill>
                  <a:schemeClr val="tx1"/>
                </a:solidFill>
                <a:effectLst/>
                <a:latin typeface="Verdana" pitchFamily="34" charset="0"/>
                <a:ea typeface="Verdana" pitchFamily="34" charset="0"/>
                <a:cs typeface="Verdana" pitchFamily="34" charset="0"/>
              </a:rPr>
              <a:t>R: </a:t>
            </a:r>
            <a:r>
              <a:rPr kumimoji="0" lang="es-CL" b="0" i="0" u="none" strike="noStrike" cap="none" normalizeH="0" baseline="0" dirty="0">
                <a:ln>
                  <a:noFill/>
                </a:ln>
                <a:solidFill>
                  <a:schemeClr val="tx1"/>
                </a:solidFill>
                <a:effectLst/>
                <a:latin typeface="Verdana" pitchFamily="34" charset="0"/>
                <a:ea typeface="Verdana" pitchFamily="34" charset="0"/>
                <a:cs typeface="Verdana" pitchFamily="34" charset="0"/>
              </a:rPr>
              <a:t>Las magnitudes más utilizadas son:</a:t>
            </a:r>
          </a:p>
          <a:p>
            <a:pPr marL="900113" marR="0" lvl="0" indent="35560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s-CL" b="0" i="0" u="none" strike="noStrike" cap="none" normalizeH="0" baseline="0" dirty="0">
                <a:ln>
                  <a:noFill/>
                </a:ln>
                <a:solidFill>
                  <a:schemeClr val="tx1"/>
                </a:solidFill>
                <a:effectLst/>
                <a:latin typeface="Verdana" pitchFamily="34" charset="0"/>
                <a:ea typeface="Verdana" pitchFamily="34" charset="0"/>
                <a:cs typeface="Verdana" pitchFamily="34" charset="0"/>
              </a:rPr>
              <a:t>M</a:t>
            </a:r>
            <a:r>
              <a:rPr kumimoji="0" lang="es-ES" b="0" i="0" u="none" strike="noStrike" cap="none" normalizeH="0" baseline="0" dirty="0">
                <a:ln>
                  <a:noFill/>
                </a:ln>
                <a:solidFill>
                  <a:srgbClr val="000000"/>
                </a:solidFill>
                <a:effectLst/>
                <a:latin typeface="Verdana" pitchFamily="34" charset="0"/>
                <a:ea typeface="Verdana" pitchFamily="34" charset="0"/>
                <a:cs typeface="Verdana" pitchFamily="34" charset="0"/>
              </a:rPr>
              <a:t>asa </a:t>
            </a:r>
            <a:endParaRPr kumimoji="0" lang="es-CL"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900113" indent="355600" eaLnBrk="0" hangingPunct="0">
              <a:lnSpc>
                <a:spcPct val="150000"/>
              </a:lnSpc>
              <a:buFont typeface="Arial" panose="020B0604020202020204" pitchFamily="34" charset="0"/>
              <a:buChar char="•"/>
            </a:pPr>
            <a:r>
              <a:rPr lang="es-ES" dirty="0">
                <a:solidFill>
                  <a:srgbClr val="000000"/>
                </a:solidFill>
                <a:latin typeface="Verdana" pitchFamily="34" charset="0"/>
                <a:ea typeface="Verdana" pitchFamily="34" charset="0"/>
                <a:cs typeface="Verdana" pitchFamily="34" charset="0"/>
              </a:rPr>
              <a:t>Longitud  </a:t>
            </a:r>
            <a:endParaRPr lang="es-CL" dirty="0">
              <a:latin typeface="Verdana" pitchFamily="34" charset="0"/>
              <a:ea typeface="Verdana" pitchFamily="34" charset="0"/>
              <a:cs typeface="Verdana" pitchFamily="34" charset="0"/>
            </a:endParaRPr>
          </a:p>
          <a:p>
            <a:pPr marL="900113" lvl="0" indent="355600" eaLnBrk="0" hangingPunct="0">
              <a:lnSpc>
                <a:spcPct val="150000"/>
              </a:lnSpc>
              <a:buFont typeface="Arial" panose="020B0604020202020204" pitchFamily="34" charset="0"/>
              <a:buChar char="•"/>
            </a:pPr>
            <a:r>
              <a:rPr kumimoji="0" lang="es-ES" b="0" i="0" u="none" strike="noStrike" cap="none" normalizeH="0" baseline="0" dirty="0">
                <a:ln>
                  <a:noFill/>
                </a:ln>
                <a:solidFill>
                  <a:srgbClr val="000000"/>
                </a:solidFill>
                <a:effectLst/>
                <a:latin typeface="Verdana" pitchFamily="34" charset="0"/>
                <a:ea typeface="Verdana" pitchFamily="34" charset="0"/>
                <a:cs typeface="Verdana" pitchFamily="34" charset="0"/>
              </a:rPr>
              <a:t>Tiempo</a:t>
            </a:r>
          </a:p>
          <a:p>
            <a:pPr marL="900113" lvl="0" indent="355600" eaLnBrk="0" hangingPunct="0">
              <a:lnSpc>
                <a:spcPct val="150000"/>
              </a:lnSpc>
              <a:buFont typeface="Arial" panose="020B0604020202020204" pitchFamily="34" charset="0"/>
              <a:buChar char="•"/>
            </a:pPr>
            <a:r>
              <a:rPr kumimoji="0" lang="es-ES" b="0" i="0" u="none" strike="noStrike" cap="none" normalizeH="0" baseline="0" dirty="0">
                <a:ln>
                  <a:noFill/>
                </a:ln>
                <a:solidFill>
                  <a:srgbClr val="000000"/>
                </a:solidFill>
                <a:effectLst/>
                <a:latin typeface="Verdana" pitchFamily="34" charset="0"/>
                <a:ea typeface="Verdana" pitchFamily="34" charset="0"/>
                <a:cs typeface="Verdana" pitchFamily="34" charset="0"/>
              </a:rPr>
              <a:t>Temperatura  </a:t>
            </a:r>
            <a:endParaRPr kumimoji="0" lang="es-CL"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a:ln>
                  <a:noFill/>
                </a:ln>
                <a:solidFill>
                  <a:srgbClr val="000000"/>
                </a:solidFill>
                <a:effectLst/>
                <a:latin typeface="Verdana" pitchFamily="34" charset="0"/>
                <a:ea typeface="Times New Roman" pitchFamily="18" charset="0"/>
                <a:cs typeface="Times New Roman" pitchFamily="18"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10</a:t>
            </a:fld>
            <a:endParaRPr lang="es-CL" dirty="0"/>
          </a:p>
        </p:txBody>
      </p:sp>
      <p:sp>
        <p:nvSpPr>
          <p:cNvPr id="3" name="2 Rectángulo"/>
          <p:cNvSpPr/>
          <p:nvPr/>
        </p:nvSpPr>
        <p:spPr>
          <a:xfrm>
            <a:off x="1187624" y="1950075"/>
            <a:ext cx="7200800" cy="1685077"/>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  Por la magnitud física a medir.</a:t>
            </a:r>
          </a:p>
          <a:p>
            <a:pPr>
              <a:lnSpc>
                <a:spcPct val="115000"/>
              </a:lnSpc>
              <a:spcAft>
                <a:spcPts val="0"/>
              </a:spcAft>
            </a:pPr>
            <a:endParaRPr lang="es-ES" b="1" kern="1800" dirty="0">
              <a:solidFill>
                <a:srgbClr val="000000"/>
              </a:solidFill>
              <a:latin typeface="Verdana" pitchFamily="34" charset="0"/>
              <a:ea typeface="Verdana" pitchFamily="34" charset="0"/>
              <a:cs typeface="Verdana" pitchFamily="34" charset="0"/>
            </a:endParaRPr>
          </a:p>
          <a:p>
            <a:pPr>
              <a:lnSpc>
                <a:spcPct val="115000"/>
              </a:lnSpc>
              <a:spcAft>
                <a:spcPts val="0"/>
              </a:spcAft>
            </a:pPr>
            <a:r>
              <a:rPr lang="es-CL" b="1" dirty="0">
                <a:latin typeface="Verdana" pitchFamily="34" charset="0"/>
                <a:ea typeface="Verdana" pitchFamily="34" charset="0"/>
                <a:cs typeface="Verdana" pitchFamily="34" charset="0"/>
              </a:rPr>
              <a:t> ¿Cuáles son las 4 magnitudes fundamentales más    </a:t>
            </a:r>
          </a:p>
          <a:p>
            <a:pPr>
              <a:lnSpc>
                <a:spcPct val="115000"/>
              </a:lnSpc>
              <a:spcAft>
                <a:spcPts val="0"/>
              </a:spcAft>
            </a:pPr>
            <a:r>
              <a:rPr lang="es-CL" b="1" dirty="0">
                <a:latin typeface="Verdana" pitchFamily="34" charset="0"/>
                <a:ea typeface="Verdana" pitchFamily="34" charset="0"/>
                <a:cs typeface="Verdana" pitchFamily="34" charset="0"/>
              </a:rPr>
              <a:t>   utilizadas?</a:t>
            </a:r>
          </a:p>
          <a:p>
            <a:pPr>
              <a:lnSpc>
                <a:spcPct val="115000"/>
              </a:lnSpc>
              <a:spcAft>
                <a:spcPts val="0"/>
              </a:spcAft>
            </a:pPr>
            <a:endParaRPr lang="es-CL" b="1" dirty="0">
              <a:latin typeface="Verdana" pitchFamily="34" charset="0"/>
              <a:ea typeface="Verdana" pitchFamily="34" charset="0"/>
              <a:cs typeface="Verdana"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2" name="1 Rectángulo"/>
          <p:cNvSpPr/>
          <p:nvPr/>
        </p:nvSpPr>
        <p:spPr>
          <a:xfrm>
            <a:off x="1152128" y="1268760"/>
            <a:ext cx="6444208"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sp>
        <p:nvSpPr>
          <p:cNvPr id="10"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11</a:t>
            </a:fld>
            <a:endParaRPr lang="es-CL" dirty="0"/>
          </a:p>
        </p:txBody>
      </p:sp>
      <p:sp>
        <p:nvSpPr>
          <p:cNvPr id="3" name="2 Rectángulo"/>
          <p:cNvSpPr/>
          <p:nvPr/>
        </p:nvSpPr>
        <p:spPr>
          <a:xfrm>
            <a:off x="1115616" y="1618922"/>
            <a:ext cx="7272808" cy="1754326"/>
          </a:xfrm>
          <a:prstGeom prst="rect">
            <a:avLst/>
          </a:prstGeom>
        </p:spPr>
        <p:txBody>
          <a:bodyPr wrap="squar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Por magnitud – masa.</a:t>
            </a:r>
          </a:p>
          <a:p>
            <a:pPr>
              <a:spcAft>
                <a:spcPts val="0"/>
              </a:spcAft>
            </a:pPr>
            <a:endParaRPr lang="es-ES" b="1" dirty="0">
              <a:latin typeface="Verdana" pitchFamily="34" charset="0"/>
              <a:ea typeface="Verdana" pitchFamily="34" charset="0"/>
              <a:cs typeface="Verdana" pitchFamily="34" charset="0"/>
            </a:endParaRPr>
          </a:p>
          <a:p>
            <a:pPr>
              <a:spcAft>
                <a:spcPts val="0"/>
              </a:spcAft>
            </a:pPr>
            <a:r>
              <a:rPr lang="es-ES" b="1" dirty="0">
                <a:latin typeface="Verdana" pitchFamily="34" charset="0"/>
                <a:ea typeface="Verdana" pitchFamily="34" charset="0"/>
                <a:cs typeface="Verdana" pitchFamily="34" charset="0"/>
              </a:rPr>
              <a:t>¿Cuál es el instrumento que se utiliza para medir la masa? ¿Cómo efectúa la medición?</a:t>
            </a:r>
          </a:p>
          <a:p>
            <a:pPr>
              <a:spcAft>
                <a:spcPts val="0"/>
              </a:spcAft>
            </a:pPr>
            <a:endParaRPr lang="es-ES" b="1" dirty="0">
              <a:latin typeface="Verdana" pitchFamily="34" charset="0"/>
              <a:ea typeface="Verdana" pitchFamily="34" charset="0"/>
              <a:cs typeface="Verdana" pitchFamily="34" charset="0"/>
            </a:endParaRPr>
          </a:p>
        </p:txBody>
      </p:sp>
      <p:sp>
        <p:nvSpPr>
          <p:cNvPr id="43010" name="AutoShape 2" descr="data:image/jpeg;base64,/9j/4AAQSkZJRgABAQAAAQABAAD/2wCEAAkGBxQSEhUUExQUFRQVFRUUFxUUFBYUFBQXFRQYFhQUFxUYHCgjGBolHBQUITEhJSkrLi4uFx8zODMsNygtLysBCgoKDg0OFA8QGiwcHBwsLCwsLywsLCwsLSwsLCwsLDcsLywtLCwsLDcsLCssLDQsLCwsKyssKywsNywsLDgsLP/AABEIALoBDwMBIgACEQEDEQH/xAAcAAEAAQUBAQAAAAAAAAAAAAAABQIDBAYHAQj/xABMEAABAwIEAgcEBAgMBQUAAAABAAIDBBEFEiExBkETIlFhcYGRBzKhsRRCcsEII1JigpLR8BUWMzRjc5Oys8Lh8RckQ6PSRFNUg6L/xAAYAQEBAAMAAAAAAAAAAAAAAAAAAQIDBf/EACIRAQEBAAIBAgcAAAAAAAAAAAARAQIhAxJRBRQxQXHh8f/aAAwDAQACEQMRAD8A7iiIgIiICIiAiIgIiICIiAiIgLXcQ42o4ZXwufKZIyA8R01RKGkgOALo4yL2I581sS03hqMGrxK4ufpbfjSQK5lGSPaDQXsZJWf1lLVMHq6IBZ+HcW0M7ssVXTvefqCVmc/oE3+COiaZQLDRhJ0/KIt/dK1vjzBoXxtb0TS+SaCJpsLjpJmMc4HuaXO8lYlb8iIsVEREBERAREQEREBERAREQEREBERAREQEREBERAREQEREBERAXAvafFV0dfPOHyww1L2mN8cxaJCyGNr7tY64IIt1gF31cl/CEH4ikP8ASyD1Z/org0yt4qq4aakeyql6WQTZnF+cuDZOpmL73sH6eakPZrxDWV+Jwx1U7pI4jJOGlkbbubG9rTdjQTbPfVaXjh/5ej+xL/eatr9hbb4kT2Qv+OiD6GREUBERAREQEREBERAREQEREBERARFTI+wJOwBPog9c4DfRYz6wchf4LDkkLjc/7KlBkOrHdwVBnd2lWkVRWXntPqvMx7V4iCrOe0r0SntPqqEugvCod2q42sPMA/BYq8RUgyrae5XwVEKuKYtOnooJVcl/CG/m9J3zvH/aK6vDJmAI5/uVyr8IL+Ro/wCvf/hOQcdxuoBhpQDctZJmH5JLxa63n2BC9dIeyE/Erm00n4t177i2u2y6b+DyL1cx7IR/eVHfURWZKlrefkNVBeRYLsQ7B6lW3V7u79/NBJIok1r+34BefTX9vwH7EEuih/p7+0egXoxJ/d6f6oJdFFtxU82jyNleZijDvcfH5IM5FaiqGu2cD8/RXUBERAREQFZrGF0bwNy0geNleRBq1FX36rtHDTXdSAcsjEcIZLr7rvyh945qLOFzx+67OP35FS7ixmosIVb2+/H6Xb81WMQZzDx5A/sVuJGUixH4nEN3EeLSsSXiWmbvIR/9cp+TClwiWRQzeKaU7SH+ym+9ikKavjk91x/VcPmEpGSiyIqa+t/grNYzINif37glFBWpcT8e09KC1hE02waw3Y0/nv2HgLlYmOYXX1jskbXiM83u6GK3ePeeP0Sszh32VQxubJVuE72m4iAtADyzA6yW77D81KRuHCz3OpYXP957M5/TJcPgVzz8IH+QpP66T/BcusLlP4QUTjTUzg0lrZn5iBo28LgLnkg4HO7qO8vm1dU/B3na2omzGxewMbodXDr2020a4+S5PN7rt9e7vC6X7Bf5yzt6R5t3Ngd+1B3V2IdIDkPVDnN8SxxY7yu0qytU4axExF0E3Vf0kjsp3DnPcXAdouSfPsOm0h19kFSpK9VJKoKklCvCoBKpJQlUkogVQSvSVSSg8JWTT4k9nPMOw/tWISqSg2ajrGyDTcbg7j/RZK0yPEBFPA2/WkkDA3mQfe07ALnyC3NFEREBERAVErw1pJ2AJPgBdVqF41q+iw+rkG7aaYj7XRuDfiQg4dwJjFfU1Qd9MnFg6RzXPc9ji4EZcjiW2u6+x2W+1OK1gzNYI5HNJaS6NpAdlDgOoxp2I8/Vci4Vr4YZnmZkrwIiW9EXBwIcL6NOpOm6n5uIIHMkFHJXx1Lh1GSvcWFxsALFxBdbYd3YpspjPxCrxcuLgIACQcmRpaM2wBc0OsNtXFa5XnEySTGzmerbkbHQP7Vj4fxxXu92dzrcnRxH45L/ABUlT8b1zbN6OB1ydDGbkuNzs8bklZTEuoptRXxnrRSXvyjkIuNTsSs+Tjevp2gskDT2fRmi3O5fM0j0CkG+017C5r6WAvaS02cWlrhodw7UKQw72n07WtElI+4DBmZMHElnuk3DdUmF17hftqrHOa10FLbQOcXPBsBqTZ1r9w+C2Ae1eUAnooLAXuC7b1UPPx5hkrHA08rXZXBvSRskZcnML2cTa/cqv4Q4fkO0bLk70rme8Lbsj0sdR2FIVad7dqi5tSRWubXkeCRyNraL0e3ao/8Ahw/2r/8AxVc2F4G+xZPFcuiBAqHxdXMGyGzpABoc23LRV/8AD2hlH4qqa423ZPG+5zfnNdpb4qwqge3ebnRR/wBu7/wUFxVx/V4jSyNlZBFDmGRrWvLi4aG73OsRYu+qNfAqYq/ZS0WyzO67nNbdkbgSAXMF2tba4afNW6v2YVRaGdMxzG3DQYi3QNu09WQ7m48deaQrllfUPlcXPLS4jJcEa2228h4ALYvZbxJDh1Y2WfOWatJjbmLbtc29iRcdblropWq9ltU0gAxHNYC7pGm7m3NrxnaxB10UdL7Oqxu0V722ez6xIHv5eYUhXVcfxrCcSyyRV8MM7djLeJrgPqvEgb5OHxWbhGIyss0uZOzk9jxI0+EjDr4OXEHcIVbRcwSbX2Y7Quy/VeeeixHYHOw36GZpFzfoZWkWNic2XSx033U3Fr6ahrmO3JYex40/WH7FkBt9iHfZcD8N18/YLxfWU5tLO4sAsGVDS65v+W4Z9PtLZYfaPGQS9jTpf8VJr5Md+1TtenW3MI3BHiCFbXKIuP45NIzUMcdm2IcfDo3G6x5eO5Gn+cSjufI+48pUHXSqSuVUvtAed6n9b6P97VtGE8YxOt0lTT+LnQD+6qkbWVQSr2F4zSSi7aqmdY2OWWO9xuLXWwtibbYHv0Qak+XsD3dzGOcfgFr2N47NGDkhDLfXncAB3hjSSfMhdQkjuLbKNHDtOXZ3xiRwNwZOuAe5p0Hog517PsFnqKoVk2csbq2V4y9IfqtiZyjvqTsbW11t1pEQEREBERAWle2KqMeFT23eYo/J0zM3/wCQ5bquYe36pLaKBl7B1QC77LIn/e5vogteybDY24eyQxtzyvkJcR1iGyOY0X7LN27+9bbNh0Tt42+iiuAo8uHUg7YWv/X6/wDmU+qiAqeGKPnC0X55W/sWM3g+jceq3Ua6C1rHfdSfEdFJLG1sd7gk6OykaG2oPbZY/D1C+Br3S5r5RcveXDQEkgkmwSI4DxlRxxV1Q2MWjDmkdYuvmjY4uzE63LifNQ7Wg7EHwXXKXAsNcYugnsdMz4sQDXxnQXaHEna+3YpSXg9sr+iFTPIy2YSTspKoXPLNJFc2sOfPTmrFrigavbLrD/Z+ZC9odAAwZbyYa2Eu3GZr4ZGk7bgAKMi4DtGZctHJGD1i6WtgeL20vmcB7w5HzUg5zZUOYDyHougz8EWbndTODbaOhxCIAu2AIqIB381izcEEDWDEGO5ACkqQe33JGHs9UmiP4E4bdWumZHM6B0bWOBbcA5nEEHKQeS3B3A2KR6xYk825Gaob95Cs8DiPDXSvkbXEyhrMrsPkjyBhJzEte8EHMdj9VbeeP8PFg6oyEjaSKVhHKxuzQ6Kbuq5Xi3FOJUtS6J1W974rdYsjcAXxtcQMzCdnW8lkQ+1HEm7yRP8Atwt/yZVh8WUv0nEpTTvhlEpYWFs8LWn8W1uXM94Addp6pN9lifxSrTfLTPfb/wBp0cx9InOKuakbBH7VqvMHSQUz7At0EjLhxBN+uQfdHJZrPa1f+UoIze98str3NzvHzPetHmwKqZ79LVN+1TzN+bVHSnKbO0PYdD6FWkdNd7TqZ7rvpZQwtcHMa5jrueW3dmJbyba1kfxlhMvvwTNvmvmiY73m5Ts49gXMWkHay9slI6C6uwV7yLNawt3NO8HMbtIIbHa2xvfdXv4NwZ9rTxN2+u+P6tu0c9VzqKLM5rfyiG+pt967HX+y2jc5xaZY7k6Nc0tGuwBbt5qbpGv0/DmGOkyCUPBDbPiqGEA2617uPj5rWuOaJtK9kUMj3RkF9iWGxGg1a0X0J3upDjzguOghZIyR7y+UMs4AADK5x23PVC06upwxkTr6yNc4i1gLPLAB2+7f97lRsUddeGLNbqRNaNgSNTqdyesd9hYCwAC7PhntGpYY4oWh0jY4oWZ4heMkRNuG9wPV30IIXMpuFZMlLE92UTSNhYG2dYPZcuPab3AHitlZ7KnQ6dLVlzecOXo3a3BDbXta19e3wWO70yx07hvi2Gtc5kTZGua3Mc7QBa9tCCVPrRfZrg76fpA9rxvrIxzXahlgCdx1Xeq3pMNERFUEREBERAXhC9RBDzYe+5ygWubAECw5aKy6lkH1T8/kp5YuJPtG7vGX10Qa43EYztLGf02n71bxaoaKeYuIyiGQnUDTIea1bEOHHAkxkOHYdD+wrVcU4UcXmUwPL8hZcdYC+gdYX1CVGvtwylnld0YMUegEeYufYAXN3E2JNzzAupk8L0JNwyojP9HUN/zxOPxUdScMBkge8SZwdM3VAt3ABbPFASN0Ee/AsjC6Gvr4yASAX5wbC9rsey3or2H02IOZduKncjLLG540Nr5iHk+ixJMEqxciqBBB6roraHcXDivKOlr2D8WadzL6BxeHa765VaJZsWLgZfpNBM0bB7S0dnOFgC9kq8XLmufR0kxj1aWTRAjnoBPfkOSyaB0oYOmDA/mIyS3u1cAsjpfU6BPVpMRVTxhVwzCSow2Vrw0atkeW5dQDYMLeZ5qzD7SIQ9zpIquzgRkL2Pjbc3uA4jVbHUMy3BFx4dyhKqOFzrGMX7QLfJX1akWf44YZIHdK3Ne1umo45MtiSdg6/Z5Lynq8HfH/AOkEuvWdBLALFtrHK1ttd+66yGYNA7eJuv5oPzus2bhmkA/m0VuRyAOd3kixT1EYtJS4e1gFNUMY8g5mQYlLCPeBGUOk101seYCk5cKk0bDXV72uyk/83HUNa7UWtIwm2vbY6XGlxG/xWoHDrUrb8y2aoaT5CTL8FiT8C4c7ZlRH9idh/wASJx+KXBnYnwxK+TojKHXv+MmwujlBuNulADhbXbXUrBHCjgejEeGyOAcbyUtRE5wDjc5opO+1hyy9utqp4TijYTDW10ZA6oLmlvdfIWW9FdpcFrGt6mLyA6i0scjhoSPeL39nYnR2s0nDbS4vZQ0buic0kxYhVtyubYi/TAjcXse5bPHxPVm5dh5LLkZ4aynl7wLXGuyg4oMVZcMrqGQHfOzJm8b07e081EOx3EY7wOpaVwDj1WMyNcRpmaWyAEcwQkxe0rxrVGuhbE+lroCyQSh4phUNNmvYW/i5Bb373/NXKcSgc2Qx9YkHK0OY5jjc6Esdq0nQ27102j4orYG2GGvy2DbRulc0ZbnqgNdb3j6DsWi4nVPnxEPdE5j3ywnonA5h7gaNQDroduakzM6O30fg+AslfFLI24p3F0epFpLWzaHWwJ0OmvcttVijpxGxrRyHx5/FX1FEREBERAREQEREBERAUVjkmgb5/cPvUqtexWW7z6eiCLeqHK4Vjzz25E+AUR6Qrbqdp3a0+QVr6YFV9JHagGiZ+SPIW+So+hMGwt5lXOnHahlHagwp6YLHpoAXgd6y6qRUYVq/wQTDmg6aHbTy7FZdQsO7G+g+5cZ4nrOkrJ3f0rwPBpyt+DQsSLEpG+7JIPB7h8irHY4/Cd5cc5ev657ft3OmoI7mzRcC/NYmLQEmwUX7Lqx0tO7O5z3CRzbuJcbZWkC58Vs1Y2z/ACH3qOX5fHvj58uG/ZrYoSArVRQuc0hpyuIIDrXse23PwWzALwxA8h6Ktbmz8ArGm5qWSNvq0xZCR3EEqh9NXgnK2Bzczi38Y4OsSSL9XddJdSNO7QqDQM7CPNKNKp6KYtBflD+YaSQNeRsFDcQYnJBlY5jiJARnF8rSdNT267LppwxvafgsafBMwtmFj2tv96DQK3iYUxiiMbnvcCHBur2kO5t5mx+C2CFkfTCoMMTpgWuD5ImPfdlshzEXBGUWINxYLYGcMuc4uMgudzl1PxUjBwkwave53cAGj70GxcP4r9Jiz2yuByuHK4ANx3aqTUZhETY+o0ANtoB3f7qTRRERAREQEREBERAREQW55MrSewf7LV53KdxeWzLdp+A/cLXZSgtv2VEY0SY6KoBRHhF1bdA0/VHorq8sirBpG9nxVDqJveskrwoI+fDQeaooLQNlkJ6sbXPJPYxpcd/BZsztFhTysZTvdI4NZcZr3N2l4DmADUucCWgcyQEI4/S4PNJGZ3lsUN7GaY5GufrdrAAXSO0OjWnY3tZe4V9CJH0iWpF7X6KGMhvfmdJdw/R9V1WTi6keQJTNlu68klNUcpKd7og3K73miYa7ADYFY0+JYa85j9CLnXPRzsihc0yMbJY9KwhpBBsTcXNr2Kjq/PeSd5ufj+JrhLA4aRrfo8zpoZ2iZr3AA6gt5Adg0Oo1UniJ6wt2arDwCBsccXRlhidLVdEYw0RmMVHULA3TKcxItpqpCcdZ3iq5vk5by5bu9sZpVWZXMo7E6MdirWozBehy9MQ7/VUmn7z8EFV1U1WTTnt+CzKekOQuLr25W+9QX6YqRbsoynKko9lVITZwPf8APRSainhScbrgHtCCpERAREQEREBERAREQa9jNTeQs2LQNO0HmFGlbHiuFMnAvdrh7rm6OHmoGfBqlnulko7+o74afBQYku48VcVh7JGub0kTmDXW4Iva+6qjqWO2e0+DgURcXl16VSSgFUle3VJRWNWus1ad7Uqsx0cEbLZpJ2WGhvka52x0PWyb6LbKw3IHaQoPjrhGSvMBZJG3oc/Uka5zXF+XU2+z2KLmza5QcYqowb3GU5SdW5SQARZpAAItoNFJ8Esrq+qbDDK7rW6WQhrmxxtIJe64tfTTtJHaVN/8MKiRwbI+COO4zPhMj3WAtbo35QTtz0suhZ24RSdFhVFJPM4XdI8sF3DQPlOYF+5s1otvq3nY275fZO4nVQRT01HGevHC54YNcsQdGxpce0kediq6sdc+XyXH/Z9S138KST1kU+eSOTPLJG4NLiWEAOtlt1QABoAABoF2GsPW8QEadWkXl16qioIvAV6g9WdTfybvP5LBCzaL3XD99kFiBSUJUZCpCEoq69ZdE7q27CsQq7Qu6xHaPkgzkREBERAREQEREBERAREQY1fRNlaGu5G+ix5cEgcNYmnyUiiCCfwrB9UOZ9lxHyViThX8ieQeNnfNbIikGoycN1A92VjvtN/YsaTCqpv/AE2O8HEfNbuiQc2nglY5pljcxoOrtwPRZbKyM7Pb+sPkt8ewEWIuO9YsmFwu3jYfIJBqjXg7WPgvbqfl4apnf9MDw0WM/hSL6r5G+Dzb0QRKyKk+79kLJdwu76s7x4hrvmFX/FpxtmnfcC2gAHpZBHgr0LLdw1IPdqD+k1p+5W3YHUjZ8TvFpHyKCyql4cNqh9SN3g4j7iqDDUjenP6LwfmAhF0LMoTuoozSD3oJh4AH5FZGH1zc+Uh7SQSA5pG2+uyEXYys2IqGbVu3MMwvqOqD8isiPEDyimP6A+8pSJi69hdZ7fG3wUfHLUP9yDL3yOAt+i29/VSWH4aWuzyOzv5aWa37I+/dWiSREQEREBERAREQEREBERAREQEREBERAREQEREBERAREQEREBYlbQNly3uMpuLadxCy0QeAL1EQEREBERAREQERE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43012" name="AutoShape 4" descr="data:image/jpeg;base64,/9j/4AAQSkZJRgABAQAAAQABAAD/2wCEAAkGBxQSEhUUExQUFRQVFRUUFxUUFBYUFBQXFRQYFhQUFxUYHCgjGBolHBQUITEhJSkrLi4uFx8zODMsNygtLysBCgoKDg0OFA8QGiwcHBwsLCwsLywsLCwsLSwsLCwsLDcsLywtLCwsLDcsLCssLDQsLCwsKyssKywsNywsLDgsLP/AABEIALoBDwMBIgACEQEDEQH/xAAcAAEAAQUBAQAAAAAAAAAAAAAABQIDBAYHAQj/xABMEAABAwIEAgcEBAgMBQUAAAABAAIDBBEFEiExBkETIlFhcYGRBzKhsRRCcsEII1JigpLR8BUWMzRjc5Oys8Lh8RckQ6PSRFNUg6L/xAAYAQEBAAMAAAAAAAAAAAAAAAAAAQIDBf/EACIRAQEBAAIBAgcAAAAAAAAAAAARAQIhAxJRBRQxQXHh8f/aAAwDAQACEQMRAD8A7iiIgIiICIiAiIgIiICIiAiIgLXcQ42o4ZXwufKZIyA8R01RKGkgOALo4yL2I581sS03hqMGrxK4ufpbfjSQK5lGSPaDQXsZJWf1lLVMHq6IBZ+HcW0M7ssVXTvefqCVmc/oE3+COiaZQLDRhJ0/KIt/dK1vjzBoXxtb0TS+SaCJpsLjpJmMc4HuaXO8lYlb8iIsVEREBERAREQEREBERAREQEREBERAREQEREBERAREQEREBERAXAvafFV0dfPOHyww1L2mN8cxaJCyGNr7tY64IIt1gF31cl/CEH4ikP8ASyD1Z/org0yt4qq4aakeyql6WQTZnF+cuDZOpmL73sH6eakPZrxDWV+Jwx1U7pI4jJOGlkbbubG9rTdjQTbPfVaXjh/5ej+xL/eatr9hbb4kT2Qv+OiD6GREUBERAREQEREBERAREQEREBERARFTI+wJOwBPog9c4DfRYz6wchf4LDkkLjc/7KlBkOrHdwVBnd2lWkVRWXntPqvMx7V4iCrOe0r0SntPqqEugvCod2q42sPMA/BYq8RUgyrae5XwVEKuKYtOnooJVcl/CG/m9J3zvH/aK6vDJmAI5/uVyr8IL+Ro/wCvf/hOQcdxuoBhpQDctZJmH5JLxa63n2BC9dIeyE/Erm00n4t177i2u2y6b+DyL1cx7IR/eVHfURWZKlrefkNVBeRYLsQ7B6lW3V7u79/NBJIok1r+34BefTX9vwH7EEuih/p7+0egXoxJ/d6f6oJdFFtxU82jyNleZijDvcfH5IM5FaiqGu2cD8/RXUBERAREQFZrGF0bwNy0geNleRBq1FX36rtHDTXdSAcsjEcIZLr7rvyh945qLOFzx+67OP35FS7ixmosIVb2+/H6Xb81WMQZzDx5A/sVuJGUixH4nEN3EeLSsSXiWmbvIR/9cp+TClwiWRQzeKaU7SH+ym+9ikKavjk91x/VcPmEpGSiyIqa+t/grNYzINif37glFBWpcT8e09KC1hE02waw3Y0/nv2HgLlYmOYXX1jskbXiM83u6GK3ePeeP0Sszh32VQxubJVuE72m4iAtADyzA6yW77D81KRuHCz3OpYXP957M5/TJcPgVzz8IH+QpP66T/BcusLlP4QUTjTUzg0lrZn5iBo28LgLnkg4HO7qO8vm1dU/B3na2omzGxewMbodXDr2020a4+S5PN7rt9e7vC6X7Bf5yzt6R5t3Ngd+1B3V2IdIDkPVDnN8SxxY7yu0qytU4axExF0E3Vf0kjsp3DnPcXAdouSfPsOm0h19kFSpK9VJKoKklCvCoBKpJQlUkogVQSvSVSSg8JWTT4k9nPMOw/tWISqSg2ajrGyDTcbg7j/RZK0yPEBFPA2/WkkDA3mQfe07ALnyC3NFEREBERAVErw1pJ2AJPgBdVqF41q+iw+rkG7aaYj7XRuDfiQg4dwJjFfU1Qd9MnFg6RzXPc9ji4EZcjiW2u6+x2W+1OK1gzNYI5HNJaS6NpAdlDgOoxp2I8/Vci4Vr4YZnmZkrwIiW9EXBwIcL6NOpOm6n5uIIHMkFHJXx1Lh1GSvcWFxsALFxBdbYd3YpspjPxCrxcuLgIACQcmRpaM2wBc0OsNtXFa5XnEySTGzmerbkbHQP7Vj4fxxXu92dzrcnRxH45L/ABUlT8b1zbN6OB1ydDGbkuNzs8bklZTEuoptRXxnrRSXvyjkIuNTsSs+Tjevp2gskDT2fRmi3O5fM0j0CkG+017C5r6WAvaS02cWlrhodw7UKQw72n07WtElI+4DBmZMHElnuk3DdUmF17hftqrHOa10FLbQOcXPBsBqTZ1r9w+C2Ae1eUAnooLAXuC7b1UPPx5hkrHA08rXZXBvSRskZcnML2cTa/cqv4Q4fkO0bLk70rme8Lbsj0sdR2FIVad7dqi5tSRWubXkeCRyNraL0e3ao/8Ahw/2r/8AxVc2F4G+xZPFcuiBAqHxdXMGyGzpABoc23LRV/8AD2hlH4qqa423ZPG+5zfnNdpb4qwqge3ebnRR/wBu7/wUFxVx/V4jSyNlZBFDmGRrWvLi4aG73OsRYu+qNfAqYq/ZS0WyzO67nNbdkbgSAXMF2tba4afNW6v2YVRaGdMxzG3DQYi3QNu09WQ7m48deaQrllfUPlcXPLS4jJcEa2228h4ALYvZbxJDh1Y2WfOWatJjbmLbtc29iRcdblropWq9ltU0gAxHNYC7pGm7m3NrxnaxB10UdL7Oqxu0V722ez6xIHv5eYUhXVcfxrCcSyyRV8MM7djLeJrgPqvEgb5OHxWbhGIyss0uZOzk9jxI0+EjDr4OXEHcIVbRcwSbX2Y7Quy/VeeeixHYHOw36GZpFzfoZWkWNic2XSx033U3Fr6ahrmO3JYex40/WH7FkBt9iHfZcD8N18/YLxfWU5tLO4sAsGVDS65v+W4Z9PtLZYfaPGQS9jTpf8VJr5Md+1TtenW3MI3BHiCFbXKIuP45NIzUMcdm2IcfDo3G6x5eO5Gn+cSjufI+48pUHXSqSuVUvtAed6n9b6P97VtGE8YxOt0lTT+LnQD+6qkbWVQSr2F4zSSi7aqmdY2OWWO9xuLXWwtibbYHv0Qak+XsD3dzGOcfgFr2N47NGDkhDLfXncAB3hjSSfMhdQkjuLbKNHDtOXZ3xiRwNwZOuAe5p0Hog517PsFnqKoVk2csbq2V4y9IfqtiZyjvqTsbW11t1pEQEREBERAWle2KqMeFT23eYo/J0zM3/wCQ5bquYe36pLaKBl7B1QC77LIn/e5vogteybDY24eyQxtzyvkJcR1iGyOY0X7LN27+9bbNh0Tt42+iiuAo8uHUg7YWv/X6/wDmU+qiAqeGKPnC0X55W/sWM3g+jceq3Ua6C1rHfdSfEdFJLG1sd7gk6OykaG2oPbZY/D1C+Br3S5r5RcveXDQEkgkmwSI4DxlRxxV1Q2MWjDmkdYuvmjY4uzE63LifNQ7Wg7EHwXXKXAsNcYugnsdMz4sQDXxnQXaHEna+3YpSXg9sr+iFTPIy2YSTspKoXPLNJFc2sOfPTmrFrigavbLrD/Z+ZC9odAAwZbyYa2Eu3GZr4ZGk7bgAKMi4DtGZctHJGD1i6WtgeL20vmcB7w5HzUg5zZUOYDyHougz8EWbndTODbaOhxCIAu2AIqIB381izcEEDWDEGO5ACkqQe33JGHs9UmiP4E4bdWumZHM6B0bWOBbcA5nEEHKQeS3B3A2KR6xYk825Gaob95Cs8DiPDXSvkbXEyhrMrsPkjyBhJzEte8EHMdj9VbeeP8PFg6oyEjaSKVhHKxuzQ6Kbuq5Xi3FOJUtS6J1W974rdYsjcAXxtcQMzCdnW8lkQ+1HEm7yRP8Atwt/yZVh8WUv0nEpTTvhlEpYWFs8LWn8W1uXM94Addp6pN9lifxSrTfLTPfb/wBp0cx9InOKuakbBH7VqvMHSQUz7At0EjLhxBN+uQfdHJZrPa1f+UoIze98str3NzvHzPetHmwKqZ79LVN+1TzN+bVHSnKbO0PYdD6FWkdNd7TqZ7rvpZQwtcHMa5jrueW3dmJbyba1kfxlhMvvwTNvmvmiY73m5Ts49gXMWkHay9slI6C6uwV7yLNawt3NO8HMbtIIbHa2xvfdXv4NwZ9rTxN2+u+P6tu0c9VzqKLM5rfyiG+pt967HX+y2jc5xaZY7k6Nc0tGuwBbt5qbpGv0/DmGOkyCUPBDbPiqGEA2617uPj5rWuOaJtK9kUMj3RkF9iWGxGg1a0X0J3upDjzguOghZIyR7y+UMs4AADK5x23PVC06upwxkTr6yNc4i1gLPLAB2+7f97lRsUddeGLNbqRNaNgSNTqdyesd9hYCwAC7PhntGpYY4oWh0jY4oWZ4heMkRNuG9wPV30IIXMpuFZMlLE92UTSNhYG2dYPZcuPab3AHitlZ7KnQ6dLVlzecOXo3a3BDbXta19e3wWO70yx07hvi2Gtc5kTZGua3Mc7QBa9tCCVPrRfZrg76fpA9rxvrIxzXahlgCdx1Xeq3pMNERFUEREBERAXhC9RBDzYe+5ygWubAECw5aKy6lkH1T8/kp5YuJPtG7vGX10Qa43EYztLGf02n71bxaoaKeYuIyiGQnUDTIea1bEOHHAkxkOHYdD+wrVcU4UcXmUwPL8hZcdYC+gdYX1CVGvtwylnld0YMUegEeYufYAXN3E2JNzzAupk8L0JNwyojP9HUN/zxOPxUdScMBkge8SZwdM3VAt3ABbPFASN0Ee/AsjC6Gvr4yASAX5wbC9rsey3or2H02IOZduKncjLLG540Nr5iHk+ixJMEqxciqBBB6roraHcXDivKOlr2D8WadzL6BxeHa765VaJZsWLgZfpNBM0bB7S0dnOFgC9kq8XLmufR0kxj1aWTRAjnoBPfkOSyaB0oYOmDA/mIyS3u1cAsjpfU6BPVpMRVTxhVwzCSow2Vrw0atkeW5dQDYMLeZ5qzD7SIQ9zpIquzgRkL2Pjbc3uA4jVbHUMy3BFx4dyhKqOFzrGMX7QLfJX1akWf44YZIHdK3Ne1umo45MtiSdg6/Z5Lynq8HfH/AOkEuvWdBLALFtrHK1ttd+66yGYNA7eJuv5oPzus2bhmkA/m0VuRyAOd3kixT1EYtJS4e1gFNUMY8g5mQYlLCPeBGUOk101seYCk5cKk0bDXV72uyk/83HUNa7UWtIwm2vbY6XGlxG/xWoHDrUrb8y2aoaT5CTL8FiT8C4c7ZlRH9idh/wASJx+KXBnYnwxK+TojKHXv+MmwujlBuNulADhbXbXUrBHCjgejEeGyOAcbyUtRE5wDjc5opO+1hyy9utqp4TijYTDW10ZA6oLmlvdfIWW9FdpcFrGt6mLyA6i0scjhoSPeL39nYnR2s0nDbS4vZQ0buic0kxYhVtyubYi/TAjcXse5bPHxPVm5dh5LLkZ4aynl7wLXGuyg4oMVZcMrqGQHfOzJm8b07e081EOx3EY7wOpaVwDj1WMyNcRpmaWyAEcwQkxe0rxrVGuhbE+lroCyQSh4phUNNmvYW/i5Bb373/NXKcSgc2Qx9YkHK0OY5jjc6Esdq0nQ27102j4orYG2GGvy2DbRulc0ZbnqgNdb3j6DsWi4nVPnxEPdE5j3ywnonA5h7gaNQDroduakzM6O30fg+AslfFLI24p3F0epFpLWzaHWwJ0OmvcttVijpxGxrRyHx5/FX1FEREBERAREQEREBERAUVjkmgb5/cPvUqtexWW7z6eiCLeqHK4Vjzz25E+AUR6Qrbqdp3a0+QVr6YFV9JHagGiZ+SPIW+So+hMGwt5lXOnHahlHagwp6YLHpoAXgd6y6qRUYVq/wQTDmg6aHbTy7FZdQsO7G+g+5cZ4nrOkrJ3f0rwPBpyt+DQsSLEpG+7JIPB7h8irHY4/Cd5cc5ev657ft3OmoI7mzRcC/NYmLQEmwUX7Lqx0tO7O5z3CRzbuJcbZWkC58Vs1Y2z/ACH3qOX5fHvj58uG/ZrYoSArVRQuc0hpyuIIDrXse23PwWzALwxA8h6Ktbmz8ArGm5qWSNvq0xZCR3EEqh9NXgnK2Bzczi38Y4OsSSL9XddJdSNO7QqDQM7CPNKNKp6KYtBflD+YaSQNeRsFDcQYnJBlY5jiJARnF8rSdNT267LppwxvafgsafBMwtmFj2tv96DQK3iYUxiiMbnvcCHBur2kO5t5mx+C2CFkfTCoMMTpgWuD5ImPfdlshzEXBGUWINxYLYGcMuc4uMgudzl1PxUjBwkwave53cAGj70GxcP4r9Jiz2yuByuHK4ANx3aqTUZhETY+o0ANtoB3f7qTRRERAREQEREBERAREQW55MrSewf7LV53KdxeWzLdp+A/cLXZSgtv2VEY0SY6KoBRHhF1bdA0/VHorq8sirBpG9nxVDqJveskrwoI+fDQeaooLQNlkJ6sbXPJPYxpcd/BZsztFhTysZTvdI4NZcZr3N2l4DmADUucCWgcyQEI4/S4PNJGZ3lsUN7GaY5GufrdrAAXSO0OjWnY3tZe4V9CJH0iWpF7X6KGMhvfmdJdw/R9V1WTi6keQJTNlu68klNUcpKd7og3K73miYa7ADYFY0+JYa85j9CLnXPRzsihc0yMbJY9KwhpBBsTcXNr2Kjq/PeSd5ufj+JrhLA4aRrfo8zpoZ2iZr3AA6gt5Adg0Oo1UniJ6wt2arDwCBsccXRlhidLVdEYw0RmMVHULA3TKcxItpqpCcdZ3iq5vk5by5bu9sZpVWZXMo7E6MdirWozBehy9MQ7/VUmn7z8EFV1U1WTTnt+CzKekOQuLr25W+9QX6YqRbsoynKko9lVITZwPf8APRSainhScbrgHtCCpERAREQEREBERAREQa9jNTeQs2LQNO0HmFGlbHiuFMnAvdrh7rm6OHmoGfBqlnulko7+o74afBQYku48VcVh7JGub0kTmDXW4Iva+6qjqWO2e0+DgURcXl16VSSgFUle3VJRWNWus1ad7Uqsx0cEbLZpJ2WGhvka52x0PWyb6LbKw3IHaQoPjrhGSvMBZJG3oc/Uka5zXF+XU2+z2KLmza5QcYqowb3GU5SdW5SQARZpAAItoNFJ8Esrq+qbDDK7rW6WQhrmxxtIJe64tfTTtJHaVN/8MKiRwbI+COO4zPhMj3WAtbo35QTtz0suhZ24RSdFhVFJPM4XdI8sF3DQPlOYF+5s1otvq3nY275fZO4nVQRT01HGevHC54YNcsQdGxpce0kediq6sdc+XyXH/Z9S138KST1kU+eSOTPLJG4NLiWEAOtlt1QABoAABoF2GsPW8QEadWkXl16qioIvAV6g9WdTfybvP5LBCzaL3XD99kFiBSUJUZCpCEoq69ZdE7q27CsQq7Qu6xHaPkgzkREBERAREQEREBERAREQY1fRNlaGu5G+ix5cEgcNYmnyUiiCCfwrB9UOZ9lxHyViThX8ieQeNnfNbIikGoycN1A92VjvtN/YsaTCqpv/AE2O8HEfNbuiQc2nglY5pljcxoOrtwPRZbKyM7Pb+sPkt8ewEWIuO9YsmFwu3jYfIJBqjXg7WPgvbqfl4apnf9MDw0WM/hSL6r5G+Dzb0QRKyKk+79kLJdwu76s7x4hrvmFX/FpxtmnfcC2gAHpZBHgr0LLdw1IPdqD+k1p+5W3YHUjZ8TvFpHyKCyql4cNqh9SN3g4j7iqDDUjenP6LwfmAhF0LMoTuoozSD3oJh4AH5FZGH1zc+Uh7SQSA5pG2+uyEXYys2IqGbVu3MMwvqOqD8isiPEDyimP6A+8pSJi69hdZ7fG3wUfHLUP9yDL3yOAt+i29/VSWH4aWuzyOzv5aWa37I+/dWiSREQEREBERAREQEREBERAREQEREBERAREQEREBERAREQEREBYlbQNly3uMpuLadxCy0QeAL1EQEREBERAREQERE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pic>
        <p:nvPicPr>
          <p:cNvPr id="43014" name="Picture 6" descr="https://encrypted-tbn0.gstatic.com/images?q=tbn:ANd9GcRQTngeXjNuDhuCNKfKcaM-dVHVgeLhdcqu165K0zLwqmN74L_x"/>
          <p:cNvPicPr>
            <a:picLocks noChangeAspect="1" noChangeArrowheads="1"/>
          </p:cNvPicPr>
          <p:nvPr/>
        </p:nvPicPr>
        <p:blipFill>
          <a:blip r:embed="rId2" cstate="print"/>
          <a:srcRect t="10559" b="18882"/>
          <a:stretch>
            <a:fillRect/>
          </a:stretch>
        </p:blipFill>
        <p:spPr bwMode="auto">
          <a:xfrm>
            <a:off x="5868144" y="4149080"/>
            <a:ext cx="2881334" cy="2033041"/>
          </a:xfrm>
          <a:prstGeom prst="rect">
            <a:avLst/>
          </a:prstGeom>
          <a:noFill/>
        </p:spPr>
      </p:pic>
      <p:sp>
        <p:nvSpPr>
          <p:cNvPr id="9" name="8 Rectángulo"/>
          <p:cNvSpPr/>
          <p:nvPr/>
        </p:nvSpPr>
        <p:spPr>
          <a:xfrm>
            <a:off x="1046197" y="1268760"/>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sp>
        <p:nvSpPr>
          <p:cNvPr id="10"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1" name="10 Rectángulo"/>
          <p:cNvSpPr/>
          <p:nvPr/>
        </p:nvSpPr>
        <p:spPr>
          <a:xfrm>
            <a:off x="1296144" y="3501008"/>
            <a:ext cx="4572000" cy="3139321"/>
          </a:xfrm>
          <a:prstGeom prst="rect">
            <a:avLst/>
          </a:prstGeom>
        </p:spPr>
        <p:txBody>
          <a:bodyPr>
            <a:spAutoFit/>
          </a:bodyPr>
          <a:lstStyle/>
          <a:p>
            <a:pPr>
              <a:spcAft>
                <a:spcPts val="0"/>
              </a:spcAft>
            </a:pPr>
            <a:r>
              <a:rPr lang="es-ES" b="1" dirty="0">
                <a:solidFill>
                  <a:srgbClr val="000000"/>
                </a:solidFill>
                <a:latin typeface="Verdana" pitchFamily="34" charset="0"/>
                <a:ea typeface="Verdana" pitchFamily="34" charset="0"/>
                <a:cs typeface="Verdana" pitchFamily="34" charset="0"/>
              </a:rPr>
              <a:t>R: </a:t>
            </a:r>
            <a:r>
              <a:rPr lang="es-ES" dirty="0">
                <a:solidFill>
                  <a:srgbClr val="000000"/>
                </a:solidFill>
                <a:latin typeface="Verdana" pitchFamily="34" charset="0"/>
                <a:ea typeface="Verdana" pitchFamily="34" charset="0"/>
                <a:cs typeface="Verdana" pitchFamily="34" charset="0"/>
              </a:rPr>
              <a:t>La masa se mide con una balanza.</a:t>
            </a:r>
          </a:p>
          <a:p>
            <a:pPr>
              <a:spcAft>
                <a:spcPts val="0"/>
              </a:spcAft>
            </a:pPr>
            <a:r>
              <a:rPr lang="es-ES" dirty="0">
                <a:solidFill>
                  <a:srgbClr val="000000"/>
                </a:solidFill>
                <a:latin typeface="Verdana" pitchFamily="34" charset="0"/>
                <a:ea typeface="Verdana" pitchFamily="34" charset="0"/>
                <a:cs typeface="Verdana" pitchFamily="34" charset="0"/>
              </a:rPr>
              <a:t>La balanza es un tipo de palanca constituida por brazos análogos, la cual a través del equilibrio obtenido entre pesos de dos elementos permite la medición de masas.</a:t>
            </a:r>
          </a:p>
          <a:p>
            <a:pPr>
              <a:spcAft>
                <a:spcPts val="0"/>
              </a:spcAft>
            </a:pPr>
            <a:endParaRPr lang="es-ES" dirty="0">
              <a:solidFill>
                <a:srgbClr val="000000"/>
              </a:solidFill>
              <a:latin typeface="Verdana" pitchFamily="34" charset="0"/>
              <a:ea typeface="Verdana" pitchFamily="34" charset="0"/>
              <a:cs typeface="Verdana" pitchFamily="34" charset="0"/>
            </a:endParaRPr>
          </a:p>
          <a:p>
            <a:pPr>
              <a:spcAft>
                <a:spcPts val="0"/>
              </a:spcAft>
            </a:pPr>
            <a:r>
              <a:rPr lang="es-ES" dirty="0">
                <a:solidFill>
                  <a:srgbClr val="000000"/>
                </a:solidFill>
                <a:latin typeface="Verdana" pitchFamily="34" charset="0"/>
                <a:ea typeface="Verdana" pitchFamily="34" charset="0"/>
                <a:cs typeface="Verdana" pitchFamily="34" charset="0"/>
              </a:rPr>
              <a:t>Observación: En la práctica, la masa y el peso se considera como una misma magnitud, aunque éstas son diferentes.</a:t>
            </a:r>
            <a:endParaRPr lang="es-CL"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fade">
                                      <p:cBhvr>
                                        <p:cTn id="10"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http://3.bp.blogspot.com/-GdO4MayHSQ4/UDdlPXWT-NI/AAAAAAAAAYg/zFLqdG-SeUo/s400/reglas+graduadas+www.femto.es.jpg">
            <a:hlinkClick r:id="rId2"/>
          </p:cNvPr>
          <p:cNvPicPr>
            <a:picLocks noChangeAspect="1" noChangeArrowheads="1"/>
          </p:cNvPicPr>
          <p:nvPr/>
        </p:nvPicPr>
        <p:blipFill>
          <a:blip r:embed="rId3" cstate="print"/>
          <a:srcRect/>
          <a:stretch>
            <a:fillRect/>
          </a:stretch>
        </p:blipFill>
        <p:spPr bwMode="auto">
          <a:xfrm rot="16200000">
            <a:off x="6285402" y="3875838"/>
            <a:ext cx="3053915" cy="1872207"/>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12</a:t>
            </a:fld>
            <a:endParaRPr lang="es-CL" dirty="0"/>
          </a:p>
        </p:txBody>
      </p:sp>
      <p:sp>
        <p:nvSpPr>
          <p:cNvPr id="3" name="2 Rectángulo"/>
          <p:cNvSpPr/>
          <p:nvPr/>
        </p:nvSpPr>
        <p:spPr>
          <a:xfrm>
            <a:off x="1115616" y="2492896"/>
            <a:ext cx="7272808" cy="1200329"/>
          </a:xfrm>
          <a:prstGeom prst="rect">
            <a:avLst/>
          </a:prstGeom>
        </p:spPr>
        <p:txBody>
          <a:bodyPr wrap="square">
            <a:spAutoFit/>
          </a:bodyPr>
          <a:lstStyle/>
          <a:p>
            <a:pPr>
              <a:lnSpc>
                <a:spcPct val="150000"/>
              </a:lnSpc>
              <a:spcAft>
                <a:spcPts val="0"/>
              </a:spcAft>
            </a:pPr>
            <a:r>
              <a:rPr lang="es-ES" b="1" dirty="0">
                <a:latin typeface="Verdana" pitchFamily="34" charset="0"/>
                <a:ea typeface="Verdana" pitchFamily="34" charset="0"/>
                <a:cs typeface="Verdana" pitchFamily="34" charset="0"/>
              </a:rPr>
              <a:t>¿Cuál es el instrumento que utiliza un estudiante para medir longitudes?   ¿Qué características tiene?</a:t>
            </a:r>
          </a:p>
          <a:p>
            <a:pPr>
              <a:spcAft>
                <a:spcPts val="0"/>
              </a:spcAft>
            </a:pPr>
            <a:endParaRPr lang="es-ES" b="1" dirty="0">
              <a:latin typeface="Verdana" pitchFamily="34" charset="0"/>
              <a:ea typeface="Verdana" pitchFamily="34" charset="0"/>
              <a:cs typeface="Verdana" pitchFamily="34" charset="0"/>
            </a:endParaRPr>
          </a:p>
        </p:txBody>
      </p:sp>
      <p:sp>
        <p:nvSpPr>
          <p:cNvPr id="43010" name="AutoShape 2" descr="data:image/jpeg;base64,/9j/4AAQSkZJRgABAQAAAQABAAD/2wCEAAkGBxQSEhUUExQUFRQVFRUUFxUUFBYUFBQXFRQYFhQUFxUYHCgjGBolHBQUITEhJSkrLi4uFx8zODMsNygtLysBCgoKDg0OFA8QGiwcHBwsLCwsLywsLCwsLSwsLCwsLDcsLywtLCwsLDcsLCssLDQsLCwsKyssKywsNywsLDgsLP/AABEIALoBDwMBIgACEQEDEQH/xAAcAAEAAQUBAQAAAAAAAAAAAAAABQIDBAYHAQj/xABMEAABAwIEAgcEBAgMBQUAAAABAAIDBBEFEiExBkETIlFhcYGRBzKhsRRCcsEII1JigpLR8BUWMzRjc5Oys8Lh8RckQ6PSRFNUg6L/xAAYAQEBAAMAAAAAAAAAAAAAAAAAAQIDBf/EACIRAQEBAAIBAgcAAAAAAAAAAAARAQIhAxJRBRQxQXHh8f/aAAwDAQACEQMRAD8A7iiIgIiICIiAiIgIiICIiAiIgLXcQ42o4ZXwufKZIyA8R01RKGkgOALo4yL2I581sS03hqMGrxK4ufpbfjSQK5lGSPaDQXsZJWf1lLVMHq6IBZ+HcW0M7ssVXTvefqCVmc/oE3+COiaZQLDRhJ0/KIt/dK1vjzBoXxtb0TS+SaCJpsLjpJmMc4HuaXO8lYlb8iIsVEREBERAREQEREBERAREQEREBERAREQEREBERAREQEREBERAXAvafFV0dfPOHyww1L2mN8cxaJCyGNr7tY64IIt1gF31cl/CEH4ikP8ASyD1Z/org0yt4qq4aakeyql6WQTZnF+cuDZOpmL73sH6eakPZrxDWV+Jwx1U7pI4jJOGlkbbubG9rTdjQTbPfVaXjh/5ej+xL/eatr9hbb4kT2Qv+OiD6GREUBERAREQEREBERAREQEREBERARFTI+wJOwBPog9c4DfRYz6wchf4LDkkLjc/7KlBkOrHdwVBnd2lWkVRWXntPqvMx7V4iCrOe0r0SntPqqEugvCod2q42sPMA/BYq8RUgyrae5XwVEKuKYtOnooJVcl/CG/m9J3zvH/aK6vDJmAI5/uVyr8IL+Ro/wCvf/hOQcdxuoBhpQDctZJmH5JLxa63n2BC9dIeyE/Erm00n4t177i2u2y6b+DyL1cx7IR/eVHfURWZKlrefkNVBeRYLsQ7B6lW3V7u79/NBJIok1r+34BefTX9vwH7EEuih/p7+0egXoxJ/d6f6oJdFFtxU82jyNleZijDvcfH5IM5FaiqGu2cD8/RXUBERAREQFZrGF0bwNy0geNleRBq1FX36rtHDTXdSAcsjEcIZLr7rvyh945qLOFzx+67OP35FS7ixmosIVb2+/H6Xb81WMQZzDx5A/sVuJGUixH4nEN3EeLSsSXiWmbvIR/9cp+TClwiWRQzeKaU7SH+ym+9ikKavjk91x/VcPmEpGSiyIqa+t/grNYzINif37glFBWpcT8e09KC1hE02waw3Y0/nv2HgLlYmOYXX1jskbXiM83u6GK3ePeeP0Sszh32VQxubJVuE72m4iAtADyzA6yW77D81KRuHCz3OpYXP957M5/TJcPgVzz8IH+QpP66T/BcusLlP4QUTjTUzg0lrZn5iBo28LgLnkg4HO7qO8vm1dU/B3na2omzGxewMbodXDr2020a4+S5PN7rt9e7vC6X7Bf5yzt6R5t3Ngd+1B3V2IdIDkPVDnN8SxxY7yu0qytU4axExF0E3Vf0kjsp3DnPcXAdouSfPsOm0h19kFSpK9VJKoKklCvCoBKpJQlUkogVQSvSVSSg8JWTT4k9nPMOw/tWISqSg2ajrGyDTcbg7j/RZK0yPEBFPA2/WkkDA3mQfe07ALnyC3NFEREBERAVErw1pJ2AJPgBdVqF41q+iw+rkG7aaYj7XRuDfiQg4dwJjFfU1Qd9MnFg6RzXPc9ji4EZcjiW2u6+x2W+1OK1gzNYI5HNJaS6NpAdlDgOoxp2I8/Vci4Vr4YZnmZkrwIiW9EXBwIcL6NOpOm6n5uIIHMkFHJXx1Lh1GSvcWFxsALFxBdbYd3YpspjPxCrxcuLgIACQcmRpaM2wBc0OsNtXFa5XnEySTGzmerbkbHQP7Vj4fxxXu92dzrcnRxH45L/ABUlT8b1zbN6OB1ydDGbkuNzs8bklZTEuoptRXxnrRSXvyjkIuNTsSs+Tjevp2gskDT2fRmi3O5fM0j0CkG+017C5r6WAvaS02cWlrhodw7UKQw72n07WtElI+4DBmZMHElnuk3DdUmF17hftqrHOa10FLbQOcXPBsBqTZ1r9w+C2Ae1eUAnooLAXuC7b1UPPx5hkrHA08rXZXBvSRskZcnML2cTa/cqv4Q4fkO0bLk70rme8Lbsj0sdR2FIVad7dqi5tSRWubXkeCRyNraL0e3ao/8Ahw/2r/8AxVc2F4G+xZPFcuiBAqHxdXMGyGzpABoc23LRV/8AD2hlH4qqa423ZPG+5zfnNdpb4qwqge3ebnRR/wBu7/wUFxVx/V4jSyNlZBFDmGRrWvLi4aG73OsRYu+qNfAqYq/ZS0WyzO67nNbdkbgSAXMF2tba4afNW6v2YVRaGdMxzG3DQYi3QNu09WQ7m48deaQrllfUPlcXPLS4jJcEa2228h4ALYvZbxJDh1Y2WfOWatJjbmLbtc29iRcdblropWq9ltU0gAxHNYC7pGm7m3NrxnaxB10UdL7Oqxu0V722ez6xIHv5eYUhXVcfxrCcSyyRV8MM7djLeJrgPqvEgb5OHxWbhGIyss0uZOzk9jxI0+EjDr4OXEHcIVbRcwSbX2Y7Quy/VeeeixHYHOw36GZpFzfoZWkWNic2XSx033U3Fr6ahrmO3JYex40/WH7FkBt9iHfZcD8N18/YLxfWU5tLO4sAsGVDS65v+W4Z9PtLZYfaPGQS9jTpf8VJr5Md+1TtenW3MI3BHiCFbXKIuP45NIzUMcdm2IcfDo3G6x5eO5Gn+cSjufI+48pUHXSqSuVUvtAed6n9b6P97VtGE8YxOt0lTT+LnQD+6qkbWVQSr2F4zSSi7aqmdY2OWWO9xuLXWwtibbYHv0Qak+XsD3dzGOcfgFr2N47NGDkhDLfXncAB3hjSSfMhdQkjuLbKNHDtOXZ3xiRwNwZOuAe5p0Hog517PsFnqKoVk2csbq2V4y9IfqtiZyjvqTsbW11t1pEQEREBERAWle2KqMeFT23eYo/J0zM3/wCQ5bquYe36pLaKBl7B1QC77LIn/e5vogteybDY24eyQxtzyvkJcR1iGyOY0X7LN27+9bbNh0Tt42+iiuAo8uHUg7YWv/X6/wDmU+qiAqeGKPnC0X55W/sWM3g+jceq3Ua6C1rHfdSfEdFJLG1sd7gk6OykaG2oPbZY/D1C+Br3S5r5RcveXDQEkgkmwSI4DxlRxxV1Q2MWjDmkdYuvmjY4uzE63LifNQ7Wg7EHwXXKXAsNcYugnsdMz4sQDXxnQXaHEna+3YpSXg9sr+iFTPIy2YSTspKoXPLNJFc2sOfPTmrFrigavbLrD/Z+ZC9odAAwZbyYa2Eu3GZr4ZGk7bgAKMi4DtGZctHJGD1i6WtgeL20vmcB7w5HzUg5zZUOYDyHougz8EWbndTODbaOhxCIAu2AIqIB381izcEEDWDEGO5ACkqQe33JGHs9UmiP4E4bdWumZHM6B0bWOBbcA5nEEHKQeS3B3A2KR6xYk825Gaob95Cs8DiPDXSvkbXEyhrMrsPkjyBhJzEte8EHMdj9VbeeP8PFg6oyEjaSKVhHKxuzQ6Kbuq5Xi3FOJUtS6J1W974rdYsjcAXxtcQMzCdnW8lkQ+1HEm7yRP8Atwt/yZVh8WUv0nEpTTvhlEpYWFs8LWn8W1uXM94Addp6pN9lifxSrTfLTPfb/wBp0cx9InOKuakbBH7VqvMHSQUz7At0EjLhxBN+uQfdHJZrPa1f+UoIze98str3NzvHzPetHmwKqZ79LVN+1TzN+bVHSnKbO0PYdD6FWkdNd7TqZ7rvpZQwtcHMa5jrueW3dmJbyba1kfxlhMvvwTNvmvmiY73m5Ts49gXMWkHay9slI6C6uwV7yLNawt3NO8HMbtIIbHa2xvfdXv4NwZ9rTxN2+u+P6tu0c9VzqKLM5rfyiG+pt967HX+y2jc5xaZY7k6Nc0tGuwBbt5qbpGv0/DmGOkyCUPBDbPiqGEA2617uPj5rWuOaJtK9kUMj3RkF9iWGxGg1a0X0J3upDjzguOghZIyR7y+UMs4AADK5x23PVC06upwxkTr6yNc4i1gLPLAB2+7f97lRsUddeGLNbqRNaNgSNTqdyesd9hYCwAC7PhntGpYY4oWh0jY4oWZ4heMkRNuG9wPV30IIXMpuFZMlLE92UTSNhYG2dYPZcuPab3AHitlZ7KnQ6dLVlzecOXo3a3BDbXta19e3wWO70yx07hvi2Gtc5kTZGua3Mc7QBa9tCCVPrRfZrg76fpA9rxvrIxzXahlgCdx1Xeq3pMNERFUEREBERAXhC9RBDzYe+5ygWubAECw5aKy6lkH1T8/kp5YuJPtG7vGX10Qa43EYztLGf02n71bxaoaKeYuIyiGQnUDTIea1bEOHHAkxkOHYdD+wrVcU4UcXmUwPL8hZcdYC+gdYX1CVGvtwylnld0YMUegEeYufYAXN3E2JNzzAupk8L0JNwyojP9HUN/zxOPxUdScMBkge8SZwdM3VAt3ABbPFASN0Ee/AsjC6Gvr4yASAX5wbC9rsey3or2H02IOZduKncjLLG540Nr5iHk+ixJMEqxciqBBB6roraHcXDivKOlr2D8WadzL6BxeHa765VaJZsWLgZfpNBM0bB7S0dnOFgC9kq8XLmufR0kxj1aWTRAjnoBPfkOSyaB0oYOmDA/mIyS3u1cAsjpfU6BPVpMRVTxhVwzCSow2Vrw0atkeW5dQDYMLeZ5qzD7SIQ9zpIquzgRkL2Pjbc3uA4jVbHUMy3BFx4dyhKqOFzrGMX7QLfJX1akWf44YZIHdK3Ne1umo45MtiSdg6/Z5Lynq8HfH/AOkEuvWdBLALFtrHK1ttd+66yGYNA7eJuv5oPzus2bhmkA/m0VuRyAOd3kixT1EYtJS4e1gFNUMY8g5mQYlLCPeBGUOk101seYCk5cKk0bDXV72uyk/83HUNa7UWtIwm2vbY6XGlxG/xWoHDrUrb8y2aoaT5CTL8FiT8C4c7ZlRH9idh/wASJx+KXBnYnwxK+TojKHXv+MmwujlBuNulADhbXbXUrBHCjgejEeGyOAcbyUtRE5wDjc5opO+1hyy9utqp4TijYTDW10ZA6oLmlvdfIWW9FdpcFrGt6mLyA6i0scjhoSPeL39nYnR2s0nDbS4vZQ0buic0kxYhVtyubYi/TAjcXse5bPHxPVm5dh5LLkZ4aynl7wLXGuyg4oMVZcMrqGQHfOzJm8b07e081EOx3EY7wOpaVwDj1WMyNcRpmaWyAEcwQkxe0rxrVGuhbE+lroCyQSh4phUNNmvYW/i5Bb373/NXKcSgc2Qx9YkHK0OY5jjc6Esdq0nQ27102j4orYG2GGvy2DbRulc0ZbnqgNdb3j6DsWi4nVPnxEPdE5j3ywnonA5h7gaNQDroduakzM6O30fg+AslfFLI24p3F0epFpLWzaHWwJ0OmvcttVijpxGxrRyHx5/FX1FEREBERAREQEREBERAUVjkmgb5/cPvUqtexWW7z6eiCLeqHK4Vjzz25E+AUR6Qrbqdp3a0+QVr6YFV9JHagGiZ+SPIW+So+hMGwt5lXOnHahlHagwp6YLHpoAXgd6y6qRUYVq/wQTDmg6aHbTy7FZdQsO7G+g+5cZ4nrOkrJ3f0rwPBpyt+DQsSLEpG+7JIPB7h8irHY4/Cd5cc5ev657ft3OmoI7mzRcC/NYmLQEmwUX7Lqx0tO7O5z3CRzbuJcbZWkC58Vs1Y2z/ACH3qOX5fHvj58uG/ZrYoSArVRQuc0hpyuIIDrXse23PwWzALwxA8h6Ktbmz8ArGm5qWSNvq0xZCR3EEqh9NXgnK2Bzczi38Y4OsSSL9XddJdSNO7QqDQM7CPNKNKp6KYtBflD+YaSQNeRsFDcQYnJBlY5jiJARnF8rSdNT267LppwxvafgsafBMwtmFj2tv96DQK3iYUxiiMbnvcCHBur2kO5t5mx+C2CFkfTCoMMTpgWuD5ImPfdlshzEXBGUWINxYLYGcMuc4uMgudzl1PxUjBwkwave53cAGj70GxcP4r9Jiz2yuByuHK4ANx3aqTUZhETY+o0ANtoB3f7qTRRERAREQEREBERAREQW55MrSewf7LV53KdxeWzLdp+A/cLXZSgtv2VEY0SY6KoBRHhF1bdA0/VHorq8sirBpG9nxVDqJveskrwoI+fDQeaooLQNlkJ6sbXPJPYxpcd/BZsztFhTysZTvdI4NZcZr3N2l4DmADUucCWgcyQEI4/S4PNJGZ3lsUN7GaY5GufrdrAAXSO0OjWnY3tZe4V9CJH0iWpF7X6KGMhvfmdJdw/R9V1WTi6keQJTNlu68klNUcpKd7og3K73miYa7ADYFY0+JYa85j9CLnXPRzsihc0yMbJY9KwhpBBsTcXNr2Kjq/PeSd5ufj+JrhLA4aRrfo8zpoZ2iZr3AA6gt5Adg0Oo1UniJ6wt2arDwCBsccXRlhidLVdEYw0RmMVHULA3TKcxItpqpCcdZ3iq5vk5by5bu9sZpVWZXMo7E6MdirWozBehy9MQ7/VUmn7z8EFV1U1WTTnt+CzKekOQuLr25W+9QX6YqRbsoynKko9lVITZwPf8APRSainhScbrgHtCCpERAREQEREBERAREQa9jNTeQs2LQNO0HmFGlbHiuFMnAvdrh7rm6OHmoGfBqlnulko7+o74afBQYku48VcVh7JGub0kTmDXW4Iva+6qjqWO2e0+DgURcXl16VSSgFUle3VJRWNWus1ad7Uqsx0cEbLZpJ2WGhvka52x0PWyb6LbKw3IHaQoPjrhGSvMBZJG3oc/Uka5zXF+XU2+z2KLmza5QcYqowb3GU5SdW5SQARZpAAItoNFJ8Esrq+qbDDK7rW6WQhrmxxtIJe64tfTTtJHaVN/8MKiRwbI+COO4zPhMj3WAtbo35QTtz0suhZ24RSdFhVFJPM4XdI8sF3DQPlOYF+5s1otvq3nY275fZO4nVQRT01HGevHC54YNcsQdGxpce0kediq6sdc+XyXH/Z9S138KST1kU+eSOTPLJG4NLiWEAOtlt1QABoAABoF2GsPW8QEadWkXl16qioIvAV6g9WdTfybvP5LBCzaL3XD99kFiBSUJUZCpCEoq69ZdE7q27CsQq7Qu6xHaPkgzkREBERAREQEREBERAREQY1fRNlaGu5G+ix5cEgcNYmnyUiiCCfwrB9UOZ9lxHyViThX8ieQeNnfNbIikGoycN1A92VjvtN/YsaTCqpv/AE2O8HEfNbuiQc2nglY5pljcxoOrtwPRZbKyM7Pb+sPkt8ewEWIuO9YsmFwu3jYfIJBqjXg7WPgvbqfl4apnf9MDw0WM/hSL6r5G+Dzb0QRKyKk+79kLJdwu76s7x4hrvmFX/FpxtmnfcC2gAHpZBHgr0LLdw1IPdqD+k1p+5W3YHUjZ8TvFpHyKCyql4cNqh9SN3g4j7iqDDUjenP6LwfmAhF0LMoTuoozSD3oJh4AH5FZGH1zc+Uh7SQSA5pG2+uyEXYys2IqGbVu3MMwvqOqD8isiPEDyimP6A+8pSJi69hdZ7fG3wUfHLUP9yDL3yOAt+i29/VSWH4aWuzyOzv5aWa37I+/dWiSREQEREBERAREQEREBERAREQEREBERAREQEREBERAREQEREBYlbQNly3uMpuLadxCy0QeAL1EQEREBERAREQERE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43012" name="AutoShape 4" descr="data:image/jpeg;base64,/9j/4AAQSkZJRgABAQAAAQABAAD/2wCEAAkGBxQSEhUUExQUFRQVFRUUFxUUFBYUFBQXFRQYFhQUFxUYHCgjGBolHBQUITEhJSkrLi4uFx8zODMsNygtLysBCgoKDg0OFA8QGiwcHBwsLCwsLywsLCwsLSwsLCwsLDcsLywtLCwsLDcsLCssLDQsLCwsKyssKywsNywsLDgsLP/AABEIALoBDwMBIgACEQEDEQH/xAAcAAEAAQUBAQAAAAAAAAAAAAAABQIDBAYHAQj/xABMEAABAwIEAgcEBAgMBQUAAAABAAIDBBEFEiExBkETIlFhcYGRBzKhsRRCcsEII1JigpLR8BUWMzRjc5Oys8Lh8RckQ6PSRFNUg6L/xAAYAQEBAAMAAAAAAAAAAAAAAAAAAQIDBf/EACIRAQEBAAIBAgcAAAAAAAAAAAARAQIhAxJRBRQxQXHh8f/aAAwDAQACEQMRAD8A7iiIgIiICIiAiIgIiICIiAiIgLXcQ42o4ZXwufKZIyA8R01RKGkgOALo4yL2I581sS03hqMGrxK4ufpbfjSQK5lGSPaDQXsZJWf1lLVMHq6IBZ+HcW0M7ssVXTvefqCVmc/oE3+COiaZQLDRhJ0/KIt/dK1vjzBoXxtb0TS+SaCJpsLjpJmMc4HuaXO8lYlb8iIsVEREBERAREQEREBERAREQEREBERAREQEREBERAREQEREBERAXAvafFV0dfPOHyww1L2mN8cxaJCyGNr7tY64IIt1gF31cl/CEH4ikP8ASyD1Z/org0yt4qq4aakeyql6WQTZnF+cuDZOpmL73sH6eakPZrxDWV+Jwx1U7pI4jJOGlkbbubG9rTdjQTbPfVaXjh/5ej+xL/eatr9hbb4kT2Qv+OiD6GREUBERAREQEREBERAREQEREBERARFTI+wJOwBPog9c4DfRYz6wchf4LDkkLjc/7KlBkOrHdwVBnd2lWkVRWXntPqvMx7V4iCrOe0r0SntPqqEugvCod2q42sPMA/BYq8RUgyrae5XwVEKuKYtOnooJVcl/CG/m9J3zvH/aK6vDJmAI5/uVyr8IL+Ro/wCvf/hOQcdxuoBhpQDctZJmH5JLxa63n2BC9dIeyE/Erm00n4t177i2u2y6b+DyL1cx7IR/eVHfURWZKlrefkNVBeRYLsQ7B6lW3V7u79/NBJIok1r+34BefTX9vwH7EEuih/p7+0egXoxJ/d6f6oJdFFtxU82jyNleZijDvcfH5IM5FaiqGu2cD8/RXUBERAREQFZrGF0bwNy0geNleRBq1FX36rtHDTXdSAcsjEcIZLr7rvyh945qLOFzx+67OP35FS7ixmosIVb2+/H6Xb81WMQZzDx5A/sVuJGUixH4nEN3EeLSsSXiWmbvIR/9cp+TClwiWRQzeKaU7SH+ym+9ikKavjk91x/VcPmEpGSiyIqa+t/grNYzINif37glFBWpcT8e09KC1hE02waw3Y0/nv2HgLlYmOYXX1jskbXiM83u6GK3ePeeP0Sszh32VQxubJVuE72m4iAtADyzA6yW77D81KRuHCz3OpYXP957M5/TJcPgVzz8IH+QpP66T/BcusLlP4QUTjTUzg0lrZn5iBo28LgLnkg4HO7qO8vm1dU/B3na2omzGxewMbodXDr2020a4+S5PN7rt9e7vC6X7Bf5yzt6R5t3Ngd+1B3V2IdIDkPVDnN8SxxY7yu0qytU4axExF0E3Vf0kjsp3DnPcXAdouSfPsOm0h19kFSpK9VJKoKklCvCoBKpJQlUkogVQSvSVSSg8JWTT4k9nPMOw/tWISqSg2ajrGyDTcbg7j/RZK0yPEBFPA2/WkkDA3mQfe07ALnyC3NFEREBERAVErw1pJ2AJPgBdVqF41q+iw+rkG7aaYj7XRuDfiQg4dwJjFfU1Qd9MnFg6RzXPc9ji4EZcjiW2u6+x2W+1OK1gzNYI5HNJaS6NpAdlDgOoxp2I8/Vci4Vr4YZnmZkrwIiW9EXBwIcL6NOpOm6n5uIIHMkFHJXx1Lh1GSvcWFxsALFxBdbYd3YpspjPxCrxcuLgIACQcmRpaM2wBc0OsNtXFa5XnEySTGzmerbkbHQP7Vj4fxxXu92dzrcnRxH45L/ABUlT8b1zbN6OB1ydDGbkuNzs8bklZTEuoptRXxnrRSXvyjkIuNTsSs+Tjevp2gskDT2fRmi3O5fM0j0CkG+017C5r6WAvaS02cWlrhodw7UKQw72n07WtElI+4DBmZMHElnuk3DdUmF17hftqrHOa10FLbQOcXPBsBqTZ1r9w+C2Ae1eUAnooLAXuC7b1UPPx5hkrHA08rXZXBvSRskZcnML2cTa/cqv4Q4fkO0bLk70rme8Lbsj0sdR2FIVad7dqi5tSRWubXkeCRyNraL0e3ao/8Ahw/2r/8AxVc2F4G+xZPFcuiBAqHxdXMGyGzpABoc23LRV/8AD2hlH4qqa423ZPG+5zfnNdpb4qwqge3ebnRR/wBu7/wUFxVx/V4jSyNlZBFDmGRrWvLi4aG73OsRYu+qNfAqYq/ZS0WyzO67nNbdkbgSAXMF2tba4afNW6v2YVRaGdMxzG3DQYi3QNu09WQ7m48deaQrllfUPlcXPLS4jJcEa2228h4ALYvZbxJDh1Y2WfOWatJjbmLbtc29iRcdblropWq9ltU0gAxHNYC7pGm7m3NrxnaxB10UdL7Oqxu0V722ez6xIHv5eYUhXVcfxrCcSyyRV8MM7djLeJrgPqvEgb5OHxWbhGIyss0uZOzk9jxI0+EjDr4OXEHcIVbRcwSbX2Y7Quy/VeeeixHYHOw36GZpFzfoZWkWNic2XSx033U3Fr6ahrmO3JYex40/WH7FkBt9iHfZcD8N18/YLxfWU5tLO4sAsGVDS65v+W4Z9PtLZYfaPGQS9jTpf8VJr5Md+1TtenW3MI3BHiCFbXKIuP45NIzUMcdm2IcfDo3G6x5eO5Gn+cSjufI+48pUHXSqSuVUvtAed6n9b6P97VtGE8YxOt0lTT+LnQD+6qkbWVQSr2F4zSSi7aqmdY2OWWO9xuLXWwtibbYHv0Qak+XsD3dzGOcfgFr2N47NGDkhDLfXncAB3hjSSfMhdQkjuLbKNHDtOXZ3xiRwNwZOuAe5p0Hog517PsFnqKoVk2csbq2V4y9IfqtiZyjvqTsbW11t1pEQEREBERAWle2KqMeFT23eYo/J0zM3/wCQ5bquYe36pLaKBl7B1QC77LIn/e5vogteybDY24eyQxtzyvkJcR1iGyOY0X7LN27+9bbNh0Tt42+iiuAo8uHUg7YWv/X6/wDmU+qiAqeGKPnC0X55W/sWM3g+jceq3Ua6C1rHfdSfEdFJLG1sd7gk6OykaG2oPbZY/D1C+Br3S5r5RcveXDQEkgkmwSI4DxlRxxV1Q2MWjDmkdYuvmjY4uzE63LifNQ7Wg7EHwXXKXAsNcYugnsdMz4sQDXxnQXaHEna+3YpSXg9sr+iFTPIy2YSTspKoXPLNJFc2sOfPTmrFrigavbLrD/Z+ZC9odAAwZbyYa2Eu3GZr4ZGk7bgAKMi4DtGZctHJGD1i6WtgeL20vmcB7w5HzUg5zZUOYDyHougz8EWbndTODbaOhxCIAu2AIqIB381izcEEDWDEGO5ACkqQe33JGHs9UmiP4E4bdWumZHM6B0bWOBbcA5nEEHKQeS3B3A2KR6xYk825Gaob95Cs8DiPDXSvkbXEyhrMrsPkjyBhJzEte8EHMdj9VbeeP8PFg6oyEjaSKVhHKxuzQ6Kbuq5Xi3FOJUtS6J1W974rdYsjcAXxtcQMzCdnW8lkQ+1HEm7yRP8Atwt/yZVh8WUv0nEpTTvhlEpYWFs8LWn8W1uXM94Addp6pN9lifxSrTfLTPfb/wBp0cx9InOKuakbBH7VqvMHSQUz7At0EjLhxBN+uQfdHJZrPa1f+UoIze98str3NzvHzPetHmwKqZ79LVN+1TzN+bVHSnKbO0PYdD6FWkdNd7TqZ7rvpZQwtcHMa5jrueW3dmJbyba1kfxlhMvvwTNvmvmiY73m5Ts49gXMWkHay9slI6C6uwV7yLNawt3NO8HMbtIIbHa2xvfdXv4NwZ9rTxN2+u+P6tu0c9VzqKLM5rfyiG+pt967HX+y2jc5xaZY7k6Nc0tGuwBbt5qbpGv0/DmGOkyCUPBDbPiqGEA2617uPj5rWuOaJtK9kUMj3RkF9iWGxGg1a0X0J3upDjzguOghZIyR7y+UMs4AADK5x23PVC06upwxkTr6yNc4i1gLPLAB2+7f97lRsUddeGLNbqRNaNgSNTqdyesd9hYCwAC7PhntGpYY4oWh0jY4oWZ4heMkRNuG9wPV30IIXMpuFZMlLE92UTSNhYG2dYPZcuPab3AHitlZ7KnQ6dLVlzecOXo3a3BDbXta19e3wWO70yx07hvi2Gtc5kTZGua3Mc7QBa9tCCVPrRfZrg76fpA9rxvrIxzXahlgCdx1Xeq3pMNERFUEREBERAXhC9RBDzYe+5ygWubAECw5aKy6lkH1T8/kp5YuJPtG7vGX10Qa43EYztLGf02n71bxaoaKeYuIyiGQnUDTIea1bEOHHAkxkOHYdD+wrVcU4UcXmUwPL8hZcdYC+gdYX1CVGvtwylnld0YMUegEeYufYAXN3E2JNzzAupk8L0JNwyojP9HUN/zxOPxUdScMBkge8SZwdM3VAt3ABbPFASN0Ee/AsjC6Gvr4yASAX5wbC9rsey3or2H02IOZduKncjLLG540Nr5iHk+ixJMEqxciqBBB6roraHcXDivKOlr2D8WadzL6BxeHa765VaJZsWLgZfpNBM0bB7S0dnOFgC9kq8XLmufR0kxj1aWTRAjnoBPfkOSyaB0oYOmDA/mIyS3u1cAsjpfU6BPVpMRVTxhVwzCSow2Vrw0atkeW5dQDYMLeZ5qzD7SIQ9zpIquzgRkL2Pjbc3uA4jVbHUMy3BFx4dyhKqOFzrGMX7QLfJX1akWf44YZIHdK3Ne1umo45MtiSdg6/Z5Lynq8HfH/AOkEuvWdBLALFtrHK1ttd+66yGYNA7eJuv5oPzus2bhmkA/m0VuRyAOd3kixT1EYtJS4e1gFNUMY8g5mQYlLCPeBGUOk101seYCk5cKk0bDXV72uyk/83HUNa7UWtIwm2vbY6XGlxG/xWoHDrUrb8y2aoaT5CTL8FiT8C4c7ZlRH9idh/wASJx+KXBnYnwxK+TojKHXv+MmwujlBuNulADhbXbXUrBHCjgejEeGyOAcbyUtRE5wDjc5opO+1hyy9utqp4TijYTDW10ZA6oLmlvdfIWW9FdpcFrGt6mLyA6i0scjhoSPeL39nYnR2s0nDbS4vZQ0buic0kxYhVtyubYi/TAjcXse5bPHxPVm5dh5LLkZ4aynl7wLXGuyg4oMVZcMrqGQHfOzJm8b07e081EOx3EY7wOpaVwDj1WMyNcRpmaWyAEcwQkxe0rxrVGuhbE+lroCyQSh4phUNNmvYW/i5Bb373/NXKcSgc2Qx9YkHK0OY5jjc6Esdq0nQ27102j4orYG2GGvy2DbRulc0ZbnqgNdb3j6DsWi4nVPnxEPdE5j3ywnonA5h7gaNQDroduakzM6O30fg+AslfFLI24p3F0epFpLWzaHWwJ0OmvcttVijpxGxrRyHx5/FX1FEREBERAREQEREBERAUVjkmgb5/cPvUqtexWW7z6eiCLeqHK4Vjzz25E+AUR6Qrbqdp3a0+QVr6YFV9JHagGiZ+SPIW+So+hMGwt5lXOnHahlHagwp6YLHpoAXgd6y6qRUYVq/wQTDmg6aHbTy7FZdQsO7G+g+5cZ4nrOkrJ3f0rwPBpyt+DQsSLEpG+7JIPB7h8irHY4/Cd5cc5ev657ft3OmoI7mzRcC/NYmLQEmwUX7Lqx0tO7O5z3CRzbuJcbZWkC58Vs1Y2z/ACH3qOX5fHvj58uG/ZrYoSArVRQuc0hpyuIIDrXse23PwWzALwxA8h6Ktbmz8ArGm5qWSNvq0xZCR3EEqh9NXgnK2Bzczi38Y4OsSSL9XddJdSNO7QqDQM7CPNKNKp6KYtBflD+YaSQNeRsFDcQYnJBlY5jiJARnF8rSdNT267LppwxvafgsafBMwtmFj2tv96DQK3iYUxiiMbnvcCHBur2kO5t5mx+C2CFkfTCoMMTpgWuD5ImPfdlshzEXBGUWINxYLYGcMuc4uMgudzl1PxUjBwkwave53cAGj70GxcP4r9Jiz2yuByuHK4ANx3aqTUZhETY+o0ANtoB3f7qTRRERAREQEREBERAREQW55MrSewf7LV53KdxeWzLdp+A/cLXZSgtv2VEY0SY6KoBRHhF1bdA0/VHorq8sirBpG9nxVDqJveskrwoI+fDQeaooLQNlkJ6sbXPJPYxpcd/BZsztFhTysZTvdI4NZcZr3N2l4DmADUucCWgcyQEI4/S4PNJGZ3lsUN7GaY5GufrdrAAXSO0OjWnY3tZe4V9CJH0iWpF7X6KGMhvfmdJdw/R9V1WTi6keQJTNlu68klNUcpKd7og3K73miYa7ADYFY0+JYa85j9CLnXPRzsihc0yMbJY9KwhpBBsTcXNr2Kjq/PeSd5ufj+JrhLA4aRrfo8zpoZ2iZr3AA6gt5Adg0Oo1UniJ6wt2arDwCBsccXRlhidLVdEYw0RmMVHULA3TKcxItpqpCcdZ3iq5vk5by5bu9sZpVWZXMo7E6MdirWozBehy9MQ7/VUmn7z8EFV1U1WTTnt+CzKekOQuLr25W+9QX6YqRbsoynKko9lVITZwPf8APRSainhScbrgHtCCpERAREQEREBERAREQa9jNTeQs2LQNO0HmFGlbHiuFMnAvdrh7rm6OHmoGfBqlnulko7+o74afBQYku48VcVh7JGub0kTmDXW4Iva+6qjqWO2e0+DgURcXl16VSSgFUle3VJRWNWus1ad7Uqsx0cEbLZpJ2WGhvka52x0PWyb6LbKw3IHaQoPjrhGSvMBZJG3oc/Uka5zXF+XU2+z2KLmza5QcYqowb3GU5SdW5SQARZpAAItoNFJ8Esrq+qbDDK7rW6WQhrmxxtIJe64tfTTtJHaVN/8MKiRwbI+COO4zPhMj3WAtbo35QTtz0suhZ24RSdFhVFJPM4XdI8sF3DQPlOYF+5s1otvq3nY275fZO4nVQRT01HGevHC54YNcsQdGxpce0kediq6sdc+XyXH/Z9S138KST1kU+eSOTPLJG4NLiWEAOtlt1QABoAABoF2GsPW8QEadWkXl16qioIvAV6g9WdTfybvP5LBCzaL3XD99kFiBSUJUZCpCEoq69ZdE7q27CsQq7Qu6xHaPkgzkREBERAREQEREBERAREQY1fRNlaGu5G+ix5cEgcNYmnyUiiCCfwrB9UOZ9lxHyViThX8ieQeNnfNbIikGoycN1A92VjvtN/YsaTCqpv/AE2O8HEfNbuiQc2nglY5pljcxoOrtwPRZbKyM7Pb+sPkt8ewEWIuO9YsmFwu3jYfIJBqjXg7WPgvbqfl4apnf9MDw0WM/hSL6r5G+Dzb0QRKyKk+79kLJdwu76s7x4hrvmFX/FpxtmnfcC2gAHpZBHgr0LLdw1IPdqD+k1p+5W3YHUjZ8TvFpHyKCyql4cNqh9SN3g4j7iqDDUjenP6LwfmAhF0LMoTuoozSD3oJh4AH5FZGH1zc+Uh7SQSA5pG2+uyEXYys2IqGbVu3MMwvqOqD8isiPEDyimP6A+8pSJi69hdZ7fG3wUfHLUP9yDL3yOAt+i29/VSWH4aWuzyOzv5aWa37I+/dWiSREQEREBERAREQEREBERAREQEREBERAREQEREBERAREQEREBYlbQNly3uMpuLadxCy0QeAL1EQEREBERAREQERE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9" name="8 Rectángulo"/>
          <p:cNvSpPr/>
          <p:nvPr/>
        </p:nvSpPr>
        <p:spPr>
          <a:xfrm>
            <a:off x="936104" y="136193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2" name="1 Rectángulo"/>
          <p:cNvSpPr/>
          <p:nvPr/>
        </p:nvSpPr>
        <p:spPr>
          <a:xfrm>
            <a:off x="1115616" y="3796005"/>
            <a:ext cx="5616624" cy="3000821"/>
          </a:xfrm>
          <a:prstGeom prst="rect">
            <a:avLst/>
          </a:prstGeom>
        </p:spPr>
        <p:txBody>
          <a:bodyPr wrap="square">
            <a:spAutoFit/>
          </a:bodyPr>
          <a:lstStyle/>
          <a:p>
            <a:pPr>
              <a:lnSpc>
                <a:spcPct val="150000"/>
              </a:lnSpc>
            </a:pPr>
            <a:r>
              <a:rPr lang="es-ES" b="1" dirty="0">
                <a:solidFill>
                  <a:srgbClr val="000000"/>
                </a:solidFill>
                <a:latin typeface="Verdana" pitchFamily="34" charset="0"/>
                <a:ea typeface="Verdana" pitchFamily="34" charset="0"/>
                <a:cs typeface="Verdana" pitchFamily="34" charset="0"/>
              </a:rPr>
              <a:t>R: </a:t>
            </a:r>
            <a:r>
              <a:rPr lang="es-ES" dirty="0">
                <a:solidFill>
                  <a:srgbClr val="000000"/>
                </a:solidFill>
                <a:latin typeface="Verdana" pitchFamily="34" charset="0"/>
                <a:ea typeface="Verdana" pitchFamily="34" charset="0"/>
                <a:cs typeface="Verdana" pitchFamily="34" charset="0"/>
              </a:rPr>
              <a:t>El instrumento más utilizado por los estudiantes para medir longitudes es la  </a:t>
            </a:r>
            <a:r>
              <a:rPr lang="es-ES" b="1" dirty="0">
                <a:solidFill>
                  <a:srgbClr val="000000"/>
                </a:solidFill>
                <a:latin typeface="Verdana" pitchFamily="34" charset="0"/>
                <a:ea typeface="Verdana" pitchFamily="34" charset="0"/>
                <a:cs typeface="Verdana" pitchFamily="34" charset="0"/>
              </a:rPr>
              <a:t>regla graduada</a:t>
            </a:r>
            <a:r>
              <a:rPr lang="es-ES" dirty="0">
                <a:solidFill>
                  <a:srgbClr val="000000"/>
                </a:solidFill>
                <a:latin typeface="Verdana" pitchFamily="34" charset="0"/>
                <a:ea typeface="Verdana" pitchFamily="34" charset="0"/>
                <a:cs typeface="Verdana" pitchFamily="34" charset="0"/>
              </a:rPr>
              <a:t>: este es un instrumento de forma rectangular y plana, dividido o graduado en una determinada unidad de longitud (pulgadas, centímetros, milímetros,  pies, etc.).</a:t>
            </a:r>
            <a:endParaRPr lang="es-CL" dirty="0"/>
          </a:p>
        </p:txBody>
      </p:sp>
      <p:sp>
        <p:nvSpPr>
          <p:cNvPr id="12"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4" name="13 Rectángulo"/>
          <p:cNvSpPr/>
          <p:nvPr/>
        </p:nvSpPr>
        <p:spPr>
          <a:xfrm>
            <a:off x="971600" y="1772816"/>
            <a:ext cx="3711272"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Por magnitud – longitud.</a:t>
            </a:r>
          </a:p>
        </p:txBody>
      </p:sp>
    </p:spTree>
    <p:extLst>
      <p:ext uri="{BB962C8B-B14F-4D97-AF65-F5344CB8AC3E}">
        <p14:creationId xmlns:p14="http://schemas.microsoft.com/office/powerpoint/2010/main" val="9922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13</a:t>
            </a:fld>
            <a:endParaRPr lang="es-CL" dirty="0"/>
          </a:p>
        </p:txBody>
      </p:sp>
      <p:sp>
        <p:nvSpPr>
          <p:cNvPr id="3" name="2 Rectángulo"/>
          <p:cNvSpPr/>
          <p:nvPr/>
        </p:nvSpPr>
        <p:spPr>
          <a:xfrm>
            <a:off x="1115616" y="2427853"/>
            <a:ext cx="7560840" cy="2585323"/>
          </a:xfrm>
          <a:prstGeom prst="rect">
            <a:avLst/>
          </a:prstGeom>
        </p:spPr>
        <p:txBody>
          <a:bodyPr wrap="square">
            <a:spAutoFit/>
          </a:bodyPr>
          <a:lstStyle/>
          <a:p>
            <a:pPr algn="just">
              <a:lnSpc>
                <a:spcPct val="150000"/>
              </a:lnSpc>
              <a:spcAft>
                <a:spcPts val="0"/>
              </a:spcAft>
              <a:buFont typeface="Wingdings" pitchFamily="2" charset="2"/>
              <a:buChar char="ü"/>
            </a:pPr>
            <a:r>
              <a:rPr lang="es-ES" dirty="0">
                <a:latin typeface="Verdana" pitchFamily="34" charset="0"/>
                <a:ea typeface="Verdana" pitchFamily="34" charset="0"/>
                <a:cs typeface="Verdana" pitchFamily="34" charset="0"/>
              </a:rPr>
              <a:t>   Cinta métrica o flexómetro: es un instrumento de medida conocido también como </a:t>
            </a:r>
            <a:r>
              <a:rPr lang="es-ES" b="1" dirty="0">
                <a:latin typeface="Verdana" pitchFamily="34" charset="0"/>
                <a:ea typeface="Verdana" pitchFamily="34" charset="0"/>
                <a:cs typeface="Verdana" pitchFamily="34" charset="0"/>
              </a:rPr>
              <a:t>huincha de medir </a:t>
            </a:r>
            <a:r>
              <a:rPr lang="es-ES" dirty="0">
                <a:latin typeface="Verdana" pitchFamily="34" charset="0"/>
                <a:ea typeface="Verdana" pitchFamily="34" charset="0"/>
                <a:cs typeface="Verdana" pitchFamily="34" charset="0"/>
              </a:rPr>
              <a:t>y  consiste en una cinta metálica flexible graduada y se puede enrollar, haciendo que el transporte sea más fácil. Con este instrumento se pueden medir líneas y superficies contornos curvas.</a:t>
            </a:r>
            <a:r>
              <a:rPr lang="es-ES" dirty="0">
                <a:solidFill>
                  <a:schemeClr val="accent2">
                    <a:lumMod val="75000"/>
                  </a:schemeClr>
                </a:solidFill>
                <a:latin typeface="Verdana" pitchFamily="34" charset="0"/>
                <a:ea typeface="Verdana" pitchFamily="34" charset="0"/>
                <a:cs typeface="Verdana" pitchFamily="34" charset="0"/>
              </a:rPr>
              <a:t> </a:t>
            </a:r>
          </a:p>
          <a:p>
            <a:pPr algn="just">
              <a:lnSpc>
                <a:spcPct val="150000"/>
              </a:lnSpc>
              <a:spcAft>
                <a:spcPts val="0"/>
              </a:spcAft>
              <a:buFont typeface="Wingdings" pitchFamily="2" charset="2"/>
              <a:buChar char="ü"/>
            </a:pPr>
            <a:endParaRPr lang="es-ES" dirty="0">
              <a:solidFill>
                <a:schemeClr val="accent2">
                  <a:lumMod val="75000"/>
                </a:schemeClr>
              </a:solidFill>
              <a:latin typeface="Verdana" pitchFamily="34" charset="0"/>
              <a:ea typeface="Verdana" pitchFamily="34" charset="0"/>
              <a:cs typeface="Verdana" pitchFamily="34" charset="0"/>
            </a:endParaRPr>
          </a:p>
        </p:txBody>
      </p:sp>
      <p:sp>
        <p:nvSpPr>
          <p:cNvPr id="45058" name="AutoShape 2" descr="data:image/jpeg;base64,/9j/4AAQSkZJRgABAQAAAQABAAD/2wCEAAkGBxMSEhUUExQWFhMXFhoYFxgXGBUeHxYVFRYXFxoaFxcYHCggGBsmHRgYIjIiJSkrLi4uFx8zODgsNyktLisBCgoKDg0OGxAQGywkICQsLCwsLCwsNCwsLCwtLCwsLCwsLCwsLCwsLCwsLCwsLCwsLCwsLCwsLCwsLCwsLCwsLP/AABEIAOAA4AMBEQACEQEDEQH/xAAcAAEAAgMBAQEAAAAAAAAAAAAABQYDBAcCAQj/xABHEAACAQIDBQYCBggEAwkBAAABAgADEQQSIQUGMUFREyIyYXGBB5EUQlJiobEjM0NygpKy0aLBwuEVc/A0RFODk6PD0vEX/8QAGwEBAAIDAQEAAAAAAAAAAAAAAAMEAQIFBgf/xAA3EQACAQMCBAQDBwMEAwAAAAAAAQIDBBESIQUxQVETImFxMoHRQpGhscHh8BQVUgYjYnIzNFP/2gAMAwEAAhEDEQA/AO4wBAEAQBAEAQBAEAQBAEAQBAEAQBAEAQBAEAQBAEAQBAEAQBAEAQBAEAQBAEAQBAEAQBAEAQBAEAQBAEAQBAEAQBAEAQBAEAQBAEAQBAEAQBAEAQBAEAQBAEAQBAEAQBAEAQBAEAQBAEAQBAEAQBAEAQDxUqqviIHqQPzgGNcXTPB0P8Q/vANWvt7Co2R8RSVuhdb++ukAkEYEAggg8COYgH2AIAgCAIAgCAIAgCAIAgCAIAgCAIAgCAIAgERvBvHh8Guas4BI7q3GZvQHl5wMnOcfvljMQ91qfRqPIKt2YepH4mw8ptgwam0d8ahGU1K5A8wL+uUi/vM7GMkCNpLVawVyx629yTfhAyaeI2iiEhBmb7XIeg/zgZI5mJN2OswYLHu3vvicEuRLNTvfI9yB6a3HtGBk6NsD4nYatZawNF+p1U+41Hy95jBtku9GsrqGVgynUEEEEeREwZPcAQBAEAQBAEAQBAEAQBAEAQBAEAQBAKlvrvzQwIKAh8QRog1y34F+npMmGzjuI2ytWqcRi6mdzqqcbdM3IeQmTU18VvUreFT7zIyR9TaeblaAZP8AiFgUpjKp4sfE/r0Xy/OAfBZNeLch/eYMGBmJNzxgHsGDJ6EAnt3N6cRg2vTfu/WRtVb25HzGsDJ2Hd7fbDYlFLOtKodCjsBr90niJjBtks8wZEAQBAEAQBAEAQBAEAQBAEAQBAKzvfvhSwQyXDV28K9PNunpzmUYbOEUtl18diDlOerUYlixtxBYknkP+hI61WNKGuXIxGDk8FqwvwpP7XEKOoRCf8TMPynHqcaS+GP3stK17s3P/wCYYYca9W/kKf8A9TKcv9QVF9mP4kis4+pCb2bnUsHSFVKjOCwWzAcSCb3FunSdLh3E5XUnGSS9iGtQUFlFT2dhquJrdnh6ZqMFLWFtALC5JIAGo5851KtWFOOqbwivGLlyMuPo1aLZayMjdGBF/MdR5iYpVYVVmDTEoOPMxI4MkNTMogGRFgyec2thAN7CYYnjBlI7R8NcdUfDlKlyEayMea24A87H87cpE6sNejO/Y3w8ZLhNzAgCAIAgCAIAgCAIAgCAIAgEBvhvB9EpDIM1eoctJBqSx0vbna/ztMSkorL5DGdkUzZ+5YcNWxjGpiKgJ4m1MsOOnjYdeA5cLng3PFJOXk2S/EtQoLrzIfcjd6vhcXWqVh3VTs6bAgh87BiwANxYIBrbxGQ8U4nTq0Iqm92912NqFBxk8l1euTPNScpcy6kkY+0mugyRW8uzBi8O9HNlJsVa18rA3GnMcj5Ey9YXLtaqnjK6kVWnrjg19zd30wFIqpzVXINSpa2YjgAOSjWw8yecm4hxKpcy22j0RrSoqC3J3FUadZSlVFdDxVgCPkZzaderSlqg2n6EsoJ8yj7e+HKm74Nsrceyckqf3XOq+jXHmJ6Cy/1C15bhfNfQp1bTrEoz06lJzTqoUccVYa/7jzGhnqKdWFSOqDyijKLi8M+tUzGw4fn/ALSQ1JLA4TmYNkXLdbdhsQQ7grQ6838l8vP5eXOu76NJaYby/ImhTzuzpuHoqihUAUKLADkBOBrlq1537ljHQk6FXMPPnPSWlwq0M9epVnHSzLLRqIAgCAIAgCAIAgCAIAgHwmAUXBL29ZsbU1vdcOD9SiLjOOjPqfQ/eInneLXu/hx5Ln6st0KfU28RiJ5uVSU3guqKRSN4N+6VElKQ7VxoSDZFPm31j6fOdmz4LUqJSqeVfiQVLiMdluUzGb6Yyof1vZjpTUD8TdvxndpcJtaa+HPuVZXM2aH/AB/FXv8ASa3/AKj/AN5Z/orf/BfcaeNPub2F3xxifti/k4Vvx4/jIanDLWfOGPY2VxNdSe2d8RDoK9EH71M2P8rf3nNr8Ag//HLHuTQu/wDJFw2RtuhiRejUBI4qdGHqp19+E4F1w+tQ+Nbd+hbhVjPkyUWpOfKBIVT4mVqAwymqoLlwEbmtu81iORtYjhr5Tvf6eVTx2k/LjdFK7xpOU4HFBn8uU9kznYOt7mbotUAq4hStPiqHQv5sOS+XP048a84il5KT37/Qs06XVnSVUAAAWA0AHITjZJz7MgyUamU3+cs2tfwqifTqaTjqRIAz0qaayiqfZkCAIAgCAIAgCAIAgCARW8rnsCimzVSKQI4gObOR5hM59pDXqeHTcuxtFZaRE1yFAUCwAsAOQHACeFuJuUjqQWEcu+IW9JzNhqLWA0qsOZ+wD+fy6zv8H4clFVqi9vqVritjyxKPSoAAM5sv1QPE9jY5RyGhGY6aG2YgiejKB7GKt4FVPOwZvXM3A/uhYMg42r/4lT+dv7wD59Mqc3YjoxzD5NcGAfe2U+JB6p3T8tV+QHrAPSUiDmpMSV1uLq6252BuPVSbc7TEoqSwzKbRc92t+jpTxR04CqOX/MA4j7w9+s89f8FjJOdDn2+hdpXXSRP73btLtCki9qUKtmVwAwIYWNxcXBFtQZyLG9lZTlmOc7MnqU/EQ3U3FwuDIfWtUGoapaynqqDQepufOaX3GristMfKuy+piFvGO5f6FW8r29fUjE44NgS/F7ER9myYIra20GQoF8JNifPl7ShUulV1QpvddS3QoKSbZP7Nr50BnquD3Xj26zzWxza8NEjbnWIRAEAQBAEAQBAEAQBAIfber0h0zv7gBPyqGc7icsUCagsyKpvTtP6Ph6tXmq93zY6L+JE8paUXXrxh3Z0JS0xbOHUFzMzvcgXZ9TdiToL9WYjXpc8p71JJYRyG87syYWk2IrKlwGqMqgnQC9lA04KNBYcAJpVqKnBzfJLJmEdTSLbU3HpjJT+lomJKAtTbKbsRrksVbLcG2hNhOFHjVR5n4TcM81+pcdrHZZ3I/G7i4xPCqVB9xhe3o+X8Ly1S43az2bcfdEcrWouW5BYzZ9Wl+tpunmysB7Eix9p0adxSqfBJP2ZDKnJc0a4kxofVJBuOI4HoRANjMH8Vlf7WgDeTclP3uHXm0Asm5+87YZuxrX7Em2t70Wv/AE34jlx6343FOGq4jrgvN+ZaoV9Oz5HUKbe4PA9RPFVINPDOkmb2GrWleEnTkYlHKJOm07FKpkqyR7Jk0p4NSJ25RzU262uPUTjZ0XKfcuW0sSMm52Pzi3P/AK/zno+DydG5lT6Pci4hTx5i0z1hyhAEAQBAEAQBAEAQBAInbPjT9yp/VSnL4sv9knt/iOX/ABYr2wyL9uqAfRVZvzAnI4HDNxJ9kWbl4gcxbSkPvOSfRAAv4u89ac497LxIpVqVQgkJUViBxIVgSB56SG4p+JSlBdU0b05aZJl/2xs6ri2p4vCojZkQgOQCCrZgKqm6kDkUKsCOJ0nm7W4p2kZW9dtYb5dfb99i9OLm1OJg2nhamEq4p6IrooROwVC5RqlYFH7puGyk5rciB6SShUp3NOnGelvL1ZxnC5ffyMSTg21n0MuH3vqJToZ/0lqtWliCUZWK0wrhwmmU9m2YgjkRpNJcJpzqT0bbJxw9t+n3mfGaSz8zJsurg8e4R8Iiu9N6mZDa4SqaXiXK1zYH3mtxG7sYa41W0mlh+qyI6Kjw0Rj7A2bWZhRxTUmUsCtQaAqbG2cKSB1DGWlf39JJ1Kaknjdevt9CPwaT5PBHbe3Pq4WkaxqU3pC1yMwPeIUd0gi2o5y3Z8Wp3E/D0tS9fQjqWziskGh7QW+uB3fvKB4fUDh5C32ROsVi+fDnb2YfRah1AJpE81GpT24jyv0nmON2OP8Afgvf6nQtauVpZfaTTydSJdJPCVJLbVHyZDUibbOACSbAC5J5AdZ01iSIDkG/+/RxF8PhSRSOjVBcGp5JzC+fE+nHq2fDEpqrUXmXJdv3M69Js/DHaT4fEU6VVmftNLcezv4bnjYnTn8gZ0a1ilONaGzT39URSuXNOEjt86ZUEAQBAEAQBAEAQBAEAhd4KoV6F/rs9MevZtU/+OUeIw1UGS0XiRzH4tUScPTb7NYX9GRx+dpxOByxcSj3X6lq6WYZOZ1j+jp+WYe4a/5MJ6s55hEAzYeu9M3RmQ9UYqfmpmk6cZrEkn77myk1yZO4LfPGU/2ucdKig/4tG/Gc6rwi0qb6ce2xNG5qLqSuH34pswavhEZgb50te9svBh0JHilOfBqkY4o1Wl2fL+fIlVyvtIzYDFbPzI2HxFXCVFUqAygjKzlyGzhltc/aEjrUr7S41acai9Oe3tj8jaMqWcxeCU2DsG1V2WrSr4eqame1SpotW+nZhmpt0v3TYn0lS7vm6aTjKEo4xt29eZvCnvzyja3K2E+HFRq2Y1C3ZrmYH9BTAWnaxtqPyEr8TvY13GNLGObx3fM2pU9OXI5Xijao9tCHa1uVmNrdJ7On8C9kc2fxMzriGp1ErU+618wtwV1IzD04G3RwIqU1Ug4y5MRk4vKO1bOxi16VOqvhdQ3oTxHsbj2nzy6oOjUlB9DswlqWSSwzzn50yTMyWUSQsRY6gixHUGdOnUwsoqyRwWtgFoV6tNdalOo6a/UVWIDHzIsR1vPd2+HBSXVFOpJt4M+FqFGHZsQysGL8w1wQfNuHkJYaT2Icnf8Ad/aK4jD0qqsGzIMxFvHbvCw4a30mDJIwBAEAQBAEAQBAEAQCl/FXGGhhqNcfssVSc25qAwYe6kj3mlSGuDj3MxeGmRG/OBGIwdUJ3roKiW55bOLeoFveeQtZ/wBPeJvvj7zpTWum0cUQ3pnqrZv4XAUn5hB/FPaHLN3dzAiviaaMrMhYZ8gYkJzJy6gXsCeV5UvazpUJSTSeNs9yWjDVNI6C+w6T4hqB2eq0MvdroQDfKDrlAPG4sTfS/Ceaje1Y0VWjXzP/AAZedOLlp07dznO08OtOtURGzqrlVbTUA25aT1VvUlUpRnJYbRz5xSk0jWEmNTJTps18oJygsbAmyjiTbgNRr5zVyS5sJZ5Him5U5lJDDmDYj3ESipLD3Mp4JL/j+JKdm9VqlO4JWp3r5WDDvNdhYgHjylb+hoKeuMUn3Wxv408YyR1ZwzEgWub26SzFYWCN7mWlqjj7NnHzCEe+cH+ETYHRvhhjc2HqUj+ze4/dqXP9Qb5zyfH6OKkandfkdG1lmOC7Up5erHYtknhzpJ6Ce2SvUOH/ABGJobXrFR+tWkelsyqpIJ59w/Oe74ZPVbx9MooVluKFDPoBamNP3zz9r8Tz/PpEB2v4d0iuCS9tWci1uGa2tudwZhmxZpgCAIAgCAIAgCAIAgFH+MiX2ZUPR6Z/xW/zgFZ+G22O3wnYsf0lDu+tI+A+2q/w+c8txm20VNa6nQt55jg57vLsz6Ji3Qg9k12XzpvyHmpvbzVTO5w+5VxQUuq2fuVK8NMja3M26mBrVBVBKOFBZdbZbkEDmpDX08pBxWxndQWh7xfJ9Ta3qqDeSwbN2pgsMlZji6mJSoP1VQMSeNwQwtc3sSbDrOZWtru4lBKkoOPVFmM6cU/Nn0ITBpTR6NB6VMqlBq2IZluwDI1UqG4qVUoAeNzOjN1HGVRSeXJRj27Zx67kKSylj1ZHvgVqUqJpUmWrUqvTVM5bOqKpL3IGWxYg8u6TpaWo1pU6klOWUknnGMN9CJxTSaRu4HF4Sk4oVGLYcHNWdQT29VfCNNexU3sBxIvzletTuakHVh8f2U/srv8A9n+BvFwi9L5dfUteysNhsa1RDgBToqP0dXJkLi9tLKpB56E+c4txUuLNRmq+qT5x5lmKhPKcdu5VcDuiagq1DWSlhkd1WtUsc6oxXNa4FtONxrwnZq8VVPTBQcptJ6V02K8bfOXnY19ubrvh6a1kqJXoOQA9Pq3DS50PC4J10ktpxKFebpyi4yXRmlSg4rKeURiUGSoyOCrBKgZSLEfonNiPkZ0ITjNaovKIWmnhlr+FdW2Iqr9qjf8AkdB/qM4fH45oRfqW7R+ZnT6c8dNHQJHDmbU3gimcT+MdjtE/8in/AFVJ7Xg3/r/N/oUK/NEtuFsV8UlKmumhzMb2RLnX1PL1Ht1yudzweFSki06ahUUWAHITBkzQBAEAQBAEAQBAEAQCn/FtL7LxHl2Z/wDdSEYZwTdfbjYPELVGq+F1+1TbxD15jzAle7t1XpuH3e5JSnolk6hvlsVMfhlqUSGcDPRYfWBGq36MPkQJ5iyuJWVfTPk9n9ToVYeJDY5IgzjIbiotwoPE2OqEfaBvb3H2RPYJprKOY1gwBoB7pVWW+UkZhlNja6mxseo0HymHFPn0CbRvJteoKfZjKBk7MNbvLTLM7KCDYBi3eNrmwF7SB20HPW++fTPJP5dDfxGlgndzNu4TC61aTGqT+tAVsq8goJBXzte/ynO4pZXVxtTmlHtyyTUKkI81uTG8u16WIo1Ho7Qcd0kUbKuY8Mo7qvY+ZbSUbG1qUasY1KCf/Ln8+qJqs1KLal8iVxVat9Cwv0GjTrLlQEOFIVQluBZdb3BN7jX1FKEaX9XV/qpOL3xjruSNvQtCyQXxBy4d6JoHsqjAs6UyQtwRlfINM181mtc28p0uCuVeM/E80Vsm+ftn2ILny4xsym4X67nWynjzaochueZszH+GeixjkUy5fCmhetWfktML7u4P+icDj88Uox7suWi3bOmJPIsvm7TOkhrS0rYjkcg3o2bUx+16yot0psiMeiqigjTic2YW69J7y0qRtbOLn16d2+SKMoOpPCO37s7FTCUEpILWGvmfM850KHiaM1Ob/D0+RBLGdiWkxqIAgCAIAgCAIAgCAIBWfiVQL7MxQGtqeb2Rlc/gDCMM/L5aZMl3+Hm94oH6PWP6Bj3GP7Jz1+4T8jrzNuNxSw8aPiQ+Jfj+5at62nysnN/N0O1viMOt6nGog/aD7S/ety5+vGlwziPhPwavLo+37Etehq80TnWYVPEbVOp0Dn7xPhbzOh52NyfTIocjC6lSQQQRxBmQZDRYKGynKfrcuY4jS+nCDB4zQD6GmDJt4LaVajfsqrpfiFZgD6gGxMiq29Kr8cU/dG0ZyjyZhq1nqMWZmdzzYliT6nUzeEIwWmKwjDbbyzNie4op8wc1Th47EBf4QT7s3EAGbGDq/wAP9lGhhAWFnqntCOikWQfLX+IzxfGLlVa+mPKO31Opbw0x3LTSE4zJ2bYNpWqtOol2I2snrdTZ+HBqvSVQ3aEVCAO9UsGYs3Fj3uPrPa8Ks6s8XNy8v7K6RXsUq9RfDEsk9AVRAEAQBAEAQBAEAQBAEA8V6SurKwurAqwPMEWIPtAPy7v9ujV2diGQgmixJovyZL8CftDgR78CICKvmgyXzcjfo0ctDEkmlwSpxNPoG6p58vThxuIcLVXM6fP8/wBy3Rr42kWXejc+lix21BlSqwvmHgq9C1uB+8Pe851nxKpavw6qzH8V/OxNUoKe6OcY7DVsO3ZYimR9kN0603HLy1GuovPTUa9OtHVTeUUJQlF7mShjSAAjLZeC1FAt3lewYd03Ki5ax05SU0wZ8TUL0yOxYsbEOvf1vr3xoARyXS/qZkwRi0XJsEYnoFMGTL9DceKyD75y/wCHxH2BgHsV1T9Xctw7Q6W/cX6v7x16Zdb4BZ9xN1DXZa1ZbYdTdQf2pHAD7nU8+HWcbifEo0IunB+Z/h+5aoUXJ6nyOr3njm3zOibFJbazWT0rUzDKfvdvslAmjSu1Tg7D6vVQftfl68Otwfhepq4rr1S/UrVqn2Yk9uHt+jRoFKt0ZqhbgTxVRYlb66XnqFf0c45FR0Z8y54XatGp4KqNpewYXt6cZYhXpz+GSI3CS5o3JKaiAIAgCAIAgCAIAgCAIBo7Z2RRxdI0q9MVKZ5HkeqkaqfMQDl22vgghucLiCvRKq3H862IH8JgFF2v8MNo4e57A1VH1qJz/wCEd78IM5NPYG8eJwDdmQTTv3qL3FuuW+qH8PKU7qxp3C3W/cmpV3D2OjbO2vhNoJk7rE6mjVAzC3QHjbqs87Vsri0lqg37ovRqQqLBF4r4d4ZnDI9SmtxmS+YEcwpPeX1uZNDjVeEcTjl9yOVrFvYr+3Nwq6VWOGXtKWhW7oGGmoOa19eBnRtuMUZQXivEvwIZ20k/KRrbs7QIsaFQ+WdCP67S3/crX/6Ii8CfY2cFuHjX400pD77r+SZjIanF7WH2s+yNlbTZcNh7gUKRDV27dhwW1kHqtyX99PKce643UqLTSWld+pZp2yjuy5qeQ0HLyE4bzJ5ZaSwRm2d5sNgyBVclzwRBma3Ujgo8yRLtrw+tcbxW3d8iKpVjDmU/eD4ivUUph0NIEeNiM1vugaKfO59p06PBYRmp1Xqx06fuQSuMrykZuvssFlZ+9UYgqoIuqHXtH6A8r8fO8sXleWMR2S5+/ZGsI9WXVNnWHGw/0jz/ABHSch3G5Pg8UsKcubTXvG/IEcWHIFeI66zaVRZx8gjNTxVajqr1EAHAM3AcrcCw5dRJ6dzNfDI1lCL5okcLvZikAzFKh08Sjj5FbaNyPXSXIcRqrnh+5E6ESUw+/Y/aUja41U30JsDlNra6HXSW4cTT+KP3ETt+zJzCbxUKg8RU66MCLW4gkXHnxliHEKEvtY9yN0proSNKureFg3oQfylqM4y3i8mjTRlm5gQBAEAQBAEAQBAEA1NobLo1xlrUqdQdHVW+VxpAKbtb4TYCqc1MVKDcQabXAPI2e9vYiYaCeDQO6W1MN+qr0sXTH1awKPboHudfNiZRr8Oo1emGWIXM48zSxO2Xof8Aa8HiKFuLBe0pj/zE4/KcurwSX2Hksxu4vmeaW9eCYX+kIP3wy/1gSjLhVdfZJVXg+pkO9GCH/eqJ9HU/gJp/bK/+D+4z4sO5oYzf/BU75XeoeiI39TWX8ZPDg1eXNY9/2NHcQRVds/EavUutBBRU/WNmf2+qv4zqW/BqUHmo8/l+5XndN8in9ozPmYlmJuSSSSepJ1M7EYqKwuRVk292WPZFDDKxOKfKD4AQbHzvax//AGcu7nWzporPcs0klvI6LgLVFV6bU6qDg4AIBsNMw0U2PW+o0nBq06kU9cZItKVN8jdqqzABkIU+K1jdddPe2vkbcTpUhpTbjLfp79zZwzyZjwuykFTtCxtdiAUy3NTjmY+LTgNB5cJtVuZuGhLt1zyNNOGZ8dTLaIAxUZjxIJGqKcuurC+nJfMSOi9O89s7fV/zuG+xrYWk1QE1VsAbaoVJ7pJBGY6X1HA6cOZszWh4pvPzyZjFyM1bB0kbM7ZVGrE38bnKFt5gNcfuzSNSs44Sy3y9l1+hrLCe5upgb+BgRYENx4Xy2I0JFrHqDIXd6fjWH2MYMP0dsx0Pd0OXlmsxA8xow8mtLEbqKSecZNcG1S2lWQ6O1weF76gagA3tcd4edxLtO/qx+GX6mjpxfQ3MPvLVHEK9tBoRcnUG4Nu8NOGhBl+HE5peZIjdFdCQobz0z4lYcOh0PA8uenkZajxKm+aNHRfQ3sPtmg/CoBx8Xd4Gx8XQy1G7oy5SNHCS6G8rg8CD6SdNPkaHqZAgCAIAgCAIAgCAQe1tz8Dib9rhqZJ+soyt/MliYBS9rfBnDvc0Kz0z0cBx7WsR+MApW1/hPtCjcoq1l602F/5WsfleAU3H7JrUGy1qT0z0dWU/iNYGTXRO8IBeN0Nz3x9W6rlRbdpVIvlFvCt+LHoNBxPnoom+rY7zsfZVLC0Vo0Vyoo9yeZY8yZtg0MtXAU24ot+trH5iQVLWjU+OKfyNlOS5M1a2xEI0LL6f3Ov43nPnwO1k8pY/nqSq4n1Iivuu+cMlXKo0Cqqrp5khrnz0kU+DtQai03/yNlX7n3FbLqAghb263NyOBuus5a4fc0k1KGf+v0LEK8OTZqUcHdQKignOXPecEtwuRx4aAE8AJTrznSqbZW2N0ZeHyeTJWTIpKlkAGiqqkcOQGg9/ykVOSqNKSTz1zubJpLGCNxQ76/pgBlObI5BFRzfMbG1l0ADAi2hHAy9RtnUhKUYcu66LoRSeGb5rhV7yMOJtYG5HePA9eHqLTnu1lKWYyX5YJnHCzkjRWQMKRTMdVZlNgHJzPctZbBuhJHSW/CqtOopYXRYzt0+8iyuRs18KFQsTcgXIFu8zCxUfvG1vO0ihXqOppa2z/PuM4WDC+FZBe4NufVh3df3hofOxk1O58SelJ5fIYwQYxuMOMo4ektSlSqMoerbU0kzM1yPB3FsOBvb0nqLG1dJapc30KdWeXhHWMIe6Pf8AMzoERmgCAIAgCAIAgCAIAgCAY8Rh0dSrqrKeIYAg+xgFaxfw82bUYOcMoP3GdAf4UYD8IBYcDgqdFBTpIEReCqLD/c+cA2IAgCAIAgHlkB4gH1msoqWzQNeps+mfq29Lj8OEpVOGWs93BfLYkVWa6mg+wEzZkNjbTTS/UhSLnhx6cpH/AG9wjppVGvxNnWy/MjTXYdVVAZy5BvcWGo4dy1rD31AM5VxwiupN09L/ADJY1ovmVars/FUC7PSpVszlr1UqXFwBYOma4vr4VGp9Z1qFZ04KE46cL5GkoqTymaSbXxNNGzBatizWUL3QSSFULqABYC+ugliFeEljY1cGSFLbK017QVUqcP0YourEsRzI7tgb3bpJEoJ5NdyybK2glZDUVSBw1A1628uXuekkZqT2zmvTB9fzM2RhmzBgQBAEAQBAEAQBAEAQBAEAQBAEAQBAEAQBAEAQBANXFbOpVPHTRvVQfxkUqMJc0bKTXIr2P3Sw4ZSq2RmOdDcg91iMhvmQ5sp0NiARbW4RpRhsjLm2fMQcr0qNEAKLs46JZlVR0Jci3kjTZhdyz4WllQL0H485uaGWAIAgCAIAgCAIAgCAIAgCAIAgCAIAgCAIAgCAIAgCAae0eA9f8phmUa+ysGt2qW7xbjrrZQv5C3tMJGWyUmxqIAgCAIAgCAIAgCAIAgCAIAgCAIAgCAIAgCAIAgCAIBixFHPbW1jAPaKALDhAPUAQBAEAQBAEAQBAEAQBAEAQBAEAQBAEAQBAEAQBAEAQBAEAQBAEAQBAEAQBAEAQBAEAQBAEAQBAEAQBAEAQBAEAQBAEAQBAEAQBAEAQBAEAQBAEAQBAEAQBAEAQBAEAQBAEAQBAEAQBAEA//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45060" name="AutoShape 4" descr="data:image/jpeg;base64,/9j/4AAQSkZJRgABAQAAAQABAAD/2wCEAAkGBxMSEhUUExQWFhMXFhoYFxgXGBUeHxYVFRYXFxoaFxcYHCggGBsmHRgYIjIiJSkrLi4uFx8zODgsNyktLisBCgoKDg0OGxAQGywkICQsLCwsLCwsNCwsLCwtLCwsLCwsLCwsLCwsLCwsLCwsLCwsLCwsLCwsLCwsLCwsLCwsLP/AABEIAOAA4AMBEQACEQEDEQH/xAAcAAEAAgMBAQEAAAAAAAAAAAAABQYDBAcCAQj/xABHEAACAQIDBQYCBggEAwkBAAABAgADEQQSIQUGMUFREyIyYXGBB5EUQlJiobEjM0NygpKy0aLBwuEVc/A0RFODk6PD0vEX/8QAGwEBAAIDAQEAAAAAAAAAAAAAAAMEAQIFBgf/xAA3EQACAQMCBAQDBwMEAwAAAAAAAQIDBBESIQUxQVETImFxMoHRQpGhscHh8BQVUgYjYnIzNFP/2gAMAwEAAhEDEQA/AO4wBAEAQBAEAQBAEAQBAEAQBAEAQBAEAQBAEAQBAEAQBAEAQBAEAQBAEAQBAEAQBAEAQBAEAQBAEAQBAEAQBAEAQBAEAQBAEAQBAEAQBAEAQBAEAQBAEAQBAEAQBAEAQBAEAQBAEAQBAEAQBAEAQBAEAQDxUqqviIHqQPzgGNcXTPB0P8Q/vANWvt7Co2R8RSVuhdb++ukAkEYEAggg8COYgH2AIAgCAIAgCAIAgCAIAgCAIAgCAIAgCAIAgERvBvHh8Guas4BI7q3GZvQHl5wMnOcfvljMQ91qfRqPIKt2YepH4mw8ptgwam0d8ahGU1K5A8wL+uUi/vM7GMkCNpLVawVyx629yTfhAyaeI2iiEhBmb7XIeg/zgZI5mJN2OswYLHu3vvicEuRLNTvfI9yB6a3HtGBk6NsD4nYatZawNF+p1U+41Hy95jBtku9GsrqGVgynUEEEEeREwZPcAQBAEAQBAEAQBAEAQBAEAQBAEAQBAKlvrvzQwIKAh8QRog1y34F+npMmGzjuI2ytWqcRi6mdzqqcbdM3IeQmTU18VvUreFT7zIyR9TaeblaAZP8AiFgUpjKp4sfE/r0Xy/OAfBZNeLch/eYMGBmJNzxgHsGDJ6EAnt3N6cRg2vTfu/WRtVb25HzGsDJ2Hd7fbDYlFLOtKodCjsBr90niJjBtks8wZEAQBAEAQBAEAQBAEAQBAEAQBAKzvfvhSwQyXDV28K9PNunpzmUYbOEUtl18diDlOerUYlixtxBYknkP+hI61WNKGuXIxGDk8FqwvwpP7XEKOoRCf8TMPynHqcaS+GP3stK17s3P/wCYYYca9W/kKf8A9TKcv9QVF9mP4kis4+pCb2bnUsHSFVKjOCwWzAcSCb3FunSdLh3E5XUnGSS9iGtQUFlFT2dhquJrdnh6ZqMFLWFtALC5JIAGo5851KtWFOOqbwivGLlyMuPo1aLZayMjdGBF/MdR5iYpVYVVmDTEoOPMxI4MkNTMogGRFgyec2thAN7CYYnjBlI7R8NcdUfDlKlyEayMea24A87H87cpE6sNejO/Y3w8ZLhNzAgCAIAgCAIAgCAIAgCAIAgEBvhvB9EpDIM1eoctJBqSx0vbna/ztMSkorL5DGdkUzZ+5YcNWxjGpiKgJ4m1MsOOnjYdeA5cLng3PFJOXk2S/EtQoLrzIfcjd6vhcXWqVh3VTs6bAgh87BiwANxYIBrbxGQ8U4nTq0Iqm92912NqFBxk8l1euTPNScpcy6kkY+0mugyRW8uzBi8O9HNlJsVa18rA3GnMcj5Ey9YXLtaqnjK6kVWnrjg19zd30wFIqpzVXINSpa2YjgAOSjWw8yecm4hxKpcy22j0RrSoqC3J3FUadZSlVFdDxVgCPkZzaderSlqg2n6EsoJ8yj7e+HKm74Nsrceyckqf3XOq+jXHmJ6Cy/1C15bhfNfQp1bTrEoz06lJzTqoUccVYa/7jzGhnqKdWFSOqDyijKLi8M+tUzGw4fn/ALSQ1JLA4TmYNkXLdbdhsQQ7grQ6838l8vP5eXOu76NJaYby/ImhTzuzpuHoqihUAUKLADkBOBrlq1537ljHQk6FXMPPnPSWlwq0M9epVnHSzLLRqIAgCAIAgCAIAgCAIAgHwmAUXBL29ZsbU1vdcOD9SiLjOOjPqfQ/eInneLXu/hx5Ln6st0KfU28RiJ5uVSU3guqKRSN4N+6VElKQ7VxoSDZFPm31j6fOdmz4LUqJSqeVfiQVLiMdluUzGb6Yyof1vZjpTUD8TdvxndpcJtaa+HPuVZXM2aH/AB/FXv8ASa3/AKj/AN5Z/orf/BfcaeNPub2F3xxifti/k4Vvx4/jIanDLWfOGPY2VxNdSe2d8RDoK9EH71M2P8rf3nNr8Ag//HLHuTQu/wDJFw2RtuhiRejUBI4qdGHqp19+E4F1w+tQ+Nbd+hbhVjPkyUWpOfKBIVT4mVqAwymqoLlwEbmtu81iORtYjhr5Tvf6eVTx2k/LjdFK7xpOU4HFBn8uU9kznYOt7mbotUAq4hStPiqHQv5sOS+XP048a84il5KT37/Qs06XVnSVUAAAWA0AHITjZJz7MgyUamU3+cs2tfwqifTqaTjqRIAz0qaayiqfZkCAIAgCAIAgCAIAgCARW8rnsCimzVSKQI4gObOR5hM59pDXqeHTcuxtFZaRE1yFAUCwAsAOQHACeFuJuUjqQWEcu+IW9JzNhqLWA0qsOZ+wD+fy6zv8H4clFVqi9vqVritjyxKPSoAAM5sv1QPE9jY5RyGhGY6aG2YgiejKB7GKt4FVPOwZvXM3A/uhYMg42r/4lT+dv7wD59Mqc3YjoxzD5NcGAfe2U+JB6p3T8tV+QHrAPSUiDmpMSV1uLq6252BuPVSbc7TEoqSwzKbRc92t+jpTxR04CqOX/MA4j7w9+s89f8FjJOdDn2+hdpXXSRP73btLtCki9qUKtmVwAwIYWNxcXBFtQZyLG9lZTlmOc7MnqU/EQ3U3FwuDIfWtUGoapaynqqDQepufOaX3GristMfKuy+piFvGO5f6FW8r29fUjE44NgS/F7ER9myYIra20GQoF8JNifPl7ShUulV1QpvddS3QoKSbZP7Nr50BnquD3Xj26zzWxza8NEjbnWIRAEAQBAEAQBAEAQBAIfber0h0zv7gBPyqGc7icsUCagsyKpvTtP6Ph6tXmq93zY6L+JE8paUXXrxh3Z0JS0xbOHUFzMzvcgXZ9TdiToL9WYjXpc8p71JJYRyG87syYWk2IrKlwGqMqgnQC9lA04KNBYcAJpVqKnBzfJLJmEdTSLbU3HpjJT+lomJKAtTbKbsRrksVbLcG2hNhOFHjVR5n4TcM81+pcdrHZZ3I/G7i4xPCqVB9xhe3o+X8Ly1S43az2bcfdEcrWouW5BYzZ9Wl+tpunmysB7Eix9p0adxSqfBJP2ZDKnJc0a4kxofVJBuOI4HoRANjMH8Vlf7WgDeTclP3uHXm0Asm5+87YZuxrX7Em2t70Wv/AE34jlx6343FOGq4jrgvN+ZaoV9Oz5HUKbe4PA9RPFVINPDOkmb2GrWleEnTkYlHKJOm07FKpkqyR7Jk0p4NSJ25RzU262uPUTjZ0XKfcuW0sSMm52Pzi3P/AK/zno+DydG5lT6Pci4hTx5i0z1hyhAEAQBAEAQBAEAQBAInbPjT9yp/VSnL4sv9knt/iOX/ABYr2wyL9uqAfRVZvzAnI4HDNxJ9kWbl4gcxbSkPvOSfRAAv4u89ac497LxIpVqVQgkJUViBxIVgSB56SG4p+JSlBdU0b05aZJl/2xs6ri2p4vCojZkQgOQCCrZgKqm6kDkUKsCOJ0nm7W4p2kZW9dtYb5dfb99i9OLm1OJg2nhamEq4p6IrooROwVC5RqlYFH7puGyk5rciB6SShUp3NOnGelvL1ZxnC5ffyMSTg21n0MuH3vqJToZ/0lqtWliCUZWK0wrhwmmU9m2YgjkRpNJcJpzqT0bbJxw9t+n3mfGaSz8zJsurg8e4R8Iiu9N6mZDa4SqaXiXK1zYH3mtxG7sYa41W0mlh+qyI6Kjw0Rj7A2bWZhRxTUmUsCtQaAqbG2cKSB1DGWlf39JJ1Kaknjdevt9CPwaT5PBHbe3Pq4WkaxqU3pC1yMwPeIUd0gi2o5y3Z8Wp3E/D0tS9fQjqWziskGh7QW+uB3fvKB4fUDh5C32ROsVi+fDnb2YfRah1AJpE81GpT24jyv0nmON2OP8Afgvf6nQtauVpZfaTTydSJdJPCVJLbVHyZDUibbOACSbAC5J5AdZ01iSIDkG/+/RxF8PhSRSOjVBcGp5JzC+fE+nHq2fDEpqrUXmXJdv3M69Js/DHaT4fEU6VVmftNLcezv4bnjYnTn8gZ0a1ilONaGzT39URSuXNOEjt86ZUEAQBAEAQBAEAQBAEAhd4KoV6F/rs9MevZtU/+OUeIw1UGS0XiRzH4tUScPTb7NYX9GRx+dpxOByxcSj3X6lq6WYZOZ1j+jp+WYe4a/5MJ6s55hEAzYeu9M3RmQ9UYqfmpmk6cZrEkn77myk1yZO4LfPGU/2ucdKig/4tG/Gc6rwi0qb6ce2xNG5qLqSuH34pswavhEZgb50te9svBh0JHilOfBqkY4o1Wl2fL+fIlVyvtIzYDFbPzI2HxFXCVFUqAygjKzlyGzhltc/aEjrUr7S41acai9Oe3tj8jaMqWcxeCU2DsG1V2WrSr4eqame1SpotW+nZhmpt0v3TYn0lS7vm6aTjKEo4xt29eZvCnvzyja3K2E+HFRq2Y1C3ZrmYH9BTAWnaxtqPyEr8TvY13GNLGObx3fM2pU9OXI5Xijao9tCHa1uVmNrdJ7On8C9kc2fxMzriGp1ErU+618wtwV1IzD04G3RwIqU1Ug4y5MRk4vKO1bOxi16VOqvhdQ3oTxHsbj2nzy6oOjUlB9DswlqWSSwzzn50yTMyWUSQsRY6gixHUGdOnUwsoqyRwWtgFoV6tNdalOo6a/UVWIDHzIsR1vPd2+HBSXVFOpJt4M+FqFGHZsQysGL8w1wQfNuHkJYaT2Icnf8Ad/aK4jD0qqsGzIMxFvHbvCw4a30mDJIwBAEAQBAEAQBAEAQCl/FXGGhhqNcfssVSc25qAwYe6kj3mlSGuDj3MxeGmRG/OBGIwdUJ3roKiW55bOLeoFveeQtZ/wBPeJvvj7zpTWum0cUQ3pnqrZv4XAUn5hB/FPaHLN3dzAiviaaMrMhYZ8gYkJzJy6gXsCeV5UvazpUJSTSeNs9yWjDVNI6C+w6T4hqB2eq0MvdroQDfKDrlAPG4sTfS/Ceaje1Y0VWjXzP/AAZedOLlp07dznO08OtOtURGzqrlVbTUA25aT1VvUlUpRnJYbRz5xSk0jWEmNTJTps18oJygsbAmyjiTbgNRr5zVyS5sJZ5Him5U5lJDDmDYj3ESipLD3Mp4JL/j+JKdm9VqlO4JWp3r5WDDvNdhYgHjylb+hoKeuMUn3Wxv408YyR1ZwzEgWub26SzFYWCN7mWlqjj7NnHzCEe+cH+ETYHRvhhjc2HqUj+ze4/dqXP9Qb5zyfH6OKkandfkdG1lmOC7Up5erHYtknhzpJ6Ce2SvUOH/ABGJobXrFR+tWkelsyqpIJ59w/Oe74ZPVbx9MooVluKFDPoBamNP3zz9r8Tz/PpEB2v4d0iuCS9tWci1uGa2tudwZhmxZpgCAIAgCAIAgCAIAgFH+MiX2ZUPR6Z/xW/zgFZ+G22O3wnYsf0lDu+tI+A+2q/w+c8txm20VNa6nQt55jg57vLsz6Ji3Qg9k12XzpvyHmpvbzVTO5w+5VxQUuq2fuVK8NMja3M26mBrVBVBKOFBZdbZbkEDmpDX08pBxWxndQWh7xfJ9Ta3qqDeSwbN2pgsMlZji6mJSoP1VQMSeNwQwtc3sSbDrOZWtru4lBKkoOPVFmM6cU/Nn0ITBpTR6NB6VMqlBq2IZluwDI1UqG4qVUoAeNzOjN1HGVRSeXJRj27Zx67kKSylj1ZHvgVqUqJpUmWrUqvTVM5bOqKpL3IGWxYg8u6TpaWo1pU6klOWUknnGMN9CJxTSaRu4HF4Sk4oVGLYcHNWdQT29VfCNNexU3sBxIvzletTuakHVh8f2U/srv8A9n+BvFwi9L5dfUteysNhsa1RDgBToqP0dXJkLi9tLKpB56E+c4txUuLNRmq+qT5x5lmKhPKcdu5VcDuiagq1DWSlhkd1WtUsc6oxXNa4FtONxrwnZq8VVPTBQcptJ6V02K8bfOXnY19ubrvh6a1kqJXoOQA9Pq3DS50PC4J10ktpxKFebpyi4yXRmlSg4rKeURiUGSoyOCrBKgZSLEfonNiPkZ0ITjNaovKIWmnhlr+FdW2Iqr9qjf8AkdB/qM4fH45oRfqW7R+ZnT6c8dNHQJHDmbU3gimcT+MdjtE/8in/AFVJ7Xg3/r/N/oUK/NEtuFsV8UlKmumhzMb2RLnX1PL1Ht1yudzweFSki06ahUUWAHITBkzQBAEAQBAEAQBAEAQCn/FtL7LxHl2Z/wDdSEYZwTdfbjYPELVGq+F1+1TbxD15jzAle7t1XpuH3e5JSnolk6hvlsVMfhlqUSGcDPRYfWBGq36MPkQJ5iyuJWVfTPk9n9ToVYeJDY5IgzjIbiotwoPE2OqEfaBvb3H2RPYJprKOY1gwBoB7pVWW+UkZhlNja6mxseo0HymHFPn0CbRvJteoKfZjKBk7MNbvLTLM7KCDYBi3eNrmwF7SB20HPW++fTPJP5dDfxGlgndzNu4TC61aTGqT+tAVsq8goJBXzte/ynO4pZXVxtTmlHtyyTUKkI81uTG8u16WIo1Ho7Qcd0kUbKuY8Mo7qvY+ZbSUbG1qUasY1KCf/Ln8+qJqs1KLal8iVxVat9Cwv0GjTrLlQEOFIVQluBZdb3BN7jX1FKEaX9XV/qpOL3xjruSNvQtCyQXxBy4d6JoHsqjAs6UyQtwRlfINM181mtc28p0uCuVeM/E80Vsm+ftn2ILny4xsym4X67nWynjzaochueZszH+GeixjkUy5fCmhetWfktML7u4P+icDj88Uox7suWi3bOmJPIsvm7TOkhrS0rYjkcg3o2bUx+16yot0psiMeiqigjTic2YW69J7y0qRtbOLn16d2+SKMoOpPCO37s7FTCUEpILWGvmfM850KHiaM1Ob/D0+RBLGdiWkxqIAgCAIAgCAIAgCAIBWfiVQL7MxQGtqeb2Rlc/gDCMM/L5aZMl3+Hm94oH6PWP6Bj3GP7Jz1+4T8jrzNuNxSw8aPiQ+Jfj+5at62nysnN/N0O1viMOt6nGog/aD7S/ety5+vGlwziPhPwavLo+37Etehq80TnWYVPEbVOp0Dn7xPhbzOh52NyfTIocjC6lSQQQRxBmQZDRYKGynKfrcuY4jS+nCDB4zQD6GmDJt4LaVajfsqrpfiFZgD6gGxMiq29Kr8cU/dG0ZyjyZhq1nqMWZmdzzYliT6nUzeEIwWmKwjDbbyzNie4op8wc1Th47EBf4QT7s3EAGbGDq/wAP9lGhhAWFnqntCOikWQfLX+IzxfGLlVa+mPKO31Opbw0x3LTSE4zJ2bYNpWqtOol2I2snrdTZ+HBqvSVQ3aEVCAO9UsGYs3Fj3uPrPa8Ks6s8XNy8v7K6RXsUq9RfDEsk9AVRAEAQBAEAQBAEAQBAEA8V6SurKwurAqwPMEWIPtAPy7v9ujV2diGQgmixJovyZL8CftDgR78CICKvmgyXzcjfo0ctDEkmlwSpxNPoG6p58vThxuIcLVXM6fP8/wBy3Rr42kWXejc+lix21BlSqwvmHgq9C1uB+8Pe851nxKpavw6qzH8V/OxNUoKe6OcY7DVsO3ZYimR9kN0603HLy1GuovPTUa9OtHVTeUUJQlF7mShjSAAjLZeC1FAt3lewYd03Ki5ax05SU0wZ8TUL0yOxYsbEOvf1vr3xoARyXS/qZkwRi0XJsEYnoFMGTL9DceKyD75y/wCHxH2BgHsV1T9Xctw7Q6W/cX6v7x16Zdb4BZ9xN1DXZa1ZbYdTdQf2pHAD7nU8+HWcbifEo0IunB+Z/h+5aoUXJ6nyOr3njm3zOibFJbazWT0rUzDKfvdvslAmjSu1Tg7D6vVQftfl68Otwfhepq4rr1S/UrVqn2Yk9uHt+jRoFKt0ZqhbgTxVRYlb66XnqFf0c45FR0Z8y54XatGp4KqNpewYXt6cZYhXpz+GSI3CS5o3JKaiAIAgCAIAgCAIAgCAIBo7Z2RRxdI0q9MVKZ5HkeqkaqfMQDl22vgghucLiCvRKq3H862IH8JgFF2v8MNo4e57A1VH1qJz/wCEd78IM5NPYG8eJwDdmQTTv3qL3FuuW+qH8PKU7qxp3C3W/cmpV3D2OjbO2vhNoJk7rE6mjVAzC3QHjbqs87Vsri0lqg37ovRqQqLBF4r4d4ZnDI9SmtxmS+YEcwpPeX1uZNDjVeEcTjl9yOVrFvYr+3Nwq6VWOGXtKWhW7oGGmoOa19eBnRtuMUZQXivEvwIZ20k/KRrbs7QIsaFQ+WdCP67S3/crX/6Ii8CfY2cFuHjX400pD77r+SZjIanF7WH2s+yNlbTZcNh7gUKRDV27dhwW1kHqtyX99PKce643UqLTSWld+pZp2yjuy5qeQ0HLyE4bzJ5ZaSwRm2d5sNgyBVclzwRBma3Ujgo8yRLtrw+tcbxW3d8iKpVjDmU/eD4ivUUph0NIEeNiM1vugaKfO59p06PBYRmp1Xqx06fuQSuMrykZuvssFlZ+9UYgqoIuqHXtH6A8r8fO8sXleWMR2S5+/ZGsI9WXVNnWHGw/0jz/ABHSch3G5Pg8UsKcubTXvG/IEcWHIFeI66zaVRZx8gjNTxVajqr1EAHAM3AcrcCw5dRJ6dzNfDI1lCL5okcLvZikAzFKh08Sjj5FbaNyPXSXIcRqrnh+5E6ESUw+/Y/aUja41U30JsDlNra6HXSW4cTT+KP3ETt+zJzCbxUKg8RU66MCLW4gkXHnxliHEKEvtY9yN0proSNKureFg3oQfylqM4y3i8mjTRlm5gQBAEAQBAEAQBAEA1NobLo1xlrUqdQdHVW+VxpAKbtb4TYCqc1MVKDcQabXAPI2e9vYiYaCeDQO6W1MN+qr0sXTH1awKPboHudfNiZRr8Oo1emGWIXM48zSxO2Xof8Aa8HiKFuLBe0pj/zE4/KcurwSX2Hksxu4vmeaW9eCYX+kIP3wy/1gSjLhVdfZJVXg+pkO9GCH/eqJ9HU/gJp/bK/+D+4z4sO5oYzf/BU75XeoeiI39TWX8ZPDg1eXNY9/2NHcQRVds/EavUutBBRU/WNmf2+qv4zqW/BqUHmo8/l+5XndN8in9ozPmYlmJuSSSSepJ1M7EYqKwuRVk292WPZFDDKxOKfKD4AQbHzvax//AGcu7nWzporPcs0klvI6LgLVFV6bU6qDg4AIBsNMw0U2PW+o0nBq06kU9cZItKVN8jdqqzABkIU+K1jdddPe2vkbcTpUhpTbjLfp79zZwzyZjwuykFTtCxtdiAUy3NTjmY+LTgNB5cJtVuZuGhLt1zyNNOGZ8dTLaIAxUZjxIJGqKcuurC+nJfMSOi9O89s7fV/zuG+xrYWk1QE1VsAbaoVJ7pJBGY6X1HA6cOZszWh4pvPzyZjFyM1bB0kbM7ZVGrE38bnKFt5gNcfuzSNSs44Sy3y9l1+hrLCe5upgb+BgRYENx4Xy2I0JFrHqDIXd6fjWH2MYMP0dsx0Pd0OXlmsxA8xow8mtLEbqKSecZNcG1S2lWQ6O1weF76gagA3tcd4edxLtO/qx+GX6mjpxfQ3MPvLVHEK9tBoRcnUG4Nu8NOGhBl+HE5peZIjdFdCQobz0z4lYcOh0PA8uenkZajxKm+aNHRfQ3sPtmg/CoBx8Xd4Gx8XQy1G7oy5SNHCS6G8rg8CD6SdNPkaHqZAgCAIAgCAIAgCAQe1tz8Dib9rhqZJ+soyt/MliYBS9rfBnDvc0Kz0z0cBx7WsR+MApW1/hPtCjcoq1l602F/5WsfleAU3H7JrUGy1qT0z0dWU/iNYGTXRO8IBeN0Nz3x9W6rlRbdpVIvlFvCt+LHoNBxPnoom+rY7zsfZVLC0Vo0Vyoo9yeZY8yZtg0MtXAU24ot+trH5iQVLWjU+OKfyNlOS5M1a2xEI0LL6f3Ov43nPnwO1k8pY/nqSq4n1Iivuu+cMlXKo0Cqqrp5khrnz0kU+DtQai03/yNlX7n3FbLqAghb263NyOBuus5a4fc0k1KGf+v0LEK8OTZqUcHdQKignOXPecEtwuRx4aAE8AJTrznSqbZW2N0ZeHyeTJWTIpKlkAGiqqkcOQGg9/ykVOSqNKSTz1zubJpLGCNxQ76/pgBlObI5BFRzfMbG1l0ADAi2hHAy9RtnUhKUYcu66LoRSeGb5rhV7yMOJtYG5HePA9eHqLTnu1lKWYyX5YJnHCzkjRWQMKRTMdVZlNgHJzPctZbBuhJHSW/CqtOopYXRYzt0+8iyuRs18KFQsTcgXIFu8zCxUfvG1vO0ihXqOppa2z/PuM4WDC+FZBe4NufVh3df3hofOxk1O58SelJ5fIYwQYxuMOMo4ektSlSqMoerbU0kzM1yPB3FsOBvb0nqLG1dJapc30KdWeXhHWMIe6Pf8AMzoERmgCAIAgCAIAgCAIAgCAY8Rh0dSrqrKeIYAg+xgFaxfw82bUYOcMoP3GdAf4UYD8IBYcDgqdFBTpIEReCqLD/c+cA2IAgCAIAgHlkB4gH1msoqWzQNeps+mfq29Lj8OEpVOGWs93BfLYkVWa6mg+wEzZkNjbTTS/UhSLnhx6cpH/AG9wjppVGvxNnWy/MjTXYdVVAZy5BvcWGo4dy1rD31AM5VxwiupN09L/ADJY1ovmVars/FUC7PSpVszlr1UqXFwBYOma4vr4VGp9Z1qFZ04KE46cL5GkoqTymaSbXxNNGzBatizWUL3QSSFULqABYC+ugliFeEljY1cGSFLbK017QVUqcP0YourEsRzI7tgb3bpJEoJ5NdyybK2glZDUVSBw1A1628uXuekkZqT2zmvTB9fzM2RhmzBgQBAEAQBAEAQBAEAQBAEAQBAEAQBAEAQBAEAQBANXFbOpVPHTRvVQfxkUqMJc0bKTXIr2P3Sw4ZSq2RmOdDcg91iMhvmQ5sp0NiARbW4RpRhsjLm2fMQcr0qNEAKLs46JZlVR0Jci3kjTZhdyz4WllQL0H485uaGWAIAgCAIAgCAIAgCAIAgCAIAgCAIAgCAIAgCAIAgCAae0eA9f8phmUa+ysGt2qW7xbjrrZQv5C3tMJGWyUmxqIAgCAIAgCAIAgCAIAgCAIAgCAIAgCAIAgCAIAgCAIBixFHPbW1jAPaKALDhAPUAQBAEAQBAEAQBAEAQBAEAQBAEAQBAEAQBAEAQBAEAQBAEAQBAEAQBAEAQBAEAQBAEAQBAEAQBAEAQBAEAQBAEAQBAEAQBAEAQBAEAQBAEAQBAEAQBAEAQBAEAQBAEAQBAEAQBAEAQBAEA//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pic>
        <p:nvPicPr>
          <p:cNvPr id="45062" name="Picture 6" descr="http://www.vidri.com.sv/webapp/ecommerce/images/products/200x200/40886.jpg">
            <a:hlinkClick r:id="rId2"/>
          </p:cNvPr>
          <p:cNvPicPr>
            <a:picLocks noChangeAspect="1" noChangeArrowheads="1"/>
          </p:cNvPicPr>
          <p:nvPr/>
        </p:nvPicPr>
        <p:blipFill>
          <a:blip r:embed="rId3" cstate="print"/>
          <a:srcRect t="10213" b="10633"/>
          <a:stretch>
            <a:fillRect/>
          </a:stretch>
        </p:blipFill>
        <p:spPr bwMode="auto">
          <a:xfrm>
            <a:off x="2051720" y="4749778"/>
            <a:ext cx="2232248" cy="1703558"/>
          </a:xfrm>
          <a:prstGeom prst="rect">
            <a:avLst/>
          </a:prstGeom>
          <a:noFill/>
        </p:spPr>
      </p:pic>
      <p:pic>
        <p:nvPicPr>
          <p:cNvPr id="25602" name="Picture 2" descr="imagen"/>
          <p:cNvPicPr>
            <a:picLocks noChangeAspect="1" noChangeArrowheads="1"/>
          </p:cNvPicPr>
          <p:nvPr/>
        </p:nvPicPr>
        <p:blipFill>
          <a:blip r:embed="rId4" cstate="print">
            <a:lum bright="10000"/>
          </a:blip>
          <a:srcRect l="7560" t="10080" r="7769" b="15329"/>
          <a:stretch>
            <a:fillRect/>
          </a:stretch>
        </p:blipFill>
        <p:spPr bwMode="auto">
          <a:xfrm>
            <a:off x="4932040" y="4653136"/>
            <a:ext cx="2724627" cy="1800200"/>
          </a:xfrm>
          <a:prstGeom prst="rect">
            <a:avLst/>
          </a:prstGeom>
          <a:noFill/>
        </p:spPr>
      </p:pic>
      <p:sp>
        <p:nvSpPr>
          <p:cNvPr id="11" name="10 Rectángulo"/>
          <p:cNvSpPr/>
          <p:nvPr/>
        </p:nvSpPr>
        <p:spPr>
          <a:xfrm>
            <a:off x="936104" y="136193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sp>
        <p:nvSpPr>
          <p:cNvPr id="12" name="11 Rectángulo"/>
          <p:cNvSpPr/>
          <p:nvPr/>
        </p:nvSpPr>
        <p:spPr>
          <a:xfrm>
            <a:off x="971600" y="1772816"/>
            <a:ext cx="3711272"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Por magnitud – longitud.</a:t>
            </a:r>
          </a:p>
        </p:txBody>
      </p:sp>
      <p:sp>
        <p:nvSpPr>
          <p:cNvPr id="13"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5062"/>
                                        </p:tgtEl>
                                        <p:attrNameLst>
                                          <p:attrName>style.visibility</p:attrName>
                                        </p:attrNameLst>
                                      </p:cBhvr>
                                      <p:to>
                                        <p:strVal val="visible"/>
                                      </p:to>
                                    </p:set>
                                    <p:animEffect transition="in" filter="fade">
                                      <p:cBhvr>
                                        <p:cTn id="10" dur="2000"/>
                                        <p:tgtEl>
                                          <p:spTgt spid="45062"/>
                                        </p:tgtEl>
                                      </p:cBhvr>
                                    </p:animEffect>
                                  </p:childTnLst>
                                </p:cTn>
                              </p:par>
                              <p:par>
                                <p:cTn id="11" presetID="10"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fade">
                                      <p:cBhvr>
                                        <p:cTn id="13"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14</a:t>
            </a:fld>
            <a:endParaRPr lang="es-CL" dirty="0"/>
          </a:p>
        </p:txBody>
      </p:sp>
      <p:sp>
        <p:nvSpPr>
          <p:cNvPr id="4" name="3 Rectángulo"/>
          <p:cNvSpPr/>
          <p:nvPr/>
        </p:nvSpPr>
        <p:spPr>
          <a:xfrm>
            <a:off x="1115616" y="3917955"/>
            <a:ext cx="4968552" cy="2446824"/>
          </a:xfrm>
          <a:prstGeom prst="rect">
            <a:avLst/>
          </a:prstGeom>
        </p:spPr>
        <p:txBody>
          <a:bodyPr wrap="square">
            <a:spAutoFit/>
          </a:bodyPr>
          <a:lstStyle/>
          <a:p>
            <a:pPr algn="just">
              <a:lnSpc>
                <a:spcPct val="150000"/>
              </a:lnSpc>
              <a:spcAft>
                <a:spcPts val="0"/>
              </a:spcAft>
            </a:pPr>
            <a:r>
              <a:rPr lang="es-ES" b="1" dirty="0">
                <a:solidFill>
                  <a:srgbClr val="000000"/>
                </a:solidFill>
                <a:latin typeface="Verdana" pitchFamily="34" charset="0"/>
                <a:ea typeface="Verdana" pitchFamily="34" charset="0"/>
                <a:cs typeface="Verdana" pitchFamily="34" charset="0"/>
              </a:rPr>
              <a:t>R:</a:t>
            </a:r>
            <a:r>
              <a:rPr lang="es-ES" dirty="0">
                <a:solidFill>
                  <a:srgbClr val="000000"/>
                </a:solidFill>
                <a:latin typeface="Verdana" pitchFamily="34" charset="0"/>
                <a:ea typeface="Verdana" pitchFamily="34" charset="0"/>
                <a:cs typeface="Verdana" pitchFamily="34" charset="0"/>
              </a:rPr>
              <a:t> El pie de metro  o pie de rey</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es insustituible para medir con precisión </a:t>
            </a:r>
            <a:r>
              <a:rPr lang="es-ES" dirty="0">
                <a:latin typeface="Verdana" panose="020B0604030504040204" pitchFamily="34" charset="0"/>
                <a:ea typeface="Verdana" panose="020B0604030504040204" pitchFamily="34" charset="0"/>
                <a:cs typeface="Verdana" panose="020B0604030504040204" pitchFamily="34" charset="0"/>
              </a:rPr>
              <a:t>dimensiones de objetos relativamente pequeños como pernos, tuercas, t</a:t>
            </a:r>
            <a:r>
              <a:rPr lang="es-ES" dirty="0">
                <a:solidFill>
                  <a:srgbClr val="000000"/>
                </a:solidFill>
                <a:latin typeface="Verdana" pitchFamily="34" charset="0"/>
                <a:ea typeface="Verdana" pitchFamily="34" charset="0"/>
                <a:cs typeface="Verdana" pitchFamily="34" charset="0"/>
              </a:rPr>
              <a:t>ornillos, orificios,  </a:t>
            </a:r>
            <a:r>
              <a:rPr lang="es-ES" dirty="0" err="1">
                <a:solidFill>
                  <a:srgbClr val="000000"/>
                </a:solidFill>
                <a:latin typeface="Verdana" pitchFamily="34" charset="0"/>
                <a:ea typeface="Verdana" pitchFamily="34" charset="0"/>
                <a:cs typeface="Verdana" pitchFamily="34" charset="0"/>
              </a:rPr>
              <a:t>etc</a:t>
            </a:r>
            <a:r>
              <a:rPr lang="es-ES" dirty="0">
                <a:solidFill>
                  <a:srgbClr val="000000"/>
                </a:solidFill>
                <a:latin typeface="Verdana" pitchFamily="34" charset="0"/>
                <a:ea typeface="Verdana" pitchFamily="34" charset="0"/>
                <a:cs typeface="Verdana" pitchFamily="34" charset="0"/>
              </a:rPr>
              <a:t>…</a:t>
            </a:r>
            <a:endParaRPr lang="es-CL" dirty="0">
              <a:solidFill>
                <a:schemeClr val="accent2">
                  <a:lumMod val="75000"/>
                </a:schemeClr>
              </a:solidFill>
              <a:latin typeface="Verdana" pitchFamily="34" charset="0"/>
              <a:ea typeface="Verdana" pitchFamily="34" charset="0"/>
              <a:cs typeface="Verdana" pitchFamily="34" charset="0"/>
            </a:endParaRPr>
          </a:p>
          <a:p>
            <a:pPr marL="342900" indent="-342900" algn="just">
              <a:spcAft>
                <a:spcPts val="0"/>
              </a:spcAft>
            </a:pPr>
            <a:endParaRPr lang="es-CL" dirty="0">
              <a:latin typeface="Verdana" pitchFamily="34" charset="0"/>
              <a:ea typeface="Verdana" pitchFamily="34" charset="0"/>
              <a:cs typeface="Verdana" pitchFamily="34" charset="0"/>
            </a:endParaRPr>
          </a:p>
        </p:txBody>
      </p:sp>
      <p:pic>
        <p:nvPicPr>
          <p:cNvPr id="3074" name="Picture 2" descr="http://www.cobronce.cl/sitio/img/p/985-1672-large.jpg"/>
          <p:cNvPicPr>
            <a:picLocks noChangeAspect="1" noChangeArrowheads="1"/>
          </p:cNvPicPr>
          <p:nvPr/>
        </p:nvPicPr>
        <p:blipFill>
          <a:blip r:embed="rId2" cstate="print"/>
          <a:srcRect t="17640" b="16841"/>
          <a:stretch>
            <a:fillRect/>
          </a:stretch>
        </p:blipFill>
        <p:spPr bwMode="auto">
          <a:xfrm rot="4161020">
            <a:off x="6108325" y="3999778"/>
            <a:ext cx="2794248" cy="1830766"/>
          </a:xfrm>
          <a:prstGeom prst="rect">
            <a:avLst/>
          </a:prstGeom>
          <a:noFill/>
        </p:spPr>
      </p:pic>
      <p:sp>
        <p:nvSpPr>
          <p:cNvPr id="5" name="4 Rectángulo"/>
          <p:cNvSpPr/>
          <p:nvPr/>
        </p:nvSpPr>
        <p:spPr>
          <a:xfrm>
            <a:off x="1115616" y="2362237"/>
            <a:ext cx="7272808" cy="1282787"/>
          </a:xfrm>
          <a:prstGeom prst="rect">
            <a:avLst/>
          </a:prstGeom>
        </p:spPr>
        <p:txBody>
          <a:bodyPr wrap="square">
            <a:spAutoFit/>
          </a:bodyPr>
          <a:lstStyle/>
          <a:p>
            <a:pPr>
              <a:lnSpc>
                <a:spcPct val="150000"/>
              </a:lnSpc>
              <a:spcAft>
                <a:spcPts val="0"/>
              </a:spcAft>
            </a:pPr>
            <a:r>
              <a:rPr lang="es-ES" b="1" dirty="0">
                <a:latin typeface="Verdana" pitchFamily="34" charset="0"/>
                <a:ea typeface="Verdana" pitchFamily="34" charset="0"/>
                <a:cs typeface="Verdana" pitchFamily="34" charset="0"/>
              </a:rPr>
              <a:t>¿Cuál es el instrumento que utiliza un técnico para medir pequeñas longitudes, por ejemplo el diámetro de un perno?</a:t>
            </a:r>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1" name="10 Rectángulo"/>
          <p:cNvSpPr/>
          <p:nvPr/>
        </p:nvSpPr>
        <p:spPr>
          <a:xfrm>
            <a:off x="936104" y="136193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sp>
        <p:nvSpPr>
          <p:cNvPr id="12" name="11 Rectángulo"/>
          <p:cNvSpPr/>
          <p:nvPr/>
        </p:nvSpPr>
        <p:spPr>
          <a:xfrm>
            <a:off x="971600" y="1772816"/>
            <a:ext cx="3711272"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Por magnitud – longitud.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0.gstatic.com/images?q=tbn:ANd9GcRLLo230RdGXmtJ9m-e6z4r8cinvFgyOmFvkJumOf4EC7PUtZb2Zw"/>
          <p:cNvPicPr>
            <a:picLocks noChangeAspect="1" noChangeArrowheads="1"/>
          </p:cNvPicPr>
          <p:nvPr/>
        </p:nvPicPr>
        <p:blipFill>
          <a:blip r:embed="rId2" cstate="print"/>
          <a:srcRect/>
          <a:stretch>
            <a:fillRect/>
          </a:stretch>
        </p:blipFill>
        <p:spPr bwMode="auto">
          <a:xfrm rot="853209">
            <a:off x="6300152" y="3921899"/>
            <a:ext cx="2438400" cy="1476375"/>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15</a:t>
            </a:fld>
            <a:endParaRPr lang="es-CL" dirty="0"/>
          </a:p>
        </p:txBody>
      </p:sp>
      <p:sp>
        <p:nvSpPr>
          <p:cNvPr id="4" name="3 Rectángulo"/>
          <p:cNvSpPr/>
          <p:nvPr/>
        </p:nvSpPr>
        <p:spPr>
          <a:xfrm>
            <a:off x="1043608" y="3356992"/>
            <a:ext cx="7344816" cy="3000821"/>
          </a:xfrm>
          <a:prstGeom prst="rect">
            <a:avLst/>
          </a:prstGeom>
        </p:spPr>
        <p:txBody>
          <a:bodyPr wrap="square">
            <a:spAutoFit/>
          </a:bodyPr>
          <a:lstStyle/>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R: El instrumento es el </a:t>
            </a:r>
            <a:r>
              <a:rPr lang="es-ES" b="1" dirty="0">
                <a:solidFill>
                  <a:srgbClr val="000000"/>
                </a:solidFill>
                <a:latin typeface="Verdana" pitchFamily="34" charset="0"/>
                <a:ea typeface="Verdana" pitchFamily="34" charset="0"/>
                <a:cs typeface="Verdana" pitchFamily="34" charset="0"/>
              </a:rPr>
              <a:t>micrómetro o palmer.</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Consta de un tornillo de carácter </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micrométrico a partir del cual es posible</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 la</a:t>
            </a:r>
            <a:r>
              <a:rPr lang="es-ES" dirty="0">
                <a:solidFill>
                  <a:schemeClr val="accent2">
                    <a:lumMod val="75000"/>
                  </a:schemeClr>
                </a:solidFill>
                <a:latin typeface="Verdana" pitchFamily="34" charset="0"/>
                <a:ea typeface="Verdana" pitchFamily="34" charset="0"/>
                <a:cs typeface="Verdana" pitchFamily="34" charset="0"/>
              </a:rPr>
              <a:t> </a:t>
            </a:r>
            <a:r>
              <a:rPr lang="es-ES" dirty="0">
                <a:latin typeface="Verdana" pitchFamily="34" charset="0"/>
                <a:ea typeface="Verdana" pitchFamily="34" charset="0"/>
                <a:cs typeface="Verdana" pitchFamily="34" charset="0"/>
              </a:rPr>
              <a:t>medición de centésimas o </a:t>
            </a:r>
          </a:p>
          <a:p>
            <a:pPr algn="just">
              <a:lnSpc>
                <a:spcPct val="150000"/>
              </a:lnSpc>
              <a:spcAft>
                <a:spcPts val="0"/>
              </a:spcAft>
            </a:pPr>
            <a:r>
              <a:rPr lang="es-ES" dirty="0">
                <a:latin typeface="Verdana" pitchFamily="34" charset="0"/>
                <a:ea typeface="Verdana" pitchFamily="34" charset="0"/>
                <a:cs typeface="Verdana" pitchFamily="34" charset="0"/>
              </a:rPr>
              <a:t>milésimas de milímetro. </a:t>
            </a:r>
          </a:p>
          <a:p>
            <a:pPr algn="just">
              <a:lnSpc>
                <a:spcPct val="150000"/>
              </a:lnSpc>
              <a:spcAft>
                <a:spcPts val="0"/>
              </a:spcAft>
            </a:pPr>
            <a:r>
              <a:rPr lang="es-ES" dirty="0">
                <a:latin typeface="Verdana" pitchFamily="34" charset="0"/>
                <a:ea typeface="Verdana" pitchFamily="34" charset="0"/>
                <a:cs typeface="Verdana" pitchFamily="34" charset="0"/>
              </a:rPr>
              <a:t>También podemos encontrar micrómetros en pulgada en los </a:t>
            </a:r>
            <a:r>
              <a:rPr lang="es-ES" dirty="0">
                <a:solidFill>
                  <a:srgbClr val="000000"/>
                </a:solidFill>
                <a:latin typeface="Verdana" pitchFamily="34" charset="0"/>
                <a:ea typeface="Verdana" pitchFamily="34" charset="0"/>
                <a:cs typeface="Verdana" pitchFamily="34" charset="0"/>
              </a:rPr>
              <a:t>rangos de centésimas y milésimas de pulgada.  </a:t>
            </a:r>
            <a:endParaRPr lang="es-CL" dirty="0">
              <a:latin typeface="Verdana" pitchFamily="34" charset="0"/>
              <a:ea typeface="Verdana" pitchFamily="34" charset="0"/>
              <a:cs typeface="Verdana" pitchFamily="34" charset="0"/>
            </a:endParaRPr>
          </a:p>
        </p:txBody>
      </p:sp>
      <p:sp>
        <p:nvSpPr>
          <p:cNvPr id="5" name="4 Rectángulo"/>
          <p:cNvSpPr/>
          <p:nvPr/>
        </p:nvSpPr>
        <p:spPr>
          <a:xfrm>
            <a:off x="1170268" y="2494637"/>
            <a:ext cx="7506187" cy="646331"/>
          </a:xfrm>
          <a:prstGeom prst="rect">
            <a:avLst/>
          </a:prstGeom>
        </p:spPr>
        <p:txBody>
          <a:bodyPr wrap="square">
            <a:spAutoFit/>
          </a:bodyPr>
          <a:lstStyle/>
          <a:p>
            <a:pPr>
              <a:spcAft>
                <a:spcPts val="0"/>
              </a:spcAft>
            </a:pPr>
            <a:r>
              <a:rPr lang="es-ES" b="1" dirty="0">
                <a:latin typeface="Verdana" pitchFamily="34" charset="0"/>
                <a:ea typeface="Verdana" pitchFamily="34" charset="0"/>
                <a:cs typeface="Verdana" pitchFamily="34" charset="0"/>
              </a:rPr>
              <a:t>¿Cuál es el instrumento que utiliza un técnico para medir longitudes extremadamente pequeñas? </a:t>
            </a:r>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1" name="10 Rectángulo"/>
          <p:cNvSpPr/>
          <p:nvPr/>
        </p:nvSpPr>
        <p:spPr>
          <a:xfrm>
            <a:off x="936104" y="1340768"/>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sp>
        <p:nvSpPr>
          <p:cNvPr id="12" name="11 Rectángulo"/>
          <p:cNvSpPr/>
          <p:nvPr/>
        </p:nvSpPr>
        <p:spPr>
          <a:xfrm>
            <a:off x="899592" y="1772816"/>
            <a:ext cx="3711272"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Por magnitud – longitud.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16</a:t>
            </a:fld>
            <a:endParaRPr lang="es-CL" dirty="0"/>
          </a:p>
        </p:txBody>
      </p:sp>
      <p:sp>
        <p:nvSpPr>
          <p:cNvPr id="4" name="3 Rectángulo"/>
          <p:cNvSpPr/>
          <p:nvPr/>
        </p:nvSpPr>
        <p:spPr>
          <a:xfrm>
            <a:off x="1043608" y="3068960"/>
            <a:ext cx="7344816" cy="3416320"/>
          </a:xfrm>
          <a:prstGeom prst="rect">
            <a:avLst/>
          </a:prstGeom>
        </p:spPr>
        <p:txBody>
          <a:bodyPr wrap="square">
            <a:spAutoFit/>
          </a:bodyPr>
          <a:lstStyle/>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R: Una micra o micrón es un prefijo que indica la milésima parte de  un entero, se simboliza por “</a:t>
            </a:r>
            <a:r>
              <a:rPr lang="es-CL" dirty="0"/>
              <a:t>µ”</a:t>
            </a:r>
            <a:r>
              <a:rPr lang="es-ES" dirty="0">
                <a:solidFill>
                  <a:srgbClr val="000000"/>
                </a:solidFill>
                <a:latin typeface="Verdana" pitchFamily="34" charset="0"/>
                <a:ea typeface="Verdana" pitchFamily="34" charset="0"/>
                <a:cs typeface="Verdana" pitchFamily="34" charset="0"/>
              </a:rPr>
              <a:t>.</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	En el sistema métrico decimal un micrómetro es la milésima parte de un milímetro, habitualmente sólo se nombra como micrón o micra.</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	En el sistema inglés (decimal) también se hace referencia a las micras de pulgadas, como a la milésima parte de una pulgada. </a:t>
            </a:r>
            <a:endParaRPr lang="es-CL" dirty="0">
              <a:latin typeface="Verdana" pitchFamily="34" charset="0"/>
              <a:ea typeface="Verdana" pitchFamily="34" charset="0"/>
              <a:cs typeface="Verdana" pitchFamily="34" charset="0"/>
            </a:endParaRPr>
          </a:p>
        </p:txBody>
      </p:sp>
      <p:sp>
        <p:nvSpPr>
          <p:cNvPr id="5" name="4 Rectángulo"/>
          <p:cNvSpPr/>
          <p:nvPr/>
        </p:nvSpPr>
        <p:spPr>
          <a:xfrm>
            <a:off x="1170268" y="2494637"/>
            <a:ext cx="7506187" cy="369332"/>
          </a:xfrm>
          <a:prstGeom prst="rect">
            <a:avLst/>
          </a:prstGeom>
        </p:spPr>
        <p:txBody>
          <a:bodyPr wrap="square">
            <a:spAutoFit/>
          </a:bodyPr>
          <a:lstStyle/>
          <a:p>
            <a:pPr>
              <a:spcAft>
                <a:spcPts val="0"/>
              </a:spcAft>
            </a:pPr>
            <a:r>
              <a:rPr lang="es-ES" b="1" dirty="0">
                <a:latin typeface="Verdana" pitchFamily="34" charset="0"/>
                <a:ea typeface="Verdana" pitchFamily="34" charset="0"/>
                <a:cs typeface="Verdana" pitchFamily="34" charset="0"/>
              </a:rPr>
              <a:t>¿Qué es una micra o micrón?</a:t>
            </a:r>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1" name="10 Rectángulo"/>
          <p:cNvSpPr/>
          <p:nvPr/>
        </p:nvSpPr>
        <p:spPr>
          <a:xfrm>
            <a:off x="936104" y="1340768"/>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sp>
        <p:nvSpPr>
          <p:cNvPr id="12" name="11 Rectángulo"/>
          <p:cNvSpPr/>
          <p:nvPr/>
        </p:nvSpPr>
        <p:spPr>
          <a:xfrm>
            <a:off x="899592" y="1772816"/>
            <a:ext cx="3711272"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Por magnitud – longitud.</a:t>
            </a:r>
          </a:p>
        </p:txBody>
      </p:sp>
    </p:spTree>
    <p:extLst>
      <p:ext uri="{BB962C8B-B14F-4D97-AF65-F5344CB8AC3E}">
        <p14:creationId xmlns:p14="http://schemas.microsoft.com/office/powerpoint/2010/main" val="31239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17</a:t>
            </a:fld>
            <a:endParaRPr lang="es-CL" dirty="0"/>
          </a:p>
        </p:txBody>
      </p:sp>
      <p:sp>
        <p:nvSpPr>
          <p:cNvPr id="3" name="2 Rectángulo"/>
          <p:cNvSpPr/>
          <p:nvPr/>
        </p:nvSpPr>
        <p:spPr>
          <a:xfrm>
            <a:off x="1115616" y="2780928"/>
            <a:ext cx="7272808" cy="1200329"/>
          </a:xfrm>
          <a:prstGeom prst="rect">
            <a:avLst/>
          </a:prstGeom>
        </p:spPr>
        <p:txBody>
          <a:bodyPr wrap="square">
            <a:spAutoFit/>
          </a:bodyPr>
          <a:lstStyle/>
          <a:p>
            <a:pPr algn="just">
              <a:spcAft>
                <a:spcPts val="0"/>
              </a:spcAft>
            </a:pPr>
            <a:r>
              <a:rPr lang="es-ES" dirty="0">
                <a:solidFill>
                  <a:srgbClr val="000000"/>
                </a:solidFill>
                <a:latin typeface="Verdana" pitchFamily="34" charset="0"/>
                <a:ea typeface="Verdana" pitchFamily="34" charset="0"/>
                <a:cs typeface="Verdana" pitchFamily="34" charset="0"/>
              </a:rPr>
              <a:t>     En mecánica, para describir las dimensiones de un componente, con frecuencia, no basta con los instrumentos para medir longitudes, sino que se requiere de un instrumento para medir ángulos.</a:t>
            </a:r>
            <a:endParaRPr lang="es-ES" dirty="0">
              <a:latin typeface="Verdana" pitchFamily="34" charset="0"/>
              <a:ea typeface="Verdana" pitchFamily="34" charset="0"/>
              <a:cs typeface="Verdana" pitchFamily="34" charset="0"/>
            </a:endParaRPr>
          </a:p>
        </p:txBody>
      </p:sp>
      <p:sp>
        <p:nvSpPr>
          <p:cNvPr id="4" name="3 Rectángulo"/>
          <p:cNvSpPr/>
          <p:nvPr/>
        </p:nvSpPr>
        <p:spPr>
          <a:xfrm>
            <a:off x="1331640" y="1844824"/>
            <a:ext cx="2241319" cy="555665"/>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Observación. </a:t>
            </a:r>
          </a:p>
        </p:txBody>
      </p:sp>
      <p:sp>
        <p:nvSpPr>
          <p:cNvPr id="5" name="4 Rectángulo"/>
          <p:cNvSpPr/>
          <p:nvPr/>
        </p:nvSpPr>
        <p:spPr>
          <a:xfrm>
            <a:off x="936104" y="1340768"/>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a:t>
            </a:r>
          </a:p>
        </p:txBody>
      </p:sp>
      <p:pic>
        <p:nvPicPr>
          <p:cNvPr id="53249" name="Picture 1" descr="Eaton 202702-6-6S"/>
          <p:cNvPicPr>
            <a:picLocks noChangeAspect="1" noChangeArrowheads="1"/>
          </p:cNvPicPr>
          <p:nvPr/>
        </p:nvPicPr>
        <p:blipFill>
          <a:blip r:embed="rId2" cstate="print"/>
          <a:srcRect t="15120" b="19361"/>
          <a:stretch>
            <a:fillRect/>
          </a:stretch>
        </p:blipFill>
        <p:spPr bwMode="auto">
          <a:xfrm>
            <a:off x="3563888" y="4221088"/>
            <a:ext cx="2857500" cy="1872208"/>
          </a:xfrm>
          <a:prstGeom prst="rect">
            <a:avLst/>
          </a:prstGeom>
          <a:noFill/>
        </p:spPr>
      </p:pic>
      <p:cxnSp>
        <p:nvCxnSpPr>
          <p:cNvPr id="9" name="8 Conector recto"/>
          <p:cNvCxnSpPr/>
          <p:nvPr/>
        </p:nvCxnSpPr>
        <p:spPr>
          <a:xfrm flipH="1">
            <a:off x="2843808" y="4869160"/>
            <a:ext cx="93610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2627784" y="4653136"/>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3779912" y="5229200"/>
            <a:ext cx="8384" cy="1143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a:off x="6291808" y="5301208"/>
            <a:ext cx="8384" cy="1143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779912" y="6165304"/>
            <a:ext cx="252028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19 Arco"/>
          <p:cNvSpPr/>
          <p:nvPr/>
        </p:nvSpPr>
        <p:spPr>
          <a:xfrm rot="13195509">
            <a:off x="2770162" y="4475981"/>
            <a:ext cx="936104" cy="10081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1" name="20 CuadroTexto"/>
          <p:cNvSpPr txBox="1"/>
          <p:nvPr/>
        </p:nvSpPr>
        <p:spPr>
          <a:xfrm>
            <a:off x="2123728" y="4869160"/>
            <a:ext cx="720080" cy="369332"/>
          </a:xfrm>
          <a:prstGeom prst="rect">
            <a:avLst/>
          </a:prstGeom>
          <a:noFill/>
        </p:spPr>
        <p:txBody>
          <a:bodyPr wrap="square" rtlCol="0">
            <a:spAutoFit/>
          </a:bodyPr>
          <a:lstStyle/>
          <a:p>
            <a:r>
              <a:rPr lang="es-CL" dirty="0"/>
              <a:t>37°</a:t>
            </a:r>
          </a:p>
        </p:txBody>
      </p:sp>
      <p:sp>
        <p:nvSpPr>
          <p:cNvPr id="22" name="21 CuadroTexto"/>
          <p:cNvSpPr txBox="1"/>
          <p:nvPr/>
        </p:nvSpPr>
        <p:spPr>
          <a:xfrm>
            <a:off x="4427984" y="6237312"/>
            <a:ext cx="1584176" cy="369332"/>
          </a:xfrm>
          <a:prstGeom prst="rect">
            <a:avLst/>
          </a:prstGeom>
          <a:noFill/>
        </p:spPr>
        <p:txBody>
          <a:bodyPr wrap="square" rtlCol="0">
            <a:spAutoFit/>
          </a:bodyPr>
          <a:lstStyle/>
          <a:p>
            <a:r>
              <a:rPr lang="es-CL" dirty="0"/>
              <a:t>60mm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ESCUADRA PLASTICA 60O. 30CM NEOLITE LV0217"/>
          <p:cNvPicPr>
            <a:picLocks noChangeAspect="1" noChangeArrowheads="1"/>
          </p:cNvPicPr>
          <p:nvPr/>
        </p:nvPicPr>
        <p:blipFill>
          <a:blip r:embed="rId2" cstate="print"/>
          <a:srcRect t="5502" b="12157"/>
          <a:stretch>
            <a:fillRect/>
          </a:stretch>
        </p:blipFill>
        <p:spPr bwMode="auto">
          <a:xfrm rot="10800000">
            <a:off x="3818945" y="4293096"/>
            <a:ext cx="4209439" cy="2564905"/>
          </a:xfrm>
          <a:prstGeom prst="rect">
            <a:avLst/>
          </a:prstGeom>
          <a:noFill/>
        </p:spPr>
      </p:pic>
      <p:pic>
        <p:nvPicPr>
          <p:cNvPr id="22532" name="Picture 4" descr=" TRANSPORTADOR 360o. 10CM NEOLITE "/>
          <p:cNvPicPr>
            <a:picLocks noChangeAspect="1" noChangeArrowheads="1"/>
          </p:cNvPicPr>
          <p:nvPr/>
        </p:nvPicPr>
        <p:blipFill>
          <a:blip r:embed="rId3" cstate="print">
            <a:lum bright="10000" contrast="20000"/>
          </a:blip>
          <a:srcRect b="10507"/>
          <a:stretch>
            <a:fillRect/>
          </a:stretch>
        </p:blipFill>
        <p:spPr bwMode="auto">
          <a:xfrm rot="19796490">
            <a:off x="3411242" y="4279501"/>
            <a:ext cx="2807538" cy="1653932"/>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18</a:t>
            </a:fld>
            <a:endParaRPr lang="es-CL" dirty="0"/>
          </a:p>
        </p:txBody>
      </p:sp>
      <p:sp>
        <p:nvSpPr>
          <p:cNvPr id="19458" name="AutoShape 2" descr="data:image/jpeg;base64,/9j/4AAQSkZJRgABAQAAAQABAAD/2wCEAAkGBxQSEhQUExQWFRQXGRgYFxgYGBUXHBgcGhsdHB8gGhgYHCggHyEnHBcYITEhJSksLi4uFx8zODMtNygtLisBCgoKDg0OGhAQGiwkHxwsLCwsLCwsLCwsLCwsLCwsLCwsLCwsLCwsLCwsLCwsLCwsLCssLCwsLCwsLCwsNyssLP/AABEIAI4BYwMBIgACEQEDEQH/xAAcAAEAAQUBAQAAAAAAAAAAAAAABgMEBQcIAgH/xABHEAABAwEEBQcHCgUEAgMAAAABAgMRAAQSITEFBkFRYQcTIjJxgZEjQlKSobHRFRYzU2JygqKywRRz4eLwQ2PC8Qg0g7PS/8QAGAEBAQEBAQAAAAAAAAAAAAAAAAECAwT/xAAjEQEBAAICAwACAgMAAAAAAAAAAQIREiEDMUEiUQTwEzNx/9oADAMBAAIRAxEAPwDeNQblA0i8h5htp1TaVJWVXSBJkASY7fGpzWqeUrTzHPsuM2hLi27yHG0XVYGDN49ERiCJ2jdXLzTK4Xj7dPFrlOSb6l2ha7P5RZWpKlCVGTGBEnbnWfrS+p/KWlhDyFtLc8pKCkoTgREK2SAkZbzWP0tygi1PrC3H2EdG6hCryQIGd2MSZO3OpMrjhN90smWV16b3r7WhbLrEhuVC22gdgcE+Jg1ONSOUVl+6w6VpVkh1wph0ycCR1VZZ5761h5OXzSZYa+thUpSujBSlKBSlKBSlKBSlKBSlKBSlKBSlKBSlKBSlKDy4cD2GufNWeU612d9KX3VPski8FgE3TjKFZyAZg5xXQNoPRVGcH3VyLpMYA7bqD+UVrGbg67aWFAKGIIBHYa91ZaEINnZIy5tuOy6KvayFKUoFKUoFKUoFKVC+VLWhywWZBZgOuuc2lRAIQAlSiYOBPRgdtPYmSlACSYHGrK36WbZSlajKVKCZT0sTvjZXMGsmslstQQm0PuuIkwkwAT2JACu+aP6VdasqG2nFtoIHOoAKcUq6JJiRgogQcY4Vrj77TlNuq21giQZBx8a91oLkM0w6rSTzbji184yT0lKVigiMzuJrftZUpSlApSlB8NcwaX+lc7XP110+vI1y7pI9NR+yr9VZyWLTQYkObemB7KtNIMLRaFJWlSFADoqBSYIwwONTfkW0ZzttvKxS1LvCYup9qp/DV7yt6tWpekVWhLRW0tttKVJKTikGQUzI399Tqd0QS3dRPZV5YGVJbReSpN5MpvApvDemcxiMRvFXFo1dtTlxCGHCo4ARGJ4mBW3Nb9DlOhW0rSOcszbKjkbt0BK8fulWW6pLMp0M3ye6aNqsaFKMuN+TWdpKQMTxKSD31Ja1ZyM2khy0tbClC+8EpPsKfAVtOtz0UpSlVClKUClKUClKUClKUClKUClKUClKUClKUFG2GELP2Ve6uTLUiUp+4j9IrrG3/ROTlcV7jurlFzzfuI/SP2rph6rNbn5GdckPWdNidVD7Iuok/SNjIjiBgRwFbPrkBxPSBQSlaTKVJMEHeCMq2DoDlI0khN2+08AP9VKiowPSQobttZ434u2/qVEUW3SYSkxYnCcbsWhn80rA7Yqq1rgGyE2xldmkwHJDjJP81PV/GE0uNNxKaV5bWFAEEEESCMQRwNeqypSlKBWu+XGz3rA2v6u0NnuUlaPesVsSohysMX9F2j7FxfqLSr9qs9iK8ntjbf0U6laEKU04tSCpIUUmJkSMDBOW+vFrsV/RWk2wJPNBwYDzJVhA+yKxPJ3rhZrFZ7Wi0LKL0KRCVKvdG6QI24DOKq6u67WdSbUFJcS0WilaiE4BfRBupJOZ9tYzxyvm69Of6qE8llr5vS9kPplSD+JJ+FdR1x/q/auYtVlc+rdR7FAGuwBW66FKUqBSlKDy7kew1yw8cP8A4/3rqZ3qnsNcrunA/wAse+sZLGzOQFgRa17fJJ9ij+1TjXYYNRsKvcKhnIArydsG5bX6VVMNdnY5obekYmJiK4fyv9N/v1IxVgaV/EMXozScJO3jUq1os4csdpQclMuD8pqLWG0zaWSQUiUjGATlsqVazWgN2O0rOSWXCfVNY/ha406+NUckT5FuA2LZWPAoV+x8a3XWjeSuRpBkfYcB7Lnxit5V68fS0pSlaQpSlApSlApSlApSlApSlApXh10JBKjAGZr6hYIBBkHEHfQeqVStD6UJK1qCUpEqUogADeSa1jrpyoIS2UWUEqXISsymRleCcwk7DmrZhjQZDlI5QE2NJZZIU+ZBg9X/AD/OEs1Strz9jYctDZbeUgFaSIx3xsnODlNa85N+T5Slpt1vF5xULbaUMQdi3BvyhMYe7bVFvS10qohl0jMNrI7bprk5Tl4J3XEg9oAH7V1hpYww9/LX+k1yawnBI4AnwreDNfU8KvdH6HetJussuvb7iFEDtI6I7zUo5N9S/lBwqdkWdB6cSCsxkDs2Y9tb+s1mbYbCG0hDaBglIgAAbhVyuiNEOL07ZpWpNrAGfRS8I4hN7Cs5qxymhyGralAmUc6B0McPKIyA3keArauh9KotLYcbm6oSJwMHKoNyn6hofaXarOgJtCAVLCRHPJAxkZXwBgdsRUmaXFeNk6LPOtknR6iOdbxIs94/SNHHycnpJySMRgDU6SoESDIORG2tRckunOfaXZHYXzabzQJzbOCkneBI7lRsqbaiPKQh+yLJJsrlxBOJUyoBbZ7km5+CmU+mN+MRa+VFhq2qYcQoMCEJfHSHOAwoFIyGwHPA4VN7Bbm30BbS0uIOSkkEez3VDde9QkWoLdZSA6R00ea7h7FcfHfWn7Pa7Vo1wlpxxsAwqfNI811JwPBRHxrM7arpuovymOpTou13iBebKRjEqVgAOMmoHYuWJ5KYdsyFq9JKyifwlJ9hqOad1gtml3UICSQDKGGwSkHHpE7TBiTgOFanjv1m5RjtX9S7RpJLvMFsc2Mb5IkkEgCAd3trN6E5K9JI5xCgylLjZQoqWTGRBF0EkggVtTVHQyNF2GHVAEAuPL2A5nuAgd1eNA60c869Mlu9LRwwRA2QMzJ2nGpln+XVWY9dxzNrNop2yPLZdTcdbOMGRvBSraDIINdcaGtPOsMuem2hXikGufOXuzXdJkxg4w2rtgrSfcK3NyXWzntF2RW3mwk9qSU/tUqpVSlKgUpSg8O9U9hrld7I/wAtPvrqh3qnsNcsONlRIBAFxIOEnbljWMlie8gFrAdtCDmtII/Acf1Vc6/65sm3FpBUeYTcWekAFySY9knbFQ3Vu0uWJaHWCnnEFRF8EpN4EEKAIMQdhGQrA6X0kbTbX31JCC4u8UpJIBgAwTjsnvrOeMzxuNSxPhreyFtuFailCkk3bxOB2ThPbWyOUu3BOjHo/wBUJbHY4QD+W9XPOmTAHdUw07rU/bw0HAltpsC62gkyqIvLJzMYAZCTnWfH48fHLr6mM0z/ACRWa9blL2IZV4qUkD2A1uWtccjNkhu0u7StLY7EJve0uflrY9dcfTVKUpWkKUpQKUpQKUpQKUpQK+KVFYhes9kBIL6JGeJ2VAOV3W5CrKhizvQHV3XVAKwQBiDGMGRMZxG2rIMlrdykWZp5uztj+IvYqU0pBCTMAEkxvPCBVBzlcsTLS+i6XkqUnmYgyk4m/wBQJO+ZO6tL2JpltxKhaEqukG6G3cY7qrMNoUVvIULQ4CVXIKQmT1lJXioAnId9b4TTPLtm9ZdbrTayHLWoXcFM2USG07nHB53AKz3AVPuTXk+IIttuBU8TfbQrG7uUsellA83Dblh+TjQ1laULXbnQt8yUNkFYTjgpRiCrDADAe7Z51usn1hP4V/CsWN70ztfawPzusvpq9RXwr5877NvX6hppGT0v9A9/LX+k7q5UsN03QtVxJSgFV0qgG6chjXR+kNaWFtOJF68pCkgFJAkpMSR21on5pWoAfRmEpEXzsAmOjw9tbw6StzcjzSE6OTcN4FxyVREwogEjMYQY2TWU160t/DWcLKy0i+AtYCuiO1IJEnbWhtGa22my2ddmZWpoFwLKh1kkYFImRBOeGyvvz1txQ4hdoU6hxJQtLqUuJg7QIEHjNZzxtWdNzan6xWR0Nt2dzEyEpDbiAq5BVmkDCc9541NCJrmzRusD1ksLIZVcLhtCFKAF4JlvBJzSZ2iqFh1xtbTqHRaHllM9Fbi1IMgjpJJxzntApcNekl2kvJ+y2jSt1BWVc5a0EXUhHNpKruMz5owg7O2tjaFJGlrSmBBslnUYykOvAeyPCtbclqbry7UsKVAUhOWKl9Yn3dqjU+0fpNLVpftCkfSIabSAQLqW72ZOGKlHKt30zPaeVFtctT27YkqSEofiJjBweivfwOyqnztTsaV6wqmrWw7GvFX9K58a20JpnRC7KtSVJUAk9JBxU32ekjsy7KmvJHrSxZVrYeARzygUPbJgC6o7AcwcpJqRa3OptqYUyEOJ6jgVKgJyIjEcK1PpjRC2FERKTMpGR4oGw707dlbl61WbPsdL6YsXP2d1qY5xtSAccLwIBw8a0Lqdp20fxq7NebRdU4gm4pZNxV04lU4gEznWIs+tVsShKUWp4IAhICzAG4basdWHVHSCSpRKnCuVTiStCsZ3yan+KcpaXO8bpNP/ACIs4FosaplRZWk9iVJIMcb58KmPIHab2ign0HXU+JCv+VaK0y6taipxa1qyvLUpRwO9RJ7q2f8A+PukilDzIi6XgTvEo2Y701MsdXS7+t3UpSsqUpSg8O9U9hrltrr/AIU/vXUjvVPYa5n0KgG0tTlfYB7CsVjJYmuj+TS1uNpWVNNFQm4sqvCfSupIB4Y1HbfyTaQZcJShD6TjLawI4ELu10RXytSRNuc7Rye6RfUEpsykZdJakJSO3EnwBqg7o5yzqLDqbrreCh3SCDtBGINdJ1rble0Mohq1oyQC28I80kXFTuSokH+ZOys3HpYq8jVqHM2hqekl0LA+ypCRPHpIVWxa5/1T06bFakO482eg6M5QdsbwYPcRtrfVjtSHUJcbUFoUJSpJkEVcb0VWpSlaQqhbba2ygrdWlCBmpRAA7zUP1o5RmLPKGItDwwMGG0b7ywDJHop7DGdaf1l1letKrz7hUdgyQj7qRgPfxqWifa38q0BTdi6OznlAfkQqR3qHdV1yU66v2ta2bSvnFGVIUQlJwzEJAEZnhFah0Xo5y1OJSlKlXjCUjNR+FdAai6mIsKL64U+oQSMkD0UfudtTtUtpSlaQrytUAndXqqdpBKFBOZBjtig0cGyColZVJnHZWP0zo0PtXL3SGKVEbeMbDUpZ1AtSRHNoxMnygzqr8yLXM3EYTHTFdNwamsOjHGrQgOIN0HFQSpSct4GIq0c0faGIeCFIAMhUA3Z9IbBB2iMa3MjUq1j/AE0euKDUi1Rd5tF2Ii+Iim+k12hGr+lkuowN0iL6REo4ifMPsmN1SS6DEH+tWdv5LLalYesiW2nBmi+m4reOE7suyrWyWwoJS6gsrSUpdQuQWSTAJO1vEkLyjPKm9npmoxme7sopEiLxGIMggd3ZWYb1RtJAIS3BxkLGM7a9HUu0kXSlAGHn7uyptWGQiEhIUcIxnExxqvgYxy9s7/8ANlZJzVB9tBUQ2AgKV1iSABJjCoKdcLOMYckgEG5mDiNvH31R71o1cDxLrJAc85MiF9+xXvqDPMqbMLSU9ojwORHEVMjrtZxsc9T+tU3NcLKUgFCinIAoTHZBPsigwDpmxWf+a+Nm5vvq60Hq248oFYLbeZJEKUPsg+8+2pXY7XZ4BbbJWcbiGHSsHcQEQD31JtAaHtVpkqs67OkDBT1wFXYhKioZbY2VbWZFvo9pDaQhsQlACQJJgZ48TnPGqjl1QUDiD1s9n/XsqRI1NX9aj1T8a9DU5f1yfUPxqbjSNpWgpgEXSbu2JOz21WUEykHE5ju/7qQt6mkZPAdjcf8AKqg1RP1x9T+6nKIizgJVgQIjNJJ7jMbBWOtmj+dSu8RBmfJmZGE5zMDDuqejVFO11Xqpr180kfWL/LTlBoTTerzjKryAVhW5J6XaPNVxyO2rLR1gfatDb4ZWQhSTdiCYOU7MK6K+aLO1bniPhXoaosb1+t/SpySxznbtDvuKUQypIUSQDBgE75qackeiHrK+pTiSlC1N3ZjMKIOEzkffW3BqrZ9yvWNV2dX2EkEJMggjpK2d9W5S3dNdaZWlKVzaKUpQeHOqew1zXq3/AO4x/Ns3/wBia6UdyPYa5s1b/wDdZ/nWX9aaxl7WOlqiWtuvDVjUGUDnbQYhEwEzMFatmWQxy31LFVze/YJWpalLvlaiSSbwVOOe2sebycJ/1vx4cq3Tqxrei1KLTiQy+ADcKgq8DtScJjaM6kb7KVpUhYCkqBCgcQQcCCK0LZrDBSpJUVpKbp86RlEVvxnqjsHuqeDyXOd/GvLhMb00jrjqU7Y1KU2FO2bEhYxU3j1VgYwNi9wxxxOI0Hp60WXGzulKTiU4KQfwnDvEGuh4qFa5aisPNuOtJDL6UqUCnBCyBMLRljHWGI8Qelx/TltG2uVO0BuFMMqc2LClpT3ogn8wnhUe05rla7WkoddCEHNDQLYPAm8VEcJio+l68kHYQD41j7dbQmce3+lTdq9PdstYQIECPZVLQ2iXLW6lKUlRUeggZq4nhxr3oLQjtrdQkIKio9BH7qOwbya6G1N1SbsLexT6h01/8U7kjxOZ4WT9IpakanosKLyoU+odJWxI9FHDjt9lSmlK1JpClKVQpSlApSlApSlArEad1dYtYHOIF8AhKxF4A5idqfsnDCsvSg1vofSbuiXhZbUSbIogNOZhmTEEn/TJIA9A4ZRWx0mcRlVhpvQzVraU08m8g7iQR2EYirmwWRLLaGkCEISEJBJMBIgYnE4Cgp6WTLDo3trHik1ydaALrX8lv9I/zvrrLSk8y7Gdxcbcbp2VyTbXOi0f9lseCYrePqpWY1L1Wd0naOZbNxtIBddzuJjCBtJiAOG4V0Nq3qTY7EkBplJWBBcWApZ/ERhlMCBWK5HtCps2jGVRC3xzyztN7qjuTAqb1m1XkJFeqUqBSlKBSlKBSlKBSlKBSlKBSlKBSlKDw7kew1zLoRy7aW1SBD1mMnIQpJx4V006eiew1ytz6U37xi8UxgTkkbss6zksdV1zi3p9pFvtxdbLgNpdgC6omHCMAogZDeKzlg5YHm0IbIaXdSE3lpcvKgRJIOZ24VrOxulby1q6ylqUe1RJPvrOeMzmquOVxu4n1v1uZTaLMthgtKS+iQsIGEgY3FHCCdtdAJNcj6ZxcEZyK2a3yyOJSlIQx0QBJLhmBGyN1PHhMJqLnncrut2VrPlN1yuhVjs6ukRD6x5oOaE/aIzOwHflG7XyvvOIUgKYbKhAWi/eTxF4xNa/tmk0wbqp4zJJPH961b+mFS220JED/OAqpq9oN21OoCUFa1dRGwDeo7AM5NfNX9BO2l1CUoK3FHoo2Ab1HYBnNdEan6rN2FqBCnVAc45GZ3DckbBUivOpuqjdhb2KeUBzi/8Aincke3OpHSlak0hSlKoUpSgUpSgUpSgUpSgUpSgUpSgtdKKhl0xMIXhv6JrkO3dVsf7Tf6a690j9E59xXHYdlcxapajWzSDiE80tpoBIW6tJSlKQAOjei8YyA91alTTobk+cvaMsRiJs7WX3RUgq10ZYUMNNstiENpShI4JECrqsqUpSgUpSgUpSgUpSgUpSgUpSgUpSgUpSggnKHaEizWlIcF+BKL2IBIiRORw8RWl2h03PvD9ArcnKHZGeYtK5HOQITfyJKASEbyEI9XtrS5tKUKcvGCVSMvRFcftbXMVHNFjyh+8ay5t6T5wArE6KHlO+tz0zVXTH0qfvCs/zYzgVHtL/AEqe0VkLZpERCcSdgxn+lLCV8t9rCRAA7hn2Vd6s6uOWl0BKbzhxg4JQkeco7AJ/YSaq6sauuWh0AXb5xKlGENp3qPuAxPia3hoHRDFkb5ttbZJxWsrTKzvPDcMhWbfkWR81b0E3Y2gG8VrAvuHBSp9yRu4bazHOmYnIDadsj9qs7Gw22m6lxBEk4uIOdfXGUFaVlxMpBEBxIBneNtZ7a6Vl2lYBN6AJ37P+q+KU4IBXwzVhnwoq6RF9Hrp+NUrIyltCUBxJuiJK0Se2Kdr0uGlLki+cI2n4cDVQOqib3tO+Ks1WZJcC+cTIBEX0Rjt7aqOtAgi8kTtC0/GnadLq+oHrbN5jCKoLtpmAsE/ezwmRwq3fsiVtlsrBBTdJvok4RO6qFm0QhC0rCwSAra15xJMR1ZKsh6KRkILdOlyu0u7FZxGJ291Uy476Z39ZXw7a92uyBaSm+BO0LTI9tVEMwALwMADrIxjbnTtelst90Am+cAdp2d1FuugxfOZ848eFe2bFdUtV+b0YFaYTG7Gvtpsd4ABYEEHrJMwcs9sR2U3TpSDzxMXzs847e6vBtD0TfPrHfFXvM8R6yfjVtZdHFF7p3rxkSpPR4DH/ADCnZ0pqeemL5xmOkeFBaHcemcDvOxIqo/YCopN6LpnBSceBxqobKd49ZPxpunSzU479YrGPOPE/CvnPPSRzit/WO3/o1Xs+j1ITF4qzxKkk4nLPIZV8c0eorSq9F2RF5OMz9rjx203TpQU+7BPOKwPpK2AzXxT7ww5xXDpHYKu12MkESMRHWT8apsWBSUhM3o23k4+Kqbp0pC0vZc4rZ5xrwbU9E84rGI6R24fuKriwKvTOyIlPDHPh7atn9CFTl+cbpHmblDrXpjpExvAOymzp6/iXp+kVtPWOVfDansfKKgZ9I7BjVZnRykpSnOABJKBMCMgQPCqaNGLC1KkkKA6MpgRu6X+TTdOng2h/6xW7rHOMa+fxL8xzqvWO2fhXq1aMWoQCUmQZBT8aqmxr3e1PxptNRam2vRPOqj7xr4bW/P0qsftHZ/2Kqs6OcF6cZOGKRAgCOtw9prw/o1xRTEpumcCnEYYZ8KbNPP8AGP8A1isPtGvn8a/h5VWP2j2/tVc2Je72p+NUbPo1xKYMqOOJKd/3qcqmnn+Ofn6VXrf5urz8ovxPOr27d1elaNcvhWIABF28mDO/HZj419dsCyCIicJlOHtptdPB0g/9arxr4dKPjN4jtUP8216asKwkA4kDORj7TVM6MXeKiJBAEEpw45/tspyTQnS75wDxJ3XhI7RXr5UtH1qvGqbujVQYF07xdke2vf8ACqOz2p+NXZpM9DLKmGyoyojE7zSvuhx5Fvsr5XWMIpr25aHG7Qw20txKkpi6hcyCgwFZLwvGE49Hx1ZaOTe1uKKjZlgmMnGO7Arwrfdqsa1KJCgBszwwivH8A5M3hs37O7t8a56u+munP45L7URPMOR9+z9n1lek8mVsGAaeHYpj9nK32dGLiLwjv7a+/Jy5m8Nsd8cOFPzPxaDc5NbacCy8Y3qZ/wD3V3oXk1tQWkFpSEqzdWWyEDfdSokncNvCt4fJq8emMYnwj4eFBoxeV8YRHCP8HhTWS9MPq7oxNlQplDYSkGQrrKdyF9Z38NmQq/tS1AAoSFdIBWWCcZOzLDxq6OjV+mPCvnyYv0xBzw351njV3FIRuHhVJhRJVeQEwSBkZTsOG+MquhoxeHTGHDu900+TF4+UGPDwpxpuLS0qIKbqEqBMKMDojf41WuDcPAVV+S15XxEzlxmnyYvPnB4U405RZWRRUJW2Eqk4Rxw2bRB769PCLsISQTBOGA35Y4wO+rsaMX9YPDw/bwrz8krgC+IEbN2VONOUWlscDaFLup6InEYflST4A1Y2LSHOLSktJTKZMEKjCZwEFEm5M9bCs0NFuTPOCeynyWuCOcEGZw3zNXjTlGPUqHAnmhcIJvwMDuiOFVHwAlRCAogEgQMTuwFXnyUvDygw+zwj3E0GilzN8eHbHvqcacosWQFJBKEpJzEDA7st9eR1yChITGBjEnaIjZI21fjRC8r4z9Hv99Dolf1g9Xx91ONOUY+1G6kqS2FnDogDaeyvaUJIBupxAOQ2iavRolf1g9X+tfPkdeA5wQI83dltpxq8oxjZBUtJbAAyJHWyykcdk7MZkD5aiEgENBeIBgJ6I2qPAcKyo0QvDyg3dX+tfDoVUEc5gZ83eSd/Grxpyiw5lPop8BVvZ4VelpKYMCRmJMHEDdWYOhlYeVy+x3b+2vg0Mr638m7v404VOUYd+ElIDYIJIJjBOGZhJGcDEj4VVMp9FPgKyQ0IqI5zD7nGfSp8iqz50bup4+dTjTlGHaQFCS2lJkiIBy7h21bW19LZ+iCuipUi6OrGGWGeeyDgakB0GrHyoxnzN/4q+fISsPK5H0OEelxpxpyjBJUktlYbSTCoSIN66SOiYkgxIMYgivbKUqSCWwknMEJkcKzXyCr638n93Gvh0AqI50epxn0qcabjApgrUktAARCoEKkbOjsyz2V6fQAJDaVHDCAMzvCTG/LZWbOgFfWj1P7qfN9WPlc/scAPS4U405RhQymOqnwHwqg1BKgWgmDAJA6Q3jDL/N8SA6unDyuUeZu/FT5uqmedGUdTt+1xpxqcketMJiGwqTBgZDeeifbFVOYT6CfAfCs4dWz9b+T+6h1cP1v5P7qcackdYAUJLQQZIggTgezaMe+vLwAUkc0CFZmME9vRjPiKkfzbP1v5P7q+fNnLyuUeZu76vGm2BW2kAm4DAJiM/BJPgDVBKkEC8EJJHVMSPEVJvm1/u/k/rXn5rDa4J33BPjPGpxptGhcKgAlJEE3hB7su/PZXosp9EeAqR/NYbHI7EAfvQarf7v5R8avGm2W0MPIN/dpVeyMc2hKJm6AJr7XR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19460" name="AutoShape 4" descr="http://www.amazon.es/Rolson-50879-Escuadra-para-carpinter%C3%ADa/dp/%0adata:image/jpeg;base64,/9j/4AAQSkZJRgABAQAAAQABAAD/2wBDAAoHBwgHBgoICAgLCgoLDhgQDg0NDh0VFhEYIx8lJCIfIiEmKzcvJik0KSEiMEExNDk7Pj4+JS5ESUM8SDc9Pjv/2wBDAQoLCw4NDhwQEBw7KCIoOzs7Ozs7Ozs7Ozs7Ozs7Ozs7Ozs7Ozs7Ozs7Ozs7Ozs7Ozs7Ozs7Ozs7Ozs7Ozs7Ozv/wAARCACtASwDASIAAhEBAxEB/8QAGwABAAEFAQAAAAAAAAAAAAAAAAUBAwQGBwL/xAA+EAABAwMBBQQHBgQGAwAAAAABAAIDBAURIQYSMUFhEyJRcQcUMkKBkdEjUnKhscEVM5LwU2KiwuHxF0Nk/8QAGAEBAQEBAQAAAAAAAAAAAAAAAAMCAQT/xAAiEQEBAQEAAgIDAAMBAAAAAAAAAQIRITEDEhNBUSJCYTL/2gAMAwEAAhEDEQA/AOzIiICIiAiIgIiICIiAiIgIiICIiAiIgIiICIiAiIgIiICIiAiIgIiICIiAioqoCIiAiIgIiICIiAiIgIiICIiAiIgIiICIiAiIgIiICIiAiKiCqIqIKoqKqAqISAMnQLDnr2tJbEN4/e5Lslvo6ypJWRN3nuACjam4PeC2LuN8Tof+Frl12ppKC5CCqqC9/vhgzuefgrLNpDXVBZRW6SoYzUySSBkYHiTqMKucc9p3cbTT3KRoAlAePEHVZ8NVDUEiORriOLc6j4LQjt5YxVupWVHamMASywgujYfAHmNOIWxW6D1uNk1G5oiIy2UcCOOnjzTWZ7JrvhsKLyxpYxrS4uIGCTzXpRUEREBERAREQEREBERAREQEREBERAREQEREBEXiV4jjLzyQe0UFadr7PeK2SjpqkesRuI3HAjeA5t8Qp1ds45LL6FhXO509pp2z1JLY3SNjyBnBPBZq1/bOIS2RoPu1MJ/1hJ7NXk6zBf6Nx0cT5NP0XiTaSij9re/pK12EbowVh3mQxU4dB2ZdnUPcRp0V/wAeUPyXjZztdbh/if0oNrreeUn9K5m+rrHODQImuIzg5Kq2Wvzxj/oP1T6ZZ/Lp0WfaGjnOskob90MH1VoXegdoDJ/SPqtIjfVkavj+DD9V6iNSxxfLMxreRDT9V2SQ/JpkusFor9rewY2tmkfG+qnkfM1jcZwG4DcnXqMLnN52suF6cKJwbb7cDhlLB3WDq48XeZXStmZJnbdYla5u9QkDeGCRvcf1XO6+1R2y5VTwHSytleGNxwwTy58gs07OLlnoKaiikcJ87+O8R3cDqux+jftW7OvbITuCYmJp91pA/XU/Fcr2JpJn3h01wgEccIDo4HNwHuJ0OOeNfyXX6CtrJqprA9rGR43mkjJGFDXy919JFfjx/ta2NFRVRUREQEREBERAREQEREBERAREQEREBERAREQUWt7cXc2nZ+V0Ty2eb7GEjiHO5/AZPwWyE4GVyPb27G57SeqxnMNA3d0OhkOC75DA+a3ieWPk1zKFslPLNeqFtM4tljma5rh7oByT5Yznou40sompo5RnDxkZ8FyLYswnaERSHD5YJGxdXYH+3eXXaZrI6dkbNGsaGha2x8PpeWHc6CK5UL6WZ7mMcWu32kAtIIIOvUL3UVsVPoTvP+6FGzVMtQcvOG8mhYzm1W2MSa30o7sUkkh5u0AWLU0dvhaZKlrTge8dVIBrO03x7WMcdFivgpqir7ZzhM6Mbu4TkNPkrJ8jHpaSgqWdo2k3W50Lho7qFdFtpHSOHqbQ0cHZ4q++RoGANTwaAsimopajBk0b90c/NOnIjxbYJDuU9M17vvEd0fVZMGzEUZ7aXvS8jj2fIclPwU7IWgNACu4U7v8AjUxP21GK1RUe00VZukyvYYt7Pu6nGPMrTIKR03pArQWgsglkcSfEk6fmF065Q7tRTSjlIFrdvs27tPdajB+1nB/0j6rcvYnrPlLw2amr6VkdTCC1nsEaFnkpeKhijOcZIOR0V2CIRRgdFdUtXz2LzxOKKqIsgiIgIiICIiAiIgIiICIiAiIgIiICIiAiKhQRm0N1js1lqa6Qj7KMlrSfadwaPiSAuKRCR+ZJTvSyOL3uPvOJyT8yt19JV0dU1tLZIMux9vM1o48mD9T8lgWnZKWRonuB7GIDO57x8/BXxOR5vk7q8iCpaO41NVE+1B4qoXh7HAaNIPPous09ZWPo4mTtZFLujtOzcSM88E64WuN2h2etMJiieBun2Im7xJ8c8D8SsWT0g0bTiKimcPFzg36rXOu5sz+21NY4OcSQRy01XrdHFak30hUxPeoJQOjwVdZt1aXMMUAnlqfcgLcuPyynGvvlsUhLRnIx4rzE2SXuxN4nV2FGUtfPOWOudM+h3tcP7zcfibkD44W40rIRC0xbrgRkEHOVnV41P8mJS2xrMOk1PVSLWBgwAqqqjbapJwREXBg3dzYaF8787sPfOPAarGsdZR3an/iFGS6KV2hLcHI04K/fW71irh/87z/pKhPRy0t2RgBGB2j8fNbl/wAWe/5cbUqoiw0IiICIrb5oo3hj5Gtc7gCeKC4ijL/fqTZ21vr6w90aMYOL3cgFpNq9Khqaw+uU0bICdAzO8358VqZt9Ma3M+3SUXPrj6UmUU3Z/wAPY1p1Y+SoADx4jRWqf0sNkcN+3RubzMc+f2Xfppz8mXRkWv2jbOz3d4ijmMEzjgRzYaXeR4FT44LNljcsvpVERcdEREBUJWJcbrRWqDtq2oZC3lk6u6Ac1rlp2tlv15mZTRGKjhjyN4Zc5xOhPhzWpm1m6kvG2tORlel5Z7IXpZaEReJJWRN3nuDR1Qe1i1dZHA0tzl5HALEqLhJJ3YQWNPvcysMsa5pDhvb3HPNUzj+s2oa5yW2ySVN3qGF9VUO0ycuccYDR4ADC0S57Q190mcZnZgcdIGnDQP3Kv7V176y9yx7x7OnPZMBOcY4/moXGToqvLvXaubjXjejOfFp4hWpHshZvyODW9Vg1V5gp3lkf2kg4lp0H1Xh9VBdJWRsjLqiTQZzg54YxxK52MyVbqrhPM1zKXuacT7R+ibOTyUFz9bbVMEwGAHcTnoVl1mw21FBS+uthZ2Yy52HguYOo/wC1LbN3elvdG6iudLDK+EBrst0I5EeBUs7+17Fbn6xudo2xnjp2zXGFgiJ3RM0jU+XFbRRGMxtqLXKAXnec3IMb8nJJA/Ua+fBcou1k/hLBV0UjpaBzg10bzl0BPDXm3l06qS2Uv8ttr46d7yYJXAYJ9kngfqre/bOdXNdcoq5tUHMc3s5mHD4ydWn9x4FZa1yqzCyO5U7A0wDek3eL2e83HPxHULYI3h7A4Hio6zx6ZevaIiw0s1UDaqllp3khsrCwkeBGFjWa1x2a2x0MTy9kZJ3iME5OVnohwREQEREBRldRb1S6oDtXgN8sKTWNWMcYt5oyW64Ws+xpm1uy8t9gbiof2kbcMY9x3D5eBXJbhbK2z1Lo5YnsLTqCNR/fiu/CZrxrr0UdebHR3in7Ooj3sew8e2zyK9HEdYl9OS7P7RU9HWMNwoaevhGQY54w4DPMZGh0XRqBuw99jwyzUTHHi1sQjcPi3H5Lnm0uxdbZ5DNG3fhJ0laO6fP7pUJQXKWkqQ103Ylp1LjjdWbJfaUus+HRdqNimWumdcrRK+SlZrLDIcujHiDzHQ6qLtW217tO7HHU9tC0YEU3eAHQ8R81Wl9Ie/R1Frqt2oM9O5kcsfiWkYKgaKlqrlV+rUEBnlz3sHDGfidwH6pyFvb3LolL6VGloFTazvczFLx+BH7rL/8AKNsDcmgqs+Hd+qx9nvR7aqeNs15lFwqDr2erYWHoPePU/IKcfsRsnNgvtMBxw7zh+6nefxWTfPaDn9K9KxpMduI6yTBo/RQ03pB2gvTzT2uJ2846No4S939Rz89FvcGyOy9LgxWWhGObog79VKNkp6WMRwsZGxugawYA+C5P+R36avuuSXHZraBltmvN4e2HdI7k0pfLJkgctB8ypv0bRECumI0cWMB+ef1CzPSNcBJaIKdpxvT7xHjgH6he9gYez2fEh07SdzvPgP2VZ3nliSTfhvEZy3K9EgcVjGpjgiBedeQHFYEtZJVEtDgGg6taf1UvrbV7WRV3aKF25F338M8go+R88z2vc4PB9rJxgdF5NNhxIJV5rd0DoqTMjPlTBR2mMLGqqyOga+oq6mOKnAGrtMfFaBtXt/Wuo3DZ6Mvp3P7J1W3XDiM46H+9MLtvHLriG2knior7XNmf3u3cQ0cTk5/da7WVzntPaOEcf3AdT5rAZS1E1wBuD3l8zt5z3uyXE8dTz81KS7OCYtnBmZTjR5PeJ8vyWe2+kLJL5a/U1gf3Y2Bo6BbFsQ6GkvMdVUaAMPZhw03jwPyKjKiKmlq44KamMUUZwd72nHxJUvQWa43d3Z2+ncGcDM8Y+ShvNviO3dln1jo8Ezb1VS09VUPpow0dkRqPM/JarQWOSC/Vr2NaI+1cGiMd0jPFbfs/sxWR00Ta6rc5zW7vc7uR4E81sRtlFQU5leY42NGr3kABb+L4piN77pqVRA6K21DJR3DC4OHTC0kndYSeQWz7TX+GsBo6LWL35Me35dFjbJWWS73SOcsJpaZ4c53J7xqGjx11Pl1V0edvI6bRtcbe3fjDjjXePDTVSlr3hQxtf7TWtB88DKjKvsoKUsmZhgGr88ueOp4BS1AXGjY5+jnDeI89VPfp6cMlERSUEREBERAREQFQjKqiCOrKAkmSHAdxI5FYLJzvFhBDm8QeIU8dVhVtvZUt3mnckHBw4qud/qs2fxgyxsnicwgODxhzSMhw6hc82r2DcGuq7NTRTHi6nlGS0f5fHyW+F8lNJ2U43XcncnK+CHAZVfbFkvtxfZPZZlfdy+vw2OLWSNvc3j4ADUDxwumxW+OBjIaKBkELeDY24CXnZuGvk9cppPVK1urZ2DR34h+6WW/Cmqm26/wijqeDJj/Ll+PL++C5ySMc5eVIindS05nlc/cbje3Rk4yrYutMxr3OmDGNBdl7gCQp6tpTVW6enieGOkjLWu8DhcR25oL7ba6F0sbiwA7pZyx15jifiV59a1rUk8RX/wAzsdas1wo73Tumo597ceWPaSMtPVZ8tIQ3TVcM2Y20rbPUCSGU7rjh7HcHea2m/wC3Nyu9PuURFNTOb32xnvnxyfDyVvKc+Wc8zybeVkUtfBTRSsf2LXb4ac7rieB+S2azB9LsvbWREtc9m9kdTn91z+02G4XmTNPERGD35n6Mb8ea6XG2KNlJRwnLKdgYD44GP2W2c+bazGg8TqVUMbEHODQM6nA1K96AcVjVdfDSMDpXYJ9lg1c49BzXF18StcwOachYNRcmOc+KlAllGhxq0HwPio6epqK3+a4wQ/4TT3nD/Mf2CpLXR2WzVl03GhtKzdgjI0fIdGj5kfNOsfbrmO2Etzud/fSVVa+RsLtxzWeyDxIA6c+oVq0SzWVz5IoW1EEzcVFK/wBmYcePJw4gjgvUUbjl8hLpJCXPceLnHiT8z81fZFvkADJPAAZXPqh9qzJbVSXekkqLQ81lOBmWB4xNB+Jv+4aKIe6vp2tja41EDButjccOaB4cipUbOVUc0dZNWMtD26snml7N48gO8flhbJdLlsTVwUgrax1RUw7nbzQwuZ6wQMHe4aE6rl67JK0M1dLI9ok+zfybKzdPz+inaHaipt0bY4ZafdA0BaFMU9w2JgucNdbpDTmNjmmOVr9wk8HcHagZ+aln3jZCchz3UTte9lpP6gLufM7Syfqtak2/ued1tdTxE8mtbn88rDdVXe/PDsVlaSdDglo+Jw0LcmXnYymcCyWkY0DGkZJ/IK3N6QbFSPd6pDNP4BsYaB8Tr+S0c/tR1p2CnnAnu8whh5wxuOo6u+nzW6ST2vZyiax5iigDMMa04cegC0aXbW+3cuprTRmFrjq5gMjx5uOg+Sv27ZipqKj1q8TullccmPe3ifM/Rc8fp2XnqNgt08+0dxZM6Mx0MJ7jCc7x6+J/RbxGMMAUXZre2ngbhga0DRoGMKWUt39L4nIqiIptiIiAiIgIiICIiAiIgx6qkjqYyyRoIKhpYJqF2Dl8XI8wthVuSJsjcEZyt53xyzqFa/OoOQrNZbqa5Uxp6iISRn3TxB8QeRWTVUTqdxfEO6eIVlk7GNL3uDWgakngrzz6Yv8A1CRVl12RAEjn3C0A4Dv/AGwD6D+8KP2h9IrJonUtrha9rhh0szMj4NP6n5KZn2hhfJ2cMZOuC540cPBQ9VsnartUtqaaV1IXHMkLW5B/D4foufWJ231mtCit77jIKaGndK9x0axuo69Fuezuwgt3291n7Z2e7TsOg/EefwWz0dHbrJTFlNE2JoHednLndSVbfWGq1gHdJwHEaHy8V3hMSe1qS60MVSy2xzwtla3LKaPAIH4RwV6l7QVYle4NYGnIdyUXDbKC2VtRXRsLqmpJL3vOXHPLoFlw09RXvGhEf3U66zJrk+Zxjom5POUjQeXivMFpkJMjsvkI1e7U/wDAUxQ2pkLRvN1Um2JobgBYuopMd9tUmtsjRkhant7VASUthhdpTN7eo4EGR2jQfIEn4grptdLDR0stXPhscDDI49BquI1U8tdWVFXOcy1L3SuGc4zy8hw+ASXtT+SfWeHu32+SvqjDCWsaGl0kkhw2No4uPQD+9Uqr/HQZprEwx40dWPH2r/w/cHQa9VI1cUtFs/DQRAtnuH28+OIiGjG/HU/JYNHs/NUkYjI+C7alziEjp31UpkqJXuc45cc5JPmV5r7A6sqIYaFj37wwWmQNBd5nT81vVPsbMWglpWVFsnVwOLo+JGMFT3NfXw3nPny5/bNkaylrojXxPgg38PZ2zXOcOgGcea3Rmxmz8nE1LfKUfRS8ez9WSN9gAznAHFZ0djqPArnxfb/drWf4gG7FbPNHGqd5yj9gsumsFhotYqBj3cMykv8AyOim2WKoPEFZkGzxyC9V8RyZ1/EZCMtEUETWMGga0YA+CmrbazkSSBZ1Na4YMHdyVnAADACxrf8AFM455qjWhoAHJekRSUEREBERAREQEREBERAREQEREFuVge3C1yuZLFP2b4hiQ4D+XRbMrFRTtlYQ5ocDxBW8a54cs7Gn1tla9m/EBnHeYOHwUfRy1NNVBhjLgMjJOq2eppnwuIw50J4gHVv1CwKimY8sIDnyN4u8eq9EqNz5YzozM/fmdkeHu/8Aap2h/lU7MkDGg0CzYrXPUuBdlrefVTVHaoqdo7oys3UjUzahqKyPmcJJzk8VsFNRxwNAa1ZLWBo0C9BRu+qTMigbhVPBVXlx0WHWo7dyT1dqZR01RTRxvlHrLpZ2s3WjUDU+OPktJiGz9sHa1dc26VA9mmpwezJ/zOI1HklfspWXnbi5RSdrT05mfIZjGSME5GOSmKHZG22+pb2bXzyN9+U516Dgr5jz6tt9K2e3VF2ldXVrftZ3b2MYwOQ6BbtQWeGBg7gXm2UgY0HCmAMDC5vXPEUxiTy8NgjaMBoVezZ90L2il2qPHZsHuhV3QOS9IuCmFVEQEREBERAREQEREBERAREQEREBERAREQEREHh0bX8QrYpYgchoV9F3tHlrGtGgVVVFwEREFF5c3K9ogjquF72kALEprYQ/ecFNloKoAByVPycnHLJVuGIRtwrqKqxb10REXAREQEREBERAREQEREBERAREQEREH/Z%0a%0a%0a%0a%0a%20%0a%0a%0a"/>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8" name="7 Rectángulo"/>
          <p:cNvSpPr/>
          <p:nvPr/>
        </p:nvSpPr>
        <p:spPr>
          <a:xfrm>
            <a:off x="1187624" y="2566645"/>
            <a:ext cx="7272808" cy="867289"/>
          </a:xfrm>
          <a:prstGeom prst="rect">
            <a:avLst/>
          </a:prstGeom>
        </p:spPr>
        <p:txBody>
          <a:bodyPr wrap="square">
            <a:spAutoFit/>
          </a:bodyPr>
          <a:lstStyle/>
          <a:p>
            <a:pPr>
              <a:lnSpc>
                <a:spcPct val="150000"/>
              </a:lnSpc>
              <a:spcAft>
                <a:spcPts val="0"/>
              </a:spcAft>
            </a:pPr>
            <a:r>
              <a:rPr lang="es-ES" b="1" dirty="0">
                <a:latin typeface="Verdana" pitchFamily="34" charset="0"/>
                <a:ea typeface="Verdana" pitchFamily="34" charset="0"/>
                <a:cs typeface="Verdana" pitchFamily="34" charset="0"/>
              </a:rPr>
              <a:t>¿Cuál es el instrumento que utiliza un estudiante para medir ángulos? </a:t>
            </a:r>
          </a:p>
        </p:txBody>
      </p:sp>
      <p:sp>
        <p:nvSpPr>
          <p:cNvPr id="10" name="9 Rectángulo"/>
          <p:cNvSpPr/>
          <p:nvPr/>
        </p:nvSpPr>
        <p:spPr>
          <a:xfrm>
            <a:off x="1187624" y="3596823"/>
            <a:ext cx="7416824" cy="1200329"/>
          </a:xfrm>
          <a:prstGeom prst="rect">
            <a:avLst/>
          </a:prstGeom>
        </p:spPr>
        <p:txBody>
          <a:bodyPr wrap="square">
            <a:spAutoFit/>
          </a:bodyPr>
          <a:lstStyle/>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R: Para medir ángulos un estudiante utiliza una </a:t>
            </a:r>
            <a:r>
              <a:rPr lang="es-ES" b="1" dirty="0">
                <a:solidFill>
                  <a:srgbClr val="000000"/>
                </a:solidFill>
                <a:latin typeface="Verdana" pitchFamily="34" charset="0"/>
                <a:ea typeface="Verdana" pitchFamily="34" charset="0"/>
                <a:cs typeface="Verdana" pitchFamily="34" charset="0"/>
              </a:rPr>
              <a:t>escuadra</a:t>
            </a:r>
          </a:p>
          <a:p>
            <a:pPr algn="just">
              <a:lnSpc>
                <a:spcPct val="150000"/>
              </a:lnSpc>
              <a:spcAft>
                <a:spcPts val="0"/>
              </a:spcAft>
            </a:pPr>
            <a:r>
              <a:rPr lang="es-ES" b="1" dirty="0">
                <a:solidFill>
                  <a:srgbClr val="000000"/>
                </a:solidFill>
                <a:latin typeface="Verdana" pitchFamily="34" charset="0"/>
                <a:ea typeface="Verdana" pitchFamily="34" charset="0"/>
                <a:cs typeface="Verdana" pitchFamily="34" charset="0"/>
              </a:rPr>
              <a:t>    o un trasportador.</a:t>
            </a:r>
          </a:p>
          <a:p>
            <a:pPr algn="just">
              <a:spcAft>
                <a:spcPts val="0"/>
              </a:spcAft>
            </a:pPr>
            <a:endParaRPr lang="es-ES" b="1" dirty="0">
              <a:solidFill>
                <a:srgbClr val="000000"/>
              </a:solidFill>
              <a:latin typeface="Verdana" pitchFamily="34" charset="0"/>
              <a:ea typeface="Verdana" pitchFamily="34" charset="0"/>
              <a:cs typeface="Verdana" pitchFamily="34" charset="0"/>
            </a:endParaRPr>
          </a:p>
        </p:txBody>
      </p:sp>
      <p:sp>
        <p:nvSpPr>
          <p:cNvPr id="11"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4" name="13 Rectángulo"/>
          <p:cNvSpPr/>
          <p:nvPr/>
        </p:nvSpPr>
        <p:spPr>
          <a:xfrm>
            <a:off x="936104" y="136193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16" name="15 Rectángulo"/>
          <p:cNvSpPr/>
          <p:nvPr/>
        </p:nvSpPr>
        <p:spPr>
          <a:xfrm>
            <a:off x="1331640" y="1844824"/>
            <a:ext cx="4237057"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Observación (continuación).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fade">
                                      <p:cBhvr>
                                        <p:cTn id="10" dur="2000"/>
                                        <p:tgtEl>
                                          <p:spTgt spid="22534"/>
                                        </p:tgtEl>
                                      </p:cBhvr>
                                    </p:animEffect>
                                  </p:childTnLst>
                                </p:cTn>
                              </p:par>
                              <p:par>
                                <p:cTn id="11" presetID="1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ecx.images-amazon.com/images/I/81S2IdWLSNL._SL1500_.jpg"/>
          <p:cNvPicPr>
            <a:picLocks noChangeAspect="1" noChangeArrowheads="1"/>
          </p:cNvPicPr>
          <p:nvPr/>
        </p:nvPicPr>
        <p:blipFill>
          <a:blip r:embed="rId2" cstate="print"/>
          <a:srcRect/>
          <a:stretch>
            <a:fillRect/>
          </a:stretch>
        </p:blipFill>
        <p:spPr bwMode="auto">
          <a:xfrm rot="541816">
            <a:off x="3716468" y="4441158"/>
            <a:ext cx="3087876" cy="2188071"/>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19</a:t>
            </a:fld>
            <a:endParaRPr lang="es-CL" dirty="0"/>
          </a:p>
        </p:txBody>
      </p:sp>
      <p:sp>
        <p:nvSpPr>
          <p:cNvPr id="3" name="2 Rectángulo"/>
          <p:cNvSpPr/>
          <p:nvPr/>
        </p:nvSpPr>
        <p:spPr>
          <a:xfrm>
            <a:off x="899592" y="2420888"/>
            <a:ext cx="7760722" cy="2529282"/>
          </a:xfrm>
          <a:prstGeom prst="rect">
            <a:avLst/>
          </a:prstGeom>
        </p:spPr>
        <p:txBody>
          <a:bodyPr wrap="square">
            <a:spAutoFit/>
          </a:bodyPr>
          <a:lstStyle/>
          <a:p>
            <a:pPr algn="just">
              <a:lnSpc>
                <a:spcPct val="150000"/>
              </a:lnSpc>
              <a:spcAft>
                <a:spcPts val="0"/>
              </a:spcAft>
            </a:pPr>
            <a:r>
              <a:rPr lang="es-ES" dirty="0">
                <a:latin typeface="Verdana" pitchFamily="34" charset="0"/>
                <a:ea typeface="Verdana" pitchFamily="34" charset="0"/>
                <a:cs typeface="Verdana" pitchFamily="34" charset="0"/>
              </a:rPr>
              <a:t>En el área técnica, dado que se requiere gran precisión se utiliza un instrumento compuesto que integra la escuadra y el transportador  recibe el nombre de </a:t>
            </a:r>
            <a:r>
              <a:rPr lang="es-ES" b="1" dirty="0">
                <a:latin typeface="Verdana" pitchFamily="34" charset="0"/>
                <a:ea typeface="Verdana" pitchFamily="34" charset="0"/>
                <a:cs typeface="Verdana" pitchFamily="34" charset="0"/>
              </a:rPr>
              <a:t>escuadra universal</a:t>
            </a:r>
            <a:r>
              <a:rPr lang="es-ES" dirty="0">
                <a:latin typeface="Verdana" pitchFamily="34" charset="0"/>
                <a:ea typeface="Verdana" pitchFamily="34" charset="0"/>
                <a:cs typeface="Verdana" pitchFamily="34" charset="0"/>
              </a:rPr>
              <a:t>. Éste </a:t>
            </a:r>
            <a:r>
              <a:rPr lang="es-CL" dirty="0">
                <a:latin typeface="Verdana" pitchFamily="34" charset="0"/>
                <a:ea typeface="Verdana" pitchFamily="34" charset="0"/>
                <a:cs typeface="Verdana" pitchFamily="34" charset="0"/>
              </a:rPr>
              <a:t>instrumento tiene gran precisión y adaptabilidad, sirve para marcar, transportar y obtener ángulos, centros de piezas cilíndricas</a:t>
            </a:r>
            <a:r>
              <a:rPr lang="es-CL" b="1" dirty="0">
                <a:latin typeface="Verdana" pitchFamily="34" charset="0"/>
                <a:ea typeface="Verdana" pitchFamily="34" charset="0"/>
                <a:cs typeface="Verdana" pitchFamily="34" charset="0"/>
              </a:rPr>
              <a:t>.</a:t>
            </a:r>
            <a:r>
              <a:rPr lang="es-CL" dirty="0">
                <a:latin typeface="Verdana" pitchFamily="34" charset="0"/>
                <a:ea typeface="Verdana" pitchFamily="34" charset="0"/>
                <a:cs typeface="Verdana" pitchFamily="34" charset="0"/>
              </a:rPr>
              <a:t> </a:t>
            </a:r>
          </a:p>
        </p:txBody>
      </p:sp>
      <p:sp>
        <p:nvSpPr>
          <p:cNvPr id="19458" name="AutoShape 2" descr="data:image/jpeg;base64,/9j/4AAQSkZJRgABAQAAAQABAAD/2wCEAAkGBxQSEhQUExQWFRQXGRgYFxgYGBUXHBgcGhsdHB8gGhgYHCggHyEnHBcYITEhJSksLi4uFx8zODMtNygtLisBCgoKDg0OGhAQGiwkHxwsLCwsLCwsLCwsLCwsLCwsLCwsLCwsLCwsLCwsLCwsLCwsLCssLCwsLCwsLCwsNyssLP/AABEIAI4BYwMBIgACEQEDEQH/xAAcAAEAAQUBAQAAAAAAAAAAAAAABgMEBQcIAgH/xABHEAABAwEEBQcHCgUEAgMAAAABAgMRAAQSITEFBkFRYQcTIjJxgZEjQlKSobHRFRYzU2JygqKywRRz4eLwQ2PC8Qg0g7PS/8QAGAEBAQEBAQAAAAAAAAAAAAAAAAECAwT/xAAjEQEBAAICAwACAgMAAAAAAAAAAQIREiEDMUEiUQTwEzNx/9oADAMBAAIRAxEAPwDeNQblA0i8h5htp1TaVJWVXSBJkASY7fGpzWqeUrTzHPsuM2hLi27yHG0XVYGDN49ERiCJ2jdXLzTK4Xj7dPFrlOSb6l2ha7P5RZWpKlCVGTGBEnbnWfrS+p/KWlhDyFtLc8pKCkoTgREK2SAkZbzWP0tygi1PrC3H2EdG6hCryQIGd2MSZO3OpMrjhN90smWV16b3r7WhbLrEhuVC22gdgcE+Jg1ONSOUVl+6w6VpVkh1wph0ycCR1VZZ5761h5OXzSZYa+thUpSujBSlKBSlKBSlKBSlKBSlKBSlKBSlKBSlKBSlKDy4cD2GufNWeU612d9KX3VPski8FgE3TjKFZyAZg5xXQNoPRVGcH3VyLpMYA7bqD+UVrGbg67aWFAKGIIBHYa91ZaEINnZIy5tuOy6KvayFKUoFKUoFKUoFKVC+VLWhywWZBZgOuuc2lRAIQAlSiYOBPRgdtPYmSlACSYHGrK36WbZSlajKVKCZT0sTvjZXMGsmslstQQm0PuuIkwkwAT2JACu+aP6VdasqG2nFtoIHOoAKcUq6JJiRgogQcY4Vrj77TlNuq21giQZBx8a91oLkM0w6rSTzbji184yT0lKVigiMzuJrftZUpSlApSlB8NcwaX+lc7XP110+vI1y7pI9NR+yr9VZyWLTQYkObemB7KtNIMLRaFJWlSFADoqBSYIwwONTfkW0ZzttvKxS1LvCYup9qp/DV7yt6tWpekVWhLRW0tttKVJKTikGQUzI399Tqd0QS3dRPZV5YGVJbReSpN5MpvApvDemcxiMRvFXFo1dtTlxCGHCo4ARGJ4mBW3Nb9DlOhW0rSOcszbKjkbt0BK8fulWW6pLMp0M3ye6aNqsaFKMuN+TWdpKQMTxKSD31Ja1ZyM2khy0tbClC+8EpPsKfAVtOtz0UpSlVClKUClKUClKUClKUClKUClKUClKUClKUFG2GELP2Ve6uTLUiUp+4j9IrrG3/ROTlcV7jurlFzzfuI/SP2rph6rNbn5GdckPWdNidVD7Iuok/SNjIjiBgRwFbPrkBxPSBQSlaTKVJMEHeCMq2DoDlI0khN2+08AP9VKiowPSQobttZ434u2/qVEUW3SYSkxYnCcbsWhn80rA7Yqq1rgGyE2xldmkwHJDjJP81PV/GE0uNNxKaV5bWFAEEEESCMQRwNeqypSlKBWu+XGz3rA2v6u0NnuUlaPesVsSohysMX9F2j7FxfqLSr9qs9iK8ntjbf0U6laEKU04tSCpIUUmJkSMDBOW+vFrsV/RWk2wJPNBwYDzJVhA+yKxPJ3rhZrFZ7Wi0LKL0KRCVKvdG6QI24DOKq6u67WdSbUFJcS0WilaiE4BfRBupJOZ9tYzxyvm69Of6qE8llr5vS9kPplSD+JJ+FdR1x/q/auYtVlc+rdR7FAGuwBW66FKUqBSlKDy7kew1yw8cP8A4/3rqZ3qnsNcrunA/wAse+sZLGzOQFgRa17fJJ9ij+1TjXYYNRsKvcKhnIArydsG5bX6VVMNdnY5obekYmJiK4fyv9N/v1IxVgaV/EMXozScJO3jUq1os4csdpQclMuD8pqLWG0zaWSQUiUjGATlsqVazWgN2O0rOSWXCfVNY/ha406+NUckT5FuA2LZWPAoV+x8a3XWjeSuRpBkfYcB7Lnxit5V68fS0pSlaQpSlApSlApSlApSlApSlApXh10JBKjAGZr6hYIBBkHEHfQeqVStD6UJK1qCUpEqUogADeSa1jrpyoIS2UWUEqXISsymRleCcwk7DmrZhjQZDlI5QE2NJZZIU+ZBg9X/AD/OEs1Strz9jYctDZbeUgFaSIx3xsnODlNa85N+T5Slpt1vF5xULbaUMQdi3BvyhMYe7bVFvS10qohl0jMNrI7bprk5Tl4J3XEg9oAH7V1hpYww9/LX+k1yawnBI4AnwreDNfU8KvdH6HetJussuvb7iFEDtI6I7zUo5N9S/lBwqdkWdB6cSCsxkDs2Y9tb+s1mbYbCG0hDaBglIgAAbhVyuiNEOL07ZpWpNrAGfRS8I4hN7Cs5qxymhyGralAmUc6B0McPKIyA3keArauh9KotLYcbm6oSJwMHKoNyn6hofaXarOgJtCAVLCRHPJAxkZXwBgdsRUmaXFeNk6LPOtknR6iOdbxIs94/SNHHycnpJySMRgDU6SoESDIORG2tRckunOfaXZHYXzabzQJzbOCkneBI7lRsqbaiPKQh+yLJJsrlxBOJUyoBbZ7km5+CmU+mN+MRa+VFhq2qYcQoMCEJfHSHOAwoFIyGwHPA4VN7Bbm30BbS0uIOSkkEez3VDde9QkWoLdZSA6R00ea7h7FcfHfWn7Pa7Vo1wlpxxsAwqfNI811JwPBRHxrM7arpuovymOpTou13iBebKRjEqVgAOMmoHYuWJ5KYdsyFq9JKyifwlJ9hqOad1gtml3UICSQDKGGwSkHHpE7TBiTgOFanjv1m5RjtX9S7RpJLvMFsc2Mb5IkkEgCAd3trN6E5K9JI5xCgylLjZQoqWTGRBF0EkggVtTVHQyNF2GHVAEAuPL2A5nuAgd1eNA60c869Mlu9LRwwRA2QMzJ2nGpln+XVWY9dxzNrNop2yPLZdTcdbOMGRvBSraDIINdcaGtPOsMuem2hXikGufOXuzXdJkxg4w2rtgrSfcK3NyXWzntF2RW3mwk9qSU/tUqpVSlKgUpSg8O9U9hrld7I/wAtPvrqh3qnsNcsONlRIBAFxIOEnbljWMlie8gFrAdtCDmtII/Acf1Vc6/65sm3FpBUeYTcWekAFySY9knbFQ3Vu0uWJaHWCnnEFRF8EpN4EEKAIMQdhGQrA6X0kbTbX31JCC4u8UpJIBgAwTjsnvrOeMzxuNSxPhreyFtuFailCkk3bxOB2ThPbWyOUu3BOjHo/wBUJbHY4QD+W9XPOmTAHdUw07rU/bw0HAltpsC62gkyqIvLJzMYAZCTnWfH48fHLr6mM0z/ACRWa9blL2IZV4qUkD2A1uWtccjNkhu0u7StLY7EJve0uflrY9dcfTVKUpWkKUpQKUpQKUpQKUpQK+KVFYhes9kBIL6JGeJ2VAOV3W5CrKhizvQHV3XVAKwQBiDGMGRMZxG2rIMlrdykWZp5uztj+IvYqU0pBCTMAEkxvPCBVBzlcsTLS+i6XkqUnmYgyk4m/wBQJO+ZO6tL2JpltxKhaEqukG6G3cY7qrMNoUVvIULQ4CVXIKQmT1lJXioAnId9b4TTPLtm9ZdbrTayHLWoXcFM2USG07nHB53AKz3AVPuTXk+IIttuBU8TfbQrG7uUsellA83Dblh+TjQ1laULXbnQt8yUNkFYTjgpRiCrDADAe7Z51usn1hP4V/CsWN70ztfawPzusvpq9RXwr5877NvX6hppGT0v9A9/LX+k7q5UsN03QtVxJSgFV0qgG6chjXR+kNaWFtOJF68pCkgFJAkpMSR21on5pWoAfRmEpEXzsAmOjw9tbw6StzcjzSE6OTcN4FxyVREwogEjMYQY2TWU160t/DWcLKy0i+AtYCuiO1IJEnbWhtGa22my2ddmZWpoFwLKh1kkYFImRBOeGyvvz1txQ4hdoU6hxJQtLqUuJg7QIEHjNZzxtWdNzan6xWR0Nt2dzEyEpDbiAq5BVmkDCc9541NCJrmzRusD1ksLIZVcLhtCFKAF4JlvBJzSZ2iqFh1xtbTqHRaHllM9Fbi1IMgjpJJxzntApcNekl2kvJ+y2jSt1BWVc5a0EXUhHNpKruMz5owg7O2tjaFJGlrSmBBslnUYykOvAeyPCtbclqbry7UsKVAUhOWKl9Yn3dqjU+0fpNLVpftCkfSIabSAQLqW72ZOGKlHKt30zPaeVFtctT27YkqSEofiJjBweivfwOyqnztTsaV6wqmrWw7GvFX9K58a20JpnRC7KtSVJUAk9JBxU32ekjsy7KmvJHrSxZVrYeARzygUPbJgC6o7AcwcpJqRa3OptqYUyEOJ6jgVKgJyIjEcK1PpjRC2FERKTMpGR4oGw707dlbl61WbPsdL6YsXP2d1qY5xtSAccLwIBw8a0Lqdp20fxq7NebRdU4gm4pZNxV04lU4gEznWIs+tVsShKUWp4IAhICzAG4basdWHVHSCSpRKnCuVTiStCsZ3yan+KcpaXO8bpNP/ACIs4FosaplRZWk9iVJIMcb58KmPIHab2ign0HXU+JCv+VaK0y6taipxa1qyvLUpRwO9RJ7q2f8A+PukilDzIi6XgTvEo2Y701MsdXS7+t3UpSsqUpSg8O9U9hrltrr/AIU/vXUjvVPYa5n0KgG0tTlfYB7CsVjJYmuj+TS1uNpWVNNFQm4sqvCfSupIB4Y1HbfyTaQZcJShD6TjLawI4ELu10RXytSRNuc7Rye6RfUEpsykZdJakJSO3EnwBqg7o5yzqLDqbrreCh3SCDtBGINdJ1rble0Mohq1oyQC28I80kXFTuSokH+ZOys3HpYq8jVqHM2hqekl0LA+ypCRPHpIVWxa5/1T06bFakO482eg6M5QdsbwYPcRtrfVjtSHUJcbUFoUJSpJkEVcb0VWpSlaQqhbba2ygrdWlCBmpRAA7zUP1o5RmLPKGItDwwMGG0b7ywDJHop7DGdaf1l1letKrz7hUdgyQj7qRgPfxqWifa38q0BTdi6OznlAfkQqR3qHdV1yU66v2ta2bSvnFGVIUQlJwzEJAEZnhFah0Xo5y1OJSlKlXjCUjNR+FdAai6mIsKL64U+oQSMkD0UfudtTtUtpSlaQrytUAndXqqdpBKFBOZBjtig0cGyColZVJnHZWP0zo0PtXL3SGKVEbeMbDUpZ1AtSRHNoxMnygzqr8yLXM3EYTHTFdNwamsOjHGrQgOIN0HFQSpSct4GIq0c0faGIeCFIAMhUA3Z9IbBB2iMa3MjUq1j/AE0euKDUi1Rd5tF2Ii+Iim+k12hGr+lkuowN0iL6REo4ifMPsmN1SS6DEH+tWdv5LLalYesiW2nBmi+m4reOE7suyrWyWwoJS6gsrSUpdQuQWSTAJO1vEkLyjPKm9npmoxme7sopEiLxGIMggd3ZWYb1RtJAIS3BxkLGM7a9HUu0kXSlAGHn7uyptWGQiEhIUcIxnExxqvgYxy9s7/8ANlZJzVB9tBUQ2AgKV1iSABJjCoKdcLOMYckgEG5mDiNvH31R71o1cDxLrJAc85MiF9+xXvqDPMqbMLSU9ojwORHEVMjrtZxsc9T+tU3NcLKUgFCinIAoTHZBPsigwDpmxWf+a+Nm5vvq60Hq248oFYLbeZJEKUPsg+8+2pXY7XZ4BbbJWcbiGHSsHcQEQD31JtAaHtVpkqs67OkDBT1wFXYhKioZbY2VbWZFvo9pDaQhsQlACQJJgZ48TnPGqjl1QUDiD1s9n/XsqRI1NX9aj1T8a9DU5f1yfUPxqbjSNpWgpgEXSbu2JOz21WUEykHE5ju/7qQt6mkZPAdjcf8AKqg1RP1x9T+6nKIizgJVgQIjNJJ7jMbBWOtmj+dSu8RBmfJmZGE5zMDDuqejVFO11Xqpr180kfWL/LTlBoTTerzjKryAVhW5J6XaPNVxyO2rLR1gfatDb4ZWQhSTdiCYOU7MK6K+aLO1bniPhXoaosb1+t/SpySxznbtDvuKUQypIUSQDBgE75qackeiHrK+pTiSlC1N3ZjMKIOEzkffW3BqrZ9yvWNV2dX2EkEJMggjpK2d9W5S3dNdaZWlKVzaKUpQeHOqew1zXq3/AO4x/Ns3/wBia6UdyPYa5s1b/wDdZ/nWX9aaxl7WOlqiWtuvDVjUGUDnbQYhEwEzMFatmWQxy31LFVze/YJWpalLvlaiSSbwVOOe2sebycJ/1vx4cq3Tqxrei1KLTiQy+ADcKgq8DtScJjaM6kb7KVpUhYCkqBCgcQQcCCK0LZrDBSpJUVpKbp86RlEVvxnqjsHuqeDyXOd/GvLhMb00jrjqU7Y1KU2FO2bEhYxU3j1VgYwNi9wxxxOI0Hp60WXGzulKTiU4KQfwnDvEGuh4qFa5aisPNuOtJDL6UqUCnBCyBMLRljHWGI8Qelx/TltG2uVO0BuFMMqc2LClpT3ogn8wnhUe05rla7WkoddCEHNDQLYPAm8VEcJio+l68kHYQD41j7dbQmce3+lTdq9PdstYQIECPZVLQ2iXLW6lKUlRUeggZq4nhxr3oLQjtrdQkIKio9BH7qOwbya6G1N1SbsLexT6h01/8U7kjxOZ4WT9IpakanosKLyoU+odJWxI9FHDjt9lSmlK1JpClKVQpSlApSlApSlArEad1dYtYHOIF8AhKxF4A5idqfsnDCsvSg1vofSbuiXhZbUSbIogNOZhmTEEn/TJIA9A4ZRWx0mcRlVhpvQzVraU08m8g7iQR2EYirmwWRLLaGkCEISEJBJMBIgYnE4Cgp6WTLDo3trHik1ydaALrX8lv9I/zvrrLSk8y7Gdxcbcbp2VyTbXOi0f9lseCYrePqpWY1L1Wd0naOZbNxtIBddzuJjCBtJiAOG4V0Nq3qTY7EkBplJWBBcWApZ/ERhlMCBWK5HtCps2jGVRC3xzyztN7qjuTAqb1m1XkJFeqUqBSlKBSlKBSlKBSlKBSlKBSlKBSlKDw7kew1zLoRy7aW1SBD1mMnIQpJx4V006eiew1ytz6U37xi8UxgTkkbss6zksdV1zi3p9pFvtxdbLgNpdgC6omHCMAogZDeKzlg5YHm0IbIaXdSE3lpcvKgRJIOZ24VrOxulby1q6ylqUe1RJPvrOeMzmquOVxu4n1v1uZTaLMthgtKS+iQsIGEgY3FHCCdtdAJNcj6ZxcEZyK2a3yyOJSlIQx0QBJLhmBGyN1PHhMJqLnncrut2VrPlN1yuhVjs6ukRD6x5oOaE/aIzOwHflG7XyvvOIUgKYbKhAWi/eTxF4xNa/tmk0wbqp4zJJPH961b+mFS220JED/OAqpq9oN21OoCUFa1dRGwDeo7AM5NfNX9BO2l1CUoK3FHoo2Ab1HYBnNdEan6rN2FqBCnVAc45GZ3DckbBUivOpuqjdhb2KeUBzi/8Aincke3OpHSlak0hSlKoUpSgUpSgUpSgUpSgUpSgUpSgtdKKhl0xMIXhv6JrkO3dVsf7Tf6a690j9E59xXHYdlcxapajWzSDiE80tpoBIW6tJSlKQAOjei8YyA91alTTobk+cvaMsRiJs7WX3RUgq10ZYUMNNstiENpShI4JECrqsqUpSgUpSgUpSgUpSgUpSgUpSgUpSgUpSggnKHaEizWlIcF+BKL2IBIiRORw8RWl2h03PvD9ArcnKHZGeYtK5HOQITfyJKASEbyEI9XtrS5tKUKcvGCVSMvRFcftbXMVHNFjyh+8ay5t6T5wArE6KHlO+tz0zVXTH0qfvCs/zYzgVHtL/AEqe0VkLZpERCcSdgxn+lLCV8t9rCRAA7hn2Vd6s6uOWl0BKbzhxg4JQkeco7AJ/YSaq6sauuWh0AXb5xKlGENp3qPuAxPia3hoHRDFkb5ttbZJxWsrTKzvPDcMhWbfkWR81b0E3Y2gG8VrAvuHBSp9yRu4bazHOmYnIDadsj9qs7Gw22m6lxBEk4uIOdfXGUFaVlxMpBEBxIBneNtZ7a6Vl2lYBN6AJ37P+q+KU4IBXwzVhnwoq6RF9Hrp+NUrIyltCUBxJuiJK0Se2Kdr0uGlLki+cI2n4cDVQOqib3tO+Ks1WZJcC+cTIBEX0Rjt7aqOtAgi8kTtC0/GnadLq+oHrbN5jCKoLtpmAsE/ezwmRwq3fsiVtlsrBBTdJvok4RO6qFm0QhC0rCwSAra15xJMR1ZKsh6KRkILdOlyu0u7FZxGJ291Uy476Z39ZXw7a92uyBaSm+BO0LTI9tVEMwALwMADrIxjbnTtelst90Am+cAdp2d1FuugxfOZ848eFe2bFdUtV+b0YFaYTG7Gvtpsd4ABYEEHrJMwcs9sR2U3TpSDzxMXzs847e6vBtD0TfPrHfFXvM8R6yfjVtZdHFF7p3rxkSpPR4DH/ADCnZ0pqeemL5xmOkeFBaHcemcDvOxIqo/YCopN6LpnBSceBxqobKd49ZPxpunSzU479YrGPOPE/CvnPPSRzit/WO3/o1Xs+j1ITF4qzxKkk4nLPIZV8c0eorSq9F2RF5OMz9rjx203TpQU+7BPOKwPpK2AzXxT7ww5xXDpHYKu12MkESMRHWT8apsWBSUhM3o23k4+Kqbp0pC0vZc4rZ5xrwbU9E84rGI6R24fuKriwKvTOyIlPDHPh7atn9CFTl+cbpHmblDrXpjpExvAOymzp6/iXp+kVtPWOVfDansfKKgZ9I7BjVZnRykpSnOABJKBMCMgQPCqaNGLC1KkkKA6MpgRu6X+TTdOng2h/6xW7rHOMa+fxL8xzqvWO2fhXq1aMWoQCUmQZBT8aqmxr3e1PxptNRam2vRPOqj7xr4bW/P0qsftHZ/2Kqs6OcF6cZOGKRAgCOtw9prw/o1xRTEpumcCnEYYZ8KbNPP8AGP8A1isPtGvn8a/h5VWP2j2/tVc2Je72p+NUbPo1xKYMqOOJKd/3qcqmnn+Ofn6VXrf5urz8ovxPOr27d1elaNcvhWIABF28mDO/HZj419dsCyCIicJlOHtptdPB0g/9arxr4dKPjN4jtUP8216asKwkA4kDORj7TVM6MXeKiJBAEEpw45/tspyTQnS75wDxJ3XhI7RXr5UtH1qvGqbujVQYF07xdke2vf8ACqOz2p+NXZpM9DLKmGyoyojE7zSvuhx5Fvsr5XWMIpr25aHG7Qw20txKkpi6hcyCgwFZLwvGE49Hx1ZaOTe1uKKjZlgmMnGO7Arwrfdqsa1KJCgBszwwivH8A5M3hs37O7t8a56u+munP45L7URPMOR9+z9n1lek8mVsGAaeHYpj9nK32dGLiLwjv7a+/Jy5m8Nsd8cOFPzPxaDc5NbacCy8Y3qZ/wD3V3oXk1tQWkFpSEqzdWWyEDfdSokncNvCt4fJq8emMYnwj4eFBoxeV8YRHCP8HhTWS9MPq7oxNlQplDYSkGQrrKdyF9Z38NmQq/tS1AAoSFdIBWWCcZOzLDxq6OjV+mPCvnyYv0xBzw351njV3FIRuHhVJhRJVeQEwSBkZTsOG+MquhoxeHTGHDu900+TF4+UGPDwpxpuLS0qIKbqEqBMKMDojf41WuDcPAVV+S15XxEzlxmnyYvPnB4U405RZWRRUJW2Eqk4Rxw2bRB769PCLsISQTBOGA35Y4wO+rsaMX9YPDw/bwrz8krgC+IEbN2VONOUWlscDaFLup6InEYflST4A1Y2LSHOLSktJTKZMEKjCZwEFEm5M9bCs0NFuTPOCeynyWuCOcEGZw3zNXjTlGPUqHAnmhcIJvwMDuiOFVHwAlRCAogEgQMTuwFXnyUvDygw+zwj3E0GilzN8eHbHvqcacosWQFJBKEpJzEDA7st9eR1yChITGBjEnaIjZI21fjRC8r4z9Hv99Dolf1g9Xx91ONOUY+1G6kqS2FnDogDaeyvaUJIBupxAOQ2iavRolf1g9X+tfPkdeA5wQI83dltpxq8oxjZBUtJbAAyJHWyykcdk7MZkD5aiEgENBeIBgJ6I2qPAcKyo0QvDyg3dX+tfDoVUEc5gZ83eSd/Grxpyiw5lPop8BVvZ4VelpKYMCRmJMHEDdWYOhlYeVy+x3b+2vg0Mr638m7v404VOUYd+ElIDYIJIJjBOGZhJGcDEj4VVMp9FPgKyQ0IqI5zD7nGfSp8iqz50bup4+dTjTlGHaQFCS2lJkiIBy7h21bW19LZ+iCuipUi6OrGGWGeeyDgakB0GrHyoxnzN/4q+fISsPK5H0OEelxpxpyjBJUktlYbSTCoSIN66SOiYkgxIMYgivbKUqSCWwknMEJkcKzXyCr638n93Gvh0AqI50epxn0qcabjApgrUktAARCoEKkbOjsyz2V6fQAJDaVHDCAMzvCTG/LZWbOgFfWj1P7qfN9WPlc/scAPS4U405RhQymOqnwHwqg1BKgWgmDAJA6Q3jDL/N8SA6unDyuUeZu/FT5uqmedGUdTt+1xpxqcketMJiGwqTBgZDeeifbFVOYT6CfAfCs4dWz9b+T+6h1cP1v5P7qcackdYAUJLQQZIggTgezaMe+vLwAUkc0CFZmME9vRjPiKkfzbP1v5P7q+fNnLyuUeZu76vGm2BW2kAm4DAJiM/BJPgDVBKkEC8EJJHVMSPEVJvm1/u/k/rXn5rDa4J33BPjPGpxptGhcKgAlJEE3hB7su/PZXosp9EeAqR/NYbHI7EAfvQarf7v5R8avGm2W0MPIN/dpVeyMc2hKJm6AJr7XR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19460" name="AutoShape 4" descr="http://www.amazon.es/Rolson-50879-Escuadra-para-carpinter%C3%ADa/dp/%0adata:image/jpeg;base64,/9j/4AAQSkZJRgABAQAAAQABAAD/2wBDAAoHBwgHBgoICAgLCgoLDhgQDg0NDh0VFhEYIx8lJCIfIiEmKzcvJik0KSEiMEExNDk7Pj4+JS5ESUM8SDc9Pjv/2wBDAQoLCw4NDhwQEBw7KCIoOzs7Ozs7Ozs7Ozs7Ozs7Ozs7Ozs7Ozs7Ozs7Ozs7Ozs7Ozs7Ozs7Ozs7Ozs7Ozs7Ozv/wAARCACtASwDASIAAhEBAxEB/8QAGwABAAEFAQAAAAAAAAAAAAAAAAUBAwQGBwL/xAA+EAABAwMBBQQHBgQGAwAAAAABAAIDBAURIQYSMUFhEyJRcQcUMkKBkdEjUnKhscEVM5LwU2KiwuHxF0Nk/8QAGAEBAQEBAQAAAAAAAAAAAAAAAAMCAQT/xAAiEQEBAQEAAgIDAAMBAAAAAAAAAQIRITEDEhNBUSJCYTL/2gAMAwEAAhEDEQA/AOzIiICIiAiIgIiICIiAiIgIiICIiAiIgIiICIiAiIgIiICIiAiIgIiICIiAioqoCIiAiIgIiICIiAiIgIiICIiAiIgIiICIiAiIgIiICIiAiKiCqIqIKoqKqAqISAMnQLDnr2tJbEN4/e5Lslvo6ypJWRN3nuACjam4PeC2LuN8Tof+Frl12ppKC5CCqqC9/vhgzuefgrLNpDXVBZRW6SoYzUySSBkYHiTqMKucc9p3cbTT3KRoAlAePEHVZ8NVDUEiORriOLc6j4LQjt5YxVupWVHamMASywgujYfAHmNOIWxW6D1uNk1G5oiIy2UcCOOnjzTWZ7JrvhsKLyxpYxrS4uIGCTzXpRUEREBERAREQEREBERAREQEREBERAREQEREBEXiV4jjLzyQe0UFadr7PeK2SjpqkesRuI3HAjeA5t8Qp1ds45LL6FhXO509pp2z1JLY3SNjyBnBPBZq1/bOIS2RoPu1MJ/1hJ7NXk6zBf6Nx0cT5NP0XiTaSij9re/pK12EbowVh3mQxU4dB2ZdnUPcRp0V/wAeUPyXjZztdbh/if0oNrreeUn9K5m+rrHODQImuIzg5Kq2Wvzxj/oP1T6ZZ/Lp0WfaGjnOskob90MH1VoXegdoDJ/SPqtIjfVkavj+DD9V6iNSxxfLMxreRDT9V2SQ/JpkusFor9rewY2tmkfG+qnkfM1jcZwG4DcnXqMLnN52suF6cKJwbb7cDhlLB3WDq48XeZXStmZJnbdYla5u9QkDeGCRvcf1XO6+1R2y5VTwHSytleGNxwwTy58gs07OLlnoKaiikcJ87+O8R3cDqux+jftW7OvbITuCYmJp91pA/XU/Fcr2JpJn3h01wgEccIDo4HNwHuJ0OOeNfyXX6CtrJqprA9rGR43mkjJGFDXy919JFfjx/ta2NFRVRUREQEREBERAREQEREBERAREQEREBERAREQUWt7cXc2nZ+V0Ty2eb7GEjiHO5/AZPwWyE4GVyPb27G57SeqxnMNA3d0OhkOC75DA+a3ieWPk1zKFslPLNeqFtM4tljma5rh7oByT5Yznou40sompo5RnDxkZ8FyLYswnaERSHD5YJGxdXYH+3eXXaZrI6dkbNGsaGha2x8PpeWHc6CK5UL6WZ7mMcWu32kAtIIIOvUL3UVsVPoTvP+6FGzVMtQcvOG8mhYzm1W2MSa30o7sUkkh5u0AWLU0dvhaZKlrTge8dVIBrO03x7WMcdFivgpqir7ZzhM6Mbu4TkNPkrJ8jHpaSgqWdo2k3W50Lho7qFdFtpHSOHqbQ0cHZ4q++RoGANTwaAsimopajBk0b90c/NOnIjxbYJDuU9M17vvEd0fVZMGzEUZ7aXvS8jj2fIclPwU7IWgNACu4U7v8AjUxP21GK1RUe00VZukyvYYt7Pu6nGPMrTIKR03pArQWgsglkcSfEk6fmF065Q7tRTSjlIFrdvs27tPdajB+1nB/0j6rcvYnrPlLw2amr6VkdTCC1nsEaFnkpeKhijOcZIOR0V2CIRRgdFdUtXz2LzxOKKqIsgiIgIiICIiAiIgIiICIiAiIgIiICIiAiKhQRm0N1js1lqa6Qj7KMlrSfadwaPiSAuKRCR+ZJTvSyOL3uPvOJyT8yt19JV0dU1tLZIMux9vM1o48mD9T8lgWnZKWRonuB7GIDO57x8/BXxOR5vk7q8iCpaO41NVE+1B4qoXh7HAaNIPPous09ZWPo4mTtZFLujtOzcSM88E64WuN2h2etMJiieBun2Im7xJ8c8D8SsWT0g0bTiKimcPFzg36rXOu5sz+21NY4OcSQRy01XrdHFak30hUxPeoJQOjwVdZt1aXMMUAnlqfcgLcuPyynGvvlsUhLRnIx4rzE2SXuxN4nV2FGUtfPOWOudM+h3tcP7zcfibkD44W40rIRC0xbrgRkEHOVnV41P8mJS2xrMOk1PVSLWBgwAqqqjbapJwREXBg3dzYaF8787sPfOPAarGsdZR3an/iFGS6KV2hLcHI04K/fW71irh/87z/pKhPRy0t2RgBGB2j8fNbl/wAWe/5cbUqoiw0IiICIrb5oo3hj5Gtc7gCeKC4ijL/fqTZ21vr6w90aMYOL3cgFpNq9Khqaw+uU0bICdAzO8358VqZt9Ma3M+3SUXPrj6UmUU3Z/wAPY1p1Y+SoADx4jRWqf0sNkcN+3RubzMc+f2Xfppz8mXRkWv2jbOz3d4ijmMEzjgRzYaXeR4FT44LNljcsvpVERcdEREBUJWJcbrRWqDtq2oZC3lk6u6Ac1rlp2tlv15mZTRGKjhjyN4Zc5xOhPhzWpm1m6kvG2tORlel5Z7IXpZaEReJJWRN3nuDR1Qe1i1dZHA0tzl5HALEqLhJJ3YQWNPvcysMsa5pDhvb3HPNUzj+s2oa5yW2ySVN3qGF9VUO0ycuccYDR4ADC0S57Q190mcZnZgcdIGnDQP3Kv7V176y9yx7x7OnPZMBOcY4/moXGToqvLvXaubjXjejOfFp4hWpHshZvyODW9Vg1V5gp3lkf2kg4lp0H1Xh9VBdJWRsjLqiTQZzg54YxxK52MyVbqrhPM1zKXuacT7R+ibOTyUFz9bbVMEwGAHcTnoVl1mw21FBS+uthZ2Yy52HguYOo/wC1LbN3elvdG6iudLDK+EBrst0I5EeBUs7+17Fbn6xudo2xnjp2zXGFgiJ3RM0jU+XFbRRGMxtqLXKAXnec3IMb8nJJA/Ua+fBcou1k/hLBV0UjpaBzg10bzl0BPDXm3l06qS2Uv8ttr46d7yYJXAYJ9kngfqre/bOdXNdcoq5tUHMc3s5mHD4ydWn9x4FZa1yqzCyO5U7A0wDek3eL2e83HPxHULYI3h7A4Hio6zx6ZevaIiw0s1UDaqllp3khsrCwkeBGFjWa1x2a2x0MTy9kZJ3iME5OVnohwREQEREBRldRb1S6oDtXgN8sKTWNWMcYt5oyW64Ws+xpm1uy8t9gbiof2kbcMY9x3D5eBXJbhbK2z1Lo5YnsLTqCNR/fiu/CZrxrr0UdebHR3in7Ooj3sew8e2zyK9HEdYl9OS7P7RU9HWMNwoaevhGQY54w4DPMZGh0XRqBuw99jwyzUTHHi1sQjcPi3H5Lnm0uxdbZ5DNG3fhJ0laO6fP7pUJQXKWkqQ103Ylp1LjjdWbJfaUus+HRdqNimWumdcrRK+SlZrLDIcujHiDzHQ6qLtW217tO7HHU9tC0YEU3eAHQ8R81Wl9Ie/R1Frqt2oM9O5kcsfiWkYKgaKlqrlV+rUEBnlz3sHDGfidwH6pyFvb3LolL6VGloFTazvczFLx+BH7rL/8AKNsDcmgqs+Hd+qx9nvR7aqeNs15lFwqDr2erYWHoPePU/IKcfsRsnNgvtMBxw7zh+6nefxWTfPaDn9K9KxpMduI6yTBo/RQ03pB2gvTzT2uJ2846No4S939Rz89FvcGyOy9LgxWWhGObog79VKNkp6WMRwsZGxugawYA+C5P+R36avuuSXHZraBltmvN4e2HdI7k0pfLJkgctB8ypv0bRECumI0cWMB+ef1CzPSNcBJaIKdpxvT7xHjgH6he9gYez2fEh07SdzvPgP2VZ3nliSTfhvEZy3K9EgcVjGpjgiBedeQHFYEtZJVEtDgGg6taf1UvrbV7WRV3aKF25F338M8go+R88z2vc4PB9rJxgdF5NNhxIJV5rd0DoqTMjPlTBR2mMLGqqyOga+oq6mOKnAGrtMfFaBtXt/Wuo3DZ6Mvp3P7J1W3XDiM46H+9MLtvHLriG2knior7XNmf3u3cQ0cTk5/da7WVzntPaOEcf3AdT5rAZS1E1wBuD3l8zt5z3uyXE8dTz81KS7OCYtnBmZTjR5PeJ8vyWe2+kLJL5a/U1gf3Y2Bo6BbFsQ6GkvMdVUaAMPZhw03jwPyKjKiKmlq44KamMUUZwd72nHxJUvQWa43d3Z2+ncGcDM8Y+ShvNviO3dln1jo8Ezb1VS09VUPpow0dkRqPM/JarQWOSC/Vr2NaI+1cGiMd0jPFbfs/sxWR00Ta6rc5zW7vc7uR4E81sRtlFQU5leY42NGr3kABb+L4piN77pqVRA6K21DJR3DC4OHTC0kndYSeQWz7TX+GsBo6LWL35Me35dFjbJWWS73SOcsJpaZ4c53J7xqGjx11Pl1V0edvI6bRtcbe3fjDjjXePDTVSlr3hQxtf7TWtB88DKjKvsoKUsmZhgGr88ueOp4BS1AXGjY5+jnDeI89VPfp6cMlERSUEREBERAREQFQjKqiCOrKAkmSHAdxI5FYLJzvFhBDm8QeIU8dVhVtvZUt3mnckHBw4qud/qs2fxgyxsnicwgODxhzSMhw6hc82r2DcGuq7NTRTHi6nlGS0f5fHyW+F8lNJ2U43XcncnK+CHAZVfbFkvtxfZPZZlfdy+vw2OLWSNvc3j4ADUDxwumxW+OBjIaKBkELeDY24CXnZuGvk9cppPVK1urZ2DR34h+6WW/Cmqm26/wijqeDJj/Ll+PL++C5ySMc5eVIindS05nlc/cbje3Rk4yrYutMxr3OmDGNBdl7gCQp6tpTVW6enieGOkjLWu8DhcR25oL7ba6F0sbiwA7pZyx15jifiV59a1rUk8RX/wAzsdas1wo73Tumo597ceWPaSMtPVZ8tIQ3TVcM2Y20rbPUCSGU7rjh7HcHea2m/wC3Nyu9PuURFNTOb32xnvnxyfDyVvKc+Wc8zybeVkUtfBTRSsf2LXb4ac7rieB+S2azB9LsvbWREtc9m9kdTn91z+02G4XmTNPERGD35n6Mb8ea6XG2KNlJRwnLKdgYD44GP2W2c+bazGg8TqVUMbEHODQM6nA1K96AcVjVdfDSMDpXYJ9lg1c49BzXF18StcwOachYNRcmOc+KlAllGhxq0HwPio6epqK3+a4wQ/4TT3nD/Mf2CpLXR2WzVl03GhtKzdgjI0fIdGj5kfNOsfbrmO2Etzud/fSVVa+RsLtxzWeyDxIA6c+oVq0SzWVz5IoW1EEzcVFK/wBmYcePJw4gjgvUUbjl8hLpJCXPceLnHiT8z81fZFvkADJPAAZXPqh9qzJbVSXekkqLQ81lOBmWB4xNB+Jv+4aKIe6vp2tja41EDButjccOaB4cipUbOVUc0dZNWMtD26snml7N48gO8flhbJdLlsTVwUgrax1RUw7nbzQwuZ6wQMHe4aE6rl67JK0M1dLI9ok+zfybKzdPz+inaHaipt0bY4ZafdA0BaFMU9w2JgucNdbpDTmNjmmOVr9wk8HcHagZ+aln3jZCchz3UTte9lpP6gLufM7Syfqtak2/ued1tdTxE8mtbn88rDdVXe/PDsVlaSdDglo+Jw0LcmXnYymcCyWkY0DGkZJ/IK3N6QbFSPd6pDNP4BsYaB8Tr+S0c/tR1p2CnnAnu8whh5wxuOo6u+nzW6ST2vZyiax5iigDMMa04cegC0aXbW+3cuprTRmFrjq5gMjx5uOg+Sv27ZipqKj1q8TullccmPe3ifM/Rc8fp2XnqNgt08+0dxZM6Mx0MJ7jCc7x6+J/RbxGMMAUXZre2ngbhga0DRoGMKWUt39L4nIqiIptiIiAiIgIiICIiAiIgx6qkjqYyyRoIKhpYJqF2Dl8XI8wthVuSJsjcEZyt53xyzqFa/OoOQrNZbqa5Uxp6iISRn3TxB8QeRWTVUTqdxfEO6eIVlk7GNL3uDWgakngrzz6Yv8A1CRVl12RAEjn3C0A4Dv/AGwD6D+8KP2h9IrJonUtrha9rhh0szMj4NP6n5KZn2hhfJ2cMZOuC540cPBQ9VsnartUtqaaV1IXHMkLW5B/D4foufWJ231mtCit77jIKaGndK9x0axuo69Fuezuwgt3291n7Z2e7TsOg/EefwWz0dHbrJTFlNE2JoHednLndSVbfWGq1gHdJwHEaHy8V3hMSe1qS60MVSy2xzwtla3LKaPAIH4RwV6l7QVYle4NYGnIdyUXDbKC2VtRXRsLqmpJL3vOXHPLoFlw09RXvGhEf3U66zJrk+Zxjom5POUjQeXivMFpkJMjsvkI1e7U/wDAUxQ2pkLRvN1Um2JobgBYuopMd9tUmtsjRkhant7VASUthhdpTN7eo4EGR2jQfIEn4grptdLDR0stXPhscDDI49BquI1U8tdWVFXOcy1L3SuGc4zy8hw+ASXtT+SfWeHu32+SvqjDCWsaGl0kkhw2No4uPQD+9Uqr/HQZprEwx40dWPH2r/w/cHQa9VI1cUtFs/DQRAtnuH28+OIiGjG/HU/JYNHs/NUkYjI+C7alziEjp31UpkqJXuc45cc5JPmV5r7A6sqIYaFj37wwWmQNBd5nT81vVPsbMWglpWVFsnVwOLo+JGMFT3NfXw3nPny5/bNkaylrojXxPgg38PZ2zXOcOgGcea3Rmxmz8nE1LfKUfRS8ez9WSN9gAznAHFZ0djqPArnxfb/drWf4gG7FbPNHGqd5yj9gsumsFhotYqBj3cMykv8AyOim2WKoPEFZkGzxyC9V8RyZ1/EZCMtEUETWMGga0YA+CmrbazkSSBZ1Na4YMHdyVnAADACxrf8AFM455qjWhoAHJekRSUEREBERAREQEREBERAREQEREFuVge3C1yuZLFP2b4hiQ4D+XRbMrFRTtlYQ5ocDxBW8a54cs7Gn1tla9m/EBnHeYOHwUfRy1NNVBhjLgMjJOq2eppnwuIw50J4gHVv1CwKimY8sIDnyN4u8eq9EqNz5YzozM/fmdkeHu/8Aap2h/lU7MkDGg0CzYrXPUuBdlrefVTVHaoqdo7oys3UjUzahqKyPmcJJzk8VsFNRxwNAa1ZLWBo0C9BRu+qTMigbhVPBVXlx0WHWo7dyT1dqZR01RTRxvlHrLpZ2s3WjUDU+OPktJiGz9sHa1dc26VA9mmpwezJ/zOI1HklfspWXnbi5RSdrT05mfIZjGSME5GOSmKHZG22+pb2bXzyN9+U516Dgr5jz6tt9K2e3VF2ldXVrftZ3b2MYwOQ6BbtQWeGBg7gXm2UgY0HCmAMDC5vXPEUxiTy8NgjaMBoVezZ90L2il2qPHZsHuhV3QOS9IuCmFVEQEREBERAREQEREBERAREQEREBERAREQEREHh0bX8QrYpYgchoV9F3tHlrGtGgVVVFwEREFF5c3K9ogjquF72kALEprYQ/ecFNloKoAByVPycnHLJVuGIRtwrqKqxb10REXAREQEREBERAREQEREBERAREQEREH/Z%0a%0a%0a%0a%0a%20%0a%0a%0a"/>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14" name="13 Rectángulo"/>
          <p:cNvSpPr/>
          <p:nvPr/>
        </p:nvSpPr>
        <p:spPr>
          <a:xfrm>
            <a:off x="936104" y="136193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15" name="14 Rectángulo"/>
          <p:cNvSpPr/>
          <p:nvPr/>
        </p:nvSpPr>
        <p:spPr>
          <a:xfrm>
            <a:off x="1331640" y="1844824"/>
            <a:ext cx="4237057"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Observación (continuación). </a:t>
            </a:r>
          </a:p>
        </p:txBody>
      </p:sp>
    </p:spTree>
    <p:extLst>
      <p:ext uri="{BB962C8B-B14F-4D97-AF65-F5344CB8AC3E}">
        <p14:creationId xmlns:p14="http://schemas.microsoft.com/office/powerpoint/2010/main" val="121736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2</a:t>
            </a:fld>
            <a:endParaRPr lang="es-CL" dirty="0"/>
          </a:p>
        </p:txBody>
      </p:sp>
      <p:sp>
        <p:nvSpPr>
          <p:cNvPr id="17" name="16 Rectángulo"/>
          <p:cNvSpPr/>
          <p:nvPr/>
        </p:nvSpPr>
        <p:spPr>
          <a:xfrm>
            <a:off x="899592" y="3483005"/>
            <a:ext cx="5040560" cy="954107"/>
          </a:xfrm>
          <a:prstGeom prst="rect">
            <a:avLst/>
          </a:prstGeom>
        </p:spPr>
        <p:txBody>
          <a:bodyPr wrap="square">
            <a:spAutoFit/>
          </a:bodyPr>
          <a:lstStyle/>
          <a:p>
            <a:pPr>
              <a:defRPr/>
            </a:pPr>
            <a:r>
              <a:rPr lang="es-ES" sz="2800" b="1" dirty="0">
                <a:latin typeface="Verdana" pitchFamily="34" charset="0"/>
                <a:ea typeface="Verdana" pitchFamily="34" charset="0"/>
                <a:cs typeface="Verdana" pitchFamily="34" charset="0"/>
              </a:rPr>
              <a:t>Módulo</a:t>
            </a:r>
          </a:p>
          <a:p>
            <a:pPr>
              <a:defRPr/>
            </a:pPr>
            <a:r>
              <a:rPr lang="es-ES" sz="2800" b="1" dirty="0">
                <a:latin typeface="Verdana" pitchFamily="34" charset="0"/>
                <a:ea typeface="Verdana" pitchFamily="34" charset="0"/>
                <a:cs typeface="Verdana" pitchFamily="34" charset="0"/>
              </a:rPr>
              <a:t>Metrología</a:t>
            </a:r>
          </a:p>
        </p:txBody>
      </p:sp>
      <p:sp>
        <p:nvSpPr>
          <p:cNvPr id="2" name="1 Abrir llave"/>
          <p:cNvSpPr/>
          <p:nvPr/>
        </p:nvSpPr>
        <p:spPr>
          <a:xfrm>
            <a:off x="3491880" y="2132856"/>
            <a:ext cx="648072" cy="3672408"/>
          </a:xfrm>
          <a:prstGeom prst="leftBrace">
            <a:avLst>
              <a:gd name="adj1" fmla="val 24853"/>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dirty="0"/>
          </a:p>
        </p:txBody>
      </p:sp>
      <p:sp>
        <p:nvSpPr>
          <p:cNvPr id="3" name="2 CuadroTexto"/>
          <p:cNvSpPr txBox="1"/>
          <p:nvPr/>
        </p:nvSpPr>
        <p:spPr>
          <a:xfrm>
            <a:off x="4283968" y="1844824"/>
            <a:ext cx="2736304"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Unidad 1 Fundamentos</a:t>
            </a:r>
          </a:p>
        </p:txBody>
      </p:sp>
      <p:sp>
        <p:nvSpPr>
          <p:cNvPr id="15" name="14 CuadroTexto"/>
          <p:cNvSpPr txBox="1"/>
          <p:nvPr/>
        </p:nvSpPr>
        <p:spPr>
          <a:xfrm>
            <a:off x="4211960" y="3645024"/>
            <a:ext cx="2736304"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Unidad 2 </a:t>
            </a:r>
          </a:p>
          <a:p>
            <a:r>
              <a:rPr lang="es-CL" sz="2000" b="1" dirty="0">
                <a:latin typeface="Verdana" panose="020B0604030504040204" pitchFamily="34" charset="0"/>
                <a:ea typeface="Verdana" panose="020B0604030504040204" pitchFamily="34" charset="0"/>
                <a:cs typeface="Verdana" panose="020B0604030504040204" pitchFamily="34" charset="0"/>
              </a:rPr>
              <a:t>Torque</a:t>
            </a:r>
          </a:p>
        </p:txBody>
      </p:sp>
      <p:sp>
        <p:nvSpPr>
          <p:cNvPr id="16" name="15 CuadroTexto"/>
          <p:cNvSpPr txBox="1"/>
          <p:nvPr/>
        </p:nvSpPr>
        <p:spPr>
          <a:xfrm>
            <a:off x="4283968" y="5229200"/>
            <a:ext cx="4139952"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Unidad 3</a:t>
            </a:r>
          </a:p>
          <a:p>
            <a:r>
              <a:rPr lang="es-CL" sz="2000" b="1" dirty="0">
                <a:latin typeface="Verdana" panose="020B0604030504040204" pitchFamily="34" charset="0"/>
                <a:ea typeface="Verdana" panose="020B0604030504040204" pitchFamily="34" charset="0"/>
                <a:cs typeface="Verdana" panose="020B0604030504040204" pitchFamily="34" charset="0"/>
              </a:rPr>
              <a:t>Instrumentos de Medición</a:t>
            </a: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1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ecx.images-amazon.com/images/I/81S2IdWLSNL._SL1500_.jpg"/>
          <p:cNvPicPr>
            <a:picLocks noChangeAspect="1" noChangeArrowheads="1"/>
          </p:cNvPicPr>
          <p:nvPr/>
        </p:nvPicPr>
        <p:blipFill>
          <a:blip r:embed="rId2" cstate="print"/>
          <a:srcRect/>
          <a:stretch>
            <a:fillRect/>
          </a:stretch>
        </p:blipFill>
        <p:spPr bwMode="auto">
          <a:xfrm rot="541816">
            <a:off x="2487750" y="3373120"/>
            <a:ext cx="4452454" cy="3155012"/>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20</a:t>
            </a:fld>
            <a:endParaRPr lang="es-CL" dirty="0"/>
          </a:p>
        </p:txBody>
      </p:sp>
      <p:sp>
        <p:nvSpPr>
          <p:cNvPr id="19458" name="AutoShape 2" descr="data:image/jpeg;base64,/9j/4AAQSkZJRgABAQAAAQABAAD/2wCEAAkGBxQSEhQUExQWFRQXGRgYFxgYGBUXHBgcGhsdHB8gGhgYHCggHyEnHBcYITEhJSksLi4uFx8zODMtNygtLisBCgoKDg0OGhAQGiwkHxwsLCwsLCwsLCwsLCwsLCwsLCwsLCwsLCwsLCwsLCwsLCwsLCssLCwsLCwsLCwsNyssLP/AABEIAI4BYwMBIgACEQEDEQH/xAAcAAEAAQUBAQAAAAAAAAAAAAAABgMEBQcIAgH/xABHEAABAwEEBQcHCgUEAgMAAAABAgMRAAQSITEFBkFRYQcTIjJxgZEjQlKSobHRFRYzU2JygqKywRRz4eLwQ2PC8Qg0g7PS/8QAGAEBAQEBAQAAAAAAAAAAAAAAAAECAwT/xAAjEQEBAAICAwACAgMAAAAAAAAAAQIREiEDMUEiUQTwEzNx/9oADAMBAAIRAxEAPwDeNQblA0i8h5htp1TaVJWVXSBJkASY7fGpzWqeUrTzHPsuM2hLi27yHG0XVYGDN49ERiCJ2jdXLzTK4Xj7dPFrlOSb6l2ha7P5RZWpKlCVGTGBEnbnWfrS+p/KWlhDyFtLc8pKCkoTgREK2SAkZbzWP0tygi1PrC3H2EdG6hCryQIGd2MSZO3OpMrjhN90smWV16b3r7WhbLrEhuVC22gdgcE+Jg1ONSOUVl+6w6VpVkh1wph0ycCR1VZZ5761h5OXzSZYa+thUpSujBSlKBSlKBSlKBSlKBSlKBSlKBSlKBSlKBSlKDy4cD2GufNWeU612d9KX3VPski8FgE3TjKFZyAZg5xXQNoPRVGcH3VyLpMYA7bqD+UVrGbg67aWFAKGIIBHYa91ZaEINnZIy5tuOy6KvayFKUoFKUoFKUoFKVC+VLWhywWZBZgOuuc2lRAIQAlSiYOBPRgdtPYmSlACSYHGrK36WbZSlajKVKCZT0sTvjZXMGsmslstQQm0PuuIkwkwAT2JACu+aP6VdasqG2nFtoIHOoAKcUq6JJiRgogQcY4Vrj77TlNuq21giQZBx8a91oLkM0w6rSTzbji184yT0lKVigiMzuJrftZUpSlApSlB8NcwaX+lc7XP110+vI1y7pI9NR+yr9VZyWLTQYkObemB7KtNIMLRaFJWlSFADoqBSYIwwONTfkW0ZzttvKxS1LvCYup9qp/DV7yt6tWpekVWhLRW0tttKVJKTikGQUzI399Tqd0QS3dRPZV5YGVJbReSpN5MpvApvDemcxiMRvFXFo1dtTlxCGHCo4ARGJ4mBW3Nb9DlOhW0rSOcszbKjkbt0BK8fulWW6pLMp0M3ye6aNqsaFKMuN+TWdpKQMTxKSD31Ja1ZyM2khy0tbClC+8EpPsKfAVtOtz0UpSlVClKUClKUClKUClKUClKUClKUClKUClKUFG2GELP2Ve6uTLUiUp+4j9IrrG3/ROTlcV7jurlFzzfuI/SP2rph6rNbn5GdckPWdNidVD7Iuok/SNjIjiBgRwFbPrkBxPSBQSlaTKVJMEHeCMq2DoDlI0khN2+08AP9VKiowPSQobttZ434u2/qVEUW3SYSkxYnCcbsWhn80rA7Yqq1rgGyE2xldmkwHJDjJP81PV/GE0uNNxKaV5bWFAEEEESCMQRwNeqypSlKBWu+XGz3rA2v6u0NnuUlaPesVsSohysMX9F2j7FxfqLSr9qs9iK8ntjbf0U6laEKU04tSCpIUUmJkSMDBOW+vFrsV/RWk2wJPNBwYDzJVhA+yKxPJ3rhZrFZ7Wi0LKL0KRCVKvdG6QI24DOKq6u67WdSbUFJcS0WilaiE4BfRBupJOZ9tYzxyvm69Of6qE8llr5vS9kPplSD+JJ+FdR1x/q/auYtVlc+rdR7FAGuwBW66FKUqBSlKDy7kew1yw8cP8A4/3rqZ3qnsNcrunA/wAse+sZLGzOQFgRa17fJJ9ij+1TjXYYNRsKvcKhnIArydsG5bX6VVMNdnY5obekYmJiK4fyv9N/v1IxVgaV/EMXozScJO3jUq1os4csdpQclMuD8pqLWG0zaWSQUiUjGATlsqVazWgN2O0rOSWXCfVNY/ha406+NUckT5FuA2LZWPAoV+x8a3XWjeSuRpBkfYcB7Lnxit5V68fS0pSlaQpSlApSlApSlApSlApSlApXh10JBKjAGZr6hYIBBkHEHfQeqVStD6UJK1qCUpEqUogADeSa1jrpyoIS2UWUEqXISsymRleCcwk7DmrZhjQZDlI5QE2NJZZIU+ZBg9X/AD/OEs1Strz9jYctDZbeUgFaSIx3xsnODlNa85N+T5Slpt1vF5xULbaUMQdi3BvyhMYe7bVFvS10qohl0jMNrI7bprk5Tl4J3XEg9oAH7V1hpYww9/LX+k1yawnBI4AnwreDNfU8KvdH6HetJussuvb7iFEDtI6I7zUo5N9S/lBwqdkWdB6cSCsxkDs2Y9tb+s1mbYbCG0hDaBglIgAAbhVyuiNEOL07ZpWpNrAGfRS8I4hN7Cs5qxymhyGralAmUc6B0McPKIyA3keArauh9KotLYcbm6oSJwMHKoNyn6hofaXarOgJtCAVLCRHPJAxkZXwBgdsRUmaXFeNk6LPOtknR6iOdbxIs94/SNHHycnpJySMRgDU6SoESDIORG2tRckunOfaXZHYXzabzQJzbOCkneBI7lRsqbaiPKQh+yLJJsrlxBOJUyoBbZ7km5+CmU+mN+MRa+VFhq2qYcQoMCEJfHSHOAwoFIyGwHPA4VN7Bbm30BbS0uIOSkkEez3VDde9QkWoLdZSA6R00ea7h7FcfHfWn7Pa7Vo1wlpxxsAwqfNI811JwPBRHxrM7arpuovymOpTou13iBebKRjEqVgAOMmoHYuWJ5KYdsyFq9JKyifwlJ9hqOad1gtml3UICSQDKGGwSkHHpE7TBiTgOFanjv1m5RjtX9S7RpJLvMFsc2Mb5IkkEgCAd3trN6E5K9JI5xCgylLjZQoqWTGRBF0EkggVtTVHQyNF2GHVAEAuPL2A5nuAgd1eNA60c869Mlu9LRwwRA2QMzJ2nGpln+XVWY9dxzNrNop2yPLZdTcdbOMGRvBSraDIINdcaGtPOsMuem2hXikGufOXuzXdJkxg4w2rtgrSfcK3NyXWzntF2RW3mwk9qSU/tUqpVSlKgUpSg8O9U9hrld7I/wAtPvrqh3qnsNcsONlRIBAFxIOEnbljWMlie8gFrAdtCDmtII/Acf1Vc6/65sm3FpBUeYTcWekAFySY9knbFQ3Vu0uWJaHWCnnEFRF8EpN4EEKAIMQdhGQrA6X0kbTbX31JCC4u8UpJIBgAwTjsnvrOeMzxuNSxPhreyFtuFailCkk3bxOB2ThPbWyOUu3BOjHo/wBUJbHY4QD+W9XPOmTAHdUw07rU/bw0HAltpsC62gkyqIvLJzMYAZCTnWfH48fHLr6mM0z/ACRWa9blL2IZV4qUkD2A1uWtccjNkhu0u7StLY7EJve0uflrY9dcfTVKUpWkKUpQKUpQKUpQKUpQK+KVFYhes9kBIL6JGeJ2VAOV3W5CrKhizvQHV3XVAKwQBiDGMGRMZxG2rIMlrdykWZp5uztj+IvYqU0pBCTMAEkxvPCBVBzlcsTLS+i6XkqUnmYgyk4m/wBQJO+ZO6tL2JpltxKhaEqukG6G3cY7qrMNoUVvIULQ4CVXIKQmT1lJXioAnId9b4TTPLtm9ZdbrTayHLWoXcFM2USG07nHB53AKz3AVPuTXk+IIttuBU8TfbQrG7uUsellA83Dblh+TjQ1laULXbnQt8yUNkFYTjgpRiCrDADAe7Z51usn1hP4V/CsWN70ztfawPzusvpq9RXwr5877NvX6hppGT0v9A9/LX+k7q5UsN03QtVxJSgFV0qgG6chjXR+kNaWFtOJF68pCkgFJAkpMSR21on5pWoAfRmEpEXzsAmOjw9tbw6StzcjzSE6OTcN4FxyVREwogEjMYQY2TWU160t/DWcLKy0i+AtYCuiO1IJEnbWhtGa22my2ddmZWpoFwLKh1kkYFImRBOeGyvvz1txQ4hdoU6hxJQtLqUuJg7QIEHjNZzxtWdNzan6xWR0Nt2dzEyEpDbiAq5BVmkDCc9541NCJrmzRusD1ksLIZVcLhtCFKAF4JlvBJzSZ2iqFh1xtbTqHRaHllM9Fbi1IMgjpJJxzntApcNekl2kvJ+y2jSt1BWVc5a0EXUhHNpKruMz5owg7O2tjaFJGlrSmBBslnUYykOvAeyPCtbclqbry7UsKVAUhOWKl9Yn3dqjU+0fpNLVpftCkfSIabSAQLqW72ZOGKlHKt30zPaeVFtctT27YkqSEofiJjBweivfwOyqnztTsaV6wqmrWw7GvFX9K58a20JpnRC7KtSVJUAk9JBxU32ekjsy7KmvJHrSxZVrYeARzygUPbJgC6o7AcwcpJqRa3OptqYUyEOJ6jgVKgJyIjEcK1PpjRC2FERKTMpGR4oGw707dlbl61WbPsdL6YsXP2d1qY5xtSAccLwIBw8a0Lqdp20fxq7NebRdU4gm4pZNxV04lU4gEznWIs+tVsShKUWp4IAhICzAG4basdWHVHSCSpRKnCuVTiStCsZ3yan+KcpaXO8bpNP/ACIs4FosaplRZWk9iVJIMcb58KmPIHab2ign0HXU+JCv+VaK0y6taipxa1qyvLUpRwO9RJ7q2f8A+PukilDzIi6XgTvEo2Y701MsdXS7+t3UpSsqUpSg8O9U9hrltrr/AIU/vXUjvVPYa5n0KgG0tTlfYB7CsVjJYmuj+TS1uNpWVNNFQm4sqvCfSupIB4Y1HbfyTaQZcJShD6TjLawI4ELu10RXytSRNuc7Rye6RfUEpsykZdJakJSO3EnwBqg7o5yzqLDqbrreCh3SCDtBGINdJ1rble0Mohq1oyQC28I80kXFTuSokH+ZOys3HpYq8jVqHM2hqekl0LA+ypCRPHpIVWxa5/1T06bFakO482eg6M5QdsbwYPcRtrfVjtSHUJcbUFoUJSpJkEVcb0VWpSlaQqhbba2ygrdWlCBmpRAA7zUP1o5RmLPKGItDwwMGG0b7ywDJHop7DGdaf1l1letKrz7hUdgyQj7qRgPfxqWifa38q0BTdi6OznlAfkQqR3qHdV1yU66v2ta2bSvnFGVIUQlJwzEJAEZnhFah0Xo5y1OJSlKlXjCUjNR+FdAai6mIsKL64U+oQSMkD0UfudtTtUtpSlaQrytUAndXqqdpBKFBOZBjtig0cGyColZVJnHZWP0zo0PtXL3SGKVEbeMbDUpZ1AtSRHNoxMnygzqr8yLXM3EYTHTFdNwamsOjHGrQgOIN0HFQSpSct4GIq0c0faGIeCFIAMhUA3Z9IbBB2iMa3MjUq1j/AE0euKDUi1Rd5tF2Ii+Iim+k12hGr+lkuowN0iL6REo4ifMPsmN1SS6DEH+tWdv5LLalYesiW2nBmi+m4reOE7suyrWyWwoJS6gsrSUpdQuQWSTAJO1vEkLyjPKm9npmoxme7sopEiLxGIMggd3ZWYb1RtJAIS3BxkLGM7a9HUu0kXSlAGHn7uyptWGQiEhIUcIxnExxqvgYxy9s7/8ANlZJzVB9tBUQ2AgKV1iSABJjCoKdcLOMYckgEG5mDiNvH31R71o1cDxLrJAc85MiF9+xXvqDPMqbMLSU9ojwORHEVMjrtZxsc9T+tU3NcLKUgFCinIAoTHZBPsigwDpmxWf+a+Nm5vvq60Hq248oFYLbeZJEKUPsg+8+2pXY7XZ4BbbJWcbiGHSsHcQEQD31JtAaHtVpkqs67OkDBT1wFXYhKioZbY2VbWZFvo9pDaQhsQlACQJJgZ48TnPGqjl1QUDiD1s9n/XsqRI1NX9aj1T8a9DU5f1yfUPxqbjSNpWgpgEXSbu2JOz21WUEykHE5ju/7qQt6mkZPAdjcf8AKqg1RP1x9T+6nKIizgJVgQIjNJJ7jMbBWOtmj+dSu8RBmfJmZGE5zMDDuqejVFO11Xqpr180kfWL/LTlBoTTerzjKryAVhW5J6XaPNVxyO2rLR1gfatDb4ZWQhSTdiCYOU7MK6K+aLO1bniPhXoaosb1+t/SpySxznbtDvuKUQypIUSQDBgE75qackeiHrK+pTiSlC1N3ZjMKIOEzkffW3BqrZ9yvWNV2dX2EkEJMggjpK2d9W5S3dNdaZWlKVzaKUpQeHOqew1zXq3/AO4x/Ns3/wBia6UdyPYa5s1b/wDdZ/nWX9aaxl7WOlqiWtuvDVjUGUDnbQYhEwEzMFatmWQxy31LFVze/YJWpalLvlaiSSbwVOOe2sebycJ/1vx4cq3Tqxrei1KLTiQy+ADcKgq8DtScJjaM6kb7KVpUhYCkqBCgcQQcCCK0LZrDBSpJUVpKbp86RlEVvxnqjsHuqeDyXOd/GvLhMb00jrjqU7Y1KU2FO2bEhYxU3j1VgYwNi9wxxxOI0Hp60WXGzulKTiU4KQfwnDvEGuh4qFa5aisPNuOtJDL6UqUCnBCyBMLRljHWGI8Qelx/TltG2uVO0BuFMMqc2LClpT3ogn8wnhUe05rla7WkoddCEHNDQLYPAm8VEcJio+l68kHYQD41j7dbQmce3+lTdq9PdstYQIECPZVLQ2iXLW6lKUlRUeggZq4nhxr3oLQjtrdQkIKio9BH7qOwbya6G1N1SbsLexT6h01/8U7kjxOZ4WT9IpakanosKLyoU+odJWxI9FHDjt9lSmlK1JpClKVQpSlApSlApSlArEad1dYtYHOIF8AhKxF4A5idqfsnDCsvSg1vofSbuiXhZbUSbIogNOZhmTEEn/TJIA9A4ZRWx0mcRlVhpvQzVraU08m8g7iQR2EYirmwWRLLaGkCEISEJBJMBIgYnE4Cgp6WTLDo3trHik1ydaALrX8lv9I/zvrrLSk8y7Gdxcbcbp2VyTbXOi0f9lseCYrePqpWY1L1Wd0naOZbNxtIBddzuJjCBtJiAOG4V0Nq3qTY7EkBplJWBBcWApZ/ERhlMCBWK5HtCps2jGVRC3xzyztN7qjuTAqb1m1XkJFeqUqBSlKBSlKBSlKBSlKBSlKBSlKBSlKDw7kew1zLoRy7aW1SBD1mMnIQpJx4V006eiew1ytz6U37xi8UxgTkkbss6zksdV1zi3p9pFvtxdbLgNpdgC6omHCMAogZDeKzlg5YHm0IbIaXdSE3lpcvKgRJIOZ24VrOxulby1q6ylqUe1RJPvrOeMzmquOVxu4n1v1uZTaLMthgtKS+iQsIGEgY3FHCCdtdAJNcj6ZxcEZyK2a3yyOJSlIQx0QBJLhmBGyN1PHhMJqLnncrut2VrPlN1yuhVjs6ukRD6x5oOaE/aIzOwHflG7XyvvOIUgKYbKhAWi/eTxF4xNa/tmk0wbqp4zJJPH961b+mFS220JED/OAqpq9oN21OoCUFa1dRGwDeo7AM5NfNX9BO2l1CUoK3FHoo2Ab1HYBnNdEan6rN2FqBCnVAc45GZ3DckbBUivOpuqjdhb2KeUBzi/8Aincke3OpHSlak0hSlKoUpSgUpSgUpSgUpSgUpSgUpSgtdKKhl0xMIXhv6JrkO3dVsf7Tf6a690j9E59xXHYdlcxapajWzSDiE80tpoBIW6tJSlKQAOjei8YyA91alTTobk+cvaMsRiJs7WX3RUgq10ZYUMNNstiENpShI4JECrqsqUpSgUpSgUpSgUpSgUpSgUpSgUpSgUpSggnKHaEizWlIcF+BKL2IBIiRORw8RWl2h03PvD9ArcnKHZGeYtK5HOQITfyJKASEbyEI9XtrS5tKUKcvGCVSMvRFcftbXMVHNFjyh+8ay5t6T5wArE6KHlO+tz0zVXTH0qfvCs/zYzgVHtL/AEqe0VkLZpERCcSdgxn+lLCV8t9rCRAA7hn2Vd6s6uOWl0BKbzhxg4JQkeco7AJ/YSaq6sauuWh0AXb5xKlGENp3qPuAxPia3hoHRDFkb5ttbZJxWsrTKzvPDcMhWbfkWR81b0E3Y2gG8VrAvuHBSp9yRu4bazHOmYnIDadsj9qs7Gw22m6lxBEk4uIOdfXGUFaVlxMpBEBxIBneNtZ7a6Vl2lYBN6AJ37P+q+KU4IBXwzVhnwoq6RF9Hrp+NUrIyltCUBxJuiJK0Se2Kdr0uGlLki+cI2n4cDVQOqib3tO+Ks1WZJcC+cTIBEX0Rjt7aqOtAgi8kTtC0/GnadLq+oHrbN5jCKoLtpmAsE/ezwmRwq3fsiVtlsrBBTdJvok4RO6qFm0QhC0rCwSAra15xJMR1ZKsh6KRkILdOlyu0u7FZxGJ291Uy476Z39ZXw7a92uyBaSm+BO0LTI9tVEMwALwMADrIxjbnTtelst90Am+cAdp2d1FuugxfOZ848eFe2bFdUtV+b0YFaYTG7Gvtpsd4ABYEEHrJMwcs9sR2U3TpSDzxMXzs847e6vBtD0TfPrHfFXvM8R6yfjVtZdHFF7p3rxkSpPR4DH/ADCnZ0pqeemL5xmOkeFBaHcemcDvOxIqo/YCopN6LpnBSceBxqobKd49ZPxpunSzU479YrGPOPE/CvnPPSRzit/WO3/o1Xs+j1ITF4qzxKkk4nLPIZV8c0eorSq9F2RF5OMz9rjx203TpQU+7BPOKwPpK2AzXxT7ww5xXDpHYKu12MkESMRHWT8apsWBSUhM3o23k4+Kqbp0pC0vZc4rZ5xrwbU9E84rGI6R24fuKriwKvTOyIlPDHPh7atn9CFTl+cbpHmblDrXpjpExvAOymzp6/iXp+kVtPWOVfDansfKKgZ9I7BjVZnRykpSnOABJKBMCMgQPCqaNGLC1KkkKA6MpgRu6X+TTdOng2h/6xW7rHOMa+fxL8xzqvWO2fhXq1aMWoQCUmQZBT8aqmxr3e1PxptNRam2vRPOqj7xr4bW/P0qsftHZ/2Kqs6OcF6cZOGKRAgCOtw9prw/o1xRTEpumcCnEYYZ8KbNPP8AGP8A1isPtGvn8a/h5VWP2j2/tVc2Je72p+NUbPo1xKYMqOOJKd/3qcqmnn+Ofn6VXrf5urz8ovxPOr27d1elaNcvhWIABF28mDO/HZj419dsCyCIicJlOHtptdPB0g/9arxr4dKPjN4jtUP8216asKwkA4kDORj7TVM6MXeKiJBAEEpw45/tspyTQnS75wDxJ3XhI7RXr5UtH1qvGqbujVQYF07xdke2vf8ACqOz2p+NXZpM9DLKmGyoyojE7zSvuhx5Fvsr5XWMIpr25aHG7Qw20txKkpi6hcyCgwFZLwvGE49Hx1ZaOTe1uKKjZlgmMnGO7Arwrfdqsa1KJCgBszwwivH8A5M3hs37O7t8a56u+munP45L7URPMOR9+z9n1lek8mVsGAaeHYpj9nK32dGLiLwjv7a+/Jy5m8Nsd8cOFPzPxaDc5NbacCy8Y3qZ/wD3V3oXk1tQWkFpSEqzdWWyEDfdSokncNvCt4fJq8emMYnwj4eFBoxeV8YRHCP8HhTWS9MPq7oxNlQplDYSkGQrrKdyF9Z38NmQq/tS1AAoSFdIBWWCcZOzLDxq6OjV+mPCvnyYv0xBzw351njV3FIRuHhVJhRJVeQEwSBkZTsOG+MquhoxeHTGHDu900+TF4+UGPDwpxpuLS0qIKbqEqBMKMDojf41WuDcPAVV+S15XxEzlxmnyYvPnB4U405RZWRRUJW2Eqk4Rxw2bRB769PCLsISQTBOGA35Y4wO+rsaMX9YPDw/bwrz8krgC+IEbN2VONOUWlscDaFLup6InEYflST4A1Y2LSHOLSktJTKZMEKjCZwEFEm5M9bCs0NFuTPOCeynyWuCOcEGZw3zNXjTlGPUqHAnmhcIJvwMDuiOFVHwAlRCAogEgQMTuwFXnyUvDygw+zwj3E0GilzN8eHbHvqcacosWQFJBKEpJzEDA7st9eR1yChITGBjEnaIjZI21fjRC8r4z9Hv99Dolf1g9Xx91ONOUY+1G6kqS2FnDogDaeyvaUJIBupxAOQ2iavRolf1g9X+tfPkdeA5wQI83dltpxq8oxjZBUtJbAAyJHWyykcdk7MZkD5aiEgENBeIBgJ6I2qPAcKyo0QvDyg3dX+tfDoVUEc5gZ83eSd/Grxpyiw5lPop8BVvZ4VelpKYMCRmJMHEDdWYOhlYeVy+x3b+2vg0Mr638m7v404VOUYd+ElIDYIJIJjBOGZhJGcDEj4VVMp9FPgKyQ0IqI5zD7nGfSp8iqz50bup4+dTjTlGHaQFCS2lJkiIBy7h21bW19LZ+iCuipUi6OrGGWGeeyDgakB0GrHyoxnzN/4q+fISsPK5H0OEelxpxpyjBJUktlYbSTCoSIN66SOiYkgxIMYgivbKUqSCWwknMEJkcKzXyCr638n93Gvh0AqI50epxn0qcabjApgrUktAARCoEKkbOjsyz2V6fQAJDaVHDCAMzvCTG/LZWbOgFfWj1P7qfN9WPlc/scAPS4U405RhQymOqnwHwqg1BKgWgmDAJA6Q3jDL/N8SA6unDyuUeZu/FT5uqmedGUdTt+1xpxqcketMJiGwqTBgZDeeifbFVOYT6CfAfCs4dWz9b+T+6h1cP1v5P7qcackdYAUJLQQZIggTgezaMe+vLwAUkc0CFZmME9vRjPiKkfzbP1v5P7q+fNnLyuUeZu76vGm2BW2kAm4DAJiM/BJPgDVBKkEC8EJJHVMSPEVJvm1/u/k/rXn5rDa4J33BPjPGpxptGhcKgAlJEE3hB7su/PZXosp9EeAqR/NYbHI7EAfvQarf7v5R8avGm2W0MPIN/dpVeyMc2hKJm6AJr7XR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19460" name="AutoShape 4" descr="http://www.amazon.es/Rolson-50879-Escuadra-para-carpinter%C3%ADa/dp/%0adata:image/jpeg;base64,/9j/4AAQSkZJRgABAQAAAQABAAD/2wBDAAoHBwgHBgoICAgLCgoLDhgQDg0NDh0VFhEYIx8lJCIfIiEmKzcvJik0KSEiMEExNDk7Pj4+JS5ESUM8SDc9Pjv/2wBDAQoLCw4NDhwQEBw7KCIoOzs7Ozs7Ozs7Ozs7Ozs7Ozs7Ozs7Ozs7Ozs7Ozs7Ozs7Ozs7Ozs7Ozs7Ozs7Ozs7Ozv/wAARCACtASwDASIAAhEBAxEB/8QAGwABAAEFAQAAAAAAAAAAAAAAAAUBAwQGBwL/xAA+EAABAwMBBQQHBgQGAwAAAAABAAIDBAURIQYSMUFhEyJRcQcUMkKBkdEjUnKhscEVM5LwU2KiwuHxF0Nk/8QAGAEBAQEBAQAAAAAAAAAAAAAAAAMCAQT/xAAiEQEBAQEAAgIDAAMBAAAAAAAAAQIRITEDEhNBUSJCYTL/2gAMAwEAAhEDEQA/AOzIiICIiAiIgIiICIiAiIgIiICIiAiIgIiICIiAiIgIiICIiAiIgIiICIiAioqoCIiAiIgIiICIiAiIgIiICIiAiIgIiICIiAiIgIiICIiAiKiCqIqIKoqKqAqISAMnQLDnr2tJbEN4/e5Lslvo6ypJWRN3nuACjam4PeC2LuN8Tof+Frl12ppKC5CCqqC9/vhgzuefgrLNpDXVBZRW6SoYzUySSBkYHiTqMKucc9p3cbTT3KRoAlAePEHVZ8NVDUEiORriOLc6j4LQjt5YxVupWVHamMASywgujYfAHmNOIWxW6D1uNk1G5oiIy2UcCOOnjzTWZ7JrvhsKLyxpYxrS4uIGCTzXpRUEREBERAREQEREBERAREQEREBERAREQEREBEXiV4jjLzyQe0UFadr7PeK2SjpqkesRuI3HAjeA5t8Qp1ds45LL6FhXO509pp2z1JLY3SNjyBnBPBZq1/bOIS2RoPu1MJ/1hJ7NXk6zBf6Nx0cT5NP0XiTaSij9re/pK12EbowVh3mQxU4dB2ZdnUPcRp0V/wAeUPyXjZztdbh/if0oNrreeUn9K5m+rrHODQImuIzg5Kq2Wvzxj/oP1T6ZZ/Lp0WfaGjnOskob90MH1VoXegdoDJ/SPqtIjfVkavj+DD9V6iNSxxfLMxreRDT9V2SQ/JpkusFor9rewY2tmkfG+qnkfM1jcZwG4DcnXqMLnN52suF6cKJwbb7cDhlLB3WDq48XeZXStmZJnbdYla5u9QkDeGCRvcf1XO6+1R2y5VTwHSytleGNxwwTy58gs07OLlnoKaiikcJ87+O8R3cDqux+jftW7OvbITuCYmJp91pA/XU/Fcr2JpJn3h01wgEccIDo4HNwHuJ0OOeNfyXX6CtrJqprA9rGR43mkjJGFDXy919JFfjx/ta2NFRVRUREQEREBERAREQEREBERAREQEREBERAREQUWt7cXc2nZ+V0Ty2eb7GEjiHO5/AZPwWyE4GVyPb27G57SeqxnMNA3d0OhkOC75DA+a3ieWPk1zKFslPLNeqFtM4tljma5rh7oByT5Yznou40sompo5RnDxkZ8FyLYswnaERSHD5YJGxdXYH+3eXXaZrI6dkbNGsaGha2x8PpeWHc6CK5UL6WZ7mMcWu32kAtIIIOvUL3UVsVPoTvP+6FGzVMtQcvOG8mhYzm1W2MSa30o7sUkkh5u0AWLU0dvhaZKlrTge8dVIBrO03x7WMcdFivgpqir7ZzhM6Mbu4TkNPkrJ8jHpaSgqWdo2k3W50Lho7qFdFtpHSOHqbQ0cHZ4q++RoGANTwaAsimopajBk0b90c/NOnIjxbYJDuU9M17vvEd0fVZMGzEUZ7aXvS8jj2fIclPwU7IWgNACu4U7v8AjUxP21GK1RUe00VZukyvYYt7Pu6nGPMrTIKR03pArQWgsglkcSfEk6fmF065Q7tRTSjlIFrdvs27tPdajB+1nB/0j6rcvYnrPlLw2amr6VkdTCC1nsEaFnkpeKhijOcZIOR0V2CIRRgdFdUtXz2LzxOKKqIsgiIgIiICIiAiIgIiICIiAiIgIiICIiAiKhQRm0N1js1lqa6Qj7KMlrSfadwaPiSAuKRCR+ZJTvSyOL3uPvOJyT8yt19JV0dU1tLZIMux9vM1o48mD9T8lgWnZKWRonuB7GIDO57x8/BXxOR5vk7q8iCpaO41NVE+1B4qoXh7HAaNIPPous09ZWPo4mTtZFLujtOzcSM88E64WuN2h2etMJiieBun2Im7xJ8c8D8SsWT0g0bTiKimcPFzg36rXOu5sz+21NY4OcSQRy01XrdHFak30hUxPeoJQOjwVdZt1aXMMUAnlqfcgLcuPyynGvvlsUhLRnIx4rzE2SXuxN4nV2FGUtfPOWOudM+h3tcP7zcfibkD44W40rIRC0xbrgRkEHOVnV41P8mJS2xrMOk1PVSLWBgwAqqqjbapJwREXBg3dzYaF8787sPfOPAarGsdZR3an/iFGS6KV2hLcHI04K/fW71irh/87z/pKhPRy0t2RgBGB2j8fNbl/wAWe/5cbUqoiw0IiICIrb5oo3hj5Gtc7gCeKC4ijL/fqTZ21vr6w90aMYOL3cgFpNq9Khqaw+uU0bICdAzO8358VqZt9Ma3M+3SUXPrj6UmUU3Z/wAPY1p1Y+SoADx4jRWqf0sNkcN+3RubzMc+f2Xfppz8mXRkWv2jbOz3d4ijmMEzjgRzYaXeR4FT44LNljcsvpVERcdEREBUJWJcbrRWqDtq2oZC3lk6u6Ac1rlp2tlv15mZTRGKjhjyN4Zc5xOhPhzWpm1m6kvG2tORlel5Z7IXpZaEReJJWRN3nuDR1Qe1i1dZHA0tzl5HALEqLhJJ3YQWNPvcysMsa5pDhvb3HPNUzj+s2oa5yW2ySVN3qGF9VUO0ycuccYDR4ADC0S57Q190mcZnZgcdIGnDQP3Kv7V176y9yx7x7OnPZMBOcY4/moXGToqvLvXaubjXjejOfFp4hWpHshZvyODW9Vg1V5gp3lkf2kg4lp0H1Xh9VBdJWRsjLqiTQZzg54YxxK52MyVbqrhPM1zKXuacT7R+ibOTyUFz9bbVMEwGAHcTnoVl1mw21FBS+uthZ2Yy52HguYOo/wC1LbN3elvdG6iudLDK+EBrst0I5EeBUs7+17Fbn6xudo2xnjp2zXGFgiJ3RM0jU+XFbRRGMxtqLXKAXnec3IMb8nJJA/Ua+fBcou1k/hLBV0UjpaBzg10bzl0BPDXm3l06qS2Uv8ttr46d7yYJXAYJ9kngfqre/bOdXNdcoq5tUHMc3s5mHD4ydWn9x4FZa1yqzCyO5U7A0wDek3eL2e83HPxHULYI3h7A4Hio6zx6ZevaIiw0s1UDaqllp3khsrCwkeBGFjWa1x2a2x0MTy9kZJ3iME5OVnohwREQEREBRldRb1S6oDtXgN8sKTWNWMcYt5oyW64Ws+xpm1uy8t9gbiof2kbcMY9x3D5eBXJbhbK2z1Lo5YnsLTqCNR/fiu/CZrxrr0UdebHR3in7Ooj3sew8e2zyK9HEdYl9OS7P7RU9HWMNwoaevhGQY54w4DPMZGh0XRqBuw99jwyzUTHHi1sQjcPi3H5Lnm0uxdbZ5DNG3fhJ0laO6fP7pUJQXKWkqQ103Ylp1LjjdWbJfaUus+HRdqNimWumdcrRK+SlZrLDIcujHiDzHQ6qLtW217tO7HHU9tC0YEU3eAHQ8R81Wl9Ie/R1Frqt2oM9O5kcsfiWkYKgaKlqrlV+rUEBnlz3sHDGfidwH6pyFvb3LolL6VGloFTazvczFLx+BH7rL/8AKNsDcmgqs+Hd+qx9nvR7aqeNs15lFwqDr2erYWHoPePU/IKcfsRsnNgvtMBxw7zh+6nefxWTfPaDn9K9KxpMduI6yTBo/RQ03pB2gvTzT2uJ2846No4S939Rz89FvcGyOy9LgxWWhGObog79VKNkp6WMRwsZGxugawYA+C5P+R36avuuSXHZraBltmvN4e2HdI7k0pfLJkgctB8ypv0bRECumI0cWMB+ef1CzPSNcBJaIKdpxvT7xHjgH6he9gYez2fEh07SdzvPgP2VZ3nliSTfhvEZy3K9EgcVjGpjgiBedeQHFYEtZJVEtDgGg6taf1UvrbV7WRV3aKF25F338M8go+R88z2vc4PB9rJxgdF5NNhxIJV5rd0DoqTMjPlTBR2mMLGqqyOga+oq6mOKnAGrtMfFaBtXt/Wuo3DZ6Mvp3P7J1W3XDiM46H+9MLtvHLriG2knior7XNmf3u3cQ0cTk5/da7WVzntPaOEcf3AdT5rAZS1E1wBuD3l8zt5z3uyXE8dTz81KS7OCYtnBmZTjR5PeJ8vyWe2+kLJL5a/U1gf3Y2Bo6BbFsQ6GkvMdVUaAMPZhw03jwPyKjKiKmlq44KamMUUZwd72nHxJUvQWa43d3Z2+ncGcDM8Y+ShvNviO3dln1jo8Ezb1VS09VUPpow0dkRqPM/JarQWOSC/Vr2NaI+1cGiMd0jPFbfs/sxWR00Ta6rc5zW7vc7uR4E81sRtlFQU5leY42NGr3kABb+L4piN77pqVRA6K21DJR3DC4OHTC0kndYSeQWz7TX+GsBo6LWL35Me35dFjbJWWS73SOcsJpaZ4c53J7xqGjx11Pl1V0edvI6bRtcbe3fjDjjXePDTVSlr3hQxtf7TWtB88DKjKvsoKUsmZhgGr88ueOp4BS1AXGjY5+jnDeI89VPfp6cMlERSUEREBERAREQFQjKqiCOrKAkmSHAdxI5FYLJzvFhBDm8QeIU8dVhVtvZUt3mnckHBw4qud/qs2fxgyxsnicwgODxhzSMhw6hc82r2DcGuq7NTRTHi6nlGS0f5fHyW+F8lNJ2U43XcncnK+CHAZVfbFkvtxfZPZZlfdy+vw2OLWSNvc3j4ADUDxwumxW+OBjIaKBkELeDY24CXnZuGvk9cppPVK1urZ2DR34h+6WW/Cmqm26/wijqeDJj/Ll+PL++C5ySMc5eVIindS05nlc/cbje3Rk4yrYutMxr3OmDGNBdl7gCQp6tpTVW6enieGOkjLWu8DhcR25oL7ba6F0sbiwA7pZyx15jifiV59a1rUk8RX/wAzsdas1wo73Tumo597ceWPaSMtPVZ8tIQ3TVcM2Y20rbPUCSGU7rjh7HcHea2m/wC3Nyu9PuURFNTOb32xnvnxyfDyVvKc+Wc8zybeVkUtfBTRSsf2LXb4ac7rieB+S2azB9LsvbWREtc9m9kdTn91z+02G4XmTNPERGD35n6Mb8ea6XG2KNlJRwnLKdgYD44GP2W2c+bazGg8TqVUMbEHODQM6nA1K96AcVjVdfDSMDpXYJ9lg1c49BzXF18StcwOachYNRcmOc+KlAllGhxq0HwPio6epqK3+a4wQ/4TT3nD/Mf2CpLXR2WzVl03GhtKzdgjI0fIdGj5kfNOsfbrmO2Etzud/fSVVa+RsLtxzWeyDxIA6c+oVq0SzWVz5IoW1EEzcVFK/wBmYcePJw4gjgvUUbjl8hLpJCXPceLnHiT8z81fZFvkADJPAAZXPqh9qzJbVSXekkqLQ81lOBmWB4xNB+Jv+4aKIe6vp2tja41EDButjccOaB4cipUbOVUc0dZNWMtD26snml7N48gO8flhbJdLlsTVwUgrax1RUw7nbzQwuZ6wQMHe4aE6rl67JK0M1dLI9ok+zfybKzdPz+inaHaipt0bY4ZafdA0BaFMU9w2JgucNdbpDTmNjmmOVr9wk8HcHagZ+aln3jZCchz3UTte9lpP6gLufM7Syfqtak2/ued1tdTxE8mtbn88rDdVXe/PDsVlaSdDglo+Jw0LcmXnYymcCyWkY0DGkZJ/IK3N6QbFSPd6pDNP4BsYaB8Tr+S0c/tR1p2CnnAnu8whh5wxuOo6u+nzW6ST2vZyiax5iigDMMa04cegC0aXbW+3cuprTRmFrjq5gMjx5uOg+Sv27ZipqKj1q8TullccmPe3ifM/Rc8fp2XnqNgt08+0dxZM6Mx0MJ7jCc7x6+J/RbxGMMAUXZre2ngbhga0DRoGMKWUt39L4nIqiIptiIiAiIgIiICIiAiIgx6qkjqYyyRoIKhpYJqF2Dl8XI8wthVuSJsjcEZyt53xyzqFa/OoOQrNZbqa5Uxp6iISRn3TxB8QeRWTVUTqdxfEO6eIVlk7GNL3uDWgakngrzz6Yv8A1CRVl12RAEjn3C0A4Dv/AGwD6D+8KP2h9IrJonUtrha9rhh0szMj4NP6n5KZn2hhfJ2cMZOuC540cPBQ9VsnartUtqaaV1IXHMkLW5B/D4foufWJ231mtCit77jIKaGndK9x0axuo69Fuezuwgt3291n7Z2e7TsOg/EefwWz0dHbrJTFlNE2JoHednLndSVbfWGq1gHdJwHEaHy8V3hMSe1qS60MVSy2xzwtla3LKaPAIH4RwV6l7QVYle4NYGnIdyUXDbKC2VtRXRsLqmpJL3vOXHPLoFlw09RXvGhEf3U66zJrk+Zxjom5POUjQeXivMFpkJMjsvkI1e7U/wDAUxQ2pkLRvN1Um2JobgBYuopMd9tUmtsjRkhant7VASUthhdpTN7eo4EGR2jQfIEn4grptdLDR0stXPhscDDI49BquI1U8tdWVFXOcy1L3SuGc4zy8hw+ASXtT+SfWeHu32+SvqjDCWsaGl0kkhw2No4uPQD+9Uqr/HQZprEwx40dWPH2r/w/cHQa9VI1cUtFs/DQRAtnuH28+OIiGjG/HU/JYNHs/NUkYjI+C7alziEjp31UpkqJXuc45cc5JPmV5r7A6sqIYaFj37wwWmQNBd5nT81vVPsbMWglpWVFsnVwOLo+JGMFT3NfXw3nPny5/bNkaylrojXxPgg38PZ2zXOcOgGcea3Rmxmz8nE1LfKUfRS8ez9WSN9gAznAHFZ0djqPArnxfb/drWf4gG7FbPNHGqd5yj9gsumsFhotYqBj3cMykv8AyOim2WKoPEFZkGzxyC9V8RyZ1/EZCMtEUETWMGga0YA+CmrbazkSSBZ1Na4YMHdyVnAADACxrf8AFM455qjWhoAHJekRSUEREBERAREQEREBERAREQEREFuVge3C1yuZLFP2b4hiQ4D+XRbMrFRTtlYQ5ocDxBW8a54cs7Gn1tla9m/EBnHeYOHwUfRy1NNVBhjLgMjJOq2eppnwuIw50J4gHVv1CwKimY8sIDnyN4u8eq9EqNz5YzozM/fmdkeHu/8Aap2h/lU7MkDGg0CzYrXPUuBdlrefVTVHaoqdo7oys3UjUzahqKyPmcJJzk8VsFNRxwNAa1ZLWBo0C9BRu+qTMigbhVPBVXlx0WHWo7dyT1dqZR01RTRxvlHrLpZ2s3WjUDU+OPktJiGz9sHa1dc26VA9mmpwezJ/zOI1HklfspWXnbi5RSdrT05mfIZjGSME5GOSmKHZG22+pb2bXzyN9+U516Dgr5jz6tt9K2e3VF2ldXVrftZ3b2MYwOQ6BbtQWeGBg7gXm2UgY0HCmAMDC5vXPEUxiTy8NgjaMBoVezZ90L2il2qPHZsHuhV3QOS9IuCmFVEQEREBERAREQEREBERAREQEREBERAREQEREHh0bX8QrYpYgchoV9F3tHlrGtGgVVVFwEREFF5c3K9ogjquF72kALEprYQ/ecFNloKoAByVPycnHLJVuGIRtwrqKqxb10REXAREQEREBERAREQEREBERAREQEREH/Z%0a%0a%0a%0a%0a%20%0a%0a%0a"/>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11" name="10 Rectángulo"/>
          <p:cNvSpPr/>
          <p:nvPr/>
        </p:nvSpPr>
        <p:spPr>
          <a:xfrm>
            <a:off x="1043608" y="2420888"/>
            <a:ext cx="7560840" cy="1338828"/>
          </a:xfrm>
          <a:prstGeom prst="rect">
            <a:avLst/>
          </a:prstGeom>
        </p:spPr>
        <p:txBody>
          <a:bodyPr wrap="square">
            <a:spAutoFit/>
          </a:bodyPr>
          <a:lstStyle/>
          <a:p>
            <a:pPr algn="just">
              <a:lnSpc>
                <a:spcPct val="150000"/>
              </a:lnSpc>
              <a:spcAft>
                <a:spcPts val="0"/>
              </a:spcAft>
            </a:pPr>
            <a:r>
              <a:rPr lang="es-CL" dirty="0">
                <a:latin typeface="Verdana" pitchFamily="34" charset="0"/>
                <a:ea typeface="Verdana" pitchFamily="34" charset="0"/>
                <a:cs typeface="Verdana" pitchFamily="34" charset="0"/>
              </a:rPr>
              <a:t>                    Consta de una regla milimetrada en la cual puede insertarse un disco graduado en grados, que permite en conjunto con la regla efectuar las  mediciones de ángulos.</a:t>
            </a:r>
          </a:p>
        </p:txBody>
      </p:sp>
      <p:sp>
        <p:nvSpPr>
          <p:cNvPr id="14" name="13 Rectángulo"/>
          <p:cNvSpPr/>
          <p:nvPr/>
        </p:nvSpPr>
        <p:spPr>
          <a:xfrm>
            <a:off x="936104" y="136193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15" name="14 Rectángulo"/>
          <p:cNvSpPr/>
          <p:nvPr/>
        </p:nvSpPr>
        <p:spPr>
          <a:xfrm>
            <a:off x="1331640" y="1844824"/>
            <a:ext cx="4237057" cy="646331"/>
          </a:xfrm>
          <a:prstGeom prst="rect">
            <a:avLst/>
          </a:prstGeom>
        </p:spPr>
        <p:txBody>
          <a:bodyPr wrap="none">
            <a:spAutoFit/>
          </a:bodyPr>
          <a:lstStyle/>
          <a:p>
            <a:pPr marL="285750" indent="-285750">
              <a:lnSpc>
                <a:spcPct val="200000"/>
              </a:lnSpc>
              <a:spcAft>
                <a:spcPts val="0"/>
              </a:spcAft>
              <a:buFont typeface="Arial" panose="020B0604020202020204" pitchFamily="34" charset="0"/>
              <a:buChar char="•"/>
            </a:pPr>
            <a:r>
              <a:rPr lang="es-ES" b="1" dirty="0">
                <a:solidFill>
                  <a:srgbClr val="000000"/>
                </a:solidFill>
                <a:latin typeface="Verdana" pitchFamily="34" charset="0"/>
                <a:ea typeface="Verdana" pitchFamily="34" charset="0"/>
                <a:cs typeface="Verdana" pitchFamily="34" charset="0"/>
              </a:rPr>
              <a:t>Observación (continuación). </a:t>
            </a:r>
          </a:p>
        </p:txBody>
      </p:sp>
    </p:spTree>
    <p:extLst>
      <p:ext uri="{BB962C8B-B14F-4D97-AF65-F5344CB8AC3E}">
        <p14:creationId xmlns:p14="http://schemas.microsoft.com/office/powerpoint/2010/main" val="121736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21</a:t>
            </a:fld>
            <a:endParaRPr lang="es-CL" dirty="0"/>
          </a:p>
        </p:txBody>
      </p:sp>
      <p:sp>
        <p:nvSpPr>
          <p:cNvPr id="4" name="3 Rectángulo"/>
          <p:cNvSpPr/>
          <p:nvPr/>
        </p:nvSpPr>
        <p:spPr>
          <a:xfrm>
            <a:off x="1115616" y="1930189"/>
            <a:ext cx="7272808" cy="1338828"/>
          </a:xfrm>
          <a:prstGeom prst="rect">
            <a:avLst/>
          </a:prstGeom>
        </p:spPr>
        <p:txBody>
          <a:bodyPr wrap="square">
            <a:spAutoFit/>
          </a:bodyPr>
          <a:lstStyle/>
          <a:p>
            <a:pPr>
              <a:lnSpc>
                <a:spcPct val="150000"/>
              </a:lnSpc>
              <a:spcAft>
                <a:spcPts val="0"/>
              </a:spcAft>
            </a:pPr>
            <a:r>
              <a:rPr lang="es-ES" b="1" dirty="0">
                <a:solidFill>
                  <a:srgbClr val="000000"/>
                </a:solidFill>
                <a:latin typeface="Verdana" pitchFamily="34" charset="0"/>
                <a:ea typeface="Verdana" pitchFamily="34" charset="0"/>
                <a:cs typeface="Verdana" pitchFamily="34" charset="0"/>
              </a:rPr>
              <a:t>Por magnitud – tiempo.</a:t>
            </a:r>
          </a:p>
          <a:p>
            <a:pPr>
              <a:lnSpc>
                <a:spcPct val="150000"/>
              </a:lnSpc>
              <a:spcAft>
                <a:spcPts val="0"/>
              </a:spcAft>
            </a:pPr>
            <a:r>
              <a:rPr lang="es-ES" b="1" dirty="0">
                <a:latin typeface="Verdana" pitchFamily="34" charset="0"/>
                <a:ea typeface="Verdana" pitchFamily="34" charset="0"/>
                <a:cs typeface="Verdana" pitchFamily="34" charset="0"/>
              </a:rPr>
              <a:t>¿Qué instrumentos se utilizan cotidianamente para medir el tiempo? Señale tres ejemplos.</a:t>
            </a:r>
          </a:p>
        </p:txBody>
      </p:sp>
      <p:sp>
        <p:nvSpPr>
          <p:cNvPr id="5" name="4 Rectángulo"/>
          <p:cNvSpPr/>
          <p:nvPr/>
        </p:nvSpPr>
        <p:spPr>
          <a:xfrm>
            <a:off x="899199" y="1405788"/>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6" name="5 Rectángulo"/>
          <p:cNvSpPr/>
          <p:nvPr/>
        </p:nvSpPr>
        <p:spPr>
          <a:xfrm>
            <a:off x="1043608" y="3356992"/>
            <a:ext cx="7416824" cy="1200329"/>
          </a:xfrm>
          <a:prstGeom prst="rect">
            <a:avLst/>
          </a:prstGeom>
        </p:spPr>
        <p:txBody>
          <a:bodyPr wrap="square">
            <a:spAutoFit/>
          </a:bodyPr>
          <a:lstStyle/>
          <a:p>
            <a:pPr algn="just">
              <a:lnSpc>
                <a:spcPct val="150000"/>
              </a:lnSpc>
              <a:spcAft>
                <a:spcPts val="0"/>
              </a:spcAft>
            </a:pPr>
            <a:r>
              <a:rPr lang="es-ES" b="1" dirty="0">
                <a:solidFill>
                  <a:srgbClr val="000000"/>
                </a:solidFill>
                <a:latin typeface="Verdana" pitchFamily="34" charset="0"/>
                <a:ea typeface="Verdana" pitchFamily="34" charset="0"/>
                <a:cs typeface="Verdana" pitchFamily="34" charset="0"/>
              </a:rPr>
              <a:t>R</a:t>
            </a:r>
            <a:r>
              <a:rPr lang="es-ES" dirty="0">
                <a:solidFill>
                  <a:srgbClr val="000000"/>
                </a:solidFill>
                <a:latin typeface="Verdana" pitchFamily="34" charset="0"/>
                <a:ea typeface="Verdana" pitchFamily="34" charset="0"/>
                <a:cs typeface="Verdana" pitchFamily="34" charset="0"/>
              </a:rPr>
              <a:t>: Los instrumentos de medición de tiempo más comunes son el reloj, el cronómetro y el calendario.</a:t>
            </a:r>
            <a:endParaRPr lang="es-ES" b="1" dirty="0">
              <a:solidFill>
                <a:srgbClr val="000000"/>
              </a:solidFill>
              <a:latin typeface="Verdana" pitchFamily="34" charset="0"/>
              <a:ea typeface="Verdana" pitchFamily="34" charset="0"/>
              <a:cs typeface="Verdana" pitchFamily="34" charset="0"/>
            </a:endParaRPr>
          </a:p>
          <a:p>
            <a:pPr algn="just">
              <a:spcAft>
                <a:spcPts val="0"/>
              </a:spcAft>
            </a:pPr>
            <a:endParaRPr lang="es-ES" b="1" dirty="0">
              <a:solidFill>
                <a:srgbClr val="000000"/>
              </a:solidFill>
              <a:latin typeface="Verdana" pitchFamily="34" charset="0"/>
              <a:ea typeface="Verdana" pitchFamily="34" charset="0"/>
              <a:cs typeface="Verdana" pitchFamily="34" charset="0"/>
            </a:endParaRPr>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20482" name="Picture 2" descr="https://encrypted-tbn2.gstatic.com/images?q=tbn:ANd9GcS6yL25lecDduE8UmYGXjat8q_Mzt5M66tjyGC_3M4lW9pwhZlwpg"/>
          <p:cNvPicPr>
            <a:picLocks noChangeAspect="1" noChangeArrowheads="1"/>
          </p:cNvPicPr>
          <p:nvPr/>
        </p:nvPicPr>
        <p:blipFill>
          <a:blip r:embed="rId2" cstate="print"/>
          <a:srcRect/>
          <a:stretch>
            <a:fillRect/>
          </a:stretch>
        </p:blipFill>
        <p:spPr bwMode="auto">
          <a:xfrm rot="1511444">
            <a:off x="5413342" y="4563708"/>
            <a:ext cx="2069419" cy="1672781"/>
          </a:xfrm>
          <a:prstGeom prst="rect">
            <a:avLst/>
          </a:prstGeom>
          <a:noFill/>
        </p:spPr>
      </p:pic>
      <p:pic>
        <p:nvPicPr>
          <p:cNvPr id="20484" name="Picture 4" descr="http://www.colegioglenndoman.edu.co/aula%20virtual/magnit%204.jpg"/>
          <p:cNvPicPr>
            <a:picLocks noChangeAspect="1" noChangeArrowheads="1"/>
          </p:cNvPicPr>
          <p:nvPr/>
        </p:nvPicPr>
        <p:blipFill>
          <a:blip r:embed="rId3" cstate="print"/>
          <a:srcRect l="2487" t="4417" r="5501" b="7932"/>
          <a:stretch>
            <a:fillRect/>
          </a:stretch>
        </p:blipFill>
        <p:spPr bwMode="auto">
          <a:xfrm>
            <a:off x="2653198" y="4509120"/>
            <a:ext cx="2350849" cy="2160240"/>
          </a:xfrm>
          <a:prstGeom prst="rect">
            <a:avLst/>
          </a:prstGeom>
          <a:noFill/>
        </p:spPr>
      </p:pic>
    </p:spTree>
    <p:extLst>
      <p:ext uri="{BB962C8B-B14F-4D97-AF65-F5344CB8AC3E}">
        <p14:creationId xmlns:p14="http://schemas.microsoft.com/office/powerpoint/2010/main" val="16396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fade">
                                      <p:cBhvr>
                                        <p:cTn id="10" dur="2000"/>
                                        <p:tgtEl>
                                          <p:spTgt spid="20484"/>
                                        </p:tgtEl>
                                      </p:cBhvr>
                                    </p:animEffect>
                                  </p:childTnLst>
                                </p:cTn>
                              </p:par>
                              <p:par>
                                <p:cTn id="11" presetID="10" presetClass="entr" presetSubtype="0"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fade">
                                      <p:cBhvr>
                                        <p:cTn id="13"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22</a:t>
            </a:fld>
            <a:endParaRPr lang="es-CL" dirty="0"/>
          </a:p>
        </p:txBody>
      </p:sp>
      <p:sp>
        <p:nvSpPr>
          <p:cNvPr id="39937" name="Rectangle 1"/>
          <p:cNvSpPr>
            <a:spLocks noChangeArrowheads="1"/>
          </p:cNvSpPr>
          <p:nvPr/>
        </p:nvSpPr>
        <p:spPr bwMode="auto">
          <a:xfrm>
            <a:off x="971600" y="3169999"/>
            <a:ext cx="76328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b="1" dirty="0">
                <a:solidFill>
                  <a:srgbClr val="000000"/>
                </a:solidFill>
                <a:latin typeface="Verdana" pitchFamily="34" charset="0"/>
                <a:ea typeface="Verdana" pitchFamily="34" charset="0"/>
                <a:cs typeface="Verdana" pitchFamily="34" charset="0"/>
              </a:rPr>
              <a:t>R:  </a:t>
            </a:r>
            <a:r>
              <a:rPr lang="es-ES" dirty="0">
                <a:solidFill>
                  <a:srgbClr val="000000"/>
                </a:solidFill>
                <a:latin typeface="Verdana" pitchFamily="34" charset="0"/>
                <a:ea typeface="Verdana" pitchFamily="34" charset="0"/>
                <a:cs typeface="Verdana" pitchFamily="34" charset="0"/>
              </a:rPr>
              <a:t>Tienen en común que:</a:t>
            </a:r>
          </a:p>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     Los tres instrumentos se utilizan para medir el tiempo.</a:t>
            </a:r>
          </a:p>
          <a:p>
            <a:pPr marL="0" marR="0" lvl="0" indent="0" algn="just" defTabSz="914400" rtl="0" eaLnBrk="1" fontAlgn="base" latinLnBrk="0" hangingPunct="1">
              <a:spcBef>
                <a:spcPct val="0"/>
              </a:spcBef>
              <a:spcAft>
                <a:spcPct val="0"/>
              </a:spcAft>
              <a:buClrTx/>
              <a:buSzTx/>
              <a:tabLst/>
            </a:pPr>
            <a:endParaRPr lang="es-ES" dirty="0">
              <a:solidFill>
                <a:srgbClr val="000000"/>
              </a:solidFill>
              <a:latin typeface="Verdana" pitchFamily="34" charset="0"/>
              <a:ea typeface="Verdana" pitchFamily="34" charset="0"/>
              <a:cs typeface="Verdana" pitchFamily="34" charset="0"/>
            </a:endParaRPr>
          </a:p>
          <a:p>
            <a:pPr marL="0" marR="0" lvl="0" indent="0" algn="just" defTabSz="914400" rtl="0" eaLnBrk="1" fontAlgn="base" latinLnBrk="0" hangingPunct="1">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   Se diferencian fundamentalmente en:</a:t>
            </a:r>
          </a:p>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   La unidad de tiempo en que efectúan la medición.</a:t>
            </a:r>
          </a:p>
          <a:p>
            <a:pPr marL="627063" lvl="2" indent="-271463">
              <a:buFont typeface="Arial" panose="020B0604020202020204" pitchFamily="34" charset="0"/>
              <a:buChar char="•"/>
            </a:pPr>
            <a:r>
              <a:rPr lang="es-ES" dirty="0">
                <a:solidFill>
                  <a:srgbClr val="000000"/>
                </a:solidFill>
                <a:latin typeface="Verdana" pitchFamily="34" charset="0"/>
                <a:ea typeface="Verdana" pitchFamily="34" charset="0"/>
                <a:cs typeface="Verdana" pitchFamily="34" charset="0"/>
              </a:rPr>
              <a:t>Calendario: Días , (24 horas o giro de la tierra alrededor  del sol).</a:t>
            </a:r>
          </a:p>
          <a:p>
            <a:pPr marL="627063" lvl="2" indent="-271463" algn="just">
              <a:lnSpc>
                <a:spcPct val="150000"/>
              </a:lnSpc>
              <a:buFont typeface="Arial" panose="020B0604020202020204" pitchFamily="34" charset="0"/>
              <a:buChar char="•"/>
            </a:pPr>
            <a:r>
              <a:rPr lang="es-ES" dirty="0">
                <a:solidFill>
                  <a:srgbClr val="000000"/>
                </a:solidFill>
                <a:latin typeface="Verdana" pitchFamily="34" charset="0"/>
                <a:ea typeface="Verdana" pitchFamily="34" charset="0"/>
                <a:cs typeface="Verdana" pitchFamily="34" charset="0"/>
              </a:rPr>
              <a:t>Reloj: Horas minutos y segundos.</a:t>
            </a:r>
          </a:p>
          <a:p>
            <a:pPr marL="627063" lvl="2" indent="-271463" algn="just">
              <a:buFont typeface="Arial" panose="020B0604020202020204" pitchFamily="34" charset="0"/>
              <a:buChar char="•"/>
            </a:pPr>
            <a:r>
              <a:rPr lang="es-ES" dirty="0">
                <a:solidFill>
                  <a:srgbClr val="000000"/>
                </a:solidFill>
                <a:latin typeface="Verdana" pitchFamily="34" charset="0"/>
                <a:ea typeface="Verdana" pitchFamily="34" charset="0"/>
                <a:cs typeface="Verdana" pitchFamily="34" charset="0"/>
              </a:rPr>
              <a:t>Cronómetro: Fracciones de segundo y unidades menores.</a:t>
            </a:r>
          </a:p>
        </p:txBody>
      </p:sp>
      <p:sp>
        <p:nvSpPr>
          <p:cNvPr id="4" name="3 Rectángulo"/>
          <p:cNvSpPr/>
          <p:nvPr/>
        </p:nvSpPr>
        <p:spPr>
          <a:xfrm>
            <a:off x="899199" y="1405788"/>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5" name="4 Rectángulo"/>
          <p:cNvSpPr/>
          <p:nvPr/>
        </p:nvSpPr>
        <p:spPr>
          <a:xfrm>
            <a:off x="1115616" y="1805864"/>
            <a:ext cx="7272808" cy="1200329"/>
          </a:xfrm>
          <a:prstGeom prst="rect">
            <a:avLst/>
          </a:prstGeom>
        </p:spPr>
        <p:txBody>
          <a:bodyPr wrap="square">
            <a:spAutoFit/>
          </a:bodyPr>
          <a:lstStyle/>
          <a:p>
            <a:pPr>
              <a:lnSpc>
                <a:spcPct val="200000"/>
              </a:lnSpc>
              <a:spcAft>
                <a:spcPts val="0"/>
              </a:spcAft>
            </a:pPr>
            <a:r>
              <a:rPr lang="es-ES" b="1" dirty="0">
                <a:solidFill>
                  <a:srgbClr val="000000"/>
                </a:solidFill>
                <a:latin typeface="Verdana" pitchFamily="34" charset="0"/>
                <a:ea typeface="Verdana" pitchFamily="34" charset="0"/>
                <a:cs typeface="Verdana" pitchFamily="34" charset="0"/>
              </a:rPr>
              <a:t>Por magnitud – tiempo.</a:t>
            </a:r>
          </a:p>
          <a:p>
            <a:pPr>
              <a:spcAft>
                <a:spcPts val="0"/>
              </a:spcAft>
            </a:pPr>
            <a:r>
              <a:rPr lang="es-ES" b="1" dirty="0">
                <a:latin typeface="Verdana" pitchFamily="34" charset="0"/>
                <a:ea typeface="Verdana" pitchFamily="34" charset="0"/>
                <a:cs typeface="Verdana" pitchFamily="34" charset="0"/>
              </a:rPr>
              <a:t>¿Qué tienen en común y en qué se diferencian el calendario, el reloj y el cronómetro?</a:t>
            </a:r>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20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23</a:t>
            </a:fld>
            <a:endParaRPr lang="es-CL" dirty="0"/>
          </a:p>
        </p:txBody>
      </p:sp>
      <p:sp>
        <p:nvSpPr>
          <p:cNvPr id="3" name="2 Rectángulo"/>
          <p:cNvSpPr/>
          <p:nvPr/>
        </p:nvSpPr>
        <p:spPr>
          <a:xfrm>
            <a:off x="1115616" y="3635146"/>
            <a:ext cx="5112568" cy="3000821"/>
          </a:xfrm>
          <a:prstGeom prst="rect">
            <a:avLst/>
          </a:prstGeom>
        </p:spPr>
        <p:txBody>
          <a:bodyPr wrap="square">
            <a:spAutoFit/>
          </a:bodyPr>
          <a:lstStyle/>
          <a:p>
            <a:pPr algn="just">
              <a:lnSpc>
                <a:spcPct val="150000"/>
              </a:lnSpc>
              <a:spcAft>
                <a:spcPts val="0"/>
              </a:spcAft>
            </a:pPr>
            <a:r>
              <a:rPr lang="es-ES" b="1" dirty="0">
                <a:solidFill>
                  <a:srgbClr val="000000"/>
                </a:solidFill>
                <a:latin typeface="Verdana" pitchFamily="34" charset="0"/>
                <a:ea typeface="Verdana" pitchFamily="34" charset="0"/>
                <a:cs typeface="Verdana" pitchFamily="34" charset="0"/>
              </a:rPr>
              <a:t>R: </a:t>
            </a:r>
            <a:r>
              <a:rPr lang="es-ES" dirty="0">
                <a:solidFill>
                  <a:srgbClr val="000000"/>
                </a:solidFill>
                <a:latin typeface="Verdana" pitchFamily="34" charset="0"/>
                <a:ea typeface="Verdana" pitchFamily="34" charset="0"/>
                <a:cs typeface="Verdana" pitchFamily="34" charset="0"/>
              </a:rPr>
              <a:t>El más común es el termómetro.</a:t>
            </a:r>
          </a:p>
          <a:p>
            <a:pPr algn="just">
              <a:lnSpc>
                <a:spcPct val="150000"/>
              </a:lnSpc>
              <a:spcAft>
                <a:spcPts val="0"/>
              </a:spcAft>
            </a:pPr>
            <a:r>
              <a:rPr lang="es-ES" dirty="0">
                <a:solidFill>
                  <a:srgbClr val="000000"/>
                </a:solidFill>
                <a:latin typeface="Verdana" pitchFamily="34" charset="0"/>
                <a:ea typeface="Verdana" pitchFamily="34" charset="0"/>
                <a:cs typeface="Verdana" pitchFamily="34" charset="0"/>
              </a:rPr>
              <a:t>Realiza la medición, tomando contacto con la sustancia.   Utiliza distintas escalas, la más común son los grados Celsius,  en la cual el cero alude al punto de congelación y los cien grados centígrados hacen referencia el punto de ebullición del agua. </a:t>
            </a:r>
          </a:p>
        </p:txBody>
      </p:sp>
      <p:sp>
        <p:nvSpPr>
          <p:cNvPr id="4" name="3 Rectángulo"/>
          <p:cNvSpPr/>
          <p:nvPr/>
        </p:nvSpPr>
        <p:spPr>
          <a:xfrm>
            <a:off x="899199" y="1433942"/>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5" name="4 Rectángulo"/>
          <p:cNvSpPr/>
          <p:nvPr/>
        </p:nvSpPr>
        <p:spPr>
          <a:xfrm>
            <a:off x="971600" y="1805864"/>
            <a:ext cx="7272808" cy="1892826"/>
          </a:xfrm>
          <a:prstGeom prst="rect">
            <a:avLst/>
          </a:prstGeom>
        </p:spPr>
        <p:txBody>
          <a:bodyPr wrap="square">
            <a:spAutoFit/>
          </a:bodyPr>
          <a:lstStyle/>
          <a:p>
            <a:pPr>
              <a:lnSpc>
                <a:spcPct val="200000"/>
              </a:lnSpc>
              <a:spcAft>
                <a:spcPts val="0"/>
              </a:spcAft>
            </a:pPr>
            <a:r>
              <a:rPr lang="es-ES" b="1" dirty="0">
                <a:solidFill>
                  <a:srgbClr val="000000"/>
                </a:solidFill>
                <a:latin typeface="Verdana" pitchFamily="34" charset="0"/>
                <a:ea typeface="Verdana" pitchFamily="34" charset="0"/>
                <a:cs typeface="Verdana" pitchFamily="34" charset="0"/>
              </a:rPr>
              <a:t>Por magnitud – temperatura.</a:t>
            </a:r>
          </a:p>
          <a:p>
            <a:pPr>
              <a:lnSpc>
                <a:spcPct val="150000"/>
              </a:lnSpc>
              <a:spcAft>
                <a:spcPts val="0"/>
              </a:spcAft>
            </a:pPr>
            <a:r>
              <a:rPr lang="es-ES" b="1" dirty="0">
                <a:latin typeface="Verdana" pitchFamily="34" charset="0"/>
                <a:ea typeface="Verdana" pitchFamily="34" charset="0"/>
                <a:cs typeface="Verdana" pitchFamily="34" charset="0"/>
              </a:rPr>
              <a:t>¿Cuál es el instrumento más utilizado para  medir temperatura? ¿Cuáles son sus características principales.</a:t>
            </a:r>
          </a:p>
        </p:txBody>
      </p:sp>
      <p:pic>
        <p:nvPicPr>
          <p:cNvPr id="18434" name="Picture 2" descr="http://www.colegioglenndoman.edu.co/aula%20virtual/magnit%205.jpg"/>
          <p:cNvPicPr>
            <a:picLocks noChangeAspect="1" noChangeArrowheads="1"/>
          </p:cNvPicPr>
          <p:nvPr/>
        </p:nvPicPr>
        <p:blipFill>
          <a:blip r:embed="rId2" cstate="print"/>
          <a:srcRect/>
          <a:stretch>
            <a:fillRect/>
          </a:stretch>
        </p:blipFill>
        <p:spPr bwMode="auto">
          <a:xfrm>
            <a:off x="6300192" y="3443438"/>
            <a:ext cx="2736304" cy="2721865"/>
          </a:xfrm>
          <a:prstGeom prst="rect">
            <a:avLst/>
          </a:prstGeom>
          <a:noFill/>
        </p:spPr>
      </p:pic>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24</a:t>
            </a:fld>
            <a:endParaRPr lang="es-CL" dirty="0"/>
          </a:p>
        </p:txBody>
      </p:sp>
      <p:sp>
        <p:nvSpPr>
          <p:cNvPr id="5" name="4 Rectángulo"/>
          <p:cNvSpPr/>
          <p:nvPr/>
        </p:nvSpPr>
        <p:spPr>
          <a:xfrm>
            <a:off x="971600" y="1805864"/>
            <a:ext cx="7272808" cy="4909036"/>
          </a:xfrm>
          <a:prstGeom prst="rect">
            <a:avLst/>
          </a:prstGeom>
        </p:spPr>
        <p:txBody>
          <a:bodyPr wrap="square">
            <a:spAutoFit/>
          </a:bodyPr>
          <a:lstStyle/>
          <a:p>
            <a:pPr>
              <a:lnSpc>
                <a:spcPct val="200000"/>
              </a:lnSpc>
              <a:spcAft>
                <a:spcPts val="0"/>
              </a:spcAft>
            </a:pPr>
            <a:r>
              <a:rPr lang="es-ES" b="1" dirty="0">
                <a:solidFill>
                  <a:srgbClr val="000000"/>
                </a:solidFill>
                <a:latin typeface="Verdana" pitchFamily="34" charset="0"/>
                <a:ea typeface="Verdana" pitchFamily="34" charset="0"/>
                <a:cs typeface="Verdana" pitchFamily="34" charset="0"/>
              </a:rPr>
              <a:t>Por magnitud – temperatura.</a:t>
            </a:r>
          </a:p>
          <a:p>
            <a:pPr>
              <a:spcAft>
                <a:spcPts val="0"/>
              </a:spcAft>
            </a:pPr>
            <a:endParaRPr lang="es-ES" b="1" dirty="0">
              <a:latin typeface="Verdana" pitchFamily="34" charset="0"/>
              <a:ea typeface="Verdana" pitchFamily="34" charset="0"/>
              <a:cs typeface="Verdana" pitchFamily="34" charset="0"/>
            </a:endParaRPr>
          </a:p>
          <a:p>
            <a:pPr>
              <a:lnSpc>
                <a:spcPct val="150000"/>
              </a:lnSpc>
              <a:spcAft>
                <a:spcPts val="0"/>
              </a:spcAft>
            </a:pPr>
            <a:r>
              <a:rPr lang="es-ES" dirty="0">
                <a:latin typeface="Verdana" pitchFamily="34" charset="0"/>
                <a:ea typeface="Verdana" pitchFamily="34" charset="0"/>
                <a:cs typeface="Verdana" pitchFamily="34" charset="0"/>
              </a:rPr>
              <a:t>En mecánica el instrumento más común </a:t>
            </a:r>
          </a:p>
          <a:p>
            <a:pPr>
              <a:lnSpc>
                <a:spcPct val="150000"/>
              </a:lnSpc>
              <a:spcAft>
                <a:spcPts val="0"/>
              </a:spcAft>
            </a:pPr>
            <a:r>
              <a:rPr lang="es-ES" dirty="0">
                <a:latin typeface="Verdana" pitchFamily="34" charset="0"/>
                <a:ea typeface="Verdana" pitchFamily="34" charset="0"/>
                <a:cs typeface="Verdana" pitchFamily="34" charset="0"/>
              </a:rPr>
              <a:t>para medir la temperatura se conoce </a:t>
            </a:r>
          </a:p>
          <a:p>
            <a:pPr>
              <a:lnSpc>
                <a:spcPct val="150000"/>
              </a:lnSpc>
              <a:spcAft>
                <a:spcPts val="0"/>
              </a:spcAft>
            </a:pPr>
            <a:r>
              <a:rPr lang="es-ES" dirty="0">
                <a:latin typeface="Verdana" pitchFamily="34" charset="0"/>
                <a:ea typeface="Verdana" pitchFamily="34" charset="0"/>
                <a:cs typeface="Verdana" pitchFamily="34" charset="0"/>
              </a:rPr>
              <a:t>como </a:t>
            </a:r>
            <a:r>
              <a:rPr lang="es-ES" b="1" dirty="0">
                <a:latin typeface="Verdana" pitchFamily="34" charset="0"/>
                <a:ea typeface="Verdana" pitchFamily="34" charset="0"/>
                <a:cs typeface="Verdana" pitchFamily="34" charset="0"/>
              </a:rPr>
              <a:t>pirómetro.</a:t>
            </a:r>
          </a:p>
          <a:p>
            <a:pPr>
              <a:lnSpc>
                <a:spcPct val="150000"/>
              </a:lnSpc>
              <a:spcAft>
                <a:spcPts val="0"/>
              </a:spcAft>
            </a:pPr>
            <a:endParaRPr lang="es-ES" b="1" dirty="0">
              <a:latin typeface="Verdana" pitchFamily="34" charset="0"/>
              <a:ea typeface="Verdana" pitchFamily="34" charset="0"/>
              <a:cs typeface="Verdana" pitchFamily="34" charset="0"/>
            </a:endParaRPr>
          </a:p>
          <a:p>
            <a:pPr>
              <a:lnSpc>
                <a:spcPct val="150000"/>
              </a:lnSpc>
              <a:spcAft>
                <a:spcPts val="0"/>
              </a:spcAft>
            </a:pPr>
            <a:r>
              <a:rPr lang="es-ES" dirty="0">
                <a:latin typeface="Verdana" pitchFamily="34" charset="0"/>
                <a:ea typeface="Verdana" pitchFamily="34" charset="0"/>
                <a:cs typeface="Verdana" pitchFamily="34" charset="0"/>
              </a:rPr>
              <a:t>Éste se caracteriza por medir altas temperaturas y  r</a:t>
            </a:r>
            <a:r>
              <a:rPr lang="es-ES" dirty="0">
                <a:solidFill>
                  <a:srgbClr val="000000"/>
                </a:solidFill>
                <a:latin typeface="Verdana" pitchFamily="34" charset="0"/>
                <a:ea typeface="Verdana" pitchFamily="34" charset="0"/>
                <a:cs typeface="Verdana" pitchFamily="34" charset="0"/>
              </a:rPr>
              <a:t>ealiza la medición  sin tomar contacto con la sustancia. Suele medir temperaturas que superan los 500 grados Celsius</a:t>
            </a:r>
            <a:r>
              <a:rPr lang="es-ES" sz="1000" dirty="0">
                <a:solidFill>
                  <a:srgbClr val="000000"/>
                </a:solidFill>
                <a:latin typeface="Verdana"/>
                <a:ea typeface="Times New Roman"/>
                <a:cs typeface="Times New Roman"/>
              </a:rPr>
              <a:t>.</a:t>
            </a:r>
          </a:p>
          <a:p>
            <a:pPr>
              <a:spcAft>
                <a:spcPts val="0"/>
              </a:spcAft>
            </a:pPr>
            <a:endParaRPr lang="es-ES" sz="1000" dirty="0">
              <a:solidFill>
                <a:srgbClr val="000000"/>
              </a:solidFill>
              <a:latin typeface="Verdana"/>
              <a:ea typeface="Times New Roman"/>
              <a:cs typeface="Times New Roman"/>
            </a:endParaRPr>
          </a:p>
          <a:p>
            <a:pPr>
              <a:spcAft>
                <a:spcPts val="0"/>
              </a:spcAft>
            </a:pPr>
            <a:endParaRPr lang="es-CL" sz="1200" dirty="0"/>
          </a:p>
          <a:p>
            <a:pPr>
              <a:spcAft>
                <a:spcPts val="0"/>
              </a:spcAft>
            </a:pPr>
            <a:endParaRPr lang="es-CL" sz="1200" dirty="0">
              <a:latin typeface="Arial"/>
              <a:ea typeface="Times New Roman"/>
              <a:cs typeface="Times New Roman"/>
            </a:endParaRPr>
          </a:p>
          <a:p>
            <a:pPr>
              <a:spcAft>
                <a:spcPts val="0"/>
              </a:spcAft>
            </a:pPr>
            <a:endParaRPr lang="es-ES" b="1" dirty="0">
              <a:latin typeface="Verdana" pitchFamily="34" charset="0"/>
              <a:ea typeface="Verdana" pitchFamily="34" charset="0"/>
              <a:cs typeface="Verdana" pitchFamily="34" charset="0"/>
            </a:endParaRPr>
          </a:p>
          <a:p>
            <a:pPr>
              <a:spcAft>
                <a:spcPts val="0"/>
              </a:spcAft>
            </a:pPr>
            <a:endParaRPr lang="es-ES" b="1" dirty="0">
              <a:latin typeface="Verdana" pitchFamily="34" charset="0"/>
              <a:ea typeface="Verdana" pitchFamily="34" charset="0"/>
              <a:cs typeface="Verdana" pitchFamily="34" charset="0"/>
            </a:endParaRPr>
          </a:p>
        </p:txBody>
      </p:sp>
      <p:pic>
        <p:nvPicPr>
          <p:cNvPr id="56322" name="Picture 2" descr="https://encrypted-tbn0.gstatic.com/images?q=tbn:ANd9GcRldlMcq1LciwGgw7jjelGQskP7Fvm4hIqQMU9nuebgCCA6sTIF">
            <a:hlinkClick r:id="rId2"/>
          </p:cNvPr>
          <p:cNvPicPr>
            <a:picLocks noChangeAspect="1" noChangeArrowheads="1"/>
          </p:cNvPicPr>
          <p:nvPr/>
        </p:nvPicPr>
        <p:blipFill>
          <a:blip r:embed="rId3" cstate="print"/>
          <a:srcRect/>
          <a:stretch>
            <a:fillRect/>
          </a:stretch>
        </p:blipFill>
        <p:spPr bwMode="auto">
          <a:xfrm>
            <a:off x="6084168" y="1916832"/>
            <a:ext cx="2088232" cy="2088232"/>
          </a:xfrm>
          <a:prstGeom prst="rect">
            <a:avLst/>
          </a:prstGeom>
          <a:noFill/>
        </p:spPr>
      </p:pic>
      <p:sp>
        <p:nvSpPr>
          <p:cNvPr id="6" name="5 Rectángulo"/>
          <p:cNvSpPr/>
          <p:nvPr/>
        </p:nvSpPr>
        <p:spPr>
          <a:xfrm>
            <a:off x="899199" y="1433942"/>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25</a:t>
            </a:fld>
            <a:endParaRPr lang="es-CL"/>
          </a:p>
        </p:txBody>
      </p:sp>
      <p:sp>
        <p:nvSpPr>
          <p:cNvPr id="9" name="Rectangle 1"/>
          <p:cNvSpPr>
            <a:spLocks noChangeArrowheads="1"/>
          </p:cNvSpPr>
          <p:nvPr/>
        </p:nvSpPr>
        <p:spPr bwMode="auto">
          <a:xfrm>
            <a:off x="1115616" y="3164483"/>
            <a:ext cx="7488832"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La altura de una sala de clase la mediría con una hincha de medir o flexómetro, el espesor de una hoja de papel con un micrómetro y el diámetro de un perno con un pie de metro.</a:t>
            </a:r>
          </a:p>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La elección de los instrumentos de medida se tiene que hacer considerando el valor de magnitud de lo que se requiere medir, la elección acertada del instrumento es uno de los factores que influye para que una medición sea precisa.</a:t>
            </a:r>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1" name="10 Rectángulo"/>
          <p:cNvSpPr/>
          <p:nvPr/>
        </p:nvSpPr>
        <p:spPr>
          <a:xfrm>
            <a:off x="899199" y="1433942"/>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
        <p:nvSpPr>
          <p:cNvPr id="12" name="11 Rectángulo"/>
          <p:cNvSpPr/>
          <p:nvPr/>
        </p:nvSpPr>
        <p:spPr>
          <a:xfrm>
            <a:off x="971600" y="1805864"/>
            <a:ext cx="7272808" cy="1477328"/>
          </a:xfrm>
          <a:prstGeom prst="rect">
            <a:avLst/>
          </a:prstGeom>
        </p:spPr>
        <p:txBody>
          <a:bodyPr wrap="square">
            <a:spAutoFit/>
          </a:bodyPr>
          <a:lstStyle/>
          <a:p>
            <a:pPr>
              <a:spcAft>
                <a:spcPts val="0"/>
              </a:spcAft>
            </a:pPr>
            <a:endParaRPr lang="es-ES" b="1" dirty="0">
              <a:latin typeface="Verdana" pitchFamily="34" charset="0"/>
              <a:ea typeface="Verdana" pitchFamily="34" charset="0"/>
              <a:cs typeface="Verdana" pitchFamily="34" charset="0"/>
            </a:endParaRPr>
          </a:p>
          <a:p>
            <a:pPr>
              <a:spcAft>
                <a:spcPts val="0"/>
              </a:spcAft>
            </a:pPr>
            <a:r>
              <a:rPr lang="es-ES" b="1" dirty="0">
                <a:latin typeface="Verdana" pitchFamily="34" charset="0"/>
                <a:ea typeface="Verdana" pitchFamily="34" charset="0"/>
                <a:cs typeface="Verdana" pitchFamily="34" charset="0"/>
              </a:rPr>
              <a:t>¿Qué instrumento utilizaría para medir la altura de la sala de clase? ¿El espesor de una hoja de papel? ¿El diámetro de un perno? Justifique.</a:t>
            </a:r>
          </a:p>
          <a:p>
            <a:pPr>
              <a:spcAft>
                <a:spcPts val="0"/>
              </a:spcAft>
            </a:pPr>
            <a:endParaRPr lang="es-ES"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26</a:t>
            </a:fld>
            <a:endParaRPr lang="es-CL"/>
          </a:p>
        </p:txBody>
      </p:sp>
      <p:sp>
        <p:nvSpPr>
          <p:cNvPr id="9" name="Rectangle 1"/>
          <p:cNvSpPr>
            <a:spLocks noChangeArrowheads="1"/>
          </p:cNvSpPr>
          <p:nvPr/>
        </p:nvSpPr>
        <p:spPr bwMode="auto">
          <a:xfrm>
            <a:off x="1115616" y="3140968"/>
            <a:ext cx="4536504"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El instrumento adecuado para medir temperatura de este metal es el pirómetro, ya que no requiere estar en contacto con el metal para determinar su temperatura.</a:t>
            </a:r>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2" name="11 Rectángulo"/>
          <p:cNvSpPr/>
          <p:nvPr/>
        </p:nvSpPr>
        <p:spPr>
          <a:xfrm>
            <a:off x="971600" y="1805864"/>
            <a:ext cx="7272808" cy="1200329"/>
          </a:xfrm>
          <a:prstGeom prst="rect">
            <a:avLst/>
          </a:prstGeom>
        </p:spPr>
        <p:txBody>
          <a:bodyPr wrap="square">
            <a:spAutoFit/>
          </a:bodyPr>
          <a:lstStyle/>
          <a:p>
            <a:pPr>
              <a:spcAft>
                <a:spcPts val="0"/>
              </a:spcAft>
            </a:pPr>
            <a:endParaRPr lang="es-ES" b="1" dirty="0">
              <a:latin typeface="Verdana" pitchFamily="34" charset="0"/>
              <a:ea typeface="Verdana" pitchFamily="34" charset="0"/>
              <a:cs typeface="Verdana" pitchFamily="34" charset="0"/>
            </a:endParaRPr>
          </a:p>
          <a:p>
            <a:pPr>
              <a:spcAft>
                <a:spcPts val="0"/>
              </a:spcAft>
            </a:pPr>
            <a:r>
              <a:rPr lang="es-ES" b="1" dirty="0">
                <a:latin typeface="Verdana" pitchFamily="34" charset="0"/>
                <a:ea typeface="Verdana" pitchFamily="34" charset="0"/>
                <a:cs typeface="Verdana" pitchFamily="34" charset="0"/>
              </a:rPr>
              <a:t>¿Qué instrumento utilizaría para medir la temperatura  del metal de la imagen?</a:t>
            </a:r>
          </a:p>
          <a:p>
            <a:pPr>
              <a:spcAft>
                <a:spcPts val="0"/>
              </a:spcAft>
            </a:pPr>
            <a:endParaRPr lang="es-ES"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501008"/>
            <a:ext cx="1799456" cy="160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899199" y="1433942"/>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Tree>
    <p:extLst>
      <p:ext uri="{BB962C8B-B14F-4D97-AF65-F5344CB8AC3E}">
        <p14:creationId xmlns:p14="http://schemas.microsoft.com/office/powerpoint/2010/main" val="102547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3780" y="2882948"/>
            <a:ext cx="1842196" cy="184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27</a:t>
            </a:fld>
            <a:endParaRPr lang="es-CL"/>
          </a:p>
        </p:txBody>
      </p:sp>
      <p:sp>
        <p:nvSpPr>
          <p:cNvPr id="9" name="Rectangle 1"/>
          <p:cNvSpPr>
            <a:spLocks noChangeArrowheads="1"/>
          </p:cNvSpPr>
          <p:nvPr/>
        </p:nvSpPr>
        <p:spPr bwMode="auto">
          <a:xfrm>
            <a:off x="1115616" y="4860886"/>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El instrumento A es un dinamómetro y mide peso, el instrumento B es una balanza eléctrica y mide masa.</a:t>
            </a:r>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2" name="11 Rectángulo"/>
          <p:cNvSpPr/>
          <p:nvPr/>
        </p:nvSpPr>
        <p:spPr>
          <a:xfrm>
            <a:off x="971600" y="1700808"/>
            <a:ext cx="7272808" cy="1200329"/>
          </a:xfrm>
          <a:prstGeom prst="rect">
            <a:avLst/>
          </a:prstGeom>
        </p:spPr>
        <p:txBody>
          <a:bodyPr wrap="square">
            <a:spAutoFit/>
          </a:bodyPr>
          <a:lstStyle/>
          <a:p>
            <a:pPr>
              <a:spcAft>
                <a:spcPts val="0"/>
              </a:spcAft>
            </a:pPr>
            <a:endParaRPr lang="es-ES" b="1" dirty="0">
              <a:latin typeface="Verdana" pitchFamily="34" charset="0"/>
              <a:ea typeface="Verdana" pitchFamily="34" charset="0"/>
              <a:cs typeface="Verdana" pitchFamily="34" charset="0"/>
            </a:endParaRPr>
          </a:p>
          <a:p>
            <a:pPr>
              <a:lnSpc>
                <a:spcPct val="150000"/>
              </a:lnSpc>
              <a:spcAft>
                <a:spcPts val="0"/>
              </a:spcAft>
            </a:pPr>
            <a:r>
              <a:rPr lang="es-ES" b="1" dirty="0">
                <a:latin typeface="Verdana" pitchFamily="34" charset="0"/>
                <a:ea typeface="Verdana" pitchFamily="34" charset="0"/>
                <a:cs typeface="Verdana" pitchFamily="34" charset="0"/>
              </a:rPr>
              <a:t>¿Qué nombre reciben los siguientes instrumentos de medida y qué magnitud miden? </a:t>
            </a:r>
          </a:p>
        </p:txBody>
      </p:sp>
      <p:pic>
        <p:nvPicPr>
          <p:cNvPr id="2050" name="Picture 2" descr="https://encrypted-tbn2.gstatic.com/images?q=tbn:ANd9GcQWt2JumK9_qccarRfprlaOW6V2mE7UCE9ENYtix3zJEdpDqWwA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056063"/>
            <a:ext cx="2356760" cy="159707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643081" y="4101714"/>
            <a:ext cx="648072" cy="369332"/>
          </a:xfrm>
          <a:prstGeom prst="rect">
            <a:avLst/>
          </a:prstGeom>
          <a:noFill/>
        </p:spPr>
        <p:txBody>
          <a:bodyPr wrap="square" rtlCol="0">
            <a:spAutoFit/>
          </a:bodyPr>
          <a:lstStyle/>
          <a:p>
            <a:r>
              <a:rPr lang="es-CL" dirty="0"/>
              <a:t>A</a:t>
            </a:r>
          </a:p>
        </p:txBody>
      </p:sp>
      <p:sp>
        <p:nvSpPr>
          <p:cNvPr id="13" name="12 CuadroTexto"/>
          <p:cNvSpPr txBox="1"/>
          <p:nvPr/>
        </p:nvSpPr>
        <p:spPr>
          <a:xfrm>
            <a:off x="7604373" y="4121327"/>
            <a:ext cx="648072" cy="369332"/>
          </a:xfrm>
          <a:prstGeom prst="rect">
            <a:avLst/>
          </a:prstGeom>
          <a:noFill/>
        </p:spPr>
        <p:txBody>
          <a:bodyPr wrap="square" rtlCol="0">
            <a:spAutoFit/>
          </a:bodyPr>
          <a:lstStyle/>
          <a:p>
            <a:r>
              <a:rPr lang="es-CL" dirty="0"/>
              <a:t>B</a:t>
            </a:r>
          </a:p>
        </p:txBody>
      </p:sp>
      <p:sp>
        <p:nvSpPr>
          <p:cNvPr id="14" name="13 Rectángulo"/>
          <p:cNvSpPr/>
          <p:nvPr/>
        </p:nvSpPr>
        <p:spPr>
          <a:xfrm>
            <a:off x="899199" y="1433942"/>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Clasificación.</a:t>
            </a:r>
          </a:p>
        </p:txBody>
      </p:sp>
    </p:spTree>
    <p:extLst>
      <p:ext uri="{BB962C8B-B14F-4D97-AF65-F5344CB8AC3E}">
        <p14:creationId xmlns:p14="http://schemas.microsoft.com/office/powerpoint/2010/main" val="304967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28</a:t>
            </a:fld>
            <a:endParaRPr lang="es-CL"/>
          </a:p>
        </p:txBody>
      </p:sp>
      <p:sp>
        <p:nvSpPr>
          <p:cNvPr id="9" name="Rectangle 1"/>
          <p:cNvSpPr>
            <a:spLocks noChangeArrowheads="1"/>
          </p:cNvSpPr>
          <p:nvPr/>
        </p:nvSpPr>
        <p:spPr bwMode="auto">
          <a:xfrm>
            <a:off x="1138278" y="2708920"/>
            <a:ext cx="7488832"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a:t>
            </a:r>
          </a:p>
          <a:p>
            <a:pPr marL="285750" lvl="0" indent="-285750" algn="just">
              <a:lnSpc>
                <a:spcPct val="150000"/>
              </a:lnSpc>
              <a:buFont typeface="Arial" panose="020B0604020202020204" pitchFamily="34" charset="0"/>
              <a:buChar char="•"/>
            </a:pPr>
            <a:r>
              <a:rPr lang="es-ES" dirty="0">
                <a:solidFill>
                  <a:srgbClr val="000000"/>
                </a:solidFill>
                <a:latin typeface="Verdana" pitchFamily="34" charset="0"/>
                <a:ea typeface="Verdana" pitchFamily="34" charset="0"/>
                <a:cs typeface="Verdana" pitchFamily="34" charset="0"/>
              </a:rPr>
              <a:t>La elección del instrumento.</a:t>
            </a:r>
          </a:p>
          <a:p>
            <a:pPr marL="285750" indent="-285750" algn="just">
              <a:lnSpc>
                <a:spcPct val="150000"/>
              </a:lnSpc>
              <a:buFont typeface="Arial" panose="020B0604020202020204" pitchFamily="34" charset="0"/>
              <a:buChar char="•"/>
            </a:pPr>
            <a:r>
              <a:rPr lang="es-ES" dirty="0">
                <a:solidFill>
                  <a:srgbClr val="000000"/>
                </a:solidFill>
                <a:latin typeface="Verdana" pitchFamily="34" charset="0"/>
                <a:ea typeface="Verdana" pitchFamily="34" charset="0"/>
                <a:cs typeface="Verdana" pitchFamily="34" charset="0"/>
              </a:rPr>
              <a:t>El  estado del instrumento.</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es-ES" dirty="0">
                <a:solidFill>
                  <a:srgbClr val="000000"/>
                </a:solidFill>
                <a:latin typeface="Verdana" pitchFamily="34" charset="0"/>
                <a:ea typeface="Verdana" pitchFamily="34" charset="0"/>
                <a:cs typeface="Verdana" pitchFamily="34" charset="0"/>
              </a:rPr>
              <a:t>El forma de utilizar el instrumento.</a:t>
            </a:r>
          </a:p>
          <a:p>
            <a:pPr marR="0" lvl="0" indent="-285750" algn="just" defTabSz="914400" rtl="0" eaLnBrk="1" fontAlgn="base" latinLnBrk="0" hangingPunct="1">
              <a:spcBef>
                <a:spcPct val="0"/>
              </a:spcBef>
              <a:spcAft>
                <a:spcPct val="0"/>
              </a:spcAft>
              <a:buClrTx/>
              <a:buSzTx/>
              <a:buFont typeface="Arial" panose="020B0604020202020204" pitchFamily="34" charset="0"/>
              <a:buChar char="•"/>
              <a:tabLst/>
            </a:pPr>
            <a:r>
              <a:rPr lang="es-ES" dirty="0">
                <a:solidFill>
                  <a:srgbClr val="000000"/>
                </a:solidFill>
                <a:latin typeface="Verdana" pitchFamily="34" charset="0"/>
                <a:ea typeface="Verdana" pitchFamily="34" charset="0"/>
                <a:cs typeface="Verdana" pitchFamily="34" charset="0"/>
              </a:rPr>
              <a:t>La lectura e interpretación de la medida señalada por el    </a:t>
            </a:r>
          </a:p>
          <a:p>
            <a:pPr marR="0" lvl="0" indent="-285750" algn="just" defTabSz="914400" rtl="0" eaLnBrk="1" fontAlgn="base" latinLnBrk="0" hangingPunct="1">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    instrumento.</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es-ES" dirty="0">
                <a:solidFill>
                  <a:srgbClr val="000000"/>
                </a:solidFill>
                <a:latin typeface="Verdana" pitchFamily="34" charset="0"/>
                <a:ea typeface="Verdana" pitchFamily="34" charset="0"/>
                <a:cs typeface="Verdana" pitchFamily="34" charset="0"/>
              </a:rPr>
              <a:t>La calibración del instrumento.</a:t>
            </a:r>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8" name="7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Calidad de la medición.</a:t>
            </a:r>
          </a:p>
        </p:txBody>
      </p:sp>
      <p:sp>
        <p:nvSpPr>
          <p:cNvPr id="10" name="9 Rectángulo"/>
          <p:cNvSpPr/>
          <p:nvPr/>
        </p:nvSpPr>
        <p:spPr>
          <a:xfrm>
            <a:off x="929369" y="2030849"/>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¿Qué factores influyen en la exactitud de una medición?</a:t>
            </a:r>
          </a:p>
        </p:txBody>
      </p:sp>
    </p:spTree>
    <p:extLst>
      <p:ext uri="{BB962C8B-B14F-4D97-AF65-F5344CB8AC3E}">
        <p14:creationId xmlns:p14="http://schemas.microsoft.com/office/powerpoint/2010/main" val="27768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29</a:t>
            </a:fld>
            <a:endParaRPr lang="es-CL"/>
          </a:p>
        </p:txBody>
      </p:sp>
      <p:sp>
        <p:nvSpPr>
          <p:cNvPr id="23554" name="Rectangle 2"/>
          <p:cNvSpPr>
            <a:spLocks noChangeArrowheads="1"/>
          </p:cNvSpPr>
          <p:nvPr/>
        </p:nvSpPr>
        <p:spPr bwMode="auto">
          <a:xfrm>
            <a:off x="755576" y="1925107"/>
            <a:ext cx="4248472"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50000"/>
              </a:lnSpc>
              <a:spcBef>
                <a:spcPct val="0"/>
              </a:spcBef>
              <a:spcAft>
                <a:spcPct val="0"/>
              </a:spcAft>
              <a:buClrTx/>
              <a:buSzTx/>
              <a:tabLst/>
            </a:pPr>
            <a:r>
              <a:rPr lang="es-CL" dirty="0">
                <a:latin typeface="Verdana" pitchFamily="34" charset="0"/>
                <a:ea typeface="Verdana" pitchFamily="34" charset="0"/>
                <a:cs typeface="Verdana" pitchFamily="34" charset="0"/>
              </a:rPr>
              <a:t>La </a:t>
            </a:r>
            <a:r>
              <a:rPr kumimoji="0" lang="es-CL" b="1" i="0" u="none" strike="noStrike" cap="none" normalizeH="0" baseline="0" dirty="0">
                <a:ln>
                  <a:noFill/>
                </a:ln>
                <a:solidFill>
                  <a:schemeClr val="tx1"/>
                </a:solidFill>
                <a:effectLst/>
                <a:latin typeface="Verdana" pitchFamily="34" charset="0"/>
                <a:ea typeface="Verdana" pitchFamily="34" charset="0"/>
                <a:cs typeface="Verdana" pitchFamily="34" charset="0"/>
              </a:rPr>
              <a:t> resolución</a:t>
            </a:r>
            <a:r>
              <a:rPr lang="es-CL" dirty="0">
                <a:latin typeface="Verdana" pitchFamily="34" charset="0"/>
                <a:ea typeface="Verdana" pitchFamily="34" charset="0"/>
                <a:cs typeface="Verdana" pitchFamily="34" charset="0"/>
              </a:rPr>
              <a:t> </a:t>
            </a:r>
            <a:r>
              <a:rPr kumimoji="0" lang="es-CL" b="0" i="0" u="none" strike="noStrike" cap="none" normalizeH="0" baseline="0" dirty="0">
                <a:ln>
                  <a:noFill/>
                </a:ln>
                <a:solidFill>
                  <a:schemeClr val="tx1"/>
                </a:solidFill>
                <a:effectLst/>
                <a:latin typeface="Verdana" pitchFamily="34" charset="0"/>
                <a:ea typeface="Verdana" pitchFamily="34" charset="0"/>
                <a:cs typeface="Verdana" pitchFamily="34" charset="0"/>
              </a:rPr>
              <a:t>es la medida más pequeña que  percibe y entrega el instrumento de medición y corresponde a la mínima división de la escala del instrumento. También se conoce como </a:t>
            </a:r>
            <a:r>
              <a:rPr kumimoji="0" lang="es-CL" b="1" i="0" u="none" strike="noStrike" cap="none" normalizeH="0" baseline="0" dirty="0">
                <a:ln>
                  <a:noFill/>
                </a:ln>
                <a:solidFill>
                  <a:schemeClr val="tx1"/>
                </a:solidFill>
                <a:effectLst/>
                <a:latin typeface="Verdana" pitchFamily="34" charset="0"/>
                <a:ea typeface="Verdana" pitchFamily="34" charset="0"/>
                <a:cs typeface="Verdana" pitchFamily="34" charset="0"/>
              </a:rPr>
              <a:t>precisión</a:t>
            </a:r>
            <a:r>
              <a:rPr lang="es-CL" dirty="0">
                <a:latin typeface="Verdana" pitchFamily="34" charset="0"/>
                <a:ea typeface="Verdana" pitchFamily="34" charset="0"/>
                <a:cs typeface="Verdana" pitchFamily="34" charset="0"/>
              </a:rPr>
              <a:t>.</a:t>
            </a:r>
            <a:endParaRPr kumimoji="0" lang="es-CL"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5" name="4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precisión o resolución. </a:t>
            </a:r>
          </a:p>
        </p:txBody>
      </p:sp>
      <p:pic>
        <p:nvPicPr>
          <p:cNvPr id="6" name="Picture 1"/>
          <p:cNvPicPr>
            <a:picLocks noChangeAspect="1" noChangeArrowheads="1"/>
          </p:cNvPicPr>
          <p:nvPr/>
        </p:nvPicPr>
        <p:blipFill>
          <a:blip r:embed="rId2" cstate="print"/>
          <a:srcRect/>
          <a:stretch>
            <a:fillRect/>
          </a:stretch>
        </p:blipFill>
        <p:spPr bwMode="auto">
          <a:xfrm>
            <a:off x="5148064" y="2132856"/>
            <a:ext cx="3743290" cy="3852198"/>
          </a:xfrm>
          <a:prstGeom prst="rect">
            <a:avLst/>
          </a:prstGeom>
          <a:noFill/>
        </p:spPr>
      </p:pic>
      <p:sp>
        <p:nvSpPr>
          <p:cNvPr id="8194" name="Rectangle 2"/>
          <p:cNvSpPr>
            <a:spLocks noChangeArrowheads="1"/>
          </p:cNvSpPr>
          <p:nvPr/>
        </p:nvSpPr>
        <p:spPr bwMode="auto">
          <a:xfrm>
            <a:off x="971600" y="5193828"/>
            <a:ext cx="4104456"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es-CL" sz="1400" b="0" i="0" u="none" strike="noStrike" cap="none" normalizeH="0" baseline="0" dirty="0">
                <a:ln>
                  <a:noFill/>
                </a:ln>
                <a:solidFill>
                  <a:schemeClr val="tx1"/>
                </a:solidFill>
                <a:effectLst/>
                <a:latin typeface="Verdana" pitchFamily="34" charset="0"/>
                <a:ea typeface="Verdana" pitchFamily="34" charset="0"/>
                <a:cs typeface="Verdana" pitchFamily="34" charset="0"/>
              </a:rPr>
              <a:t>NOTA: algunos instrumentos traen esta resolución indicada o tallada en una de sus caras .</a:t>
            </a:r>
          </a:p>
        </p:txBody>
      </p:sp>
    </p:spTree>
    <p:extLst>
      <p:ext uri="{BB962C8B-B14F-4D97-AF65-F5344CB8AC3E}">
        <p14:creationId xmlns:p14="http://schemas.microsoft.com/office/powerpoint/2010/main" val="137284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3</a:t>
            </a:fld>
            <a:endParaRPr lang="es-CL" dirty="0"/>
          </a:p>
        </p:txBody>
      </p:sp>
      <p:sp>
        <p:nvSpPr>
          <p:cNvPr id="17" name="16 Rectángulo"/>
          <p:cNvSpPr/>
          <p:nvPr/>
        </p:nvSpPr>
        <p:spPr>
          <a:xfrm>
            <a:off x="1092882" y="3483005"/>
            <a:ext cx="2182974" cy="1200329"/>
          </a:xfrm>
          <a:prstGeom prst="rect">
            <a:avLst/>
          </a:prstGeom>
        </p:spPr>
        <p:txBody>
          <a:bodyPr wrap="square">
            <a:spAutoFit/>
          </a:bodyPr>
          <a:lstStyle/>
          <a:p>
            <a:pPr>
              <a:defRPr/>
            </a:pPr>
            <a:r>
              <a:rPr lang="es-ES" sz="2400" b="1" dirty="0">
                <a:latin typeface="Verdana" pitchFamily="34" charset="0"/>
                <a:ea typeface="Verdana" pitchFamily="34" charset="0"/>
                <a:cs typeface="Verdana" pitchFamily="34" charset="0"/>
              </a:rPr>
              <a:t>Unidad 3</a:t>
            </a:r>
          </a:p>
          <a:p>
            <a:pPr>
              <a:defRPr/>
            </a:pPr>
            <a:r>
              <a:rPr lang="es-ES" sz="2400" b="1" dirty="0">
                <a:latin typeface="Verdana" pitchFamily="34" charset="0"/>
                <a:ea typeface="Verdana" pitchFamily="34" charset="0"/>
                <a:cs typeface="Verdana" pitchFamily="34" charset="0"/>
              </a:rPr>
              <a:t>Inst. de medición</a:t>
            </a:r>
          </a:p>
        </p:txBody>
      </p:sp>
      <p:sp>
        <p:nvSpPr>
          <p:cNvPr id="2" name="1 Abrir llave"/>
          <p:cNvSpPr/>
          <p:nvPr/>
        </p:nvSpPr>
        <p:spPr>
          <a:xfrm>
            <a:off x="2915816" y="1844824"/>
            <a:ext cx="826120" cy="3744416"/>
          </a:xfrm>
          <a:prstGeom prst="leftBrace">
            <a:avLst>
              <a:gd name="adj1" fmla="val 24853"/>
              <a:gd name="adj2" fmla="val 53545"/>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dirty="0"/>
          </a:p>
        </p:txBody>
      </p:sp>
      <p:sp>
        <p:nvSpPr>
          <p:cNvPr id="3" name="2 CuadroTexto"/>
          <p:cNvSpPr txBox="1"/>
          <p:nvPr/>
        </p:nvSpPr>
        <p:spPr>
          <a:xfrm>
            <a:off x="3707904" y="1844824"/>
            <a:ext cx="4752528"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3.1 Clasificación de los Instrumentos de medición.</a:t>
            </a:r>
          </a:p>
        </p:txBody>
      </p:sp>
      <p:sp>
        <p:nvSpPr>
          <p:cNvPr id="15" name="14 CuadroTexto"/>
          <p:cNvSpPr txBox="1"/>
          <p:nvPr/>
        </p:nvSpPr>
        <p:spPr>
          <a:xfrm>
            <a:off x="3707904" y="3573016"/>
            <a:ext cx="4824536" cy="400110"/>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3.2  Pie de metro.</a:t>
            </a:r>
          </a:p>
        </p:txBody>
      </p:sp>
      <p:sp>
        <p:nvSpPr>
          <p:cNvPr id="16" name="15 CuadroTexto"/>
          <p:cNvSpPr txBox="1"/>
          <p:nvPr/>
        </p:nvSpPr>
        <p:spPr>
          <a:xfrm>
            <a:off x="3779912" y="5157192"/>
            <a:ext cx="2736304" cy="400110"/>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3.3 Micrómetro </a:t>
            </a: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30</a:t>
            </a:fld>
            <a:endParaRPr lang="es-CL"/>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8" name="7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Calidad de la medición.</a:t>
            </a:r>
          </a:p>
        </p:txBody>
      </p:sp>
      <p:sp>
        <p:nvSpPr>
          <p:cNvPr id="10" name="9 Rectángulo"/>
          <p:cNvSpPr/>
          <p:nvPr/>
        </p:nvSpPr>
        <p:spPr>
          <a:xfrm>
            <a:off x="929369" y="2030849"/>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¿Cuál es la resolución de esta regla?</a:t>
            </a:r>
          </a:p>
        </p:txBody>
      </p:sp>
      <p:sp>
        <p:nvSpPr>
          <p:cNvPr id="2" name="AutoShape 5" descr="data:image/jpeg;base64,/9j/4AAQSkZJRgABAQAAAQABAAD/2wCEAAkGBxQTEhQUExQVFBQXFRcYGBcXGBwXFRcXFxgXFxcaHBccHCggGBolHhQXITEhJSkrLi4uGB8zODMsNygtLisBCgoKDg0OGhAQGyscHyQuLywsLCwsLCwsLCwsLC0sLCwsLCwsLCwsLCwsLCwsLCwsLCwsLCwsLCw0LCw0LCwsLP/AABEIAFkCMwMBIgACEQEDEQH/xAAbAAACAgMBAAAAAAAAAAAAAAAABQECAwQGB//EAEUQAAEDAQQFCQUECQIHAAAAAAEAAhEDBBIhUQYWMUGRBRMiMlJTYWKxcYGSobIjcsLRFDNCY3OiwdLhdLMVQ1RkgqPD/8QAGQEBAQEBAQEAAAAAAAAAAAAAAAEEAgUD/8QAKREAAgEEAwACAAYDAQAAAAAAAAECERITUQMUkQQhBTFhcYGhIjJBM//aAAwDAQACEQMRAD8A9xQhKLVpFRZUdTlz3si8GCQ0nEAu2TG5G6EbS+2N0JGdJ6XZqcB+aqdK6OT+A/PwXN8dnOSGx8hc+dLqGT+A8Bn4jiq65WfKp8P3vHyFL47GSOzokLnDplZ8qnw/dOfmCnXGz5VPh8SM82lL47GSOzokLnBpnZ4mKmyer4B2eRU642eYiptjq+a7nml8djJHZ0SFzmudn/ebJ6vgTnk0q2uNn8/w/dGfmCXx2MkdnQoXO65Wf958P3vHyFGuVm/efD93x8wS+Oxkjs6JC5/XCz+f4fEjPNpRrhZ/Pn1fLe9Cl8djJHZ0CEg1us8x0/h8bvqoOl9mzf8AD4E+gKXx2MkdnQISA6X2bN/wnMD8QUa42bN/wHzf2lL47F8dnQIXPa5WXtP2T1TkD+IK+t1m7TtsdU5lvqEvjsXx2PkLntc7LE3n7J6p7N70Vtb7NMS/bHUPau+pS+Oy3x2P0Lntc7L2n7J6h2QXegKtrhZZi874DmB6uHFL47F8dj9C5/XKyxN53wHx/tPBQNMrL23fA7y+HmHFLo7F8dnQoSHW6y9t3wnMjLMHgqnTGygTfdET1HbLt7LLFL47F8dnQISLW6yzF87Y6p2yG5ZkKNbrLtvnZPVOROWTSl8di+Ox8hIdbrL2z8J8vh5hxVtbbL2z8LvHw8p4JfHYvjseISE6X2XvD8LsgcsnDip1tssxzh2x1XZluWYKXx2L47HqEh1wskTzhiJ6rtl29llirDS2yzHOfyuzDcsyAl0di+Ox4hIdcLJ3u6eq7ZBdlk08FOt9k73+V2bRl528UujsXx2PUJENL7J3v8rvN4eR3BTrdZO9/ldkDl5hxS6OxfHY8Qkmtll2c7vjquzLcs2ngq632Tbzu6eq7ZAdlkQUvjsXx2PUJHrbZJjnd8dV229dyzwUa32SJ53CJ6rtkF2WQJS6OxfHY9Qkmtlk70fC7MDLNw4oGllk70fC7zeHldwS6OxdHY7Qket1k74fC7y+HnbxRrbZO+Hwu8fDyu4K3LYujseISI6X2Pvh8LsgcsnDira22TZzwy6rsy3LMEe5LlsXR2O0JHrfY9vPCInY7K9llira1WTvhlsdmBlmQPely2LlsdISUaV2Tvm8HePh5TwRrVZO+bwd4HLzDily2LlsdISjWay983bGx2ZGWYPBRrRZO+bnsOV7LIyly2Lo7HCEp1lsuznm5bHZ3cs8FXWmyd+3gcicsgT7kuWxdHY4Qk+tFk79vzzAyzI4oGlNk79nz8fDynglyFy2OEJPrRZO/Z8/Dw8RxVhpLZe/Z88yMsweCVQuWxshKdZbJ39Pj4T6Yo1lsvf0+PiB6kcUqi3LY2QlGs1k/wCopfF7fyPBS3SayHZaKXxD2/1CVQuWxshadl5Vo1DDKjHHIHFbitQmn+QIQhCgvMOT3418zarQXeJvkegAXp68m5NqY2qcA211/rKz/KdIGX5Tol+5VlJ7ulOEned1Rp9GlYqdkeRtGHR94FRp+oLZ5NtDXUwWuDhLthBHWO8LbaI2Zzx2rz3ytfRlcxYyzOJcJGBg/wDqd/QqadldN3DAA+4mqP6rdoTeqSNrhHiLjPyWUATO8gA+wTHqVy+YjmLnWZ0huElpPypN9QpdZXBzdmLp9we53o5bZnnAd1x2Pvb+SymJBy/qmYXix9jcABhiLu3fzUZZtVqtmLTOGLx/NUaR/VbtfEs+9j4C45ZHAH5H3gyPRMxbxXUsjmtJMYD8Lx+IK77I4AnDfv8A4Z/AVuWzFjt5hXJ3Z4JmF5oNsbjBw3f/AE/vCpSszi0ERBHq2n/aU0BjBYbGIYwHbdHoEzMl5rU7O44iIvH+Wo+fVYm2VxBGEgXdu/mgPUhM2tA2Zk+8mT6rHQwL8P2vwt/JMwvNRtFxcdmBn3GoHD5BYxZndXCQ0b82vb6lMoxJ3nasQm+fut9Xf4TMLzTfZnXowk3jwdS/IqHWVwLRhicMcudPo4JldEg7wCOMT6BY6x6VPDYT9JH9UzFvF1ayPAAwk9HbvLGD1YVepZ3A3jsvj51ZHycmTgDE7jI9qx2zq4dpn1tlMwvFtWxvDCTGDDOOVIt9VnNkdenDbO3dzjXegK33tDgQcQRB9hU1HgCSmYl4npWR7miIgsEY503t9XBSyxPOI2Sd/npn8DkxsbxcaN4a2RvGA3LMxoAgbEfMy5BPTsTiMAMDG3eOdB+pqgWJ5vCMRgcd5bRP4SmllGB++/6isjWgEnMyfbAHoAj5vsZBS2yOvxGwtO3dzlQ+hVP0N8XYE3M/3dz6gmjeu/2N/F+ayFomd8R7tqZiZBSbK4P2YlxcPYKjHH5KhsjwGg7T0Rjv5ur+YTJ4+0afK/1Z+SyuYDB3gyPbBHoSmYZBTVsbwN20AY7yaUfSVZ9leMTskb/NU/vamNpGDfvt9Qr16d4RunHxUzFyCevY3tY6RsYd43U2D1aVkFjfemBF6do2c653oUwtwmm+Ow70KywmZ0GQR07E9zAQMCwRiN9K76q9KyOJvAYXjvyrNJ+kpvSZdAaNgAA9gwCxWI9Ae131FXMMgpp2F5bAGzo7RtDKjfVw4qzbG8udA2HHHM0XejSnTGgTG8k+87Vhs56VT7w+hiZmMgrZYnzdjEAE47ia4HqEGxvHRgSWEgTk2i31aU6DcSd5AHuEkfUVid+tb9x31NTMMgvdY3Bwne6RjlUe4/JwWF/J7wACMSLoEjrc0B6tKd3ZIOUx71jtEzTw2P8AwPUXMxkFlSxPBvEYc4N+dYEeqxVLA9tMkjAMxxypPafmQnz2zgccQfe0gj5gLDyi6abxvLHQN+wouZhcgsdYH4kjeTtGy/Td6MPBFOwPIBAwIG8ZVf72pyYMjbuKluEAbBhwUzsZBG2wPc2WjaMMRlR/sKG2F5MgYAkbRtDqwP1BNuT3RTZPZCzU2gDDMn3kyfmVXzv8g+Q54WB5DgBiBdOI281R/JZG2N/OERscCcRsNV7h8sU3s56VXxeP9tiytaAS7eQB7hMepR87GQ57/h9TqxjcGEjuiz6sFldZH34jElzhiNgqUiU2n7U/wx9RWY0xeDt4BA9hgn6Qj52MgiNieLoIxJgYjc2sT8iFNSxPAxG3AYjaW0gPm0prauvS8Hn/AG3hZ6jAYncQfeMQmYZBM6yPabxEC8N431Kp/G3ipfYnhhJGxhnEbqTW+oKa2/8AVn2t+oLLVYHAtOwgg+w4FTMMgsdY6l6YwvTtGznQ70WsLG9zAQJlgjZvpPHq4cU/vLX5PP2VP7jfQIuZ0Jk+hS2yvcZAwvn5VaZPyYeCrSstQjBsxgfaG1gfm4D3p7SYGiBmTxJJ9VjsH7f8R39Fc30XIKqdkebwDcRIPtIoEb8geCy07I+9EHAtJ9hqVSCnVKmAXEbXEE+4AegWJr/tX/cZ61FznYyCZ1lfF26ZueHdXPXBWfZ33ounFziPYKlMzwTktE3t8R7tq16p+1Z91/qxXMxkFX6K8FoLTJgD3CsT6hZrFZ3tewubAvNH8lIeodwTZzAS0n9kyPeCPQlRazg3+Iz1XD52/omQbWA9NvtXbLhuTDNVntXchbvw+VVI1fEdUwQhC9E1gvEbVPN20XXOBtxDg0FxuGt0zABJ6M4AL25eS8mj7S2j/uqn1FZfmSt46/qjJ8t0S/cxcgUMKlS4Wc5Vc4Ai6boDWNN0iWyGAwc01hQFUuxXiSm26mBupgstI36pIIBeLuMi6GNEgfs43h7lv0KBdgAsQT/R2iHOg9UAE+JM4HwwHzXXHGXLNRR1CLnJROSq2R/PlzpYyng2NlSW7yHRALiIuzLQZ3LbDgvSatBrmlrmgtIiCMIXk7Oha7TZwZbTd0d8AgED3THuWz5HxHxxuTrQ+vNwPjVa1RHKdN7n0g2QA8OcRIwBBPSvDbERBmd21MwoAUrA5ulD4VNPlak8sJpOh7ZcBEhxAMNIkZ57QFmstO6xrSSSGtBJMkkASSd5WZCXulBX6MNrZLHgEglpggS4EjAgbysXJbSKbbwgyd5OF4wekSRIgwSYmFtoUvdKCv1QsISvkRr4eajSCTOJM4ySILiIExIgHJMiUBFNpNCv0SQtI0Pt73SAuEHpG6SS2OjMSA04+ZbkqpRSaImCT8o06rrRSu3hTF0kgkDrOLtjgNjWiCDN/CIJTcBWMKxm4upU6EBLNIaT3UopF16TAbe6XRcAC5pBaJIMzGAlNFCRm06hOjqQwQBju25pZpM2aBbcL7zqYgDGC9snYdgkprKqSkZtNMJ0dTm9GKLC5r2tIIoND3xF6o9154JgFzhcGPmXTBQFJKs+RydRKVXUXck0nguLy/FrYDiTBl7jtO4Pa3/xTEqAhcubbqRuomsjKjq7r3OMax7yJLy17TIEY3LuIIGJEbgnEKykpKbYcqiDlRlU1hc5wCaWwvu4PcahwN0dEjB22N6dhTCkKy5G0g5VFnKzKpfTNMkXQ5x23XRchhAzkx7PFbthaRTYHklwa28TtLoEnisxCFHNtUF31Q0uWGONIhhc1xLYc0ElsEEmBtwBw3o5Jvc0LwcDJ6xcSRJg9PpCRjB2LdChL3bQXfVDBbieafAJN10AdaYMAHNLdHzUh3Oh8yMXl2OJwunAQIxbgU6VbuKKf+LQu+qEylNgov5xrnGpBFYm843QDU+zbBMTdcfHBNyiFFNpBMFzdtFc2qG86Kd6nHWuYXC8gjCIvCHQDOEldICphWHJaVSoQAkWkQqy00zUADHSG34e4xdEsxaQQTewyJgp8qlITcXURlR1K2cENaDiQACTtJjauV5XrCs6q9oph9n5y6Aw/pBLA5oN/wDZYXGcBs9q61RCsOS11EZU+xHo5ZqQfWfRaBTimwECGvLQ5zn7BeMvgu8vgmnKVUtpEta55wENvSLxALuiL2AJOGOC2mqVJcjcqsjlV1FnJFme0vvue4QwC9MT0nGL2Ox7W449DHGVuWyoWU3ODS8gEhokknLCT8lnQuXNt1YcqupzvJ7KhqNaXVAG9OTzsODh1OmIMEjrdLbACfwphBK6lNyYcqnJ1qlZ7rzedaX1GtDPtRcuu6TpIugXXbOqY3ldY1QArAJPkuLKVTnbXz1Su80y6nzRbgb9yqAQ7K6JxEtkpxyTf5mnzk3yxpdO28RJHzW0rBJctVQOVfoScuVaheynTLqeF81AHFog4thrSDgDg4jaNqz6OucaIv3pvES8uJdH7XSAcAciEyIQEfJ/jaHL6oLuXq7msa1odee4Nlt4XMCZJa1xAwjZv3LU0arVS6qKt83TF4yGmHObg0tABhoMgmZCeQpCLkpG2gu+qGO21rlN77pcWtJujaeCVcl06t+iXVHkOFRxGJYG4XQSWg3pdMkA4eCeBWCi5KKhzdRA90AmNmW9cibXaHPplpeG1HTd6Us6TAQSaY2C+S0wMiV1xWItTj5Lf+VEZUBctyna6zjVfTL2NY4sudK88gkAt+zNybsgiZBxhdRCsArCdrrSpYyoUsgIa28ZddEnMxjguM5VtjTXe5rqbW9R9SlUvQH1adP7TYKZAvH3HJdyFUURkMduG1OPlsbbRYStNbQRjb7iwzTNZxZjLbrQ1nRMmWktcZ8V6iFwvIzYrM3Lul6n4dK69/sbviOqk/1BCEL0zYC8k5M/W27/AFdT6ivW15LyX+vt/wDqqn1lY/nf+Rj+Z/qv3N8bFEKVUheHQwEys9LlJ9LpU+sIwOwxOHzPFYIUQuoScWmiNfwbVv08rll2nQa2ocJvF0eIbEcSkfItgdTv1KpvVqrrzj6Cd5TGFaFp5vlz5I2s+kuSc1STqAKlChZDgmVEqwKhQACrKgCsEAEqFKEIVlQpKrCAsoQCpIQAChRCIQEwpVQphASChEKYQEBEKVBCAgKQpUKEKoViohCgoViFQhASEFSFMIQhAUoagCFEKYUwhSFCmEEKAFCkhBQEqApUFUEKZRCiEBZBQEKEAqpVkICGBWJVUBAShARCAAhTCghAEKQEAIUBIVpUAIKAguUgqpCiVQXCCFUFWCgLIcVCkBQG5yOPtWruQuH5Ib9qF3AXsfhf5S/g9D4X+rBCEL1TaC8p5LoO5+39EwbVU3eYr1ZcbbdFD+kVKrQHh5mCYg5LP8rjc+OiM3yoSlFWiv8AR3dk8FHMO7J4Jm7Rt5/5Q4hVOjL+6HELy+pyafhhw8mheaLuyeBVTRd2TwKY6rv7tvFSNF3d23j/AIU6k9PwuDk0LeYf2TwQaDuyeCZjRl3djiEHRd3djiE6nJp+Ew8mhYKDsjwRzDuyeCYu0Wd3Y4hRqs7uxxCdSen4XDyaF/NO7J4IFN2R4Jhqs7uhxCNVnd0OITpz0/CYZ6NDmXdk8FHNO7J4JgdF3d0OIQdFnd0OITpz0/BhnoXik7sngp5p2RW/qu6P1Q4hTqu7uhxCdOen4MM9C7mnZHgoNM5FMtVj3Q4hVOiru7HEJ056fhcM9C7mjkVPNnIphqs7um8QgaKu7pvFOpPT8GGehfzRyKDTORTBuizu6bxRqs7uhxTqT0/CYZ6F1w5FSKZyKYaqu7scUaqu7ocU6k9PwYZ6F9w5KQwpgNFXd21Tqs7ux8lOnPT8GCehcWFAYUx1WPdjj/hGqx7sJ056fgwT0LrqgNKZ6rHuwo1WPdhOnPT8GCehaWqA0pnqqe7CNVT3YV6c9PwYJ6Fl1QGpnqoewFOqp7AU6c9PwYJ6FYYVMFM9VD2AgaKHsBOnPT8GCehbdKiCmWqh7AU6qHsBOnPT8GCehZBQAUzGih7AU6qHsBOpPT8GCev6Fl0qYKZ6qnsBQNFD2Ap1J6fgwz0LCDkouHJNDomewFQ6JnsBXqT0/Bhnr+hfByQWnIpjqkewEHRI9gKdSen4MM9PwW3HZILTkmWqR7AQdET2AnUnp+Ewz0/BdcOSA05JhqiewEDRI9gJ1J6fgwz0/BcWnJSGHIpgdET2AoOiJ7ATqS0/Bhnp+C+4clNw5Lf1QPYCNUT2Ap1Jafgwz0/DSDDkUFhyK3Roi7sDih2iJ7ATqS0/Bhnp+GlcORQKZyPBbg0QPY+anVF3Z+adSen4MM9Pw0+bORQ2kcit3VJ3Z+asNEj2BxU6s9PwmKen4aXNnIqDTORW9qmex81A0TPY+adWen4MU9PxmjzZyPBVNM5HgmB0Td2RxRqm7s/NOrPT8GKen4xbcORWQMORW67RN3Z+aBoq/s/P/KdWen4MU9Pxms1hyRc8FuDRZ+R+L/KNWX5O+I/muepPT8Jinp+EckA84F24XI8m6OOa8F16AQcXHdjmuuXp/A4pcalX/pv+JCUYuoIQhegawQhCAEIQgBCEIAQhCAEIQgBCEIAQhCAEIQgBCEIAQhCAEIQgBCEIAQhCAEIQgBCEIAQhCAEIQgBCEIAQhCAEIQgBCEIAQhCAEIQgBCEIAQhCAEIQgBCEIAQhCAEIQgBCEIAQhCAEIQgBCEIAQhCAEIQgBCE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1732" r="2159"/>
          <a:stretch>
            <a:fillRect/>
          </a:stretch>
        </p:blipFill>
        <p:spPr bwMode="auto">
          <a:xfrm rot="20359482">
            <a:off x="827584" y="3970592"/>
            <a:ext cx="8208912" cy="135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
          <p:cNvSpPr>
            <a:spLocks noChangeArrowheads="1"/>
          </p:cNvSpPr>
          <p:nvPr/>
        </p:nvSpPr>
        <p:spPr bwMode="auto">
          <a:xfrm>
            <a:off x="1138278" y="2717195"/>
            <a:ext cx="7488832"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La resolución de esta regla es el </a:t>
            </a:r>
            <a:r>
              <a:rPr lang="es-ES" b="1" dirty="0">
                <a:solidFill>
                  <a:srgbClr val="000000"/>
                </a:solidFill>
                <a:latin typeface="Verdana" pitchFamily="34" charset="0"/>
                <a:ea typeface="Verdana" pitchFamily="34" charset="0"/>
                <a:cs typeface="Verdana" pitchFamily="34" charset="0"/>
              </a:rPr>
              <a:t>milímetro, </a:t>
            </a:r>
          </a:p>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milésima parte de un metro o décima </a:t>
            </a:r>
          </a:p>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parte de un centímetro.</a:t>
            </a:r>
          </a:p>
        </p:txBody>
      </p:sp>
    </p:spTree>
    <p:extLst>
      <p:ext uri="{BB962C8B-B14F-4D97-AF65-F5344CB8AC3E}">
        <p14:creationId xmlns:p14="http://schemas.microsoft.com/office/powerpoint/2010/main" val="11140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31</a:t>
            </a:fld>
            <a:endParaRPr lang="es-CL"/>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8" name="7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Calidad de la medición.</a:t>
            </a:r>
          </a:p>
        </p:txBody>
      </p:sp>
      <p:sp>
        <p:nvSpPr>
          <p:cNvPr id="10" name="9 Rectángulo"/>
          <p:cNvSpPr/>
          <p:nvPr/>
        </p:nvSpPr>
        <p:spPr>
          <a:xfrm>
            <a:off x="929369" y="2030849"/>
            <a:ext cx="7596336" cy="729430"/>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¿Cuál es la resolución de esta balanza, considerando que su unidad de medida base es el kilógramo?</a:t>
            </a:r>
          </a:p>
        </p:txBody>
      </p:sp>
      <p:pic>
        <p:nvPicPr>
          <p:cNvPr id="5122" name="Picture 2" descr="https://encrypted-tbn3.gstatic.com/images?q=tbn:ANd9GcSBYsKmK0Vmniz59_NeYrqr9ytgkbsNsKLlo6KNo2XaWwNXxkWoSg"/>
          <p:cNvPicPr>
            <a:picLocks noChangeAspect="1" noChangeArrowheads="1"/>
          </p:cNvPicPr>
          <p:nvPr/>
        </p:nvPicPr>
        <p:blipFill>
          <a:blip r:embed="rId2" cstate="print">
            <a:extLst>
              <a:ext uri="{28A0092B-C50C-407E-A947-70E740481C1C}">
                <a14:useLocalDpi xmlns:a14="http://schemas.microsoft.com/office/drawing/2010/main" val="0"/>
              </a:ext>
            </a:extLst>
          </a:blip>
          <a:srcRect t="10787" b="12165"/>
          <a:stretch>
            <a:fillRect/>
          </a:stretch>
        </p:blipFill>
        <p:spPr bwMode="auto">
          <a:xfrm>
            <a:off x="5364088" y="3212976"/>
            <a:ext cx="3551426"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47664" y="3435965"/>
            <a:ext cx="331236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Como la pantalla indica </a:t>
            </a:r>
            <a:r>
              <a:rPr lang="es-ES" b="1" dirty="0">
                <a:solidFill>
                  <a:srgbClr val="000000"/>
                </a:solidFill>
                <a:latin typeface="Verdana" pitchFamily="34" charset="0"/>
                <a:ea typeface="Verdana" pitchFamily="34" charset="0"/>
                <a:cs typeface="Verdana" pitchFamily="34" charset="0"/>
              </a:rPr>
              <a:t>0.000 kg</a:t>
            </a:r>
            <a:r>
              <a:rPr lang="es-ES" dirty="0">
                <a:solidFill>
                  <a:srgbClr val="000000"/>
                </a:solidFill>
                <a:latin typeface="Verdana" pitchFamily="34" charset="0"/>
                <a:ea typeface="Verdana" pitchFamily="34" charset="0"/>
                <a:cs typeface="Verdana" pitchFamily="34" charset="0"/>
              </a:rPr>
              <a:t>, la resolución de esta balanza es el gramo, o milésima parte de un kilógramo.</a:t>
            </a:r>
          </a:p>
          <a:p>
            <a:pPr marL="285750" lvl="0" indent="-285750" algn="just">
              <a:lnSpc>
                <a:spcPct val="150000"/>
              </a:lnSpc>
              <a:buFont typeface="Arial" panose="020B0604020202020204" pitchFamily="34" charset="0"/>
              <a:buChar char="•"/>
            </a:pPr>
            <a:endParaRPr lang="es-ES"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903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32</a:t>
            </a:fld>
            <a:endParaRPr lang="es-CL"/>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8" name="7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Calidad de la medición.</a:t>
            </a:r>
          </a:p>
        </p:txBody>
      </p:sp>
      <p:sp>
        <p:nvSpPr>
          <p:cNvPr id="10" name="9 Rectángulo"/>
          <p:cNvSpPr/>
          <p:nvPr/>
        </p:nvSpPr>
        <p:spPr>
          <a:xfrm>
            <a:off x="929369" y="2030849"/>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¿Cuál es la resolución de cada uno de estos relojes?</a:t>
            </a:r>
          </a:p>
        </p:txBody>
      </p:sp>
      <p:sp>
        <p:nvSpPr>
          <p:cNvPr id="2" name="AutoShape 2" descr="data:image/jpeg;base64,/9j/4AAQSkZJRgABAQAAAQABAAD/2wCEAAkGBxQSEBUUEBQVFhQVGB8WFRcUGBQZHRQWFxcYFxUaGBceHCghGBwlHRUVITEhJSkrLi4vFx8zODMsNygtLysBCgoKDQ0NFA8QFCwcFBwsLCwsLCwsLCwsLCwsLCwsLCwsLCwrLCwsLCwsLDcsLCwsNywsLCwrKzcsLCw3Nzc3LP/AABEIAOAA4QMBIgACEQEDEQH/xAAcAAABBAMBAAAAAAAAAAAAAAAAAQUGBwMECAL/xABIEAACAQMABgYFCgUBBwQDAAABAgMABBEFBhIhMUEHEyJRYYEyUnGRoRQjM0JicoKSscEIQ6Ky0cIVJFNjc+HwJXSDkxZEVP/EABYBAQEBAAAAAAAAAAAAAAAAAAABAv/EABkRAQEBAAMAAAAAAAAAAAAAAAARASExQf/aAAwDAQACEQMRAD8AvGiiigKKKKAooooCiisdxOqKWdgqjiWIAHnQZKKgunOkiGPK2y9a3rHcvlzb4VAtMa43VxueVlX1Y+yPPG8+dBcmkdYLaD6aaNfDOT+UZNRu+6TrRPoxJJ7F2R/Vj9KpuacZ3nefef3NCRO3oxv7WGz/AHYNWKsm46Wj/Lth7Xk/YLWjL0s3PKGAe3rD/qFQmPRkp5KPNj+i1l/2FMea+Suf3FOCJYOl65HGCA+zrB+5rag6ZT/MtR+CT9itQZtWpfWH5H/zWCXV2YeqfzD/AE04Itey6X7NvpUmj/CHH9Jz8KlOitbrK5+guY2Pqk7LflbB+Fc4z6ImX+Wx+5hvgN/wpukGDggg9xGCPI76I66orl/Qmud7aEdRcPs/8OQl0/K3o+WKsrVvplichL6IxHh1keWQ+LL6S+WagtaitbR2kIp4xJBIkiNwZCGB8xWzQFFFFAUUUUBRRRQFFFFAUUUUBRRRQFFeXYAEk4A3knkKrDXTpBLEw2RwvBpRxPeE7h40Eo1p11htMonzk3qjgv3j+w31VOnNYJ7tszOSOSjcq+xf3NM/WEnGCWPADeT/AOd5p0sNBNIRtjP2B6I+8frfp7avSw1ozPkRja5Z4KPa3+MmnKy1feT0iW8Eyo9/pH4VM9B6BjZipZS0eNpFI7GeGQOHCn+CPqrpYSoCSR7URA39YhPWKfwlWHsbuoInozVDBA7KkjOBjJHM954jf408toCKHq9tSescRg9zMGIJ8OzjzFSG70eTNBKmAYyytnnHIvaA8dpUPka2L2zWVQr5wGVxg4IZGDL8QKQpk0pYJb20sqoCY0L4PPZGTThLZIsbOFG5S3uXNOE0SupVwCrAhgeBB3EGtWz0hDM0sUTo5hPVyqN+wSCArcuR3eFER3UC9N9YJcTKgd2cdgYGFcqvwApzsIFlacFFAil6pftYjRiT5uR5VhuNZ9HWbdQ08EJH8tcAKTvOQowKebFo2TbhKlJDt7SEEOTjLZHHgPdQM02jYWmMOx2hH1hO7ABYqo9pw3urQ0lqlEwAbZ7RwA2Dk4JwAeeAfdUnis1WWSUZ2pAqtngBHtbIHd6bVguLNnuopDjq4kcqOfWvhQceCbY/FQVfpjo2G8xZQ+GWH5TvHkag2l9Az2+TInZHF0yQB3ndlfMV0NpW7KvDFHs9ZK/MZ2Y07UrEezsjxYV40raQhdqUqgyF2mIAyxwBk95OKDnbQen7izk6y0laNuYG9W+8h3N+tXdqN0rQ3ZWG7AgnO4H+XIfssfRPgfImo5rR0apJl4D1bcdw7Le1Rw9o+NVXpXRctu/V3CFTy5hh3qeBFIOvqK5/6OulGS0KwXpMltuVXOS8A4e108OIxzq+rS5SVFkiYOjjKspyGB4EGoM1FFFAUUUUBRRRQFFFFAUjMACScAbyTypaqnpU1xJLWdu24bp2HM+oD+vu76DS6QNeDcMYLZiIQSGYfzSP9H61CLdGkbZQb+ZPBR3n/HOsNnA0jhU48STwUcyf8c6sHVrV4YAA7PEk8WPeTVVq6v6uZ4A7/SY8W/wPCploiCNJmgK7Lqodc4+dQ7iy9+DuI5ZHfWaJHgmUFdqCTCqUUkxSfbxxRvW5Hju308SWyMyMygsmShPFdoYbHtFCo6mqhj0p8tgkEayIVuI8E9ad2yRvwDuBz4eJqTED3cPCo5rjrhDYRnby0xXMcaqSSd4BY8FXI4msfR9puS60alxdMC5L7TBQowjEDcPAUEnoqtb/AKQzLpO0t7IkQtKEmd0I63JAwm0MhRv3881ZVENmn7W5li2bSZIHO4u8ZcgY+qNoYPic1Vupdtcw2+mYbXMtysixKwwCzZlVpBtHceJ3mrkquuj6dY77TTOwVEuNpmO4KA05JNBJNXtVLaC0SFoI2LKOuMiqzSOR2y7HJO/NR7o0Tqb3SNrCSbaGUGMZJCM3pKD5fCtmPSF5pUE2bfJLEkgTkZmnAOCY1O5F49o791SXV3QEFjD1VspAJ2mZjlnc8WZuZoHSkopDQYLiaNGUyMisx2ELFQST9VSeOcDcKj+t+rUl9LbK0ii1jk6yePBzKV3oM8MbsY8TUJ1wgvv9oWEl80HVmdVijgLkIcgsSWUEk9/wFW61BpaTvFhReztMzBI41wC7HkO4AAk9wBrQ1h1ahuoykqBgfIg8ip5Hxp1a2QyLIRl1Uqrb9ysQWwOG/ZG+tK+vJDMkMA37nlkZTsxxZO4es7bJAHIZJ5AhQOuGqUthJ2stExOxIB7lfub9eVO3Rt0gPo6Tq5Sz2jHtIN5iJO90H6rz4jfxu7SmjY7iJo5VDI4IYHmD/wCca5/121SfR8+N7Qufmn8slW+0N/tG/voOobW5SVFkjYMjgMrKchgeBBrLXP8A0Ra8m0lFpcsfk8rYQn+TI3+hj7ic8zXQFQFFFFAUUUUBRRXiWQKpZjgAEknkBvJoIx0h6z/IrbsH56Xsxj1fWfy/UiqF3s27LMxwO9ifGnXXLT5vbt5cnY9GIeqg4eZ3nzrc1Q0XtnrCN5OI/ZwZvPePYD31elPmqmgMADiTvdu8/wCBwFTiawljCvbHLIMGFiAso8G+o45HhyPePNtoYGIKGdG3EOhwVYcD3MPA5Bp1sFkCYnKFwSNpAQGHI4PonvG+oVnU7u79qWikqo19JD5mX/pt/aah/Quf/Rofvyf3mpjfDMUgG8lGwO/smol0QWskWiYkmR43DyZV1ZTvbIODvoG7pGP/AKtob/rN/fBVi1AOkGylfSWiXjjd1jmYyMiswQF4N7EDsjcePcan1AVAbzo8d1vwtyF+XSrI3zZ7Cq7uUPa7WdsDPhU+ooIPaaqaRijWOPSYCIAqjqF3KNwHGn7V3RtzDt/K7r5RtY2ewE2MZzwO/OR7qeaKApDS0lBAelD6fRn/ALsfoKnxqPa2atm8e1YSBPk8wl3qW28fV4jHt31IDQFJRRQN0azPOWc9XDGSEQEEzHhtufqr3KN/M91Lp7Q0d3A0Mw7Lc+asODDxFbk5YK2wAXwdkMSAWxuBODgZ54rV0VaSJtNNKZJHxnGQiAcFjTkN/E7zz8A5r1j0TJaXDwTDtLz5Op9Fh4H/ADV4dC2ufyu3+Sztme3UBSTvli4KfFl3A+R51r9LWqvyu16+Jfn4BkY4vHxdfaN5Hs8apTV3TUlldRXMJO1GwJA+un10PgRke48qDr+itTRWkEuII5ojlJFDqR3Ef+CtuoCiiigKgnS7pzqLMQqe3cZX/wCMY6z35A86ndc/9J+mev0jIAezD8yvtX0/6sjyoI1ZWplkWMbto7z3LxY+6rg1Z0UNnhsjGyuOIGMDB76gWothts0h5nYX2DBb44HlVrDR0myphlMbKMbJUOjffXcfMMPOjRq1c1du7O4IF2ZrIhjsTDMiOTuAbu3nf4cKx6469x2ckMUWxLNJIqsu1ujRjjaJHPJG6pZb7WwvWbO3jtbGdnPPGd+PbVYdK+hbe3Sze3gjjdrxQzIoUsCCSCRx3jNVEw1u1qFm8cEUZnupjiGEHGePaY/VXcfce6mm50hpqBDNJDZyxqNp4YTIJFUbzssdzECtLQ463Wi8d+MMIVM8gdkbvIt+Y1YwoGnVjT8V9bLPBnB3MrcUYcVP+eYxTqarjos7F9pSFfQSYMo5AkuDj3D3VY9EFFFJQFFFFFFFFJQFFFFAUlFFEJVdQRPpi9uhJPLHZWsnUrFC2wZZFztM7DfjP6CrFNMWsWskFlsqwLzSfRwQrmSU+AHL7RoInexyaGvLQQzSSWd1L1LxTMXMTkqFZGO/Haz5eNSTXDRt7cdXHZzrBEcid8Hbxy2D47+GPbTVZaDur67hu9JKsUcB27e1U7RViQQ0rcCwwvu5VOKDBomz6mCOIu0mwoTbfG0wAxlsVz30l6vfIr91UYilzLF4Bj2l8j8CKvqwt7guHuJV54hhXCDPrO3acjw2R4VFumfQon0f1wHbtjt5/wCW2BIPZuB/DQan8PusO1FLYud8WZYh/wAtm+cA9jtn8dXDXJ2oOm/kWkreYnCbexJ/05OyxPgMg+VdY1AUUUUGppa8EEEsrcI0Zz+EE1ytPcl2Zm3sxLHxLEk/EmugOl+86rRE+OMhSMexpF2v6Q1UDomHrLiJPWdQfZnJ+ANXBb+omjNiNF9Vd/3j2m+JNSy0F0rqsnUyRnOXXbjddxx832g2/A9IceFN2ho3WHaiRXcn0WbYBHPtYO/yp5sLmRw3WwtEQfrNGwbxUqTu9uKitqq76aPobH/3qf2tViVjlhVsbaq2DkbQBwe8Z51UV3rSr6N0wNJFWa0mTqrkoMmI8AxHdlUP5h3U+6T6QrCKAypcJK2MpHGcu7fVULy3441KmGQQd4PEHn7ab7fQltG+3HBCr8dpUUHPtxQRjos0JLDBLcXS7M13IZSp4quTsg9xOSceIqb0UUCUUUUUUlFFAUUUUBSUtJQFJRSGgUVVejYtJw3txdPo8TSStiNmlUdVECdlF443YqeaS1mtYPpZlyPqrlj7hnHnWXQWnIbyMyW5JUNsnKsuGABI3jB4jeMiiGPR2nNIvNGsujhHGzAO/XA7C8zjnipZRSUGlfvcbQW3WLZI7UkrN2T3CNR2vzCtmSz623aGbD7cZSQgYDbS4YhcnA3ndmvF7O0aFkjeVsgBEKAnPixAAHtr1oyeVgTNEIt/ZG2rkjntYGAfYTQcq6RtDFJJE3FGZD+EkZ+FdXahaW+VaNtpics0YDfeXst8Qa546V7HqdLXGOEmzKPxoAf6larW/h8vi+jZIifoZ2A8FdVcf1F6gtCiiigrHp7uNmyhT15t/wCFGP71VOpMe1ep9kM3wx+9WN/EG/zdoPtOfcoH71Aejlc3n4D/AHLV8VdsN6II02kmYHnFE8mz97ZBIpzs7pZUDoGAPrqyHdu3qwBFNd3rBa2gRbmdIiwyoc42gNxxTnZXqTRrJCwdHGVYcGHeKIbNZNabexCiYs0j/RxRqXkf2KOXjTXo3pAt5JliniuLV5DiP5VGYw5PABjuyaatCkf/AJLefKMdZ1SfJdr1MDa2fHj8a3+l8w/7Kl6/G0SBDnj1uezs8+G1nwzRU0opn1PvzcWFtKxyzxKWPecYJ+FPFEFJRRQFJRRRRVX64a13drpMRswEA2ZIwox1i/WDHmdzDd4VaFV30yWET26Sl1WeAkqpYBmjbHWALxONlW/Ce80E+tblZI1dDlXUMpHMEZFZapzVPpD+R2IiljZyrkRnaAAVstg8zg55cCKx3HSVeXT9XZo20fqwJtHzYgke3dQXHPOqDakZVA4liAPeajuk9erOEH5zbI9TePzHAqA22pOlbxg9zIsKnfmVjI4z3KM7/wAQqUaL6LLNMG4Mlw322Kr+VSMj2k0DPe9KUkjFLKAseA2VaVvcBge41iXQmmL7fO3ydDylbl/0k3e/Bqz7KxihXZhjSNRyRQo+FZ6CB6L6LrZMNdSSXDdxOwmfBFOce0mppY2UcMaxwosca+iqAADmd1bFJRDLp3Wi3tGVJWZpWGViiVpHI79hd4HiaxaG1utrmTqlLxzYz1U6NG5Heob0vKsWidCrZS3l5czKzTPtmRhsiGEZ2Uzk4Azx3ZwKjmtd/FpG7s4tHMJZoZ1mkmj3rDCuQwZ/E43eFBYc0oVSxzhRk4BJwN5wBvPsFaui9MpM2yiTjAztSQyxr7AzAZNbksgUFicAZJPcBvNNeiNa7O5k6u3uI5HwTsqTnA4nhQVb09W+LyB/XiIP4W3f3Gnb+HG57d5H4Rv/AHLWv0/rvtD4OP7awfw7P/v1yO+EfB/+9NF/UUUVBUH8QqfN2jfbce9Qf2qBdGjf79jvQ/3LVm9P9vnR8T+pOP61ZaqXUCfZ0hF9rK+9SR8RVV0FNoeCcKZ4Y5CowC6hsA8cZrctrZIkCRqERdyqowAPAcq05dHJOi9Zt4XgEkkQHPeFYbXnWzZ2iRJsRjZUb8ZJ3ned5JNEQrT8dnpHSDWVykkNzAokgnRlVmBwR1Z35xxwRxBxTPr5qzb2djLcXVxPczbBjt/lLghXf1EAG/AJz4VNtaNUre/CmYMsqfRzRHZdPY3MZ34NNejuj2FZVlup7i8aPfGLl9pUI4ELwJ9tFPGpdiYNH20TjDJEoYHkSMkfGnqkJooFpKKKAopKSgrDXvSukPljW1ssrKVDJ1S4yrA8XHPIYcRwpn0P0ZXsriS4McGSGOT1jnfvyFOPex41dFFBRml7jq9L9RfRRPHGwDZQYeJlGHA9mCfFSKu20tkiULEqonIIAB8Krnpl0N2Ir2MdqIiOXHONj2SfANu/HUm1A0uLmyXflo/m28QACh8wR5g1MzMyYbtSWkopKqCiikoory5ODgZONw7zyFeqSgj+qun00hBJtxqro7RTwsQ+wVOO1kDIOO6ot0qWUVnDHe2oWC6SVVQxgL1oOdpGUekMDPlUg05qVHNMbi3mltLg+lJbnHWf9ReDVq6P1AXr1nvrqa8kQ5QTegpHAhMnfREvTtINoekvaU+I3j44rW0foC2gfbht4o3xjaRADg8RmtqWMOpVhkMMEd4PGtfRuhooW2ogynGMdZIVx90sRndxxQVj0/tvtB98/wBtYP4dkzfXJ7oQPe//AGrB09XGbuBPUiJP4m3f207fw423bvJPCNP7m/epou+iiighnTDZdboa5xxjCyj/AOORWb+kNXOWh7nqriGQfUkRj7Awz8M11xpC1EsTxtwkUofYwI/euP7y2MUkkTelG7Rt7UYqfiKDqCJXkgAik6tt2HCq+BzwG3Vm0fZtGDtzSSlucmxux6qqoC0wdG+lvlNhE59IDYf7yHZP6Z86d7SO6LhpniRB/LiVmLbjjalY+e5RwqqcqKSofr1py5jmtbOxKLNdM3zjjIjRR2iB3/4oJjSVBLjVW/hRpYdKTPMoLbMyqY3wMkbP1Qaf9S9OG9sYp2UK7AhwOG2p2W2fAkZoh8pKKKKKSiigWikooNfSFmk8TxSDKSKUb2EYqpujS5eyv5LOc79oxN3EjfGw8D/rFXDVWdLGizDcQ38e4HEUuOTAkxv7eX4VoLSopv0BpEXFtHKOLL2h3MNzD31v0BSUUUQUlFMGuGsBtYlWFdu6mPV20XrOeLH7KjeTQP8ARUH6JLuaWzlNw7PILhwS7FsYC5A7hnO4bqm9BhvLbrE2dt03g7UbbLDHjg7vCvWirV4wRJM82T2S6xgqO7KKNr2kVr30E5YNbyquBgpIm0jb+OQQynluPLhWzPd9TbNLPsr1cZeTZzsgquWwTvxu3UHPvStfddpacjhHsxD8CDP9RarV/h8sSmjZJT/OnYj7qKqD+oPVBaRuzLJJK3F2Zz7WJNdX6i6J+SaOtoSMMkY2vvN2m+JNQP1FFFAVzd016E+TaTaRRhLpetH3xhZfjsn8VdI1AemfV35Xo5pEGZbXMy44lAPnVHflRn2qKCv+hLTWzLJasfSHWx+0YDj3EHyNWxpK4mBVbeIOWBy7uFSP2gAsx8APMVzHoTSrW1xHPHvMbBsesPrDzGRXUGjb5ZoUlj7SuoZfEEZA9tUZLVXCKJWVnx2ioKgnwUk4HnUE6UpFZraKBZDpAvtWpiIUx43Mzk/U8PCnDV7TOkLq6LvbC3sl2lxL9I7A4BHsIPcN/E1oa62s9tpGDSUELTpHGYZo03sFOSGUc+J9worX0xobTktqUN1bkkYdIgUdxzXrMYBPhin7o50jBLYqlvGYfk56mSJjlo5F9LJ+tk5OabpelG02fmYrmWU8IRCwOe4ngPLNZujTQs8EdxPdLsS3kxnMf/DByQD49o/CgmdJRSUC0lFFAUUUlAtNuseiVu7WW3fhIuAfVYb0byYA+VONFBWfRJpRlMtpLudCRg8njJRx8B+U1ZdVZr3bGx0pDeRDCTsNvHDrUxkH76/oas62nEiK671YBh7CMigy0lFFEaulNIJbwvNKcJGpZiO4d3jUG1PvoZpm0jfXFus8g2YImlj/AN2h5DedzHJz7fGp7d2qSo0cqh0YYZWGQw7iKZxqZo//APjt/wD61oI10S6RhEEsZljEj3UhVC67TAkYKrnJz4VYYqBdHGqiQxs9xbKs6zuYmdRtKn1Nk8hjNPWt82kI+rl0ekcqpkzQt6Ug5bJ8N/A5386gdtHm5VwkwjkTBxNHlCMcA0Rzx71byFRPpo02IbEQA9u4Ozj/AJa4L+W9R51NtFXLSQJJIhiZlDMjEEpkZwTXO3SPrF8tv5HU/NR5ji+6p3t+I7/dVGPo90H8s0nbwkZQN1knd1cfaOfAnZHnXV9VH/D/AKu9XbyXrjtT/NxHuiRu0fNx/SKtyoCiiigKRlyMHgeNLRQcs9Jmq50ffuijEEnzkB5bJ9JfarEjHdipb0K61BSbKZtzEtAT34yyZ8iR51Z3SRqiukrMxjAmjO3Ax5OARsn7LA4PkeVcwqskMv1o5Ym9jI6n9QRQdUaTuWijLJG8rbgqJjJJ4ZJ3Kvex4Vj0YJurzclOsJJxGDsoDwUE72x627PdTJ0fa2rpC33kCeMASr8A4HqnB/SnPTRuGKxWw2NsHbuDskQqN3ZX68hzuyMDBJ4YNU5UlIi4AGScDGTxOOZpaAqH3Ummusfqlser2jsbRk2tjPZ2sc8YqX1o6d0olrbSzyejEu1jvPBVHiSQPOgg91rBpeK7htmWzeSUglIhITHECNt3JICjBOO/FWOahvRvo5upa9uN9xenrWJ+pEcmJF7lwc+7uqYUQtJRUd1n1uis2SLYee4l+jghGWPi3qj/AL0VIqKhVtr8UlSPSNpLZ9YcRyOQyE9zMB2TU0oGTXTQvyyyliGOsxtxZ5SpvTfyyd3nUR1b1meDQ1xI6lZLXKqJAdztvVWB7mbh3EVZNQ3pQ0VcXVokNpGHLzK0uSqjYQHG0SfW2fy0RjtU008aP11kNpQ2yYnyMjODv8ak2hFuBDi8aNpcnJiBVdn6u486jc+rWkSu2ulHE/EIsaCEfZ2eOOWTmt3UTWN7yKRbhAlxbSGGcDgWGe0O4HB3eFQSaiilFB4lUlSFOyxBAbGdk43HHPHdWHRMsxBW4jCuv10OUlB4MuTlT3qeHeRvrBbxTx3BBPWwSEtkkBrduOz9uM8uanvB3e9ZdPRWNs08x3Dcq83c8FHjVET6YNa/ktt8nib5+cYOOKRZwzeBO8DzqmNU9APf3kVtF9c9tvUjGNtvIcPEitfT2l5Lu4eeY5dzw5KPqqvgOFdBdDepXyG16+ZcXNwAWB4xR8VTwO/J8cDlUE90fZpBEkUQCpGoRQOSqMCtiiigKKKKAooooCqi6aNQjKrX1ouZFHz8aj6RR/MUesBx7wO8VbtFBx7q/pyWznSe3bDLxHJ15q3ga6R1R1mh0jbiWE4YbpIz6SN3Hw7jzqvOlvoyMZe8sEyhy08Kj0DxLoB9XiSvLiKq/V/Ts1nMs1s+yw3EfVdeasOYqjpe90c8twpkYC3jw6opOZJRnfJ9ldxC8zvPCtm4vUR40ZsPKSEXBJbZG0x3cABzO7eO+mXUnXiDSSYUiOcDtxE7/EqfrL408potVnecks7qEG1jEaDfsoOQJ3nmd3cKDYqvemKctBbWo/8A2bhVb7qkfuRTq+s8smmBZWyq0cKFrt2B7JOCoU94yB45PdUnnKbSB9jaJwm1s5LAFiFzzwpO7uor1DEEVVUYCgKB3BRgfpXuikoCqg0frMkWmtISmKSecv8AJ7eKIZOzGSshydyjsr7zVv1W+p1sltp3SKS4WSYiWAtu20d2eTZPPey/lNBk0vrBFeKLHStrPaCcjq3fYK7YPZw/BW/zU+s4OrjSPaLbChdpuJ2RjJ8d1QnpjmjOj+oIDzyyIIEG9tsHewHEDGRn7WOdTa1RhGgc5YKAx72AAPxqIy1GNevlqRxz6PJYwvtSwjHz0XMDdxGOXInuxUnooIC3SzZBPRn67h1HVna2vVzwrc6NdFTIlxdXS7Et7L1xQ8UTtFARyPbPwqVt1QlUHY61gWXIXaKrjaI5kDaHvqN68aeuLGS1lVVa0aTq7nAJddogKQe7eeXEY50EkkvUWVImJDyBimQcNsY2htcNrBzjjgE8qwXei2M6TwMFkGEkBzszQ5PZb7S7RKnkd3Amti/0clxGobO5lkR1OGRhvVlPI4JHsJHOtfWbWW3sIjJcOB6iD0pD3Kv71RtaY0pFawPNOwVEGSeZPIKOZPdXOOvOt0mkbjbbsxLuij9Ud572PM151z1wm0jLtSnZjUnq4gdyA8z6zeNSbor6Nmv2W4u1K2gOVG8GcjkPsd554xQOXQtqAZ3W+u1+aQ5gRh9Kw4SEeqDw7yO4VfleIYgqhVACqMAAYAA3AAchXuoCiiigKKKKAooooCiiigDVPdJfRIJS1zoxQsh7UkHBZDzMfJW8OB8Odw0UHGCPJBLkbcUsZ8VdGHxBq2dTOmDGzFpIZ4AToPjIo/VfdVka79H1rpJcyDq5wMLNGBtbuAb118D5YqgNcOj+80cxMqdZDymiBK4+0OKH27vE1R0bYSwzL11uyOHA7aYO0BwBI7snca1JdGM14szkFIoysS78iRyesc8vRCqPa3fXMeg9PXFm+3aytGTxAPZb7y8DVp6vdNPBb+H2yQfuhP6GgsTSt463FtDGQGlZnfIB+ZiUF8e1njXP2qz6VvhBHtsC3aVAFxktI4RQM+LVraH1tsbvBguIy3qsdlhnlstg05Xujll6vbyQjiVcHcWXOznvG/OO8Cg83EojVnc4VAWY9wAyT7qaNPaAtb6NGuE2go245AWR0BAbIYbxuwcU66Y0cZ7eWINsmRGTaxnZ2hjOPOsklr82UHqFR4dnAoInqjq3o8EXVoTO29VmkdpCMcQudw9tSa1u0kLhDkxv1b8ey4VWx7mU+dNWoerTaPslt3cOVZm2lBA7RzwNOmjdF9VJcPtZ6+US4x6J6tIyPH6MGgxw34a5kg2SGjRJNo4w6yFxu9hTf94Vhu7l47uBSfmpldMYG6ZcOm/jvRZBjwFOP+z064Tb9sJ1fHcVLbW8czkcfE1r6U07bWwzcTxx49ZhnyHGg86T0YZWhdGCyQyB1JzgqQUlQ49ZGPmAeVOEoUKS+NkbyWxgY35JPDFVnp/plt0BFlG0zcmfKJ7vSPwqrdZdcru+P+8SnY5Rp2UH4efnmgtfXHpZhgzHYgTS8C/8tPP659m6qW0rpWa6lMlw7SSNuyfgFA4DwFOGq2p93pBgLWIlecr9mNfa3P2DJq/tROi+20fiR/n7kb+scDEZxj5tfq895yaggfRr0RNLs3Ok1Kx7mjtzkM/MGUfVHDs8TzxV7RxhQFUAADAAGAAOAA5V6ooCiiigKKKKAooooCiiigKKKKAooooCvLoCCCAQdxB3gjxFeqKCu9a+iCyu8tAPksp37UQGwT9qLcPdiqq1h6ItI22WjQXKDnD6X/1nefLNdM0UHFt1bvE2zKjxsOUispGPAgGnHRus13b/AEF1Og7g7EflOR8K63v9HRTrszxRyKdxDqrD4iohpHok0XKSfk5jJ5wvIo/LnZHuoKZtOlbSScZUf78a/qMU4x9M96OMUB8mH71NrvoJtD9HcXCeB2G/UU2S9AY+rfMPbED+jClEfbpnvOUMA/Of3rQu+lzSDei0SfdQH9Sal0fQH618fKED/XThbdA9qPpLmdvACNf2JoKh0lrpfz7pbuYj1VbYHuXFMqbUj4AZ3PdtMx/U10rYdDui4yC0Lykf8SSTH5VIB86l+i9CW9sMW8EUQ+wir8QKDmvV3ow0jd4PUmBD9e4ynuT0j7qtTVXoWtLfD3jG6k44I2Y1/BklvM+Qq0KKDFbW6RoEjVURRhVUBQo7gBuFZaKKAooooCiiigKKKKAooo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790210"/>
            <a:ext cx="2088232" cy="207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047" y="2912343"/>
            <a:ext cx="20288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779912" y="4593729"/>
            <a:ext cx="1152128" cy="369332"/>
          </a:xfrm>
          <a:prstGeom prst="rect">
            <a:avLst/>
          </a:prstGeom>
          <a:noFill/>
        </p:spPr>
        <p:txBody>
          <a:bodyPr wrap="square" rtlCol="0">
            <a:spAutoFit/>
          </a:bodyPr>
          <a:lstStyle/>
          <a:p>
            <a:r>
              <a:rPr lang="es-CL" b="1" dirty="0"/>
              <a:t>A</a:t>
            </a:r>
          </a:p>
        </p:txBody>
      </p:sp>
      <p:sp>
        <p:nvSpPr>
          <p:cNvPr id="11" name="10 CuadroTexto"/>
          <p:cNvSpPr txBox="1"/>
          <p:nvPr/>
        </p:nvSpPr>
        <p:spPr>
          <a:xfrm>
            <a:off x="7236024" y="4698504"/>
            <a:ext cx="1152128" cy="369332"/>
          </a:xfrm>
          <a:prstGeom prst="rect">
            <a:avLst/>
          </a:prstGeom>
          <a:noFill/>
        </p:spPr>
        <p:txBody>
          <a:bodyPr wrap="square" rtlCol="0">
            <a:spAutoFit/>
          </a:bodyPr>
          <a:lstStyle/>
          <a:p>
            <a:r>
              <a:rPr lang="es-CL" b="1" dirty="0"/>
              <a:t>B</a:t>
            </a:r>
          </a:p>
        </p:txBody>
      </p:sp>
      <p:sp>
        <p:nvSpPr>
          <p:cNvPr id="12" name="Rectangle 1"/>
          <p:cNvSpPr>
            <a:spLocks noChangeArrowheads="1"/>
          </p:cNvSpPr>
          <p:nvPr/>
        </p:nvSpPr>
        <p:spPr bwMode="auto">
          <a:xfrm>
            <a:off x="1036873" y="5156468"/>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s-ES" dirty="0">
                <a:solidFill>
                  <a:srgbClr val="000000"/>
                </a:solidFill>
                <a:latin typeface="Verdana" pitchFamily="34" charset="0"/>
                <a:ea typeface="Verdana" pitchFamily="34" charset="0"/>
                <a:cs typeface="Verdana" pitchFamily="34" charset="0"/>
              </a:rPr>
              <a:t>R: La resolución del reloj A es el segundo y del reloj B es el minuto.</a:t>
            </a:r>
          </a:p>
        </p:txBody>
      </p:sp>
    </p:spTree>
    <p:extLst>
      <p:ext uri="{BB962C8B-B14F-4D97-AF65-F5344CB8AC3E}">
        <p14:creationId xmlns:p14="http://schemas.microsoft.com/office/powerpoint/2010/main" val="40393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33</a:t>
            </a:fld>
            <a:endParaRPr lang="es-CL"/>
          </a:p>
        </p:txBody>
      </p:sp>
      <p:sp>
        <p:nvSpPr>
          <p:cNvPr id="8" name="7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Resolución.</a:t>
            </a:r>
          </a:p>
        </p:txBody>
      </p:sp>
      <p:sp>
        <p:nvSpPr>
          <p:cNvPr id="10" name="9 Rectángulo"/>
          <p:cNvSpPr/>
          <p:nvPr/>
        </p:nvSpPr>
        <p:spPr>
          <a:xfrm>
            <a:off x="929368" y="1916832"/>
            <a:ext cx="8035119" cy="4662815"/>
          </a:xfrm>
          <a:prstGeom prst="rect">
            <a:avLst/>
          </a:prstGeom>
        </p:spPr>
        <p:txBody>
          <a:bodyPr wrap="square">
            <a:spAutoFit/>
          </a:bodyPr>
          <a:lstStyle/>
          <a:p>
            <a:pPr>
              <a:lnSpc>
                <a:spcPct val="150000"/>
              </a:lnSpc>
              <a:spcAft>
                <a:spcPts val="0"/>
              </a:spcAft>
            </a:pPr>
            <a:r>
              <a:rPr lang="es-ES" kern="1800" dirty="0">
                <a:solidFill>
                  <a:srgbClr val="000000"/>
                </a:solidFill>
                <a:latin typeface="Verdana" pitchFamily="34" charset="0"/>
                <a:ea typeface="Verdana" pitchFamily="34" charset="0"/>
                <a:cs typeface="Verdana" pitchFamily="34" charset="0"/>
              </a:rPr>
              <a:t>Para conocer la resolución de un instrumento digital es indispensable saber leer e interpretar las cifras decimales.</a:t>
            </a:r>
          </a:p>
          <a:p>
            <a:pPr>
              <a:lnSpc>
                <a:spcPct val="150000"/>
              </a:lnSpc>
              <a:spcAft>
                <a:spcPts val="0"/>
              </a:spcAft>
            </a:pPr>
            <a:endParaRPr lang="es-ES" kern="1800" dirty="0">
              <a:solidFill>
                <a:srgbClr val="000000"/>
              </a:solidFill>
              <a:latin typeface="Verdana" pitchFamily="34" charset="0"/>
              <a:ea typeface="Verdana" pitchFamily="34" charset="0"/>
              <a:cs typeface="Verdana" pitchFamily="34" charset="0"/>
            </a:endParaRPr>
          </a:p>
          <a:p>
            <a:pPr>
              <a:lnSpc>
                <a:spcPct val="150000"/>
              </a:lnSpc>
              <a:spcAft>
                <a:spcPts val="0"/>
              </a:spcAft>
            </a:pPr>
            <a:r>
              <a:rPr lang="es-ES" b="1" kern="1800" dirty="0">
                <a:solidFill>
                  <a:srgbClr val="000000"/>
                </a:solidFill>
                <a:latin typeface="Verdana" pitchFamily="34" charset="0"/>
                <a:ea typeface="Verdana" pitchFamily="34" charset="0"/>
                <a:cs typeface="Verdana" pitchFamily="34" charset="0"/>
              </a:rPr>
              <a:t>0,1   son 1 décimo del entero.</a:t>
            </a:r>
          </a:p>
          <a:p>
            <a:pPr>
              <a:lnSpc>
                <a:spcPct val="150000"/>
              </a:lnSpc>
              <a:spcAft>
                <a:spcPts val="0"/>
              </a:spcAft>
            </a:pPr>
            <a:r>
              <a:rPr lang="es-ES" kern="1800" dirty="0">
                <a:solidFill>
                  <a:srgbClr val="000000"/>
                </a:solidFill>
                <a:latin typeface="Verdana" pitchFamily="34" charset="0"/>
                <a:ea typeface="Verdana" pitchFamily="34" charset="0"/>
                <a:cs typeface="Verdana" pitchFamily="34" charset="0"/>
              </a:rPr>
              <a:t>0,1 litro son 1 décimo de litro o la décima parte de un litro</a:t>
            </a:r>
          </a:p>
          <a:p>
            <a:pPr>
              <a:lnSpc>
                <a:spcPct val="150000"/>
              </a:lnSpc>
              <a:spcAft>
                <a:spcPts val="0"/>
              </a:spcAft>
            </a:pPr>
            <a:endParaRPr lang="es-ES" kern="1800" dirty="0">
              <a:solidFill>
                <a:srgbClr val="000000"/>
              </a:solidFill>
              <a:latin typeface="Verdana" pitchFamily="34" charset="0"/>
              <a:ea typeface="Verdana" pitchFamily="34" charset="0"/>
              <a:cs typeface="Verdana" pitchFamily="34" charset="0"/>
            </a:endParaRPr>
          </a:p>
          <a:p>
            <a:pPr>
              <a:lnSpc>
                <a:spcPct val="150000"/>
              </a:lnSpc>
              <a:spcAft>
                <a:spcPts val="0"/>
              </a:spcAft>
            </a:pPr>
            <a:r>
              <a:rPr lang="es-ES" b="1" kern="1800" dirty="0">
                <a:solidFill>
                  <a:srgbClr val="000000"/>
                </a:solidFill>
                <a:latin typeface="Verdana" pitchFamily="34" charset="0"/>
                <a:ea typeface="Verdana" pitchFamily="34" charset="0"/>
                <a:cs typeface="Verdana" pitchFamily="34" charset="0"/>
              </a:rPr>
              <a:t>0,01   son 1 centésimo del entero.</a:t>
            </a:r>
          </a:p>
          <a:p>
            <a:pPr>
              <a:lnSpc>
                <a:spcPct val="150000"/>
              </a:lnSpc>
              <a:spcAft>
                <a:spcPts val="0"/>
              </a:spcAft>
            </a:pPr>
            <a:r>
              <a:rPr lang="es-ES" kern="1800" dirty="0">
                <a:solidFill>
                  <a:srgbClr val="000000"/>
                </a:solidFill>
                <a:latin typeface="Verdana" pitchFamily="34" charset="0"/>
                <a:ea typeface="Verdana" pitchFamily="34" charset="0"/>
                <a:cs typeface="Verdana" pitchFamily="34" charset="0"/>
              </a:rPr>
              <a:t>0,01 litro son 1 centésimo de litro o la centésima parte de un litro</a:t>
            </a:r>
          </a:p>
          <a:p>
            <a:pPr>
              <a:lnSpc>
                <a:spcPct val="150000"/>
              </a:lnSpc>
              <a:spcAft>
                <a:spcPts val="0"/>
              </a:spcAft>
            </a:pPr>
            <a:endParaRPr lang="es-ES" kern="1800" dirty="0">
              <a:solidFill>
                <a:srgbClr val="000000"/>
              </a:solidFill>
              <a:latin typeface="Verdana" pitchFamily="34" charset="0"/>
              <a:ea typeface="Verdana" pitchFamily="34" charset="0"/>
              <a:cs typeface="Verdana" pitchFamily="34" charset="0"/>
            </a:endParaRPr>
          </a:p>
          <a:p>
            <a:pPr>
              <a:lnSpc>
                <a:spcPct val="150000"/>
              </a:lnSpc>
              <a:spcAft>
                <a:spcPts val="0"/>
              </a:spcAft>
            </a:pPr>
            <a:r>
              <a:rPr lang="es-ES" b="1" kern="1800" dirty="0">
                <a:solidFill>
                  <a:srgbClr val="000000"/>
                </a:solidFill>
                <a:latin typeface="Verdana" pitchFamily="34" charset="0"/>
                <a:ea typeface="Verdana" pitchFamily="34" charset="0"/>
                <a:cs typeface="Verdana" pitchFamily="34" charset="0"/>
              </a:rPr>
              <a:t>0,001   son 1 milésimo del entero.</a:t>
            </a:r>
          </a:p>
          <a:p>
            <a:pPr>
              <a:lnSpc>
                <a:spcPct val="150000"/>
              </a:lnSpc>
              <a:spcAft>
                <a:spcPts val="0"/>
              </a:spcAft>
            </a:pPr>
            <a:r>
              <a:rPr lang="es-ES" kern="1800" dirty="0">
                <a:solidFill>
                  <a:srgbClr val="000000"/>
                </a:solidFill>
                <a:latin typeface="Verdana" pitchFamily="34" charset="0"/>
                <a:ea typeface="Verdana" pitchFamily="34" charset="0"/>
                <a:cs typeface="Verdana" pitchFamily="34" charset="0"/>
              </a:rPr>
              <a:t>0,001 litro son 1 milésimo de litro o un mililitro.</a:t>
            </a:r>
          </a:p>
        </p:txBody>
      </p:sp>
      <p:sp>
        <p:nvSpPr>
          <p:cNvPr id="2" name="AutoShape 2" descr="data:image/jpeg;base64,/9j/4AAQSkZJRgABAQAAAQABAAD/2wCEAAkGBxQSEBUUEBQVFhQVGB8WFRcUGBQZHRQWFxcYFxUaGBceHCghGBwlHRUVITEhJSkrLi4vFx8zODMsNygtLysBCgoKDQ0NFA8QFCwcFBwsLCwsLCwsLCwsLCwsLCwsLCwsLCwrLCwsLCwsLDcsLCwsNywsLCwrKzcsLCw3Nzc3LP/AABEIAOAA4QMBIgACEQEDEQH/xAAcAAABBAMBAAAAAAAAAAAAAAAAAQUGBwMECAL/xABIEAACAQMABgYFCgUBBwQDAAABAgMABBEFBhIhMUEHEyJRYYEyUnGRoRQjM0JicoKSscEIQ6Ky0cIVJFNjc+HwJXSDkxZEVP/EABYBAQEBAAAAAAAAAAAAAAAAAAABAv/EABkRAQEBAAMAAAAAAAAAAAAAAAARASExQf/aAAwDAQACEQMRAD8AvGiiigKKKKAooooCiisdxOqKWdgqjiWIAHnQZKKgunOkiGPK2y9a3rHcvlzb4VAtMa43VxueVlX1Y+yPPG8+dBcmkdYLaD6aaNfDOT+UZNRu+6TrRPoxJJ7F2R/Vj9KpuacZ3nefef3NCRO3oxv7WGz/AHYNWKsm46Wj/Lth7Xk/YLWjL0s3PKGAe3rD/qFQmPRkp5KPNj+i1l/2FMea+Suf3FOCJYOl65HGCA+zrB+5rag6ZT/MtR+CT9itQZtWpfWH5H/zWCXV2YeqfzD/AE04Itey6X7NvpUmj/CHH9Jz8KlOitbrK5+guY2Pqk7LflbB+Fc4z6ImX+Wx+5hvgN/wpukGDggg9xGCPI76I66orl/Qmud7aEdRcPs/8OQl0/K3o+WKsrVvplichL6IxHh1keWQ+LL6S+WagtaitbR2kIp4xJBIkiNwZCGB8xWzQFFFFAUUUUBRRRQFFFFAUUUUBRRRQFFeXYAEk4A3knkKrDXTpBLEw2RwvBpRxPeE7h40Eo1p11htMonzk3qjgv3j+w31VOnNYJ7tszOSOSjcq+xf3NM/WEnGCWPADeT/AOd5p0sNBNIRtjP2B6I+8frfp7avSw1ozPkRja5Z4KPa3+MmnKy1feT0iW8Eyo9/pH4VM9B6BjZipZS0eNpFI7GeGQOHCn+CPqrpYSoCSR7URA39YhPWKfwlWHsbuoInozVDBA7KkjOBjJHM954jf408toCKHq9tSescRg9zMGIJ8OzjzFSG70eTNBKmAYyytnnHIvaA8dpUPka2L2zWVQr5wGVxg4IZGDL8QKQpk0pYJb20sqoCY0L4PPZGTThLZIsbOFG5S3uXNOE0SupVwCrAhgeBB3EGtWz0hDM0sUTo5hPVyqN+wSCArcuR3eFER3UC9N9YJcTKgd2cdgYGFcqvwApzsIFlacFFAil6pftYjRiT5uR5VhuNZ9HWbdQ08EJH8tcAKTvOQowKebFo2TbhKlJDt7SEEOTjLZHHgPdQM02jYWmMOx2hH1hO7ABYqo9pw3urQ0lqlEwAbZ7RwA2Dk4JwAeeAfdUnis1WWSUZ2pAqtngBHtbIHd6bVguLNnuopDjq4kcqOfWvhQceCbY/FQVfpjo2G8xZQ+GWH5TvHkag2l9Az2+TInZHF0yQB3ndlfMV0NpW7KvDFHs9ZK/MZ2Y07UrEezsjxYV40raQhdqUqgyF2mIAyxwBk95OKDnbQen7izk6y0laNuYG9W+8h3N+tXdqN0rQ3ZWG7AgnO4H+XIfssfRPgfImo5rR0apJl4D1bcdw7Le1Rw9o+NVXpXRctu/V3CFTy5hh3qeBFIOvqK5/6OulGS0KwXpMltuVXOS8A4e108OIxzq+rS5SVFkiYOjjKspyGB4EGoM1FFFAUUUUBRRRQFFFFAUjMACScAbyTypaqnpU1xJLWdu24bp2HM+oD+vu76DS6QNeDcMYLZiIQSGYfzSP9H61CLdGkbZQb+ZPBR3n/HOsNnA0jhU48STwUcyf8c6sHVrV4YAA7PEk8WPeTVVq6v6uZ4A7/SY8W/wPCploiCNJmgK7Lqodc4+dQ7iy9+DuI5ZHfWaJHgmUFdqCTCqUUkxSfbxxRvW5Hju308SWyMyMygsmShPFdoYbHtFCo6mqhj0p8tgkEayIVuI8E9ad2yRvwDuBz4eJqTED3cPCo5rjrhDYRnby0xXMcaqSSd4BY8FXI4msfR9puS60alxdMC5L7TBQowjEDcPAUEnoqtb/AKQzLpO0t7IkQtKEmd0I63JAwm0MhRv3881ZVENmn7W5li2bSZIHO4u8ZcgY+qNoYPic1Vupdtcw2+mYbXMtysixKwwCzZlVpBtHceJ3mrkquuj6dY77TTOwVEuNpmO4KA05JNBJNXtVLaC0SFoI2LKOuMiqzSOR2y7HJO/NR7o0Tqb3SNrCSbaGUGMZJCM3pKD5fCtmPSF5pUE2bfJLEkgTkZmnAOCY1O5F49o791SXV3QEFjD1VspAJ2mZjlnc8WZuZoHSkopDQYLiaNGUyMisx2ELFQST9VSeOcDcKj+t+rUl9LbK0ii1jk6yePBzKV3oM8MbsY8TUJ1wgvv9oWEl80HVmdVijgLkIcgsSWUEk9/wFW61BpaTvFhReztMzBI41wC7HkO4AAk9wBrQ1h1ahuoykqBgfIg8ip5Hxp1a2QyLIRl1Uqrb9ysQWwOG/ZG+tK+vJDMkMA37nlkZTsxxZO4es7bJAHIZJ5AhQOuGqUthJ2stExOxIB7lfub9eVO3Rt0gPo6Tq5Sz2jHtIN5iJO90H6rz4jfxu7SmjY7iJo5VDI4IYHmD/wCca5/121SfR8+N7Qufmn8slW+0N/tG/voOobW5SVFkjYMjgMrKchgeBBrLXP8A0Ra8m0lFpcsfk8rYQn+TI3+hj7ic8zXQFQFFFFAUUUUBRRXiWQKpZjgAEknkBvJoIx0h6z/IrbsH56Xsxj1fWfy/UiqF3s27LMxwO9ifGnXXLT5vbt5cnY9GIeqg4eZ3nzrc1Q0XtnrCN5OI/ZwZvPePYD31elPmqmgMADiTvdu8/wCBwFTiawljCvbHLIMGFiAso8G+o45HhyPePNtoYGIKGdG3EOhwVYcD3MPA5Bp1sFkCYnKFwSNpAQGHI4PonvG+oVnU7u79qWikqo19JD5mX/pt/aah/Quf/Rofvyf3mpjfDMUgG8lGwO/smol0QWskWiYkmR43DyZV1ZTvbIODvoG7pGP/AKtob/rN/fBVi1AOkGylfSWiXjjd1jmYyMiswQF4N7EDsjcePcan1AVAbzo8d1vwtyF+XSrI3zZ7Cq7uUPa7WdsDPhU+ooIPaaqaRijWOPSYCIAqjqF3KNwHGn7V3RtzDt/K7r5RtY2ewE2MZzwO/OR7qeaKApDS0lBAelD6fRn/ALsfoKnxqPa2atm8e1YSBPk8wl3qW28fV4jHt31IDQFJRRQN0azPOWc9XDGSEQEEzHhtufqr3KN/M91Lp7Q0d3A0Mw7Lc+asODDxFbk5YK2wAXwdkMSAWxuBODgZ54rV0VaSJtNNKZJHxnGQiAcFjTkN/E7zz8A5r1j0TJaXDwTDtLz5Op9Fh4H/ADV4dC2ufyu3+Sztme3UBSTvli4KfFl3A+R51r9LWqvyu16+Jfn4BkY4vHxdfaN5Hs8apTV3TUlldRXMJO1GwJA+un10PgRke48qDr+itTRWkEuII5ojlJFDqR3Ef+CtuoCiiigKgnS7pzqLMQqe3cZX/wCMY6z35A86ndc/9J+mev0jIAezD8yvtX0/6sjyoI1ZWplkWMbto7z3LxY+6rg1Z0UNnhsjGyuOIGMDB76gWothts0h5nYX2DBb44HlVrDR0myphlMbKMbJUOjffXcfMMPOjRq1c1du7O4IF2ZrIhjsTDMiOTuAbu3nf4cKx6469x2ckMUWxLNJIqsu1ujRjjaJHPJG6pZb7WwvWbO3jtbGdnPPGd+PbVYdK+hbe3Sze3gjjdrxQzIoUsCCSCRx3jNVEw1u1qFm8cEUZnupjiGEHGePaY/VXcfce6mm50hpqBDNJDZyxqNp4YTIJFUbzssdzECtLQ463Wi8d+MMIVM8gdkbvIt+Y1YwoGnVjT8V9bLPBnB3MrcUYcVP+eYxTqarjos7F9pSFfQSYMo5AkuDj3D3VY9EFFFJQFFFFFFFFJQFFFFAUlFFEJVdQRPpi9uhJPLHZWsnUrFC2wZZFztM7DfjP6CrFNMWsWskFlsqwLzSfRwQrmSU+AHL7RoInexyaGvLQQzSSWd1L1LxTMXMTkqFZGO/Haz5eNSTXDRt7cdXHZzrBEcid8Hbxy2D47+GPbTVZaDur67hu9JKsUcB27e1U7RViQQ0rcCwwvu5VOKDBomz6mCOIu0mwoTbfG0wAxlsVz30l6vfIr91UYilzLF4Bj2l8j8CKvqwt7guHuJV54hhXCDPrO3acjw2R4VFumfQon0f1wHbtjt5/wCW2BIPZuB/DQan8PusO1FLYud8WZYh/wAtm+cA9jtn8dXDXJ2oOm/kWkreYnCbexJ/05OyxPgMg+VdY1AUUUUGppa8EEEsrcI0Zz+EE1ytPcl2Zm3sxLHxLEk/EmugOl+86rRE+OMhSMexpF2v6Q1UDomHrLiJPWdQfZnJ+ANXBb+omjNiNF9Vd/3j2m+JNSy0F0rqsnUyRnOXXbjddxx832g2/A9IceFN2ho3WHaiRXcn0WbYBHPtYO/yp5sLmRw3WwtEQfrNGwbxUqTu9uKitqq76aPobH/3qf2tViVjlhVsbaq2DkbQBwe8Z51UV3rSr6N0wNJFWa0mTqrkoMmI8AxHdlUP5h3U+6T6QrCKAypcJK2MpHGcu7fVULy3441KmGQQd4PEHn7ab7fQltG+3HBCr8dpUUHPtxQRjos0JLDBLcXS7M13IZSp4quTsg9xOSceIqb0UUCUUUUUUlFFAUUUUBSUtJQFJRSGgUVVejYtJw3txdPo8TSStiNmlUdVECdlF443YqeaS1mtYPpZlyPqrlj7hnHnWXQWnIbyMyW5JUNsnKsuGABI3jB4jeMiiGPR2nNIvNGsujhHGzAO/XA7C8zjnipZRSUGlfvcbQW3WLZI7UkrN2T3CNR2vzCtmSz623aGbD7cZSQgYDbS4YhcnA3ndmvF7O0aFkjeVsgBEKAnPixAAHtr1oyeVgTNEIt/ZG2rkjntYGAfYTQcq6RtDFJJE3FGZD+EkZ+FdXahaW+VaNtpics0YDfeXst8Qa546V7HqdLXGOEmzKPxoAf6larW/h8vi+jZIifoZ2A8FdVcf1F6gtCiiigrHp7uNmyhT15t/wCFGP71VOpMe1ep9kM3wx+9WN/EG/zdoPtOfcoH71Aejlc3n4D/AHLV8VdsN6II02kmYHnFE8mz97ZBIpzs7pZUDoGAPrqyHdu3qwBFNd3rBa2gRbmdIiwyoc42gNxxTnZXqTRrJCwdHGVYcGHeKIbNZNabexCiYs0j/RxRqXkf2KOXjTXo3pAt5JliniuLV5DiP5VGYw5PABjuyaatCkf/AJLefKMdZ1SfJdr1MDa2fHj8a3+l8w/7Kl6/G0SBDnj1uezs8+G1nwzRU0opn1PvzcWFtKxyzxKWPecYJ+FPFEFJRRQFJRRRRVX64a13drpMRswEA2ZIwox1i/WDHmdzDd4VaFV30yWET26Sl1WeAkqpYBmjbHWALxONlW/Ce80E+tblZI1dDlXUMpHMEZFZapzVPpD+R2IiljZyrkRnaAAVstg8zg55cCKx3HSVeXT9XZo20fqwJtHzYgke3dQXHPOqDakZVA4liAPeajuk9erOEH5zbI9TePzHAqA22pOlbxg9zIsKnfmVjI4z3KM7/wAQqUaL6LLNMG4Mlw322Kr+VSMj2k0DPe9KUkjFLKAseA2VaVvcBge41iXQmmL7fO3ydDylbl/0k3e/Bqz7KxihXZhjSNRyRQo+FZ6CB6L6LrZMNdSSXDdxOwmfBFOce0mppY2UcMaxwosca+iqAADmd1bFJRDLp3Wi3tGVJWZpWGViiVpHI79hd4HiaxaG1utrmTqlLxzYz1U6NG5Heob0vKsWidCrZS3l5czKzTPtmRhsiGEZ2Uzk4Azx3ZwKjmtd/FpG7s4tHMJZoZ1mkmj3rDCuQwZ/E43eFBYc0oVSxzhRk4BJwN5wBvPsFaui9MpM2yiTjAztSQyxr7AzAZNbksgUFicAZJPcBvNNeiNa7O5k6u3uI5HwTsqTnA4nhQVb09W+LyB/XiIP4W3f3Gnb+HG57d5H4Rv/AHLWv0/rvtD4OP7awfw7P/v1yO+EfB/+9NF/UUUVBUH8QqfN2jfbce9Qf2qBdGjf79jvQ/3LVm9P9vnR8T+pOP61ZaqXUCfZ0hF9rK+9SR8RVV0FNoeCcKZ4Y5CowC6hsA8cZrctrZIkCRqERdyqowAPAcq05dHJOi9Zt4XgEkkQHPeFYbXnWzZ2iRJsRjZUb8ZJ3ned5JNEQrT8dnpHSDWVykkNzAokgnRlVmBwR1Z35xxwRxBxTPr5qzb2djLcXVxPczbBjt/lLghXf1EAG/AJz4VNtaNUre/CmYMsqfRzRHZdPY3MZ34NNejuj2FZVlup7i8aPfGLl9pUI4ELwJ9tFPGpdiYNH20TjDJEoYHkSMkfGnqkJooFpKKKAopKSgrDXvSukPljW1ssrKVDJ1S4yrA8XHPIYcRwpn0P0ZXsriS4McGSGOT1jnfvyFOPex41dFFBRml7jq9L9RfRRPHGwDZQYeJlGHA9mCfFSKu20tkiULEqonIIAB8Krnpl0N2Ir2MdqIiOXHONj2SfANu/HUm1A0uLmyXflo/m28QACh8wR5g1MzMyYbtSWkopKqCiikoory5ODgZONw7zyFeqSgj+qun00hBJtxqro7RTwsQ+wVOO1kDIOO6ot0qWUVnDHe2oWC6SVVQxgL1oOdpGUekMDPlUg05qVHNMbi3mltLg+lJbnHWf9ReDVq6P1AXr1nvrqa8kQ5QTegpHAhMnfREvTtINoekvaU+I3j44rW0foC2gfbht4o3xjaRADg8RmtqWMOpVhkMMEd4PGtfRuhooW2ogynGMdZIVx90sRndxxQVj0/tvtB98/wBtYP4dkzfXJ7oQPe//AGrB09XGbuBPUiJP4m3f207fw423bvJPCNP7m/epou+iiighnTDZdboa5xxjCyj/AOORWb+kNXOWh7nqriGQfUkRj7Awz8M11xpC1EsTxtwkUofYwI/euP7y2MUkkTelG7Rt7UYqfiKDqCJXkgAik6tt2HCq+BzwG3Vm0fZtGDtzSSlucmxux6qqoC0wdG+lvlNhE59IDYf7yHZP6Z86d7SO6LhpniRB/LiVmLbjjalY+e5RwqqcqKSofr1py5jmtbOxKLNdM3zjjIjRR2iB3/4oJjSVBLjVW/hRpYdKTPMoLbMyqY3wMkbP1Qaf9S9OG9sYp2UK7AhwOG2p2W2fAkZoh8pKKKKKSiigWikooNfSFmk8TxSDKSKUb2EYqpujS5eyv5LOc79oxN3EjfGw8D/rFXDVWdLGizDcQ38e4HEUuOTAkxv7eX4VoLSopv0BpEXFtHKOLL2h3MNzD31v0BSUUUQUlFMGuGsBtYlWFdu6mPV20XrOeLH7KjeTQP8ARUH6JLuaWzlNw7PILhwS7FsYC5A7hnO4bqm9BhvLbrE2dt03g7UbbLDHjg7vCvWirV4wRJM82T2S6xgqO7KKNr2kVr30E5YNbyquBgpIm0jb+OQQynluPLhWzPd9TbNLPsr1cZeTZzsgquWwTvxu3UHPvStfddpacjhHsxD8CDP9RarV/h8sSmjZJT/OnYj7qKqD+oPVBaRuzLJJK3F2Zz7WJNdX6i6J+SaOtoSMMkY2vvN2m+JNQP1FFFAVzd016E+TaTaRRhLpetH3xhZfjsn8VdI1AemfV35Xo5pEGZbXMy44lAPnVHflRn2qKCv+hLTWzLJasfSHWx+0YDj3EHyNWxpK4mBVbeIOWBy7uFSP2gAsx8APMVzHoTSrW1xHPHvMbBsesPrDzGRXUGjb5ZoUlj7SuoZfEEZA9tUZLVXCKJWVnx2ioKgnwUk4HnUE6UpFZraKBZDpAvtWpiIUx43Mzk/U8PCnDV7TOkLq6LvbC3sl2lxL9I7A4BHsIPcN/E1oa62s9tpGDSUELTpHGYZo03sFOSGUc+J9worX0xobTktqUN1bkkYdIgUdxzXrMYBPhin7o50jBLYqlvGYfk56mSJjlo5F9LJ+tk5OabpelG02fmYrmWU8IRCwOe4ngPLNZujTQs8EdxPdLsS3kxnMf/DByQD49o/CgmdJRSUC0lFFAUUUlAtNuseiVu7WW3fhIuAfVYb0byYA+VONFBWfRJpRlMtpLudCRg8njJRx8B+U1ZdVZr3bGx0pDeRDCTsNvHDrUxkH76/oas62nEiK671YBh7CMigy0lFFEaulNIJbwvNKcJGpZiO4d3jUG1PvoZpm0jfXFus8g2YImlj/AN2h5DedzHJz7fGp7d2qSo0cqh0YYZWGQw7iKZxqZo//APjt/wD61oI10S6RhEEsZljEj3UhVC67TAkYKrnJz4VYYqBdHGqiQxs9xbKs6zuYmdRtKn1Nk8hjNPWt82kI+rl0ekcqpkzQt6Ug5bJ8N/A5386gdtHm5VwkwjkTBxNHlCMcA0Rzx71byFRPpo02IbEQA9u4Ozj/AJa4L+W9R51NtFXLSQJJIhiZlDMjEEpkZwTXO3SPrF8tv5HU/NR5ji+6p3t+I7/dVGPo90H8s0nbwkZQN1knd1cfaOfAnZHnXV9VH/D/AKu9XbyXrjtT/NxHuiRu0fNx/SKtyoCiiigKRlyMHgeNLRQcs9Jmq50ffuijEEnzkB5bJ9JfarEjHdipb0K61BSbKZtzEtAT34yyZ8iR51Z3SRqiukrMxjAmjO3Ax5OARsn7LA4PkeVcwqskMv1o5Ym9jI6n9QRQdUaTuWijLJG8rbgqJjJJ4ZJ3Kvex4Vj0YJurzclOsJJxGDsoDwUE72x627PdTJ0fa2rpC33kCeMASr8A4HqnB/SnPTRuGKxWw2NsHbuDskQqN3ZX68hzuyMDBJ4YNU5UlIi4AGScDGTxOOZpaAqH3Ummusfqlser2jsbRk2tjPZ2sc8YqX1o6d0olrbSzyejEu1jvPBVHiSQPOgg91rBpeK7htmWzeSUglIhITHECNt3JICjBOO/FWOahvRvo5upa9uN9xenrWJ+pEcmJF7lwc+7uqYUQtJRUd1n1uis2SLYee4l+jghGWPi3qj/AL0VIqKhVtr8UlSPSNpLZ9YcRyOQyE9zMB2TU0oGTXTQvyyyliGOsxtxZ5SpvTfyyd3nUR1b1meDQ1xI6lZLXKqJAdztvVWB7mbh3EVZNQ3pQ0VcXVokNpGHLzK0uSqjYQHG0SfW2fy0RjtU008aP11kNpQ2yYnyMjODv8ak2hFuBDi8aNpcnJiBVdn6u486jc+rWkSu2ulHE/EIsaCEfZ2eOOWTmt3UTWN7yKRbhAlxbSGGcDgWGe0O4HB3eFQSaiilFB4lUlSFOyxBAbGdk43HHPHdWHRMsxBW4jCuv10OUlB4MuTlT3qeHeRvrBbxTx3BBPWwSEtkkBrduOz9uM8uanvB3e9ZdPRWNs08x3Dcq83c8FHjVET6YNa/ktt8nib5+cYOOKRZwzeBO8DzqmNU9APf3kVtF9c9tvUjGNtvIcPEitfT2l5Lu4eeY5dzw5KPqqvgOFdBdDepXyG16+ZcXNwAWB4xR8VTwO/J8cDlUE90fZpBEkUQCpGoRQOSqMCtiiigKKKKAooooCqi6aNQjKrX1ouZFHz8aj6RR/MUesBx7wO8VbtFBx7q/pyWznSe3bDLxHJ15q3ga6R1R1mh0jbiWE4YbpIz6SN3Hw7jzqvOlvoyMZe8sEyhy08Kj0DxLoB9XiSvLiKq/V/Ts1nMs1s+yw3EfVdeasOYqjpe90c8twpkYC3jw6opOZJRnfJ9ldxC8zvPCtm4vUR40ZsPKSEXBJbZG0x3cABzO7eO+mXUnXiDSSYUiOcDtxE7/EqfrL408potVnecks7qEG1jEaDfsoOQJ3nmd3cKDYqvemKctBbWo/8A2bhVb7qkfuRTq+s8smmBZWyq0cKFrt2B7JOCoU94yB45PdUnnKbSB9jaJwm1s5LAFiFzzwpO7uor1DEEVVUYCgKB3BRgfpXuikoCqg0frMkWmtISmKSecv8AJ7eKIZOzGSshydyjsr7zVv1W+p1sltp3SKS4WSYiWAtu20d2eTZPPey/lNBk0vrBFeKLHStrPaCcjq3fYK7YPZw/BW/zU+s4OrjSPaLbChdpuJ2RjJ8d1QnpjmjOj+oIDzyyIIEG9tsHewHEDGRn7WOdTa1RhGgc5YKAx72AAPxqIy1GNevlqRxz6PJYwvtSwjHz0XMDdxGOXInuxUnooIC3SzZBPRn67h1HVna2vVzwrc6NdFTIlxdXS7Et7L1xQ8UTtFARyPbPwqVt1QlUHY61gWXIXaKrjaI5kDaHvqN68aeuLGS1lVVa0aTq7nAJddogKQe7eeXEY50EkkvUWVImJDyBimQcNsY2htcNrBzjjgE8qwXei2M6TwMFkGEkBzszQ5PZb7S7RKnkd3Amti/0clxGobO5lkR1OGRhvVlPI4JHsJHOtfWbWW3sIjJcOB6iD0pD3Kv71RtaY0pFawPNOwVEGSeZPIKOZPdXOOvOt0mkbjbbsxLuij9Ud572PM151z1wm0jLtSnZjUnq4gdyA8z6zeNSbor6Nmv2W4u1K2gOVG8GcjkPsd554xQOXQtqAZ3W+u1+aQ5gRh9Kw4SEeqDw7yO4VfleIYgqhVACqMAAYAA3AAchXuoCiiigKKKKAooooCiiigDVPdJfRIJS1zoxQsh7UkHBZDzMfJW8OB8Odw0UHGCPJBLkbcUsZ8VdGHxBq2dTOmDGzFpIZ4AToPjIo/VfdVka79H1rpJcyDq5wMLNGBtbuAb118D5YqgNcOj+80cxMqdZDymiBK4+0OKH27vE1R0bYSwzL11uyOHA7aYO0BwBI7snca1JdGM14szkFIoysS78iRyesc8vRCqPa3fXMeg9PXFm+3aytGTxAPZb7y8DVp6vdNPBb+H2yQfuhP6GgsTSt463FtDGQGlZnfIB+ZiUF8e1njXP2qz6VvhBHtsC3aVAFxktI4RQM+LVraH1tsbvBguIy3qsdlhnlstg05Xujll6vbyQjiVcHcWXOznvG/OO8Cg83EojVnc4VAWY9wAyT7qaNPaAtb6NGuE2go245AWR0BAbIYbxuwcU66Y0cZ7eWINsmRGTaxnZ2hjOPOsklr82UHqFR4dnAoInqjq3o8EXVoTO29VmkdpCMcQudw9tSa1u0kLhDkxv1b8ey4VWx7mU+dNWoerTaPslt3cOVZm2lBA7RzwNOmjdF9VJcPtZ6+US4x6J6tIyPH6MGgxw34a5kg2SGjRJNo4w6yFxu9hTf94Vhu7l47uBSfmpldMYG6ZcOm/jvRZBjwFOP+z064Tb9sJ1fHcVLbW8czkcfE1r6U07bWwzcTxx49ZhnyHGg86T0YZWhdGCyQyB1JzgqQUlQ49ZGPmAeVOEoUKS+NkbyWxgY35JPDFVnp/plt0BFlG0zcmfKJ7vSPwqrdZdcru+P+8SnY5Rp2UH4efnmgtfXHpZhgzHYgTS8C/8tPP659m6qW0rpWa6lMlw7SSNuyfgFA4DwFOGq2p93pBgLWIlecr9mNfa3P2DJq/tROi+20fiR/n7kb+scDEZxj5tfq895yaggfRr0RNLs3Ok1Kx7mjtzkM/MGUfVHDs8TzxV7RxhQFUAADAAGAAOAA5V6ooCiiigKKKKAooooCiiigKKKKAooooCvLoCCCAQdxB3gjxFeqKCu9a+iCyu8tAPksp37UQGwT9qLcPdiqq1h6ItI22WjQXKDnD6X/1nefLNdM0UHFt1bvE2zKjxsOUispGPAgGnHRus13b/AEF1Og7g7EflOR8K63v9HRTrszxRyKdxDqrD4iohpHok0XKSfk5jJ5wvIo/LnZHuoKZtOlbSScZUf78a/qMU4x9M96OMUB8mH71NrvoJtD9HcXCeB2G/UU2S9AY+rfMPbED+jClEfbpnvOUMA/Of3rQu+lzSDei0SfdQH9Sal0fQH618fKED/XThbdA9qPpLmdvACNf2JoKh0lrpfz7pbuYj1VbYHuXFMqbUj4AZ3PdtMx/U10rYdDui4yC0Lykf8SSTH5VIB86l+i9CW9sMW8EUQ+wir8QKDmvV3ow0jd4PUmBD9e4ynuT0j7qtTVXoWtLfD3jG6k44I2Y1/BklvM+Qq0KKDFbW6RoEjVURRhVUBQo7gBuFZaKKAooooCiiigKKKKAooo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86501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4.bp.blogspot.com/-UEEwDtFVusE/UjrEPQEfFrI/AAAAAAAAAyM/jYsfgPzbDSE/s1600/termometro-digital.jpg"/>
          <p:cNvPicPr>
            <a:picLocks noChangeAspect="1" noChangeArrowheads="1"/>
          </p:cNvPicPr>
          <p:nvPr/>
        </p:nvPicPr>
        <p:blipFill>
          <a:blip r:embed="rId2" cstate="print"/>
          <a:srcRect/>
          <a:stretch>
            <a:fillRect/>
          </a:stretch>
        </p:blipFill>
        <p:spPr bwMode="auto">
          <a:xfrm rot="2075610">
            <a:off x="3682012" y="2290921"/>
            <a:ext cx="4761692" cy="2913560"/>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34</a:t>
            </a:fld>
            <a:endParaRPr lang="es-CL"/>
          </a:p>
        </p:txBody>
      </p:sp>
      <p:sp>
        <p:nvSpPr>
          <p:cNvPr id="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8" name="7 Rectángulo"/>
          <p:cNvSpPr/>
          <p:nvPr/>
        </p:nvSpPr>
        <p:spPr>
          <a:xfrm>
            <a:off x="899199" y="1484784"/>
            <a:ext cx="7596336"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Resolución.</a:t>
            </a:r>
          </a:p>
        </p:txBody>
      </p:sp>
      <p:sp>
        <p:nvSpPr>
          <p:cNvPr id="10" name="9 Rectángulo"/>
          <p:cNvSpPr/>
          <p:nvPr/>
        </p:nvSpPr>
        <p:spPr>
          <a:xfrm>
            <a:off x="929368" y="1916832"/>
            <a:ext cx="8035119" cy="410882"/>
          </a:xfrm>
          <a:prstGeom prst="rect">
            <a:avLst/>
          </a:prstGeom>
        </p:spPr>
        <p:txBody>
          <a:bodyPr wrap="square">
            <a:spAutoFit/>
          </a:bodyPr>
          <a:lstStyle/>
          <a:p>
            <a:pPr>
              <a:lnSpc>
                <a:spcPct val="115000"/>
              </a:lnSpc>
              <a:spcAft>
                <a:spcPts val="0"/>
              </a:spcAft>
            </a:pPr>
            <a:r>
              <a:rPr lang="es-ES" kern="1800" dirty="0">
                <a:solidFill>
                  <a:srgbClr val="000000"/>
                </a:solidFill>
                <a:latin typeface="Verdana" pitchFamily="34" charset="0"/>
                <a:ea typeface="Verdana" pitchFamily="34" charset="0"/>
                <a:cs typeface="Verdana" pitchFamily="34" charset="0"/>
              </a:rPr>
              <a:t>Indique la resolución de los siguientes instrumentos de medición.</a:t>
            </a:r>
          </a:p>
        </p:txBody>
      </p:sp>
      <p:sp>
        <p:nvSpPr>
          <p:cNvPr id="2" name="AutoShape 2" descr="data:image/jpeg;base64,/9j/4AAQSkZJRgABAQAAAQABAAD/2wCEAAkGBxQSEBUUEBQVFhQVGB8WFRcUGBQZHRQWFxcYFxUaGBceHCghGBwlHRUVITEhJSkrLi4vFx8zODMsNygtLysBCgoKDQ0NFA8QFCwcFBwsLCwsLCwsLCwsLCwsLCwsLCwsLCwrLCwsLCwsLDcsLCwsNywsLCwrKzcsLCw3Nzc3LP/AABEIAOAA4QMBIgACEQEDEQH/xAAcAAABBAMBAAAAAAAAAAAAAAAAAQUGBwMECAL/xABIEAACAQMABgYFCgUBBwQDAAABAgMABBEFBhIhMUEHEyJRYYEyUnGRoRQjM0JicoKSscEIQ6Ky0cIVJFNjc+HwJXSDkxZEVP/EABYBAQEBAAAAAAAAAAAAAAAAAAABAv/EABkRAQEBAAMAAAAAAAAAAAAAAAARASExQf/aAAwDAQACEQMRAD8AvGiiigKKKKAooooCiisdxOqKWdgqjiWIAHnQZKKgunOkiGPK2y9a3rHcvlzb4VAtMa43VxueVlX1Y+yPPG8+dBcmkdYLaD6aaNfDOT+UZNRu+6TrRPoxJJ7F2R/Vj9KpuacZ3nefef3NCRO3oxv7WGz/AHYNWKsm46Wj/Lth7Xk/YLWjL0s3PKGAe3rD/qFQmPRkp5KPNj+i1l/2FMea+Suf3FOCJYOl65HGCA+zrB+5rag6ZT/MtR+CT9itQZtWpfWH5H/zWCXV2YeqfzD/AE04Itey6X7NvpUmj/CHH9Jz8KlOitbrK5+guY2Pqk7LflbB+Fc4z6ImX+Wx+5hvgN/wpukGDggg9xGCPI76I66orl/Qmud7aEdRcPs/8OQl0/K3o+WKsrVvplichL6IxHh1keWQ+LL6S+WagtaitbR2kIp4xJBIkiNwZCGB8xWzQFFFFAUUUUBRRRQFFFFAUUUUBRRRQFFeXYAEk4A3knkKrDXTpBLEw2RwvBpRxPeE7h40Eo1p11htMonzk3qjgv3j+w31VOnNYJ7tszOSOSjcq+xf3NM/WEnGCWPADeT/AOd5p0sNBNIRtjP2B6I+8frfp7avSw1ozPkRja5Z4KPa3+MmnKy1feT0iW8Eyo9/pH4VM9B6BjZipZS0eNpFI7GeGQOHCn+CPqrpYSoCSR7URA39YhPWKfwlWHsbuoInozVDBA7KkjOBjJHM954jf408toCKHq9tSescRg9zMGIJ8OzjzFSG70eTNBKmAYyytnnHIvaA8dpUPka2L2zWVQr5wGVxg4IZGDL8QKQpk0pYJb20sqoCY0L4PPZGTThLZIsbOFG5S3uXNOE0SupVwCrAhgeBB3EGtWz0hDM0sUTo5hPVyqN+wSCArcuR3eFER3UC9N9YJcTKgd2cdgYGFcqvwApzsIFlacFFAil6pftYjRiT5uR5VhuNZ9HWbdQ08EJH8tcAKTvOQowKebFo2TbhKlJDt7SEEOTjLZHHgPdQM02jYWmMOx2hH1hO7ABYqo9pw3urQ0lqlEwAbZ7RwA2Dk4JwAeeAfdUnis1WWSUZ2pAqtngBHtbIHd6bVguLNnuopDjq4kcqOfWvhQceCbY/FQVfpjo2G8xZQ+GWH5TvHkag2l9Az2+TInZHF0yQB3ndlfMV0NpW7KvDFHs9ZK/MZ2Y07UrEezsjxYV40raQhdqUqgyF2mIAyxwBk95OKDnbQen7izk6y0laNuYG9W+8h3N+tXdqN0rQ3ZWG7AgnO4H+XIfssfRPgfImo5rR0apJl4D1bcdw7Le1Rw9o+NVXpXRctu/V3CFTy5hh3qeBFIOvqK5/6OulGS0KwXpMltuVXOS8A4e108OIxzq+rS5SVFkiYOjjKspyGB4EGoM1FFFAUUUUBRRRQFFFFAUjMACScAbyTypaqnpU1xJLWdu24bp2HM+oD+vu76DS6QNeDcMYLZiIQSGYfzSP9H61CLdGkbZQb+ZPBR3n/HOsNnA0jhU48STwUcyf8c6sHVrV4YAA7PEk8WPeTVVq6v6uZ4A7/SY8W/wPCploiCNJmgK7Lqodc4+dQ7iy9+DuI5ZHfWaJHgmUFdqCTCqUUkxSfbxxRvW5Hju308SWyMyMygsmShPFdoYbHtFCo6mqhj0p8tgkEayIVuI8E9ad2yRvwDuBz4eJqTED3cPCo5rjrhDYRnby0xXMcaqSSd4BY8FXI4msfR9puS60alxdMC5L7TBQowjEDcPAUEnoqtb/AKQzLpO0t7IkQtKEmd0I63JAwm0MhRv3881ZVENmn7W5li2bSZIHO4u8ZcgY+qNoYPic1Vupdtcw2+mYbXMtysixKwwCzZlVpBtHceJ3mrkquuj6dY77TTOwVEuNpmO4KA05JNBJNXtVLaC0SFoI2LKOuMiqzSOR2y7HJO/NR7o0Tqb3SNrCSbaGUGMZJCM3pKD5fCtmPSF5pUE2bfJLEkgTkZmnAOCY1O5F49o791SXV3QEFjD1VspAJ2mZjlnc8WZuZoHSkopDQYLiaNGUyMisx2ELFQST9VSeOcDcKj+t+rUl9LbK0ii1jk6yePBzKV3oM8MbsY8TUJ1wgvv9oWEl80HVmdVijgLkIcgsSWUEk9/wFW61BpaTvFhReztMzBI41wC7HkO4AAk9wBrQ1h1ahuoykqBgfIg8ip5Hxp1a2QyLIRl1Uqrb9ysQWwOG/ZG+tK+vJDMkMA37nlkZTsxxZO4es7bJAHIZJ5AhQOuGqUthJ2stExOxIB7lfub9eVO3Rt0gPo6Tq5Sz2jHtIN5iJO90H6rz4jfxu7SmjY7iJo5VDI4IYHmD/wCca5/121SfR8+N7Qufmn8slW+0N/tG/voOobW5SVFkjYMjgMrKchgeBBrLXP8A0Ra8m0lFpcsfk8rYQn+TI3+hj7ic8zXQFQFFFFAUUUUBRRXiWQKpZjgAEknkBvJoIx0h6z/IrbsH56Xsxj1fWfy/UiqF3s27LMxwO9ifGnXXLT5vbt5cnY9GIeqg4eZ3nzrc1Q0XtnrCN5OI/ZwZvPePYD31elPmqmgMADiTvdu8/wCBwFTiawljCvbHLIMGFiAso8G+o45HhyPePNtoYGIKGdG3EOhwVYcD3MPA5Bp1sFkCYnKFwSNpAQGHI4PonvG+oVnU7u79qWikqo19JD5mX/pt/aah/Quf/Rofvyf3mpjfDMUgG8lGwO/smol0QWskWiYkmR43DyZV1ZTvbIODvoG7pGP/AKtob/rN/fBVi1AOkGylfSWiXjjd1jmYyMiswQF4N7EDsjcePcan1AVAbzo8d1vwtyF+XSrI3zZ7Cq7uUPa7WdsDPhU+ooIPaaqaRijWOPSYCIAqjqF3KNwHGn7V3RtzDt/K7r5RtY2ewE2MZzwO/OR7qeaKApDS0lBAelD6fRn/ALsfoKnxqPa2atm8e1YSBPk8wl3qW28fV4jHt31IDQFJRRQN0azPOWc9XDGSEQEEzHhtufqr3KN/M91Lp7Q0d3A0Mw7Lc+asODDxFbk5YK2wAXwdkMSAWxuBODgZ54rV0VaSJtNNKZJHxnGQiAcFjTkN/E7zz8A5r1j0TJaXDwTDtLz5Op9Fh4H/ADV4dC2ufyu3+Sztme3UBSTvli4KfFl3A+R51r9LWqvyu16+Jfn4BkY4vHxdfaN5Hs8apTV3TUlldRXMJO1GwJA+un10PgRke48qDr+itTRWkEuII5ojlJFDqR3Ef+CtuoCiiigKgnS7pzqLMQqe3cZX/wCMY6z35A86ndc/9J+mev0jIAezD8yvtX0/6sjyoI1ZWplkWMbto7z3LxY+6rg1Z0UNnhsjGyuOIGMDB76gWothts0h5nYX2DBb44HlVrDR0myphlMbKMbJUOjffXcfMMPOjRq1c1du7O4IF2ZrIhjsTDMiOTuAbu3nf4cKx6469x2ckMUWxLNJIqsu1ujRjjaJHPJG6pZb7WwvWbO3jtbGdnPPGd+PbVYdK+hbe3Sze3gjjdrxQzIoUsCCSCRx3jNVEw1u1qFm8cEUZnupjiGEHGePaY/VXcfce6mm50hpqBDNJDZyxqNp4YTIJFUbzssdzECtLQ463Wi8d+MMIVM8gdkbvIt+Y1YwoGnVjT8V9bLPBnB3MrcUYcVP+eYxTqarjos7F9pSFfQSYMo5AkuDj3D3VY9EFFFJQFFFFFFFFJQFFFFAUlFFEJVdQRPpi9uhJPLHZWsnUrFC2wZZFztM7DfjP6CrFNMWsWskFlsqwLzSfRwQrmSU+AHL7RoInexyaGvLQQzSSWd1L1LxTMXMTkqFZGO/Haz5eNSTXDRt7cdXHZzrBEcid8Hbxy2D47+GPbTVZaDur67hu9JKsUcB27e1U7RViQQ0rcCwwvu5VOKDBomz6mCOIu0mwoTbfG0wAxlsVz30l6vfIr91UYilzLF4Bj2l8j8CKvqwt7guHuJV54hhXCDPrO3acjw2R4VFumfQon0f1wHbtjt5/wCW2BIPZuB/DQan8PusO1FLYud8WZYh/wAtm+cA9jtn8dXDXJ2oOm/kWkreYnCbexJ/05OyxPgMg+VdY1AUUUUGppa8EEEsrcI0Zz+EE1ytPcl2Zm3sxLHxLEk/EmugOl+86rRE+OMhSMexpF2v6Q1UDomHrLiJPWdQfZnJ+ANXBb+omjNiNF9Vd/3j2m+JNSy0F0rqsnUyRnOXXbjddxx832g2/A9IceFN2ho3WHaiRXcn0WbYBHPtYO/yp5sLmRw3WwtEQfrNGwbxUqTu9uKitqq76aPobH/3qf2tViVjlhVsbaq2DkbQBwe8Z51UV3rSr6N0wNJFWa0mTqrkoMmI8AxHdlUP5h3U+6T6QrCKAypcJK2MpHGcu7fVULy3441KmGQQd4PEHn7ab7fQltG+3HBCr8dpUUHPtxQRjos0JLDBLcXS7M13IZSp4quTsg9xOSceIqb0UUCUUUUUUlFFAUUUUBSUtJQFJRSGgUVVejYtJw3txdPo8TSStiNmlUdVECdlF443YqeaS1mtYPpZlyPqrlj7hnHnWXQWnIbyMyW5JUNsnKsuGABI3jB4jeMiiGPR2nNIvNGsujhHGzAO/XA7C8zjnipZRSUGlfvcbQW3WLZI7UkrN2T3CNR2vzCtmSz623aGbD7cZSQgYDbS4YhcnA3ndmvF7O0aFkjeVsgBEKAnPixAAHtr1oyeVgTNEIt/ZG2rkjntYGAfYTQcq6RtDFJJE3FGZD+EkZ+FdXahaW+VaNtpics0YDfeXst8Qa546V7HqdLXGOEmzKPxoAf6larW/h8vi+jZIifoZ2A8FdVcf1F6gtCiiigrHp7uNmyhT15t/wCFGP71VOpMe1ep9kM3wx+9WN/EG/zdoPtOfcoH71Aejlc3n4D/AHLV8VdsN6II02kmYHnFE8mz97ZBIpzs7pZUDoGAPrqyHdu3qwBFNd3rBa2gRbmdIiwyoc42gNxxTnZXqTRrJCwdHGVYcGHeKIbNZNabexCiYs0j/RxRqXkf2KOXjTXo3pAt5JliniuLV5DiP5VGYw5PABjuyaatCkf/AJLefKMdZ1SfJdr1MDa2fHj8a3+l8w/7Kl6/G0SBDnj1uezs8+G1nwzRU0opn1PvzcWFtKxyzxKWPecYJ+FPFEFJRRQFJRRRRVX64a13drpMRswEA2ZIwox1i/WDHmdzDd4VaFV30yWET26Sl1WeAkqpYBmjbHWALxONlW/Ce80E+tblZI1dDlXUMpHMEZFZapzVPpD+R2IiljZyrkRnaAAVstg8zg55cCKx3HSVeXT9XZo20fqwJtHzYgke3dQXHPOqDakZVA4liAPeajuk9erOEH5zbI9TePzHAqA22pOlbxg9zIsKnfmVjI4z3KM7/wAQqUaL6LLNMG4Mlw322Kr+VSMj2k0DPe9KUkjFLKAseA2VaVvcBge41iXQmmL7fO3ydDylbl/0k3e/Bqz7KxihXZhjSNRyRQo+FZ6CB6L6LrZMNdSSXDdxOwmfBFOce0mppY2UcMaxwosca+iqAADmd1bFJRDLp3Wi3tGVJWZpWGViiVpHI79hd4HiaxaG1utrmTqlLxzYz1U6NG5Heob0vKsWidCrZS3l5czKzTPtmRhsiGEZ2Uzk4Azx3ZwKjmtd/FpG7s4tHMJZoZ1mkmj3rDCuQwZ/E43eFBYc0oVSxzhRk4BJwN5wBvPsFaui9MpM2yiTjAztSQyxr7AzAZNbksgUFicAZJPcBvNNeiNa7O5k6u3uI5HwTsqTnA4nhQVb09W+LyB/XiIP4W3f3Gnb+HG57d5H4Rv/AHLWv0/rvtD4OP7awfw7P/v1yO+EfB/+9NF/UUUVBUH8QqfN2jfbce9Qf2qBdGjf79jvQ/3LVm9P9vnR8T+pOP61ZaqXUCfZ0hF9rK+9SR8RVV0FNoeCcKZ4Y5CowC6hsA8cZrctrZIkCRqERdyqowAPAcq05dHJOi9Zt4XgEkkQHPeFYbXnWzZ2iRJsRjZUb8ZJ3ned5JNEQrT8dnpHSDWVykkNzAokgnRlVmBwR1Z35xxwRxBxTPr5qzb2djLcXVxPczbBjt/lLghXf1EAG/AJz4VNtaNUre/CmYMsqfRzRHZdPY3MZ34NNejuj2FZVlup7i8aPfGLl9pUI4ELwJ9tFPGpdiYNH20TjDJEoYHkSMkfGnqkJooFpKKKAopKSgrDXvSukPljW1ssrKVDJ1S4yrA8XHPIYcRwpn0P0ZXsriS4McGSGOT1jnfvyFOPex41dFFBRml7jq9L9RfRRPHGwDZQYeJlGHA9mCfFSKu20tkiULEqonIIAB8Krnpl0N2Ir2MdqIiOXHONj2SfANu/HUm1A0uLmyXflo/m28QACh8wR5g1MzMyYbtSWkopKqCiikoory5ODgZONw7zyFeqSgj+qun00hBJtxqro7RTwsQ+wVOO1kDIOO6ot0qWUVnDHe2oWC6SVVQxgL1oOdpGUekMDPlUg05qVHNMbi3mltLg+lJbnHWf9ReDVq6P1AXr1nvrqa8kQ5QTegpHAhMnfREvTtINoekvaU+I3j44rW0foC2gfbht4o3xjaRADg8RmtqWMOpVhkMMEd4PGtfRuhooW2ogynGMdZIVx90sRndxxQVj0/tvtB98/wBtYP4dkzfXJ7oQPe//AGrB09XGbuBPUiJP4m3f207fw423bvJPCNP7m/epou+iiighnTDZdboa5xxjCyj/AOORWb+kNXOWh7nqriGQfUkRj7Awz8M11xpC1EsTxtwkUofYwI/euP7y2MUkkTelG7Rt7UYqfiKDqCJXkgAik6tt2HCq+BzwG3Vm0fZtGDtzSSlucmxux6qqoC0wdG+lvlNhE59IDYf7yHZP6Z86d7SO6LhpniRB/LiVmLbjjalY+e5RwqqcqKSofr1py5jmtbOxKLNdM3zjjIjRR2iB3/4oJjSVBLjVW/hRpYdKTPMoLbMyqY3wMkbP1Qaf9S9OG9sYp2UK7AhwOG2p2W2fAkZoh8pKKKKKSiigWikooNfSFmk8TxSDKSKUb2EYqpujS5eyv5LOc79oxN3EjfGw8D/rFXDVWdLGizDcQ38e4HEUuOTAkxv7eX4VoLSopv0BpEXFtHKOLL2h3MNzD31v0BSUUUQUlFMGuGsBtYlWFdu6mPV20XrOeLH7KjeTQP8ARUH6JLuaWzlNw7PILhwS7FsYC5A7hnO4bqm9BhvLbrE2dt03g7UbbLDHjg7vCvWirV4wRJM82T2S6xgqO7KKNr2kVr30E5YNbyquBgpIm0jb+OQQynluPLhWzPd9TbNLPsr1cZeTZzsgquWwTvxu3UHPvStfddpacjhHsxD8CDP9RarV/h8sSmjZJT/OnYj7qKqD+oPVBaRuzLJJK3F2Zz7WJNdX6i6J+SaOtoSMMkY2vvN2m+JNQP1FFFAVzd016E+TaTaRRhLpetH3xhZfjsn8VdI1AemfV35Xo5pEGZbXMy44lAPnVHflRn2qKCv+hLTWzLJasfSHWx+0YDj3EHyNWxpK4mBVbeIOWBy7uFSP2gAsx8APMVzHoTSrW1xHPHvMbBsesPrDzGRXUGjb5ZoUlj7SuoZfEEZA9tUZLVXCKJWVnx2ioKgnwUk4HnUE6UpFZraKBZDpAvtWpiIUx43Mzk/U8PCnDV7TOkLq6LvbC3sl2lxL9I7A4BHsIPcN/E1oa62s9tpGDSUELTpHGYZo03sFOSGUc+J9worX0xobTktqUN1bkkYdIgUdxzXrMYBPhin7o50jBLYqlvGYfk56mSJjlo5F9LJ+tk5OabpelG02fmYrmWU8IRCwOe4ngPLNZujTQs8EdxPdLsS3kxnMf/DByQD49o/CgmdJRSUC0lFFAUUUlAtNuseiVu7WW3fhIuAfVYb0byYA+VONFBWfRJpRlMtpLudCRg8njJRx8B+U1ZdVZr3bGx0pDeRDCTsNvHDrUxkH76/oas62nEiK671YBh7CMigy0lFFEaulNIJbwvNKcJGpZiO4d3jUG1PvoZpm0jfXFus8g2YImlj/AN2h5DedzHJz7fGp7d2qSo0cqh0YYZWGQw7iKZxqZo//APjt/wD61oI10S6RhEEsZljEj3UhVC67TAkYKrnJz4VYYqBdHGqiQxs9xbKs6zuYmdRtKn1Nk8hjNPWt82kI+rl0ekcqpkzQt6Ug5bJ8N/A5386gdtHm5VwkwjkTBxNHlCMcA0Rzx71byFRPpo02IbEQA9u4Ozj/AJa4L+W9R51NtFXLSQJJIhiZlDMjEEpkZwTXO3SPrF8tv5HU/NR5ji+6p3t+I7/dVGPo90H8s0nbwkZQN1knd1cfaOfAnZHnXV9VH/D/AKu9XbyXrjtT/NxHuiRu0fNx/SKtyoCiiigKRlyMHgeNLRQcs9Jmq50ffuijEEnzkB5bJ9JfarEjHdipb0K61BSbKZtzEtAT34yyZ8iR51Z3SRqiukrMxjAmjO3Ax5OARsn7LA4PkeVcwqskMv1o5Ym9jI6n9QRQdUaTuWijLJG8rbgqJjJJ4ZJ3Kvex4Vj0YJurzclOsJJxGDsoDwUE72x627PdTJ0fa2rpC33kCeMASr8A4HqnB/SnPTRuGKxWw2NsHbuDskQqN3ZX68hzuyMDBJ4YNU5UlIi4AGScDGTxOOZpaAqH3Ummusfqlser2jsbRk2tjPZ2sc8YqX1o6d0olrbSzyejEu1jvPBVHiSQPOgg91rBpeK7htmWzeSUglIhITHECNt3JICjBOO/FWOahvRvo5upa9uN9xenrWJ+pEcmJF7lwc+7uqYUQtJRUd1n1uis2SLYee4l+jghGWPi3qj/AL0VIqKhVtr8UlSPSNpLZ9YcRyOQyE9zMB2TU0oGTXTQvyyyliGOsxtxZ5SpvTfyyd3nUR1b1meDQ1xI6lZLXKqJAdztvVWB7mbh3EVZNQ3pQ0VcXVokNpGHLzK0uSqjYQHG0SfW2fy0RjtU008aP11kNpQ2yYnyMjODv8ak2hFuBDi8aNpcnJiBVdn6u486jc+rWkSu2ulHE/EIsaCEfZ2eOOWTmt3UTWN7yKRbhAlxbSGGcDgWGe0O4HB3eFQSaiilFB4lUlSFOyxBAbGdk43HHPHdWHRMsxBW4jCuv10OUlB4MuTlT3qeHeRvrBbxTx3BBPWwSEtkkBrduOz9uM8uanvB3e9ZdPRWNs08x3Dcq83c8FHjVET6YNa/ktt8nib5+cYOOKRZwzeBO8DzqmNU9APf3kVtF9c9tvUjGNtvIcPEitfT2l5Lu4eeY5dzw5KPqqvgOFdBdDepXyG16+ZcXNwAWB4xR8VTwO/J8cDlUE90fZpBEkUQCpGoRQOSqMCtiiigKKKKAooooCqi6aNQjKrX1ouZFHz8aj6RR/MUesBx7wO8VbtFBx7q/pyWznSe3bDLxHJ15q3ga6R1R1mh0jbiWE4YbpIz6SN3Hw7jzqvOlvoyMZe8sEyhy08Kj0DxLoB9XiSvLiKq/V/Ts1nMs1s+yw3EfVdeasOYqjpe90c8twpkYC3jw6opOZJRnfJ9ldxC8zvPCtm4vUR40ZsPKSEXBJbZG0x3cABzO7eO+mXUnXiDSSYUiOcDtxE7/EqfrL408potVnecks7qEG1jEaDfsoOQJ3nmd3cKDYqvemKctBbWo/8A2bhVb7qkfuRTq+s8smmBZWyq0cKFrt2B7JOCoU94yB45PdUnnKbSB9jaJwm1s5LAFiFzzwpO7uor1DEEVVUYCgKB3BRgfpXuikoCqg0frMkWmtISmKSecv8AJ7eKIZOzGSshydyjsr7zVv1W+p1sltp3SKS4WSYiWAtu20d2eTZPPey/lNBk0vrBFeKLHStrPaCcjq3fYK7YPZw/BW/zU+s4OrjSPaLbChdpuJ2RjJ8d1QnpjmjOj+oIDzyyIIEG9tsHewHEDGRn7WOdTa1RhGgc5YKAx72AAPxqIy1GNevlqRxz6PJYwvtSwjHz0XMDdxGOXInuxUnooIC3SzZBPRn67h1HVna2vVzwrc6NdFTIlxdXS7Et7L1xQ8UTtFARyPbPwqVt1QlUHY61gWXIXaKrjaI5kDaHvqN68aeuLGS1lVVa0aTq7nAJddogKQe7eeXEY50EkkvUWVImJDyBimQcNsY2htcNrBzjjgE8qwXei2M6TwMFkGEkBzszQ5PZb7S7RKnkd3Amti/0clxGobO5lkR1OGRhvVlPI4JHsJHOtfWbWW3sIjJcOB6iD0pD3Kv71RtaY0pFawPNOwVEGSeZPIKOZPdXOOvOt0mkbjbbsxLuij9Ud572PM151z1wm0jLtSnZjUnq4gdyA8z6zeNSbor6Nmv2W4u1K2gOVG8GcjkPsd554xQOXQtqAZ3W+u1+aQ5gRh9Kw4SEeqDw7yO4VfleIYgqhVACqMAAYAA3AAchXuoCiiigKKKKAooooCiiigDVPdJfRIJS1zoxQsh7UkHBZDzMfJW8OB8Odw0UHGCPJBLkbcUsZ8VdGHxBq2dTOmDGzFpIZ4AToPjIo/VfdVka79H1rpJcyDq5wMLNGBtbuAb118D5YqgNcOj+80cxMqdZDymiBK4+0OKH27vE1R0bYSwzL11uyOHA7aYO0BwBI7snca1JdGM14szkFIoysS78iRyesc8vRCqPa3fXMeg9PXFm+3aytGTxAPZb7y8DVp6vdNPBb+H2yQfuhP6GgsTSt463FtDGQGlZnfIB+ZiUF8e1njXP2qz6VvhBHtsC3aVAFxktI4RQM+LVraH1tsbvBguIy3qsdlhnlstg05Xujll6vbyQjiVcHcWXOznvG/OO8Cg83EojVnc4VAWY9wAyT7qaNPaAtb6NGuE2go245AWR0BAbIYbxuwcU66Y0cZ7eWINsmRGTaxnZ2hjOPOsklr82UHqFR4dnAoInqjq3o8EXVoTO29VmkdpCMcQudw9tSa1u0kLhDkxv1b8ey4VWx7mU+dNWoerTaPslt3cOVZm2lBA7RzwNOmjdF9VJcPtZ6+US4x6J6tIyPH6MGgxw34a5kg2SGjRJNo4w6yFxu9hTf94Vhu7l47uBSfmpldMYG6ZcOm/jvRZBjwFOP+z064Tb9sJ1fHcVLbW8czkcfE1r6U07bWwzcTxx49ZhnyHGg86T0YZWhdGCyQyB1JzgqQUlQ49ZGPmAeVOEoUKS+NkbyWxgY35JPDFVnp/plt0BFlG0zcmfKJ7vSPwqrdZdcru+P+8SnY5Rp2UH4efnmgtfXHpZhgzHYgTS8C/8tPP659m6qW0rpWa6lMlw7SSNuyfgFA4DwFOGq2p93pBgLWIlecr9mNfa3P2DJq/tROi+20fiR/n7kb+scDEZxj5tfq895yaggfRr0RNLs3Ok1Kx7mjtzkM/MGUfVHDs8TzxV7RxhQFUAADAAGAAOAA5V6ooCiiigKKKKAooooCiiigKKKKAooooCvLoCCCAQdxB3gjxFeqKCu9a+iCyu8tAPksp37UQGwT9qLcPdiqq1h6ItI22WjQXKDnD6X/1nefLNdM0UHFt1bvE2zKjxsOUispGPAgGnHRus13b/AEF1Og7g7EflOR8K63v9HRTrszxRyKdxDqrD4iohpHok0XKSfk5jJ5wvIo/LnZHuoKZtOlbSScZUf78a/qMU4x9M96OMUB8mH71NrvoJtD9HcXCeB2G/UU2S9AY+rfMPbED+jClEfbpnvOUMA/Of3rQu+lzSDei0SfdQH9Sal0fQH618fKED/XThbdA9qPpLmdvACNf2JoKh0lrpfz7pbuYj1VbYHuXFMqbUj4AZ3PdtMx/U10rYdDui4yC0Lykf8SSTH5VIB86l+i9CW9sMW8EUQ+wir8QKDmvV3ow0jd4PUmBD9e4ynuT0j7qtTVXoWtLfD3jG6k44I2Y1/BklvM+Qq0KKDFbW6RoEjVURRhVUBQo7gBuFZaKKAooooCiiigKKKKAooo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074" name="Picture 2" descr="http://www.labprocess.es/WebRoot/StoreES3/Shops/eb9531/4E88/3111/1C51/AFE4/CF9A/AC10/1415/2383/5020-3821_copiar_ml.jpg"/>
          <p:cNvPicPr>
            <a:picLocks noChangeAspect="1" noChangeArrowheads="1"/>
          </p:cNvPicPr>
          <p:nvPr/>
        </p:nvPicPr>
        <p:blipFill>
          <a:blip r:embed="rId3" cstate="print"/>
          <a:srcRect l="6921" t="8210" r="8660" b="7372"/>
          <a:stretch>
            <a:fillRect/>
          </a:stretch>
        </p:blipFill>
        <p:spPr bwMode="auto">
          <a:xfrm>
            <a:off x="1259632" y="2564904"/>
            <a:ext cx="1296144" cy="1296144"/>
          </a:xfrm>
          <a:prstGeom prst="rect">
            <a:avLst/>
          </a:prstGeom>
          <a:noFill/>
        </p:spPr>
      </p:pic>
      <p:pic>
        <p:nvPicPr>
          <p:cNvPr id="9" name="8 Imagen"/>
          <p:cNvPicPr/>
          <p:nvPr/>
        </p:nvPicPr>
        <p:blipFill>
          <a:blip r:embed="rId4" cstate="print">
            <a:lum bright="20000"/>
          </a:blip>
          <a:srcRect l="49237" t="54933" r="37166" b="20333"/>
          <a:stretch>
            <a:fillRect/>
          </a:stretch>
        </p:blipFill>
        <p:spPr bwMode="auto">
          <a:xfrm>
            <a:off x="1331640" y="4365104"/>
            <a:ext cx="1512168" cy="1512168"/>
          </a:xfrm>
          <a:prstGeom prst="ellipse">
            <a:avLst/>
          </a:prstGeom>
          <a:noFill/>
          <a:ln w="9525">
            <a:noFill/>
            <a:miter lim="800000"/>
            <a:headEnd/>
            <a:tailEnd/>
          </a:ln>
        </p:spPr>
      </p:pic>
      <p:pic>
        <p:nvPicPr>
          <p:cNvPr id="3078" name="Picture 6" descr="http://www.cuantos.net/wp-content/uploads/Cuánto-es-una-pulgada-en-centímetros.jpg"/>
          <p:cNvPicPr>
            <a:picLocks noChangeAspect="1" noChangeArrowheads="1"/>
          </p:cNvPicPr>
          <p:nvPr/>
        </p:nvPicPr>
        <p:blipFill>
          <a:blip r:embed="rId5" cstate="print"/>
          <a:srcRect t="52762"/>
          <a:stretch>
            <a:fillRect/>
          </a:stretch>
        </p:blipFill>
        <p:spPr bwMode="auto">
          <a:xfrm>
            <a:off x="4211960" y="5013176"/>
            <a:ext cx="4186436" cy="644699"/>
          </a:xfrm>
          <a:prstGeom prst="rect">
            <a:avLst/>
          </a:prstGeom>
          <a:noFill/>
        </p:spPr>
      </p:pic>
      <p:sp>
        <p:nvSpPr>
          <p:cNvPr id="13" name="12 CuadroTexto"/>
          <p:cNvSpPr txBox="1"/>
          <p:nvPr/>
        </p:nvSpPr>
        <p:spPr>
          <a:xfrm>
            <a:off x="2771800" y="2924944"/>
            <a:ext cx="1584176" cy="369332"/>
          </a:xfrm>
          <a:prstGeom prst="rect">
            <a:avLst/>
          </a:prstGeom>
          <a:noFill/>
        </p:spPr>
        <p:txBody>
          <a:bodyPr wrap="square" rtlCol="0">
            <a:spAutoFit/>
          </a:bodyPr>
          <a:lstStyle/>
          <a:p>
            <a:r>
              <a:rPr lang="es-CL"/>
              <a:t>1 segundo </a:t>
            </a:r>
            <a:endParaRPr lang="es-CL" dirty="0"/>
          </a:p>
        </p:txBody>
      </p:sp>
      <p:sp>
        <p:nvSpPr>
          <p:cNvPr id="14" name="13 CuadroTexto"/>
          <p:cNvSpPr txBox="1"/>
          <p:nvPr/>
        </p:nvSpPr>
        <p:spPr>
          <a:xfrm>
            <a:off x="971600" y="6165304"/>
            <a:ext cx="2448272" cy="369332"/>
          </a:xfrm>
          <a:prstGeom prst="rect">
            <a:avLst/>
          </a:prstGeom>
          <a:noFill/>
        </p:spPr>
        <p:txBody>
          <a:bodyPr wrap="square" rtlCol="0">
            <a:spAutoFit/>
          </a:bodyPr>
          <a:lstStyle/>
          <a:p>
            <a:r>
              <a:rPr lang="es-CL" dirty="0"/>
              <a:t>5 centésimas de mm </a:t>
            </a:r>
          </a:p>
        </p:txBody>
      </p:sp>
      <p:sp>
        <p:nvSpPr>
          <p:cNvPr id="15" name="14 CuadroTexto"/>
          <p:cNvSpPr txBox="1"/>
          <p:nvPr/>
        </p:nvSpPr>
        <p:spPr>
          <a:xfrm>
            <a:off x="5508104" y="2852936"/>
            <a:ext cx="2520280" cy="369332"/>
          </a:xfrm>
          <a:prstGeom prst="rect">
            <a:avLst/>
          </a:prstGeom>
          <a:noFill/>
        </p:spPr>
        <p:txBody>
          <a:bodyPr wrap="square" rtlCol="0">
            <a:spAutoFit/>
          </a:bodyPr>
          <a:lstStyle/>
          <a:p>
            <a:r>
              <a:rPr lang="es-CL" dirty="0"/>
              <a:t>1 decima de grado</a:t>
            </a:r>
          </a:p>
        </p:txBody>
      </p:sp>
      <p:sp>
        <p:nvSpPr>
          <p:cNvPr id="16" name="15 CuadroTexto"/>
          <p:cNvSpPr txBox="1"/>
          <p:nvPr/>
        </p:nvSpPr>
        <p:spPr>
          <a:xfrm>
            <a:off x="5508104" y="6021288"/>
            <a:ext cx="2520280" cy="369332"/>
          </a:xfrm>
          <a:prstGeom prst="rect">
            <a:avLst/>
          </a:prstGeom>
          <a:noFill/>
        </p:spPr>
        <p:txBody>
          <a:bodyPr wrap="square" rtlCol="0">
            <a:spAutoFit/>
          </a:bodyPr>
          <a:lstStyle/>
          <a:p>
            <a:r>
              <a:rPr lang="es-CL" dirty="0"/>
              <a:t>1/8 de pulgada</a:t>
            </a:r>
          </a:p>
        </p:txBody>
      </p:sp>
    </p:spTree>
    <p:extLst>
      <p:ext uri="{BB962C8B-B14F-4D97-AF65-F5344CB8AC3E}">
        <p14:creationId xmlns:p14="http://schemas.microsoft.com/office/powerpoint/2010/main" val="414088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9701"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sp>
        <p:nvSpPr>
          <p:cNvPr id="29702"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pic>
        <p:nvPicPr>
          <p:cNvPr id="29703"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1547664" y="1556792"/>
            <a:ext cx="3528392" cy="1692771"/>
          </a:xfrm>
          <a:prstGeom prst="rect">
            <a:avLst/>
          </a:prstGeom>
          <a:noFill/>
        </p:spPr>
        <p:txBody>
          <a:bodyPr wrap="square">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a:latin typeface="Verdana" pitchFamily="34" charset="0"/>
                <a:ea typeface="Verdana" pitchFamily="34" charset="0"/>
                <a:cs typeface="Verdana" pitchFamily="34" charset="0"/>
              </a:rPr>
              <a:t>Fin de la </a:t>
            </a:r>
          </a:p>
          <a:p>
            <a:pPr fontAlgn="auto">
              <a:spcBef>
                <a:spcPts val="0"/>
              </a:spcBef>
              <a:spcAft>
                <a:spcPts val="0"/>
              </a:spcAft>
              <a:defRPr/>
            </a:pPr>
            <a:r>
              <a:rPr lang="es-ES" sz="2400" b="1" dirty="0">
                <a:latin typeface="Verdana" pitchFamily="34" charset="0"/>
                <a:ea typeface="Verdana" pitchFamily="34" charset="0"/>
                <a:cs typeface="Verdana" pitchFamily="34" charset="0"/>
              </a:rPr>
              <a:t>presentación</a:t>
            </a:r>
          </a:p>
        </p:txBody>
      </p:sp>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D5EF2DAE-7891-401B-9BCC-BB7F5FA53728}" type="slidenum">
              <a:rPr lang="es-CL" smtClean="0"/>
              <a:pPr>
                <a:defRPr/>
              </a:pPr>
              <a:t>35</a:t>
            </a:fld>
            <a:endParaRPr lang="es-CL"/>
          </a:p>
        </p:txBody>
      </p:sp>
      <p:sp>
        <p:nvSpPr>
          <p:cNvPr id="19" name="18 CuadroTexto"/>
          <p:cNvSpPr txBox="1"/>
          <p:nvPr/>
        </p:nvSpPr>
        <p:spPr>
          <a:xfrm>
            <a:off x="1475656" y="3573016"/>
            <a:ext cx="3816424" cy="2308324"/>
          </a:xfrm>
          <a:prstGeom prst="rect">
            <a:avLst/>
          </a:prstGeom>
          <a:noFill/>
        </p:spPr>
        <p:txBody>
          <a:bodyPr wrap="square" rtlCol="0">
            <a:spAutoFit/>
          </a:bodyPr>
          <a:lstStyle/>
          <a:p>
            <a:pPr>
              <a:lnSpc>
                <a:spcPct val="150000"/>
              </a:lnSpc>
            </a:pPr>
            <a:r>
              <a:rPr lang="es-CL" sz="2400" b="1" dirty="0">
                <a:latin typeface="Verdana" panose="020B0604030504040204" pitchFamily="34" charset="0"/>
                <a:ea typeface="Verdana" panose="020B0604030504040204" pitchFamily="34" charset="0"/>
                <a:cs typeface="Verdana" panose="020B0604030504040204" pitchFamily="34" charset="0"/>
              </a:rPr>
              <a:t>Unidad 3</a:t>
            </a:r>
          </a:p>
          <a:p>
            <a:pPr>
              <a:lnSpc>
                <a:spcPct val="150000"/>
              </a:lnSpc>
            </a:pPr>
            <a:r>
              <a:rPr lang="es-CL" sz="2400" b="1" dirty="0">
                <a:latin typeface="Verdana" panose="020B0604030504040204" pitchFamily="34" charset="0"/>
                <a:ea typeface="Verdana" panose="020B0604030504040204" pitchFamily="34" charset="0"/>
                <a:cs typeface="Verdana" panose="020B0604030504040204" pitchFamily="34" charset="0"/>
              </a:rPr>
              <a:t>Instrumentos de Medición </a:t>
            </a:r>
          </a:p>
          <a:p>
            <a:pPr>
              <a:lnSpc>
                <a:spcPct val="150000"/>
              </a:lnSpc>
            </a:pPr>
            <a:r>
              <a:rPr lang="es-CL" sz="2400" b="1" dirty="0">
                <a:latin typeface="Verdana" panose="020B0604030504040204" pitchFamily="34" charset="0"/>
                <a:ea typeface="Verdana" panose="020B0604030504040204" pitchFamily="34" charset="0"/>
                <a:cs typeface="Verdana" panose="020B0604030504040204" pitchFamily="34" charset="0"/>
              </a:rPr>
              <a:t>PPT 1 Clasificación </a:t>
            </a:r>
          </a:p>
        </p:txBody>
      </p:sp>
      <p:pic>
        <p:nvPicPr>
          <p:cNvPr id="1026" name="Picture 2"/>
          <p:cNvPicPr>
            <a:picLocks noChangeAspect="1" noChangeArrowheads="1"/>
          </p:cNvPicPr>
          <p:nvPr/>
        </p:nvPicPr>
        <p:blipFill>
          <a:blip r:embed="rId3" cstate="print"/>
          <a:srcRect/>
          <a:stretch>
            <a:fillRect/>
          </a:stretch>
        </p:blipFill>
        <p:spPr bwMode="auto">
          <a:xfrm>
            <a:off x="5508104" y="2132856"/>
            <a:ext cx="2959345" cy="3045445"/>
          </a:xfrm>
          <a:prstGeom prst="rect">
            <a:avLst/>
          </a:prstGeom>
          <a:noFill/>
        </p:spPr>
      </p:pic>
    </p:spTree>
    <p:extLst>
      <p:ext uri="{BB962C8B-B14F-4D97-AF65-F5344CB8AC3E}">
        <p14:creationId xmlns:p14="http://schemas.microsoft.com/office/powerpoint/2010/main" val="279368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331640" y="1484784"/>
            <a:ext cx="5904656" cy="923330"/>
          </a:xfrm>
          <a:prstGeom prst="rect">
            <a:avLst/>
          </a:prstGeom>
          <a:noFill/>
        </p:spPr>
        <p:txBody>
          <a:bodyPr wrap="square">
            <a:spAutoFit/>
          </a:bodyPr>
          <a:lstStyle/>
          <a:p>
            <a:pPr fontAlgn="auto">
              <a:lnSpc>
                <a:spcPct val="150000"/>
              </a:lnSpc>
              <a:spcBef>
                <a:spcPts val="0"/>
              </a:spcBef>
              <a:spcAft>
                <a:spcPts val="0"/>
              </a:spcAft>
              <a:defRPr/>
            </a:pPr>
            <a:r>
              <a:rPr lang="es-ES" b="1" dirty="0">
                <a:latin typeface="Verdana" pitchFamily="34" charset="0"/>
                <a:ea typeface="Verdana" pitchFamily="34" charset="0"/>
                <a:cs typeface="Verdana" pitchFamily="34" charset="0"/>
              </a:rPr>
              <a:t>En esta unidad de instrumentos de medición  </a:t>
            </a:r>
          </a:p>
          <a:p>
            <a:pPr fontAlgn="auto">
              <a:lnSpc>
                <a:spcPct val="150000"/>
              </a:lnSpc>
              <a:spcBef>
                <a:spcPts val="0"/>
              </a:spcBef>
              <a:spcAft>
                <a:spcPts val="0"/>
              </a:spcAft>
              <a:defRPr/>
            </a:pPr>
            <a:r>
              <a:rPr lang="es-ES" b="1" dirty="0">
                <a:latin typeface="Verdana" pitchFamily="34" charset="0"/>
                <a:ea typeface="Verdana" pitchFamily="34" charset="0"/>
                <a:cs typeface="Verdana" pitchFamily="34" charset="0"/>
              </a:rPr>
              <a:t>esperamos lograr: </a:t>
            </a: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4</a:t>
            </a:fld>
            <a:endParaRPr lang="es-CL" dirty="0"/>
          </a:p>
        </p:txBody>
      </p:sp>
      <p:sp>
        <p:nvSpPr>
          <p:cNvPr id="10241" name="Rectangle 1"/>
          <p:cNvSpPr>
            <a:spLocks noChangeArrowheads="1"/>
          </p:cNvSpPr>
          <p:nvPr/>
        </p:nvSpPr>
        <p:spPr bwMode="auto">
          <a:xfrm>
            <a:off x="971600" y="2743468"/>
            <a:ext cx="4176464"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tabLst>
                <a:tab pos="90488" algn="l"/>
              </a:tabLst>
            </a:pPr>
            <a:r>
              <a:rPr lang="es-CL" dirty="0">
                <a:latin typeface="Verdana" pitchFamily="34" charset="0"/>
                <a:ea typeface="Calibri" pitchFamily="34" charset="0"/>
                <a:cs typeface="Times New Roman" pitchFamily="18" charset="0"/>
              </a:rPr>
              <a:t>     </a:t>
            </a:r>
            <a:r>
              <a:rPr kumimoji="0" lang="es-CL"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Utilizar pertinentemente  instrumentos de medici</a:t>
            </a:r>
            <a:r>
              <a:rPr kumimoji="0" lang="es-CL"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CL" b="0" i="0" u="none" strike="noStrike" cap="none" normalizeH="0" baseline="0" dirty="0">
                <a:ln>
                  <a:noFill/>
                </a:ln>
                <a:solidFill>
                  <a:schemeClr val="tx1"/>
                </a:solidFill>
                <a:effectLst/>
                <a:latin typeface="Verdana" pitchFamily="34" charset="0"/>
                <a:ea typeface="Calibri" pitchFamily="34" charset="0"/>
                <a:cs typeface="Times New Roman" pitchFamily="18" charset="0"/>
              </a:rPr>
              <a:t>n de longitudes asociadas a la mantenci</a:t>
            </a:r>
            <a:r>
              <a:rPr kumimoji="0" lang="es-CL"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CL" b="0" i="0" u="none" strike="noStrike" cap="none" normalizeH="0" baseline="0" dirty="0">
                <a:ln>
                  <a:noFill/>
                </a:ln>
                <a:solidFill>
                  <a:schemeClr val="tx1"/>
                </a:solidFill>
                <a:effectLst/>
                <a:latin typeface="Verdana" pitchFamily="34" charset="0"/>
                <a:ea typeface="Calibri" pitchFamily="34" charset="0"/>
                <a:cs typeface="Times New Roman" pitchFamily="18" charset="0"/>
              </a:rPr>
              <a:t>n de equipo y maquinaria pesada, interpretando adecuadamente las lecturas de las medidas obtenidas. </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Lst>
            </a:pP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l="43326" t="29228" r="20239" b="27712"/>
          <a:stretch>
            <a:fillRect/>
          </a:stretch>
        </p:blipFill>
        <p:spPr bwMode="auto">
          <a:xfrm>
            <a:off x="5436096" y="2276872"/>
            <a:ext cx="3323446" cy="3456384"/>
          </a:xfrm>
          <a:prstGeom prst="rect">
            <a:avLst/>
          </a:prstGeom>
          <a:noFill/>
          <a:ln w="9525">
            <a:noFill/>
            <a:miter lim="800000"/>
            <a:headEnd/>
            <a:tailEnd/>
          </a:ln>
          <a:effectLst/>
        </p:spPr>
      </p:pic>
    </p:spTree>
    <p:extLst>
      <p:ext uri="{BB962C8B-B14F-4D97-AF65-F5344CB8AC3E}">
        <p14:creationId xmlns:p14="http://schemas.microsoft.com/office/powerpoint/2010/main" val="26940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5</a:t>
            </a:fld>
            <a:endParaRPr lang="es-CL" dirty="0"/>
          </a:p>
        </p:txBody>
      </p:sp>
      <p:sp>
        <p:nvSpPr>
          <p:cNvPr id="5121" name="Rectangle 1"/>
          <p:cNvSpPr>
            <a:spLocks noChangeArrowheads="1"/>
          </p:cNvSpPr>
          <p:nvPr/>
        </p:nvSpPr>
        <p:spPr bwMode="auto">
          <a:xfrm>
            <a:off x="899592" y="2132856"/>
            <a:ext cx="7200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a:buFont typeface="Wingdings" pitchFamily="2" charset="2"/>
              <a:buChar char="ü"/>
              <a:tabLst>
                <a:tab pos="90488" algn="l"/>
              </a:tabLst>
            </a:pPr>
            <a:r>
              <a:rPr lang="es-CL" dirty="0">
                <a:latin typeface="Verdana" pitchFamily="34" charset="0"/>
                <a:ea typeface="Calibri" pitchFamily="34" charset="0"/>
                <a:cs typeface="Times New Roman" pitchFamily="18" charset="0"/>
              </a:rPr>
              <a:t> Reconocer y clasificar los instrumentos según las magnitudes utilizadas  y sus caracter</a:t>
            </a:r>
            <a:r>
              <a:rPr lang="es-CL" dirty="0">
                <a:latin typeface="Verdana" panose="020B0604030504040204" pitchFamily="34" charset="0"/>
                <a:ea typeface="Verdana" panose="020B0604030504040204" pitchFamily="34" charset="0"/>
                <a:cs typeface="Verdana" panose="020B0604030504040204" pitchFamily="34" charset="0"/>
              </a:rPr>
              <a:t>í</a:t>
            </a:r>
            <a:r>
              <a:rPr lang="es-CL" dirty="0">
                <a:latin typeface="Verdana" pitchFamily="34" charset="0"/>
                <a:ea typeface="Calibri" pitchFamily="34" charset="0"/>
                <a:cs typeface="Times New Roman" pitchFamily="18" charset="0"/>
              </a:rPr>
              <a:t>sticas más representativas.</a:t>
            </a:r>
            <a:endParaRPr kumimoji="0" lang="es-CL" b="0" u="none" strike="noStrike" cap="none" normalizeH="0" baseline="0" dirty="0">
              <a:ln>
                <a:noFill/>
              </a:ln>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tab pos="90488" algn="l"/>
              </a:tabLst>
            </a:pPr>
            <a:endParaRPr kumimoji="0" lang="es-CL" b="0" i="0" u="none" strike="noStrike" cap="none" normalizeH="0" baseline="0" dirty="0">
              <a:ln>
                <a:noFill/>
              </a:ln>
              <a:effectLst/>
              <a:latin typeface="Arial" pitchFamily="34" charset="0"/>
              <a:cs typeface="Arial" pitchFamily="34" charset="0"/>
            </a:endParaRPr>
          </a:p>
          <a:p>
            <a:pPr lvl="2" eaLnBrk="0" hangingPunct="0">
              <a:buFont typeface="Wingdings" pitchFamily="2" charset="2"/>
              <a:buChar char="ü"/>
              <a:tabLst>
                <a:tab pos="90488" algn="l"/>
              </a:tabLst>
            </a:pPr>
            <a:r>
              <a:rPr kumimoji="0" lang="es-CL" b="0" i="0" u="none" strike="noStrike" cap="none" normalizeH="0" baseline="0" dirty="0">
                <a:ln>
                  <a:noFill/>
                </a:ln>
                <a:effectLst/>
                <a:latin typeface="Verdana" pitchFamily="34" charset="0"/>
                <a:ea typeface="Calibri" pitchFamily="34" charset="0"/>
                <a:cs typeface="Times New Roman" pitchFamily="18" charset="0"/>
              </a:rPr>
              <a:t>   Interpretar los resultados obtenidos en una medición,</a:t>
            </a:r>
            <a:r>
              <a:rPr kumimoji="0" lang="es-CL" b="0" i="0" u="none" strike="noStrike" cap="none" normalizeH="0" dirty="0">
                <a:ln>
                  <a:noFill/>
                </a:ln>
                <a:effectLst/>
                <a:latin typeface="Verdana" pitchFamily="34" charset="0"/>
                <a:ea typeface="Calibri" pitchFamily="34" charset="0"/>
                <a:cs typeface="Times New Roman" pitchFamily="18" charset="0"/>
              </a:rPr>
              <a:t> </a:t>
            </a:r>
            <a:r>
              <a:rPr lang="es-CL" dirty="0">
                <a:latin typeface="Verdana" pitchFamily="34" charset="0"/>
                <a:ea typeface="Calibri" pitchFamily="34" charset="0"/>
                <a:cs typeface="Times New Roman" pitchFamily="18" charset="0"/>
              </a:rPr>
              <a:t>expresándolos en </a:t>
            </a:r>
            <a:r>
              <a:rPr kumimoji="0" lang="es-CL" b="0" i="0" u="none" strike="noStrike" cap="none" normalizeH="0" baseline="0" dirty="0">
                <a:ln>
                  <a:noFill/>
                </a:ln>
                <a:effectLst/>
                <a:latin typeface="Verdana" pitchFamily="34" charset="0"/>
                <a:ea typeface="Calibri" pitchFamily="34" charset="0"/>
                <a:cs typeface="Times New Roman" pitchFamily="18" charset="0"/>
              </a:rPr>
              <a:t>diferentes sistemas de medidas.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90488" algn="l"/>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lvl="2" eaLnBrk="0" hangingPunct="0">
              <a:buFont typeface="Wingdings" pitchFamily="2" charset="2"/>
              <a:buChar char="ü"/>
              <a:tabLst>
                <a:tab pos="90488" algn="l"/>
              </a:tabLst>
            </a:pPr>
            <a:r>
              <a:rPr kumimoji="0" lang="es-CL"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Cumplir con las normas de seguridad específicas en el cuidado y utilización de instrumentos de medición, como  orden, limpieza, manipulación en las herramientas, equipos y cuidados específicos.</a:t>
            </a:r>
            <a:r>
              <a:rPr kumimoji="0" lang="es-CL" b="0" i="0" u="none" strike="noStrike" cap="none" normalizeH="0" baseline="0" dirty="0">
                <a:ln>
                  <a:noFill/>
                </a:ln>
                <a:solidFill>
                  <a:srgbClr val="FF0000"/>
                </a:solidFill>
                <a:effectLst/>
                <a:latin typeface="Verdana" pitchFamily="34" charset="0"/>
                <a:ea typeface="Calibri" pitchFamily="34" charset="0"/>
                <a:cs typeface="Times New Roman" pitchFamily="18" charset="0"/>
              </a:rPr>
              <a:t>  </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s-CL" b="0" i="0" u="none" strike="noStrike" cap="none" normalizeH="0" baseline="0" dirty="0">
              <a:ln>
                <a:noFill/>
              </a:ln>
              <a:solidFill>
                <a:schemeClr val="tx1"/>
              </a:solidFill>
              <a:effectLst/>
              <a:latin typeface="Arial" pitchFamily="34" charset="0"/>
              <a:cs typeface="Arial" pitchFamily="34" charset="0"/>
            </a:endParaRPr>
          </a:p>
        </p:txBody>
      </p:sp>
      <p:sp>
        <p:nvSpPr>
          <p:cNvPr id="4" name="3 CuadroTexto"/>
          <p:cNvSpPr txBox="1"/>
          <p:nvPr/>
        </p:nvSpPr>
        <p:spPr>
          <a:xfrm>
            <a:off x="1331640" y="1484784"/>
            <a:ext cx="5904656" cy="507831"/>
          </a:xfrm>
          <a:prstGeom prst="rect">
            <a:avLst/>
          </a:prstGeom>
          <a:noFill/>
        </p:spPr>
        <p:txBody>
          <a:bodyPr wrap="square">
            <a:spAutoFit/>
          </a:bodyPr>
          <a:lstStyle/>
          <a:p>
            <a:pPr fontAlgn="auto">
              <a:lnSpc>
                <a:spcPct val="150000"/>
              </a:lnSpc>
              <a:spcBef>
                <a:spcPts val="0"/>
              </a:spcBef>
              <a:spcAft>
                <a:spcPts val="0"/>
              </a:spcAft>
              <a:defRPr/>
            </a:pPr>
            <a:r>
              <a:rPr lang="es-ES" b="1" dirty="0">
                <a:latin typeface="Verdana" pitchFamily="34" charset="0"/>
                <a:ea typeface="Verdana" pitchFamily="34" charset="0"/>
                <a:cs typeface="Verdana" pitchFamily="34" charset="0"/>
              </a:rPr>
              <a:t>Objetivos específicos.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6</a:t>
            </a:fld>
            <a:endParaRPr lang="es-CL" dirty="0"/>
          </a:p>
        </p:txBody>
      </p:sp>
      <p:sp>
        <p:nvSpPr>
          <p:cNvPr id="5121" name="Rectangle 1"/>
          <p:cNvSpPr>
            <a:spLocks noChangeArrowheads="1"/>
          </p:cNvSpPr>
          <p:nvPr/>
        </p:nvSpPr>
        <p:spPr bwMode="auto">
          <a:xfrm>
            <a:off x="899592" y="1989996"/>
            <a:ext cx="72008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a:tabLst>
                <a:tab pos="90488" algn="l"/>
              </a:tabLst>
            </a:pPr>
            <a:r>
              <a:rPr lang="es-CL" dirty="0">
                <a:latin typeface="Verdana" pitchFamily="34" charset="0"/>
                <a:ea typeface="Calibri" pitchFamily="34" charset="0"/>
                <a:cs typeface="Times New Roman" pitchFamily="18" charset="0"/>
              </a:rPr>
              <a:t>Los objetivos de esta presentación son:</a:t>
            </a:r>
          </a:p>
          <a:p>
            <a:pPr lvl="2">
              <a:buFont typeface="Arial" pitchFamily="34" charset="0"/>
              <a:buChar char="•"/>
              <a:tabLst>
                <a:tab pos="90488" algn="l"/>
              </a:tabLst>
            </a:pPr>
            <a:endParaRPr lang="es-CL" dirty="0">
              <a:latin typeface="Verdana" pitchFamily="34" charset="0"/>
              <a:ea typeface="Calibri" pitchFamily="34" charset="0"/>
              <a:cs typeface="Times New Roman" pitchFamily="18" charset="0"/>
            </a:endParaRPr>
          </a:p>
          <a:p>
            <a:pPr lvl="2">
              <a:buFont typeface="Arial" pitchFamily="34" charset="0"/>
              <a:buChar char="•"/>
              <a:tabLst>
                <a:tab pos="90488" algn="l"/>
              </a:tabLst>
            </a:pPr>
            <a:endParaRPr lang="es-CL" dirty="0">
              <a:latin typeface="Verdana" pitchFamily="34" charset="0"/>
              <a:ea typeface="Calibri" pitchFamily="34" charset="0"/>
              <a:cs typeface="Times New Roman" pitchFamily="18" charset="0"/>
            </a:endParaRPr>
          </a:p>
          <a:p>
            <a:pPr lvl="2">
              <a:buFont typeface="Arial" pitchFamily="34" charset="0"/>
              <a:buChar char="•"/>
              <a:tabLst>
                <a:tab pos="90488" algn="l"/>
              </a:tabLst>
            </a:pPr>
            <a:r>
              <a:rPr lang="es-CL" dirty="0">
                <a:latin typeface="Verdana" pitchFamily="34" charset="0"/>
                <a:ea typeface="Calibri" pitchFamily="34" charset="0"/>
                <a:cs typeface="Times New Roman" pitchFamily="18" charset="0"/>
              </a:rPr>
              <a:t> Identificar distintos instrumentos para la medición de algunas magnitudes fundamentales.</a:t>
            </a:r>
          </a:p>
          <a:p>
            <a:pPr lvl="2">
              <a:buFont typeface="Arial" pitchFamily="34" charset="0"/>
              <a:buChar char="•"/>
              <a:tabLst>
                <a:tab pos="90488" algn="l"/>
              </a:tabLst>
            </a:pPr>
            <a:endParaRPr lang="es-CL" dirty="0">
              <a:latin typeface="Verdana" pitchFamily="34" charset="0"/>
              <a:ea typeface="Calibri" pitchFamily="34" charset="0"/>
              <a:cs typeface="Times New Roman" pitchFamily="18" charset="0"/>
            </a:endParaRPr>
          </a:p>
          <a:p>
            <a:pPr lvl="2">
              <a:tabLst>
                <a:tab pos="90488" algn="l"/>
              </a:tabLst>
            </a:pPr>
            <a:endParaRPr lang="es-CL" dirty="0">
              <a:latin typeface="Verdana" pitchFamily="34" charset="0"/>
              <a:ea typeface="Calibri" pitchFamily="34" charset="0"/>
              <a:cs typeface="Times New Roman" pitchFamily="18" charset="0"/>
            </a:endParaRPr>
          </a:p>
          <a:p>
            <a:pPr lvl="2">
              <a:buFont typeface="Arial" pitchFamily="34" charset="0"/>
              <a:buChar char="•"/>
              <a:tabLst>
                <a:tab pos="90488" algn="l"/>
              </a:tabLst>
            </a:pPr>
            <a:r>
              <a:rPr lang="es-CL" dirty="0">
                <a:latin typeface="Verdana" pitchFamily="34" charset="0"/>
                <a:ea typeface="Calibri" pitchFamily="34" charset="0"/>
                <a:cs typeface="Times New Roman" pitchFamily="18" charset="0"/>
              </a:rPr>
              <a:t> Identificar los factores que determinan la precisión y/o exactitud de una medición.</a:t>
            </a:r>
          </a:p>
          <a:p>
            <a:pPr lvl="2">
              <a:buFont typeface="Arial" pitchFamily="34" charset="0"/>
              <a:buChar char="•"/>
              <a:tabLst>
                <a:tab pos="90488" algn="l"/>
              </a:tabLst>
            </a:pPr>
            <a:endParaRPr kumimoji="0" lang="es-CL" b="0" i="0" u="none" strike="noStrike" cap="none" normalizeH="0" baseline="0" dirty="0">
              <a:ln>
                <a:noFill/>
              </a:ln>
              <a:effectLst/>
              <a:latin typeface="Verdana" pitchFamily="34" charset="0"/>
              <a:cs typeface="Times New Roman" pitchFamily="18" charset="0"/>
            </a:endParaRPr>
          </a:p>
          <a:p>
            <a:pPr lvl="2">
              <a:buFont typeface="Arial" pitchFamily="34" charset="0"/>
              <a:buChar char="•"/>
              <a:tabLst>
                <a:tab pos="90488" algn="l"/>
              </a:tabLst>
            </a:pPr>
            <a:endParaRPr kumimoji="0" lang="es-CL" b="0" i="0" u="none" strike="noStrike" cap="none" normalizeH="0" baseline="0" dirty="0">
              <a:ln>
                <a:noFill/>
              </a:ln>
              <a:effectLst/>
              <a:latin typeface="Verdana" pitchFamily="34" charset="0"/>
              <a:cs typeface="Times New Roman" pitchFamily="18" charset="0"/>
            </a:endParaRPr>
          </a:p>
          <a:p>
            <a:pPr lvl="2">
              <a:buFont typeface="Arial" pitchFamily="34" charset="0"/>
              <a:buChar char="•"/>
              <a:tabLst>
                <a:tab pos="90488" algn="l"/>
              </a:tabLst>
            </a:pPr>
            <a:r>
              <a:rPr lang="es-CL" dirty="0">
                <a:latin typeface="Verdana" pitchFamily="34" charset="0"/>
                <a:cs typeface="Times New Roman" pitchFamily="18" charset="0"/>
              </a:rPr>
              <a:t> Interpretación de las cifras decimales del resultado de una medición. </a:t>
            </a:r>
            <a:endParaRPr kumimoji="0" lang="es-CL"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s-CL" b="0" i="0" u="none" strike="noStrike" cap="none" normalizeH="0" baseline="0" dirty="0">
              <a:ln>
                <a:noFill/>
              </a:ln>
              <a:solidFill>
                <a:schemeClr val="tx1"/>
              </a:solidFill>
              <a:effectLst/>
              <a:latin typeface="Arial" pitchFamily="34" charset="0"/>
              <a:cs typeface="Arial" pitchFamily="34" charset="0"/>
            </a:endParaRPr>
          </a:p>
        </p:txBody>
      </p:sp>
      <p:sp>
        <p:nvSpPr>
          <p:cNvPr id="4" name="3 CuadroTexto"/>
          <p:cNvSpPr txBox="1"/>
          <p:nvPr/>
        </p:nvSpPr>
        <p:spPr>
          <a:xfrm>
            <a:off x="1331640" y="1484784"/>
            <a:ext cx="5904656" cy="507831"/>
          </a:xfrm>
          <a:prstGeom prst="rect">
            <a:avLst/>
          </a:prstGeom>
          <a:noFill/>
        </p:spPr>
        <p:txBody>
          <a:bodyPr wrap="square">
            <a:spAutoFit/>
          </a:bodyPr>
          <a:lstStyle/>
          <a:p>
            <a:pPr algn="ctr" fontAlgn="auto">
              <a:lnSpc>
                <a:spcPct val="150000"/>
              </a:lnSpc>
              <a:spcBef>
                <a:spcPts val="0"/>
              </a:spcBef>
              <a:spcAft>
                <a:spcPts val="0"/>
              </a:spcAft>
              <a:defRPr/>
            </a:pPr>
            <a:r>
              <a:rPr lang="es-ES" b="1" dirty="0">
                <a:latin typeface="Verdana" pitchFamily="34" charset="0"/>
                <a:ea typeface="Verdana" pitchFamily="34" charset="0"/>
                <a:cs typeface="Verdana" pitchFamily="34" charset="0"/>
              </a:rPr>
              <a:t>Instrumentos de medición.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cnx.org/resources/3414f6cce5b2078e7bd753d166a891e3/graphics1.png"/>
          <p:cNvPicPr>
            <a:picLocks noChangeAspect="1" noChangeArrowheads="1"/>
          </p:cNvPicPr>
          <p:nvPr/>
        </p:nvPicPr>
        <p:blipFill>
          <a:blip r:embed="rId2" cstate="print"/>
          <a:srcRect/>
          <a:stretch>
            <a:fillRect/>
          </a:stretch>
        </p:blipFill>
        <p:spPr bwMode="auto">
          <a:xfrm>
            <a:off x="4572000" y="4221088"/>
            <a:ext cx="3600400" cy="2283857"/>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7</a:t>
            </a:fld>
            <a:endParaRPr lang="es-CL" dirty="0"/>
          </a:p>
        </p:txBody>
      </p:sp>
      <p:sp>
        <p:nvSpPr>
          <p:cNvPr id="5" name="4 Rectángulo"/>
          <p:cNvSpPr/>
          <p:nvPr/>
        </p:nvSpPr>
        <p:spPr>
          <a:xfrm>
            <a:off x="1115616" y="1556792"/>
            <a:ext cx="7128792" cy="923330"/>
          </a:xfrm>
          <a:prstGeom prst="rect">
            <a:avLst/>
          </a:prstGeom>
        </p:spPr>
        <p:txBody>
          <a:bodyPr wrap="square">
            <a:spAutoFit/>
          </a:bodyPr>
          <a:lstStyle/>
          <a:p>
            <a:pPr>
              <a:spcAft>
                <a:spcPts val="0"/>
              </a:spcAft>
            </a:pPr>
            <a:r>
              <a:rPr lang="es-ES" kern="1800" dirty="0">
                <a:solidFill>
                  <a:srgbClr val="000000"/>
                </a:solidFill>
                <a:latin typeface="Verdana" pitchFamily="34" charset="0"/>
                <a:ea typeface="Verdana" pitchFamily="34" charset="0"/>
                <a:cs typeface="Verdana" pitchFamily="34" charset="0"/>
              </a:rPr>
              <a:t> </a:t>
            </a:r>
          </a:p>
          <a:p>
            <a:pPr>
              <a:spcAft>
                <a:spcPts val="0"/>
              </a:spcAft>
            </a:pPr>
            <a:r>
              <a:rPr lang="es-CL" b="1" dirty="0">
                <a:latin typeface="Verdana" pitchFamily="34" charset="0"/>
                <a:ea typeface="Verdana" pitchFamily="34" charset="0"/>
                <a:cs typeface="Verdana" pitchFamily="34" charset="0"/>
              </a:rPr>
              <a:t>¿Qué es un instrumento de medición? ¿Qué función cumple? Señale ejemplos.</a:t>
            </a:r>
            <a:r>
              <a:rPr lang="es-ES" dirty="0">
                <a:solidFill>
                  <a:srgbClr val="000000"/>
                </a:solidFill>
                <a:latin typeface="Verdana" pitchFamily="34" charset="0"/>
                <a:ea typeface="Verdana" pitchFamily="34" charset="0"/>
                <a:cs typeface="Verdana" pitchFamily="34" charset="0"/>
              </a:rPr>
              <a:t>	</a:t>
            </a:r>
            <a:endParaRPr lang="es-ES" b="1" dirty="0">
              <a:latin typeface="Verdana" pitchFamily="34" charset="0"/>
              <a:ea typeface="Verdana" pitchFamily="34" charset="0"/>
              <a:cs typeface="Verdana" pitchFamily="34" charset="0"/>
            </a:endParaRPr>
          </a:p>
        </p:txBody>
      </p:sp>
      <p:sp>
        <p:nvSpPr>
          <p:cNvPr id="6" name="5 Rectángulo"/>
          <p:cNvSpPr/>
          <p:nvPr/>
        </p:nvSpPr>
        <p:spPr>
          <a:xfrm>
            <a:off x="1152128" y="1268760"/>
            <a:ext cx="6444208"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Introducción.</a:t>
            </a:r>
          </a:p>
        </p:txBody>
      </p:sp>
      <p:sp>
        <p:nvSpPr>
          <p:cNvPr id="8" name="7 Rectángulo"/>
          <p:cNvSpPr/>
          <p:nvPr/>
        </p:nvSpPr>
        <p:spPr>
          <a:xfrm>
            <a:off x="1331640" y="2708920"/>
            <a:ext cx="6480720" cy="1754326"/>
          </a:xfrm>
          <a:prstGeom prst="rect">
            <a:avLst/>
          </a:prstGeom>
        </p:spPr>
        <p:txBody>
          <a:bodyPr wrap="square">
            <a:spAutoFit/>
          </a:bodyPr>
          <a:lstStyle/>
          <a:p>
            <a:pPr algn="just">
              <a:lnSpc>
                <a:spcPct val="150000"/>
              </a:lnSpc>
              <a:spcAft>
                <a:spcPts val="0"/>
              </a:spcAft>
            </a:pPr>
            <a:r>
              <a:rPr lang="es-ES" b="1" dirty="0">
                <a:latin typeface="Verdana" pitchFamily="34" charset="0"/>
                <a:ea typeface="Verdana" pitchFamily="34" charset="0"/>
                <a:cs typeface="Verdana" pitchFamily="34" charset="0"/>
              </a:rPr>
              <a:t>R: </a:t>
            </a:r>
            <a:r>
              <a:rPr lang="es-ES" dirty="0">
                <a:latin typeface="Verdana" pitchFamily="34" charset="0"/>
                <a:ea typeface="Verdana" pitchFamily="34" charset="0"/>
                <a:cs typeface="Verdana" pitchFamily="34" charset="0"/>
              </a:rPr>
              <a:t>Un instrumento de medición es un elemento que tiene por función comparar magnitudes físicas aplicando un procedimiento de medición.</a:t>
            </a:r>
          </a:p>
          <a:p>
            <a:pPr algn="just">
              <a:lnSpc>
                <a:spcPct val="150000"/>
              </a:lnSpc>
              <a:spcAft>
                <a:spcPts val="0"/>
              </a:spcAft>
            </a:pPr>
            <a:endParaRPr lang="es-ES" b="1" dirty="0">
              <a:latin typeface="Verdana" pitchFamily="34" charset="0"/>
              <a:ea typeface="Verdana" pitchFamily="34" charset="0"/>
              <a:cs typeface="Verdana" pitchFamily="34" charset="0"/>
            </a:endParaRPr>
          </a:p>
        </p:txBody>
      </p:sp>
      <p:sp>
        <p:nvSpPr>
          <p:cNvPr id="9"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0" name="9 Rectángulo"/>
          <p:cNvSpPr/>
          <p:nvPr/>
        </p:nvSpPr>
        <p:spPr>
          <a:xfrm>
            <a:off x="1259632" y="4365104"/>
            <a:ext cx="2808312" cy="1338828"/>
          </a:xfrm>
          <a:prstGeom prst="rect">
            <a:avLst/>
          </a:prstGeom>
        </p:spPr>
        <p:txBody>
          <a:bodyPr wrap="square">
            <a:spAutoFit/>
          </a:bodyPr>
          <a:lstStyle/>
          <a:p>
            <a:pPr algn="just">
              <a:lnSpc>
                <a:spcPct val="150000"/>
              </a:lnSpc>
              <a:spcAft>
                <a:spcPts val="0"/>
              </a:spcAft>
            </a:pPr>
            <a:r>
              <a:rPr lang="es-ES" dirty="0">
                <a:latin typeface="Verdana" pitchFamily="34" charset="0"/>
                <a:ea typeface="Verdana" pitchFamily="34" charset="0"/>
                <a:cs typeface="Verdana" pitchFamily="34" charset="0"/>
              </a:rPr>
              <a:t>Ejemplo: Regla, balanza, termómetro, reloj, manómetro,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8</a:t>
            </a:fld>
            <a:endParaRPr lang="es-CL" dirty="0"/>
          </a:p>
        </p:txBody>
      </p:sp>
      <p:sp>
        <p:nvSpPr>
          <p:cNvPr id="5" name="4 Rectángulo"/>
          <p:cNvSpPr/>
          <p:nvPr/>
        </p:nvSpPr>
        <p:spPr>
          <a:xfrm>
            <a:off x="1115616" y="1872140"/>
            <a:ext cx="7128792" cy="729430"/>
          </a:xfrm>
          <a:prstGeom prst="rect">
            <a:avLst/>
          </a:prstGeom>
        </p:spPr>
        <p:txBody>
          <a:bodyPr wrap="square">
            <a:spAutoFit/>
          </a:bodyPr>
          <a:lstStyle/>
          <a:p>
            <a:pPr algn="just">
              <a:lnSpc>
                <a:spcPct val="115000"/>
              </a:lnSpc>
              <a:spcAft>
                <a:spcPts val="0"/>
              </a:spcAft>
            </a:pPr>
            <a:r>
              <a:rPr lang="es-ES" b="1" dirty="0">
                <a:latin typeface="Verdana" pitchFamily="34" charset="0"/>
                <a:ea typeface="Verdana" pitchFamily="34" charset="0"/>
                <a:cs typeface="Verdana" pitchFamily="34" charset="0"/>
              </a:rPr>
              <a:t>¿Qué tienen en común una regla (graduada) y una huincha de medir? </a:t>
            </a:r>
            <a:r>
              <a:rPr lang="es-ES" sz="1000" kern="1800" dirty="0">
                <a:solidFill>
                  <a:srgbClr val="000000"/>
                </a:solidFill>
                <a:latin typeface="Verdana"/>
                <a:ea typeface="Times New Roman"/>
                <a:cs typeface="Times New Roman"/>
              </a:rPr>
              <a:t>		</a:t>
            </a:r>
            <a:endParaRPr lang="es-CL" sz="1200" dirty="0">
              <a:latin typeface="Arial"/>
              <a:ea typeface="Times New Roman"/>
              <a:cs typeface="Times New Roman"/>
            </a:endParaRPr>
          </a:p>
        </p:txBody>
      </p:sp>
      <p:sp>
        <p:nvSpPr>
          <p:cNvPr id="6" name="5 Rectángulo"/>
          <p:cNvSpPr/>
          <p:nvPr/>
        </p:nvSpPr>
        <p:spPr>
          <a:xfrm>
            <a:off x="1152128" y="1268760"/>
            <a:ext cx="6444208"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Introducción.</a:t>
            </a:r>
          </a:p>
        </p:txBody>
      </p:sp>
      <p:pic>
        <p:nvPicPr>
          <p:cNvPr id="32770" name="Picture 2" descr="http://www.vpiera.com/appl/botiga/client/img/F8/13/F813g.jpg"/>
          <p:cNvPicPr>
            <a:picLocks noChangeAspect="1" noChangeArrowheads="1"/>
          </p:cNvPicPr>
          <p:nvPr/>
        </p:nvPicPr>
        <p:blipFill>
          <a:blip r:embed="rId2" cstate="print"/>
          <a:srcRect/>
          <a:stretch>
            <a:fillRect/>
          </a:stretch>
        </p:blipFill>
        <p:spPr bwMode="auto">
          <a:xfrm rot="19623681">
            <a:off x="1438957" y="3184473"/>
            <a:ext cx="3291287" cy="1632606"/>
          </a:xfrm>
          <a:prstGeom prst="rect">
            <a:avLst/>
          </a:prstGeom>
          <a:noFill/>
        </p:spPr>
      </p:pic>
      <p:pic>
        <p:nvPicPr>
          <p:cNvPr id="32772" name="Picture 4" descr="3599512_jueginvo41.jpg"/>
          <p:cNvPicPr>
            <a:picLocks noChangeAspect="1" noChangeArrowheads="1"/>
          </p:cNvPicPr>
          <p:nvPr/>
        </p:nvPicPr>
        <p:blipFill>
          <a:blip r:embed="rId3" cstate="print"/>
          <a:srcRect t="17893" b="32900"/>
          <a:stretch>
            <a:fillRect/>
          </a:stretch>
        </p:blipFill>
        <p:spPr bwMode="auto">
          <a:xfrm rot="19989233">
            <a:off x="4533145" y="3163983"/>
            <a:ext cx="3350146" cy="1584176"/>
          </a:xfrm>
          <a:prstGeom prst="rect">
            <a:avLst/>
          </a:prstGeom>
          <a:noFill/>
        </p:spPr>
      </p:pic>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9" name="8 Rectángulo"/>
          <p:cNvSpPr/>
          <p:nvPr/>
        </p:nvSpPr>
        <p:spPr>
          <a:xfrm>
            <a:off x="2843808" y="5445224"/>
            <a:ext cx="3682418" cy="410882"/>
          </a:xfrm>
          <a:prstGeom prst="rect">
            <a:avLst/>
          </a:prstGeom>
        </p:spPr>
        <p:txBody>
          <a:bodyPr wrap="none">
            <a:spAutoFit/>
          </a:bodyPr>
          <a:lstStyle/>
          <a:p>
            <a:pPr algn="just">
              <a:lnSpc>
                <a:spcPct val="115000"/>
              </a:lnSpc>
              <a:spcAft>
                <a:spcPts val="0"/>
              </a:spcAft>
            </a:pPr>
            <a:r>
              <a:rPr lang="es-ES" b="1" dirty="0">
                <a:latin typeface="Verdana" pitchFamily="34" charset="0"/>
                <a:ea typeface="Verdana" pitchFamily="34" charset="0"/>
                <a:cs typeface="Verdana" pitchFamily="34" charset="0"/>
              </a:rPr>
              <a:t>R</a:t>
            </a:r>
            <a:r>
              <a:rPr lang="es-ES" dirty="0">
                <a:latin typeface="Verdana" pitchFamily="34" charset="0"/>
                <a:ea typeface="Verdana" pitchFamily="34" charset="0"/>
                <a:cs typeface="Verdana" pitchFamily="34" charset="0"/>
              </a:rPr>
              <a:t>: Que ambas miden longitud</a:t>
            </a:r>
          </a:p>
        </p:txBody>
      </p:sp>
    </p:spTree>
    <p:extLst>
      <p:ext uri="{BB962C8B-B14F-4D97-AF65-F5344CB8AC3E}">
        <p14:creationId xmlns:p14="http://schemas.microsoft.com/office/powerpoint/2010/main" val="424456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20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9</a:t>
            </a:fld>
            <a:endParaRPr lang="es-CL" dirty="0"/>
          </a:p>
        </p:txBody>
      </p:sp>
      <p:sp>
        <p:nvSpPr>
          <p:cNvPr id="5" name="4 Rectángulo"/>
          <p:cNvSpPr/>
          <p:nvPr/>
        </p:nvSpPr>
        <p:spPr>
          <a:xfrm>
            <a:off x="1763688" y="1916832"/>
            <a:ext cx="6120680" cy="1016176"/>
          </a:xfrm>
          <a:prstGeom prst="rect">
            <a:avLst/>
          </a:prstGeom>
        </p:spPr>
        <p:txBody>
          <a:bodyPr wrap="square">
            <a:spAutoFit/>
          </a:bodyPr>
          <a:lstStyle/>
          <a:p>
            <a:pPr algn="just">
              <a:lnSpc>
                <a:spcPct val="115000"/>
              </a:lnSpc>
              <a:spcAft>
                <a:spcPts val="0"/>
              </a:spcAft>
            </a:pPr>
            <a:endParaRPr lang="es-CL" dirty="0">
              <a:latin typeface="Verdana" pitchFamily="34" charset="0"/>
              <a:ea typeface="Verdana" pitchFamily="34" charset="0"/>
              <a:cs typeface="Verdana" pitchFamily="34" charset="0"/>
            </a:endParaRPr>
          </a:p>
          <a:p>
            <a:pPr algn="just">
              <a:lnSpc>
                <a:spcPct val="115000"/>
              </a:lnSpc>
              <a:spcAft>
                <a:spcPts val="0"/>
              </a:spcAft>
            </a:pPr>
            <a:r>
              <a:rPr lang="es-ES" kern="1800" dirty="0">
                <a:solidFill>
                  <a:srgbClr val="000000"/>
                </a:solidFill>
                <a:latin typeface="Verdana" pitchFamily="34" charset="0"/>
                <a:ea typeface="Verdana" pitchFamily="34" charset="0"/>
                <a:cs typeface="Verdana" pitchFamily="34" charset="0"/>
              </a:rPr>
              <a:t>   Los instrumentos de medición se pueden clasificar por la magnitud física a medir.	</a:t>
            </a:r>
            <a:endParaRPr lang="es-CL" sz="1200" dirty="0">
              <a:latin typeface="Arial"/>
              <a:ea typeface="Times New Roman"/>
              <a:cs typeface="Times New Roman"/>
            </a:endParaRPr>
          </a:p>
        </p:txBody>
      </p:sp>
      <p:sp>
        <p:nvSpPr>
          <p:cNvPr id="6" name="5 Rectángulo"/>
          <p:cNvSpPr/>
          <p:nvPr/>
        </p:nvSpPr>
        <p:spPr>
          <a:xfrm>
            <a:off x="1152128" y="1268760"/>
            <a:ext cx="6444208" cy="410882"/>
          </a:xfrm>
          <a:prstGeom prst="rect">
            <a:avLst/>
          </a:prstGeom>
        </p:spPr>
        <p:txBody>
          <a:bodyPr wrap="square">
            <a:spAutoFit/>
          </a:bodyPr>
          <a:lstStyle/>
          <a:p>
            <a:pPr>
              <a:lnSpc>
                <a:spcPct val="115000"/>
              </a:lnSpc>
              <a:spcAft>
                <a:spcPts val="0"/>
              </a:spcAft>
            </a:pPr>
            <a:r>
              <a:rPr lang="es-ES" b="1" kern="1800" dirty="0">
                <a:solidFill>
                  <a:srgbClr val="000000"/>
                </a:solidFill>
                <a:latin typeface="Verdana" pitchFamily="34" charset="0"/>
                <a:ea typeface="Verdana" pitchFamily="34" charset="0"/>
                <a:cs typeface="Verdana" pitchFamily="34" charset="0"/>
              </a:rPr>
              <a:t>Instrumentos de medición – Introducción.</a:t>
            </a:r>
          </a:p>
        </p:txBody>
      </p:sp>
      <p:pic>
        <p:nvPicPr>
          <p:cNvPr id="28674" name="Picture 2" descr="http://www.cmelectronica.com.ar/noticias/wp-content/uploads/2013/instrumentos-de-navegacion-de-ayer-y-hoy-ballestilla-02.jpg"/>
          <p:cNvPicPr>
            <a:picLocks noChangeAspect="1" noChangeArrowheads="1"/>
          </p:cNvPicPr>
          <p:nvPr/>
        </p:nvPicPr>
        <p:blipFill>
          <a:blip r:embed="rId2" cstate="print">
            <a:lum bright="10000" contrast="20000"/>
          </a:blip>
          <a:srcRect l="7200" t="6024" r="6401" b="6631"/>
          <a:stretch>
            <a:fillRect/>
          </a:stretch>
        </p:blipFill>
        <p:spPr bwMode="auto">
          <a:xfrm>
            <a:off x="3851920" y="3429000"/>
            <a:ext cx="2088232" cy="2523280"/>
          </a:xfrm>
          <a:prstGeom prst="rect">
            <a:avLst/>
          </a:prstGeom>
          <a:noFill/>
        </p:spPr>
      </p:pic>
    </p:spTree>
    <p:extLst>
      <p:ext uri="{BB962C8B-B14F-4D97-AF65-F5344CB8AC3E}">
        <p14:creationId xmlns:p14="http://schemas.microsoft.com/office/powerpoint/2010/main" val="42445698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10567</TotalTime>
  <Words>1909</Words>
  <Application>Microsoft Office PowerPoint</Application>
  <PresentationFormat>Presentación en pantalla (4:3)</PresentationFormat>
  <Paragraphs>266</Paragraphs>
  <Slides>35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Century Gothic</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Hernan Eduardo Ahumada Hernandez</cp:lastModifiedBy>
  <cp:revision>479</cp:revision>
  <cp:lastPrinted>2014-10-01T17:49:30Z</cp:lastPrinted>
  <dcterms:created xsi:type="dcterms:W3CDTF">2013-12-27T17:15:53Z</dcterms:created>
  <dcterms:modified xsi:type="dcterms:W3CDTF">2019-05-10T16:03:08Z</dcterms:modified>
</cp:coreProperties>
</file>