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80" r:id="rId2"/>
    <p:sldId id="481" r:id="rId3"/>
    <p:sldId id="482" r:id="rId4"/>
    <p:sldId id="483" r:id="rId5"/>
    <p:sldId id="486" r:id="rId6"/>
    <p:sldId id="492" r:id="rId7"/>
    <p:sldId id="516" r:id="rId8"/>
    <p:sldId id="493" r:id="rId9"/>
    <p:sldId id="514" r:id="rId10"/>
    <p:sldId id="515" r:id="rId11"/>
    <p:sldId id="487" r:id="rId12"/>
    <p:sldId id="491" r:id="rId13"/>
    <p:sldId id="512" r:id="rId14"/>
    <p:sldId id="517" r:id="rId15"/>
    <p:sldId id="519" r:id="rId16"/>
    <p:sldId id="536" r:id="rId17"/>
    <p:sldId id="507" r:id="rId18"/>
    <p:sldId id="537" r:id="rId19"/>
    <p:sldId id="520" r:id="rId20"/>
    <p:sldId id="538" r:id="rId21"/>
    <p:sldId id="521" r:id="rId22"/>
    <p:sldId id="541" r:id="rId23"/>
    <p:sldId id="498" r:id="rId24"/>
    <p:sldId id="539" r:id="rId25"/>
    <p:sldId id="540" r:id="rId26"/>
    <p:sldId id="523" r:id="rId27"/>
    <p:sldId id="494" r:id="rId28"/>
    <p:sldId id="489" r:id="rId29"/>
    <p:sldId id="529" r:id="rId30"/>
    <p:sldId id="530" r:id="rId31"/>
    <p:sldId id="525" r:id="rId32"/>
    <p:sldId id="532" r:id="rId33"/>
    <p:sldId id="531" r:id="rId34"/>
    <p:sldId id="533" r:id="rId35"/>
    <p:sldId id="534" r:id="rId36"/>
    <p:sldId id="528" r:id="rId37"/>
    <p:sldId id="535" r:id="rId38"/>
    <p:sldId id="542" r:id="rId39"/>
    <p:sldId id="433" r:id="rId40"/>
  </p:sldIdLst>
  <p:sldSz cx="9144000" cy="6858000" type="screen4x3"/>
  <p:notesSz cx="7010400" cy="9296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 Teresa Dittborn" initials="MT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94640" autoAdjust="0"/>
  </p:normalViewPr>
  <p:slideViewPr>
    <p:cSldViewPr>
      <p:cViewPr varScale="1">
        <p:scale>
          <a:sx n="72" d="100"/>
          <a:sy n="72" d="100"/>
        </p:scale>
        <p:origin x="84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8BCBE-CAB8-4640-A2F6-2247F8BA0A2C}" type="datetimeFigureOut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9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F4E1A-770F-4549-B1BE-A7C0793AC8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112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1869E6-EB9D-433A-AD79-F44C19BEB95B}" type="datetimeFigureOut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6427"/>
            <a:ext cx="560832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784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675"/>
            <a:ext cx="303784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AB5988-11D3-42CD-8E79-9B06B956C4F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282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B5988-11D3-42CD-8E79-9B06B956C4F7}" type="slidenum">
              <a:rPr lang="es-CL" smtClean="0"/>
              <a:pPr>
                <a:defRPr/>
              </a:pPr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555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087C-4FB1-4BB6-B1B8-79B25ABEEF82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3663-D062-46EF-81B6-41C7B732272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83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4517-F4D3-42E8-8CA3-6237244A5E63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8DD3-86CD-4474-A838-99360B24445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50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8176-F70E-442D-B6C0-A5AB2D2D1FB9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610E-BFF7-47E9-9BF0-CF0DB27BEA9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3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A63D-BB00-4E2B-BD75-CF79CDC0885D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22B2-3B28-4A58-8FAE-E6A4E021830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41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4502-30BF-40C3-88B7-E356226FE5B4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5A4A-E62D-459F-B4FC-16F8076575E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21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85A5-EC2F-49DE-8A46-5DECB10992E7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25C7-1112-49DB-A38C-7C6C27D4574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95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2A77-CDC4-486B-845F-AA5828836AD8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9FC3-BFEE-4F92-86B5-ECF6742107D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16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F911-5241-48B2-A492-9E1A9A756EF4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2DBF-59E7-4842-80D5-80DBE32D1EE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56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91F3-3E98-4AE4-8289-83991ACD65B9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CDEF-6AD3-4A3E-9B91-28DE7BDB052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3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FFA3-DE71-44AB-ACBD-FCC7E21DD392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6BA9-056C-43FA-84A9-17FEBC71A67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7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6918-1807-46D5-A355-419CFCD9E7D3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8E96-EBA8-4E37-A7B8-16CBC2344BE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61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BC7695-F301-452B-8AB0-C13A4C57EF08}" type="datetime1">
              <a:rPr lang="es-CL"/>
              <a:pPr>
                <a:defRPr/>
              </a:pPr>
              <a:t>10-05-2019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07D43-8909-4076-BDB0-177CD596623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Using_the_caliper_new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1</a:t>
            </a:fld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1582738" y="4749130"/>
            <a:ext cx="6984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Unidad 3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Instrumentos de medición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Pie de metro – medición en milímetros </a:t>
            </a:r>
          </a:p>
        </p:txBody>
      </p:sp>
      <p:pic>
        <p:nvPicPr>
          <p:cNvPr id="16" name="Picture 4" descr="http://www.alpemetrologia.com/imgs/grandeQuienesSomos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488681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652120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MMB  UNIDAD 3 PPT 2 </a:t>
            </a:r>
          </a:p>
        </p:txBody>
      </p:sp>
    </p:spTree>
    <p:extLst>
      <p:ext uri="{BB962C8B-B14F-4D97-AF65-F5344CB8AC3E}">
        <p14:creationId xmlns:p14="http://schemas.microsoft.com/office/powerpoint/2010/main" val="324955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10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971600" y="1436583"/>
            <a:ext cx="7704856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3.-   ¿Qué parte se utiliza para medir profundidades?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http://1.bp.blogspot.com/_SbsqbZ0c9x0/S70J0Dypz2I/AAAAAAAAAAw/_QhZR3y_PD4/s1600/45+00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3006"/>
          <a:stretch>
            <a:fillRect/>
          </a:stretch>
        </p:blipFill>
        <p:spPr bwMode="auto">
          <a:xfrm>
            <a:off x="2199462" y="2492896"/>
            <a:ext cx="5770872" cy="3816424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 rot="19871045">
            <a:off x="6125306" y="2237170"/>
            <a:ext cx="2034041" cy="15805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187624" y="1988840"/>
            <a:ext cx="48600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Se utiliza  un vástago que va saliendo por la parte  trasera, llamado aguja o barra  de profundidad.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88224" y="3429000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3491880" y="3429000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5364088" y="551723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11</a:t>
            </a:fld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1259632" y="1484784"/>
            <a:ext cx="74888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      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pie de metro está formado por un cuerpo  fijo y un cuerpo móvil.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El cuerpo fijo consiste en  una regla graduada.  En  la parte superior en pulgadas y en la parte inferior en milímetros.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El cuerpo móvil o cursor  se desplaza sobre el cuerpo fijo, este cursor también trae graduaciones  en fracciones de  pulgadas y centésimas de milímetros.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Using the caliper new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81128"/>
            <a:ext cx="425014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12</a:t>
            </a:fld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1331640" y="134076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Partes del Pie de Metro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 descr="partes-calibre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 rot="3159801">
            <a:off x="5361007" y="2283331"/>
            <a:ext cx="4036610" cy="18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043608" y="2276872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1. Mordazas o </a:t>
            </a:r>
            <a:r>
              <a:rPr lang="en-US" sz="1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patas</a:t>
            </a:r>
            <a: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en-US" sz="1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medidas</a:t>
            </a:r>
            <a: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exteriors.</a:t>
            </a:r>
            <a:endParaRPr lang="es-CL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2. Mordazas  u orejas  para medidas interiores.</a:t>
            </a:r>
            <a:r>
              <a:rPr lang="es-ES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CL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pt-BR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3. Aguja o barra para medida de profundidades.  </a:t>
            </a:r>
            <a:endParaRPr lang="es-CL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4. Escala con divisiones en centímetros y milímetros.  </a:t>
            </a:r>
            <a:endParaRPr lang="es-CL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5. Escala con divisiones en pulgadas y fracciones de pulgada.  </a:t>
            </a:r>
            <a:endParaRPr lang="es-CL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6. Nonio para la lectura de las centésimas de milímetros.  </a:t>
            </a:r>
            <a:endParaRPr lang="es-CL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7. Nonio para la lectura de las fracciones de pulgada. </a:t>
            </a:r>
            <a:endParaRPr lang="es-CL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8. Botón de deslizamiento o impulsor y freno.  </a:t>
            </a:r>
            <a:endParaRPr lang="es-CL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13</a:t>
            </a:fld>
            <a:endParaRPr lang="es-CL"/>
          </a:p>
        </p:txBody>
      </p:sp>
      <p:pic>
        <p:nvPicPr>
          <p:cNvPr id="6" name="5 Imagen" descr="Monografias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52749"/>
            <a:ext cx="8316416" cy="440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2411760" y="2780928"/>
            <a:ext cx="61206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635896" y="3232869"/>
            <a:ext cx="55081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6300192" y="4457005"/>
            <a:ext cx="28438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3851920" y="4961061"/>
            <a:ext cx="46085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"/>
          <p:cNvSpPr/>
          <p:nvPr/>
        </p:nvSpPr>
        <p:spPr>
          <a:xfrm>
            <a:off x="2915816" y="5393109"/>
            <a:ext cx="43924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2339752" y="5681141"/>
            <a:ext cx="54726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1043608" y="6041181"/>
            <a:ext cx="43924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1259632" y="126876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Identifique en la figura, cada una de las partes de un  pie de metro.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331640" y="2276872"/>
            <a:ext cx="61206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14</a:t>
            </a:fld>
            <a:endParaRPr lang="es-CL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2694" t="3400" r="3027" b="4811"/>
          <a:stretch>
            <a:fillRect/>
          </a:stretch>
        </p:blipFill>
        <p:spPr bwMode="auto">
          <a:xfrm>
            <a:off x="5302748" y="1988840"/>
            <a:ext cx="3733748" cy="3888432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971600" y="1412776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Existen diferentes tipos de pie de metro siendo los más conocidos: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pie de metro universal.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pie de metro con reloj  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comparador.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pie de metro digital.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15</a:t>
            </a:fld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1259632" y="2276872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1.- 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Posicione correctamente las mordazas de medición externa, aproximando lo máximo posible la pieza a medir, a la escala graduada.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Esto evitará errores por juego del cursor y un desgaste prematuro de las puntas donde el área de contacto es menor. Verifique también el perfecto apoyo de las caras de medición.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15616" y="1412776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</a:rPr>
              <a:t>CLAVES PARA UTILIZAR CORRECTAMENTE EL PIE DE METRO.</a:t>
            </a:r>
            <a:endParaRPr lang="es-C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16</a:t>
            </a:fld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33094" r="56559"/>
          <a:stretch>
            <a:fillRect/>
          </a:stretch>
        </p:blipFill>
        <p:spPr bwMode="auto">
          <a:xfrm>
            <a:off x="2749265" y="2276872"/>
            <a:ext cx="29748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35235" r="58574" b="8657"/>
          <a:stretch>
            <a:fillRect/>
          </a:stretch>
        </p:blipFill>
        <p:spPr bwMode="auto">
          <a:xfrm>
            <a:off x="5826455" y="2276872"/>
            <a:ext cx="270598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771800" y="594928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Posición  incorrecta  </a:t>
            </a:r>
            <a:endParaRPr lang="es-CL" b="1" dirty="0"/>
          </a:p>
        </p:txBody>
      </p:sp>
      <p:sp>
        <p:nvSpPr>
          <p:cNvPr id="9" name="8 Rectángulo"/>
          <p:cNvSpPr/>
          <p:nvPr/>
        </p:nvSpPr>
        <p:spPr>
          <a:xfrm>
            <a:off x="5796136" y="594928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Posición  correcta  </a:t>
            </a:r>
            <a:endParaRPr lang="es-CL" b="1" dirty="0"/>
          </a:p>
        </p:txBody>
      </p:sp>
      <p:sp>
        <p:nvSpPr>
          <p:cNvPr id="10" name="9 Rectángulo"/>
          <p:cNvSpPr/>
          <p:nvPr/>
        </p:nvSpPr>
        <p:spPr>
          <a:xfrm>
            <a:off x="1115616" y="1412776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</a:rPr>
              <a:t>CLAVES PARA UTILIZAR CORRECTAMENTE EL PIE DE METRO .</a:t>
            </a:r>
            <a:endParaRPr lang="es-CL" dirty="0"/>
          </a:p>
        </p:txBody>
      </p:sp>
      <p:sp>
        <p:nvSpPr>
          <p:cNvPr id="11" name="10 Elipse"/>
          <p:cNvSpPr/>
          <p:nvPr/>
        </p:nvSpPr>
        <p:spPr>
          <a:xfrm>
            <a:off x="4283968" y="5661248"/>
            <a:ext cx="43204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7155904" y="4941168"/>
            <a:ext cx="224408" cy="207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554" name="Picture 2" descr="http://dc487.4shared.com/doc/7xzHxTcg/preview_html_102f196f.gif"/>
          <p:cNvPicPr>
            <a:picLocks noChangeAspect="1" noChangeArrowheads="1"/>
          </p:cNvPicPr>
          <p:nvPr/>
        </p:nvPicPr>
        <p:blipFill>
          <a:blip r:embed="rId4" cstate="print"/>
          <a:srcRect b="12261"/>
          <a:stretch>
            <a:fillRect/>
          </a:stretch>
        </p:blipFill>
        <p:spPr bwMode="auto">
          <a:xfrm>
            <a:off x="1043608" y="2852936"/>
            <a:ext cx="195261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17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259632" y="2348880"/>
            <a:ext cx="73448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s-E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2.-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Posicione correctamente las puntas para la medición de interiores.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Procure introducir lo máximo posible las puntas en el agujero o en la ranura, manteniendo el pie de metro siempre paralelo a la pieza que está siendo medida. </a:t>
            </a:r>
          </a:p>
          <a:p>
            <a:pPr algn="just">
              <a:spcAft>
                <a:spcPts val="0"/>
              </a:spcAft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Verifique que las superficies de medición de las puntas coincidan con la línea centro del agujero </a:t>
            </a: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 el diámetro ).</a:t>
            </a:r>
            <a:b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Aft>
                <a:spcPts val="0"/>
              </a:spcAft>
            </a:pPr>
            <a:endParaRPr lang="es-ES" sz="16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ES" sz="16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" sz="1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s-CL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5616" y="1412776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</a:rPr>
              <a:t>CLAVES PARA UTILIZAR CORRECTAMENTE EL PIE DE METRO .</a:t>
            </a:r>
            <a:endParaRPr lang="es-C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18</a:t>
            </a:fld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37032" r="48258" b="10797"/>
          <a:stretch>
            <a:fillRect/>
          </a:stretch>
        </p:blipFill>
        <p:spPr bwMode="auto">
          <a:xfrm>
            <a:off x="1619672" y="3379495"/>
            <a:ext cx="3103137" cy="256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37032" r="48258" b="10797"/>
          <a:stretch>
            <a:fillRect/>
          </a:stretch>
        </p:blipFill>
        <p:spPr bwMode="auto">
          <a:xfrm>
            <a:off x="5292080" y="3451503"/>
            <a:ext cx="3103137" cy="256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ilindro"/>
          <p:cNvSpPr/>
          <p:nvPr/>
        </p:nvSpPr>
        <p:spPr>
          <a:xfrm>
            <a:off x="7308304" y="3284984"/>
            <a:ext cx="720080" cy="648072"/>
          </a:xfrm>
          <a:prstGeom prst="can">
            <a:avLst>
              <a:gd name="adj" fmla="val 4450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7452320" y="3356992"/>
            <a:ext cx="43204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ilindro"/>
          <p:cNvSpPr/>
          <p:nvPr/>
        </p:nvSpPr>
        <p:spPr>
          <a:xfrm>
            <a:off x="1691680" y="3645024"/>
            <a:ext cx="792088" cy="504056"/>
          </a:xfrm>
          <a:prstGeom prst="can">
            <a:avLst>
              <a:gd name="adj" fmla="val 296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ilindro"/>
          <p:cNvSpPr/>
          <p:nvPr/>
        </p:nvSpPr>
        <p:spPr>
          <a:xfrm>
            <a:off x="5364088" y="3212976"/>
            <a:ext cx="792088" cy="504056"/>
          </a:xfrm>
          <a:prstGeom prst="can">
            <a:avLst>
              <a:gd name="adj" fmla="val 296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4644008" y="602128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Posición  incorrecta  </a:t>
            </a:r>
            <a:endParaRPr lang="es-CL" b="1" dirty="0"/>
          </a:p>
        </p:txBody>
      </p:sp>
      <p:sp>
        <p:nvSpPr>
          <p:cNvPr id="14" name="13 Rectángulo"/>
          <p:cNvSpPr/>
          <p:nvPr/>
        </p:nvSpPr>
        <p:spPr>
          <a:xfrm>
            <a:off x="1187624" y="602128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Posición  correcta  </a:t>
            </a:r>
            <a:endParaRPr lang="es-CL" b="1" dirty="0"/>
          </a:p>
        </p:txBody>
      </p:sp>
      <p:sp>
        <p:nvSpPr>
          <p:cNvPr id="15" name="14 Rectángulo"/>
          <p:cNvSpPr/>
          <p:nvPr/>
        </p:nvSpPr>
        <p:spPr>
          <a:xfrm>
            <a:off x="1115616" y="1412776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</a:rPr>
              <a:t>CLAVES PARA UTILIZAR CORRECTAMENTE EL PIE DE METRO .</a:t>
            </a:r>
            <a:endParaRPr lang="es-CL" dirty="0"/>
          </a:p>
        </p:txBody>
      </p:sp>
      <p:pic>
        <p:nvPicPr>
          <p:cNvPr id="21506" name="Picture 2" descr="http://dc487.4shared.com/doc/7xzHxTcg/preview_html_m3e2cb4da.gif"/>
          <p:cNvPicPr>
            <a:picLocks noChangeAspect="1" noChangeArrowheads="1"/>
          </p:cNvPicPr>
          <p:nvPr/>
        </p:nvPicPr>
        <p:blipFill>
          <a:blip r:embed="rId3" cstate="print"/>
          <a:srcRect b="9439"/>
          <a:stretch>
            <a:fillRect/>
          </a:stretch>
        </p:blipFill>
        <p:spPr bwMode="auto">
          <a:xfrm>
            <a:off x="3275856" y="2054614"/>
            <a:ext cx="1545797" cy="159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19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259632" y="2420888"/>
            <a:ext cx="669674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s-ES" sz="1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s-ES" sz="16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3.-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Posicione correctamente la varilla de medición de profundidad.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Antes de realizar una lectura, verifique que el pie de metro esté  perpendicular en todo sentido.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s-CL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5616" y="1412776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</a:rPr>
              <a:t>CLAVES PARA UTILIZAR CORRECTAMENTE EL PIE DE METRO .</a:t>
            </a: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2</a:t>
            </a:fld>
            <a:endParaRPr lang="es-CL" dirty="0"/>
          </a:p>
        </p:txBody>
      </p:sp>
      <p:sp>
        <p:nvSpPr>
          <p:cNvPr id="17" name="16 Rectángulo"/>
          <p:cNvSpPr/>
          <p:nvPr/>
        </p:nvSpPr>
        <p:spPr>
          <a:xfrm>
            <a:off x="899592" y="3483005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Módulo</a:t>
            </a:r>
          </a:p>
          <a:p>
            <a:pPr>
              <a:defRPr/>
            </a:pPr>
            <a:r>
              <a:rPr lang="es-E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Metrología</a:t>
            </a:r>
          </a:p>
        </p:txBody>
      </p:sp>
      <p:sp>
        <p:nvSpPr>
          <p:cNvPr id="2" name="1 Abrir llave"/>
          <p:cNvSpPr/>
          <p:nvPr/>
        </p:nvSpPr>
        <p:spPr>
          <a:xfrm>
            <a:off x="3491880" y="2132856"/>
            <a:ext cx="648072" cy="3672408"/>
          </a:xfrm>
          <a:prstGeom prst="leftBrace">
            <a:avLst>
              <a:gd name="adj1" fmla="val 24853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4283968" y="184482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1 Fundamentos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211960" y="364502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2 </a:t>
            </a:r>
          </a:p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Torque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83968" y="5229200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3</a:t>
            </a:r>
          </a:p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de Medición</a:t>
            </a:r>
          </a:p>
        </p:txBody>
      </p:sp>
    </p:spTree>
    <p:extLst>
      <p:ext uri="{BB962C8B-B14F-4D97-AF65-F5344CB8AC3E}">
        <p14:creationId xmlns:p14="http://schemas.microsoft.com/office/powerpoint/2010/main" val="35899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20</a:t>
            </a:fld>
            <a:endParaRPr lang="es-C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32110" r="25567" b="9813"/>
          <a:stretch>
            <a:fillRect/>
          </a:stretch>
        </p:blipFill>
        <p:spPr bwMode="auto">
          <a:xfrm rot="21080217">
            <a:off x="3375679" y="4877805"/>
            <a:ext cx="2666545" cy="15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652120" y="5013176"/>
            <a:ext cx="360040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32110" r="25567" b="9813"/>
          <a:stretch>
            <a:fillRect/>
          </a:stretch>
        </p:blipFill>
        <p:spPr bwMode="auto">
          <a:xfrm>
            <a:off x="3375680" y="3621109"/>
            <a:ext cx="2666545" cy="15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652120" y="3933056"/>
            <a:ext cx="360040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32110" r="25567" b="9813"/>
          <a:stretch>
            <a:fillRect/>
          </a:stretch>
        </p:blipFill>
        <p:spPr bwMode="auto">
          <a:xfrm>
            <a:off x="3275856" y="2060848"/>
            <a:ext cx="2666545" cy="15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6119664" y="2564904"/>
            <a:ext cx="2412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Posición  inicial  </a:t>
            </a:r>
            <a:endParaRPr lang="es-CL" b="1" dirty="0"/>
          </a:p>
        </p:txBody>
      </p:sp>
      <p:sp>
        <p:nvSpPr>
          <p:cNvPr id="14" name="13 Rectángulo"/>
          <p:cNvSpPr/>
          <p:nvPr/>
        </p:nvSpPr>
        <p:spPr>
          <a:xfrm>
            <a:off x="6119664" y="4077072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Posición  correcta  </a:t>
            </a:r>
            <a:endParaRPr lang="es-CL" b="1" dirty="0"/>
          </a:p>
        </p:txBody>
      </p:sp>
      <p:sp>
        <p:nvSpPr>
          <p:cNvPr id="15" name="14 Rectángulo"/>
          <p:cNvSpPr/>
          <p:nvPr/>
        </p:nvSpPr>
        <p:spPr>
          <a:xfrm>
            <a:off x="6119664" y="522920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Posición  incorrecta  </a:t>
            </a:r>
            <a:endParaRPr lang="es-CL" b="1" dirty="0"/>
          </a:p>
        </p:txBody>
      </p:sp>
      <p:sp>
        <p:nvSpPr>
          <p:cNvPr id="16" name="15 Rectángulo"/>
          <p:cNvSpPr/>
          <p:nvPr/>
        </p:nvSpPr>
        <p:spPr>
          <a:xfrm>
            <a:off x="1115616" y="1412776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</a:rPr>
              <a:t>CLAVES PARA UTILIZAR CORRECTAMENTE EL PIE DE METRO .</a:t>
            </a:r>
            <a:endParaRPr lang="es-CL" dirty="0"/>
          </a:p>
        </p:txBody>
      </p:sp>
      <p:pic>
        <p:nvPicPr>
          <p:cNvPr id="19458" name="Picture 2" descr="http://dc487.4shared.com/doc/7xzHxTcg/preview_html_35e2187b.gif"/>
          <p:cNvPicPr>
            <a:picLocks noChangeAspect="1" noChangeArrowheads="1"/>
          </p:cNvPicPr>
          <p:nvPr/>
        </p:nvPicPr>
        <p:blipFill>
          <a:blip r:embed="rId3" cstate="print"/>
          <a:srcRect b="11672"/>
          <a:stretch>
            <a:fillRect/>
          </a:stretch>
        </p:blipFill>
        <p:spPr bwMode="auto">
          <a:xfrm>
            <a:off x="1331640" y="3429000"/>
            <a:ext cx="164477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21</a:t>
            </a:fld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1259632" y="2420888"/>
            <a:ext cx="74888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4.-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Evite el error de paralelismo al hacer la lectura.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Posicione su vista en dirección perpendicular a la escala del nonio, eso evitará errores considerables de lectura.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15616" y="1412776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</a:rPr>
              <a:t>CLAVES PARA UTILIZAR CORRECTAMENTE EL PIE DE METRO .</a:t>
            </a:r>
            <a:endParaRPr lang="es-C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22</a:t>
            </a:fld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115616" y="1412776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</a:rPr>
              <a:t>CLAVES PARA UTILIZAR CORRECTAMENTE EL PIE DE METRO .</a:t>
            </a:r>
            <a:endParaRPr lang="es-CL" dirty="0"/>
          </a:p>
        </p:txBody>
      </p:sp>
      <p:pic>
        <p:nvPicPr>
          <p:cNvPr id="18434" name="Picture 2" descr="C:\Users\lito\Desktop\komatsu\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051720" y="2060848"/>
            <a:ext cx="5256584" cy="431657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907704" y="5373216"/>
            <a:ext cx="25202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1547664" y="5445224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Debido a la posición inclinada del pie de metro , el operador podría creer que la medida correcta  es 0,60 mm  </a:t>
            </a:r>
            <a:endParaRPr lang="es-CL" sz="1400" b="1" dirty="0"/>
          </a:p>
        </p:txBody>
      </p:sp>
      <p:sp>
        <p:nvSpPr>
          <p:cNvPr id="9" name="8 Rectángulo"/>
          <p:cNvSpPr/>
          <p:nvPr/>
        </p:nvSpPr>
        <p:spPr>
          <a:xfrm>
            <a:off x="4860032" y="4581128"/>
            <a:ext cx="25202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5292080" y="4470211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el operador coloca el pie de metro en forma perpendicular a sus ojos, podría observar que la lectura correcta es 0,45 mm</a:t>
            </a:r>
            <a:endParaRPr lang="es-CL" sz="1400" b="1" dirty="0"/>
          </a:p>
        </p:txBody>
      </p:sp>
      <p:sp>
        <p:nvSpPr>
          <p:cNvPr id="11" name="10 Rectángulo"/>
          <p:cNvSpPr/>
          <p:nvPr/>
        </p:nvSpPr>
        <p:spPr>
          <a:xfrm>
            <a:off x="3491880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400" dirty="0"/>
              <a:t>http://dc487.4shared.com/doc/7xzHxTcg/preview.html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23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259632" y="2132856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s-ES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1.-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Evite usar el pie de metro para esfuerzos excesivos. Procure que el pie de metro no sufra golpes o sea utilizado como instrumento para golpear.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2.-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Evite dañar las puntas de medición. Procure que las puntas  de medición nunca sean utilizadas como compás de trazado o para rayar o marcar.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endParaRPr lang="es-E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4" y="1556792"/>
            <a:ext cx="425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CUIDADOS  CON EL PIE DE METRO.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24</a:t>
            </a:fld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1296144" y="2276872"/>
            <a:ext cx="7020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3.-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Limpie cuidadosamente las partes móviles, eliminando el polvo y suciedad con un paño suave y limpio.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La presencia de partículas abrasivas causan desgaste prematuro. Repita esta operación antes y después del uso.</a:t>
            </a:r>
            <a:endParaRPr lang="es-ES" sz="1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1556792"/>
            <a:ext cx="425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CUIDADOS  CON EL PIE DE METRO.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259632" y="4437112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4.-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Proteja el pie de metro si lo va a guardar por largo tiempo. Usando un paño con aceite fino anticorrosivo, aplique suavemente en todas las caras del instrumento una película bien fina y uniforme.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endParaRPr lang="es-E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25</a:t>
            </a:fld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1224136" y="2204864"/>
            <a:ext cx="702027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5.-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Verifique que el movimiento del cursor sea suave y sin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juego en toda su carrera o recorrido.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En caso que exista un juego anormal, proceda a su ajuste girando los tornillos de regulación que traen en el cuerpo móvil, y verificar nuevamente que el movimiento del cursor sea suave, y por ende, sin juego.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CL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1556792"/>
            <a:ext cx="425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CUIDADOS  CON EL PIE DE METRO.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26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259632" y="1984479"/>
            <a:ext cx="705678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Observe los siguientes puntos al guardar un pie de metro:</a:t>
            </a:r>
          </a:p>
          <a:p>
            <a:pPr algn="just">
              <a:spcAft>
                <a:spcPts val="0"/>
              </a:spcAft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exponga directamente el pie de metro a la luz del sol.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Deje las mordazas de medición ligeramente separadas, 1mm.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-Guarde siempre el pie de metro en una caja o un estuche adecuado.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4" y="1556792"/>
            <a:ext cx="425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CUIDADOS  CON EL PIE DE METRO.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27</a:t>
            </a:fld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1187624" y="141277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 medir la longitud del perno de le figura ¿En cuántos sistemas de medidas se puede leer?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59632" y="501317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Se puede leer en el sistema internacional (mm) o en el sistema inglés (pulg).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496" t="29531" r="12004" b="6486"/>
          <a:stretch>
            <a:fillRect/>
          </a:stretch>
        </p:blipFill>
        <p:spPr bwMode="auto">
          <a:xfrm>
            <a:off x="2006943" y="2420888"/>
            <a:ext cx="6021441" cy="250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779912" y="587727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28</a:t>
            </a:fld>
            <a:endParaRPr lang="es-CL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8497" t="24773" r="28485" b="12208"/>
          <a:stretch>
            <a:fillRect/>
          </a:stretch>
        </p:blipFill>
        <p:spPr bwMode="auto">
          <a:xfrm>
            <a:off x="2915816" y="4032448"/>
            <a:ext cx="367240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043608" y="191683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¿Con qué parte del pie de metro se realiza la medición en milímetros? 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3608" y="2852936"/>
            <a:ext cx="73448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La medición con milímetros se realiza con la regla y el cuerpo móvil  que se encuentra en la parte inferior del pie de metro como indica la figura.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627784" y="4941168"/>
            <a:ext cx="4248472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899592" y="1268760"/>
            <a:ext cx="496855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milímetros.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29</a:t>
            </a:fld>
            <a:endParaRPr lang="es-CL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lum contrast="20000"/>
          </a:blip>
          <a:srcRect l="18497" t="50035" r="18963" b="35237"/>
          <a:stretch>
            <a:fillRect/>
          </a:stretch>
        </p:blipFill>
        <p:spPr bwMode="auto">
          <a:xfrm>
            <a:off x="1835696" y="2132856"/>
            <a:ext cx="59881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835696" y="1916832"/>
            <a:ext cx="5976664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75656" y="3995479"/>
            <a:ext cx="70567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regla fija del pie de metro en la parte en milímetros viene graduada en centímetros y cada centímetro  está dividido en 10 partes iguales,  lo que equivale  a 10 milímetros , razón por la cual cada línea de esta regla se lee como 1 milímetro.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9592" y="1268760"/>
            <a:ext cx="496855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milímetros.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10 Cerrar llave"/>
          <p:cNvSpPr/>
          <p:nvPr/>
        </p:nvSpPr>
        <p:spPr>
          <a:xfrm rot="5400000">
            <a:off x="2519772" y="2672916"/>
            <a:ext cx="360040" cy="864096"/>
          </a:xfrm>
          <a:prstGeom prst="rightBrace">
            <a:avLst>
              <a:gd name="adj1" fmla="val 22076"/>
              <a:gd name="adj2" fmla="val 4793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2339752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 cm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2339752" y="2204864"/>
            <a:ext cx="2160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492152" y="1916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331640" y="1484784"/>
            <a:ext cx="5904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En esta unidad de instrumentos de medición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esperamos lograr: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77946-190F-4AAA-AFBA-8EEBCA772354}" type="slidenum">
              <a:rPr lang="es-CL" smtClean="0"/>
              <a:pPr>
                <a:defRPr/>
              </a:pPr>
              <a:t>3</a:t>
            </a:fld>
            <a:endParaRPr lang="es-CL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71600" y="2743468"/>
            <a:ext cx="4176464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lang="es-CL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Utilizar pertinentemente  instrumentos de medici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 de longitudes asociadas a la mantenci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 de equipo y maquinaria pesada, interpretando adecuadamente las lecturas de las medidas obtenidas. 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3326" t="29228" r="20239" b="27712"/>
          <a:stretch>
            <a:fillRect/>
          </a:stretch>
        </p:blipFill>
        <p:spPr bwMode="auto">
          <a:xfrm>
            <a:off x="5436096" y="2276872"/>
            <a:ext cx="33234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4051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30</a:t>
            </a:fld>
            <a:endParaRPr lang="es-CL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lum contrast="20000"/>
          </a:blip>
          <a:srcRect l="18497" t="50035" r="18963" b="35237"/>
          <a:stretch>
            <a:fillRect/>
          </a:stretch>
        </p:blipFill>
        <p:spPr bwMode="auto">
          <a:xfrm>
            <a:off x="1835696" y="2132856"/>
            <a:ext cx="59881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835696" y="1916832"/>
            <a:ext cx="5976664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899592" y="350100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Indique en milímetros cada una de las medidas que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señala la flecha.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43608" y="4433337"/>
            <a:ext cx="3611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a)  Primera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32635" y="5081409"/>
            <a:ext cx="38173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b)  Segunda 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43608" y="5801489"/>
            <a:ext cx="37612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c)  Tercera 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3" name="12 Flecha arriba"/>
          <p:cNvSpPr/>
          <p:nvPr/>
        </p:nvSpPr>
        <p:spPr>
          <a:xfrm>
            <a:off x="2339752" y="2924944"/>
            <a:ext cx="144016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4283968" y="4361329"/>
            <a:ext cx="31793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2 milímetros.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3968" y="5081409"/>
            <a:ext cx="34086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28  milímetros.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283968" y="5801489"/>
            <a:ext cx="34086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55  milímetros.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99592" y="1268760"/>
            <a:ext cx="496855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milímetros.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96296E-6 L 0.51197 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31</a:t>
            </a:fld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71600" y="1772816"/>
            <a:ext cx="73448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el pie de metro se realiza de esta manera.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43608" y="4721369"/>
            <a:ext cx="3611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a)  Primera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32635" y="5369441"/>
            <a:ext cx="38173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b)  Segunda 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43608" y="6017513"/>
            <a:ext cx="37612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c)  Tercera 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283968" y="4725144"/>
            <a:ext cx="31793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9 milímetros.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283968" y="5369441"/>
            <a:ext cx="34086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31  milímetros.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283968" y="6017513"/>
            <a:ext cx="47118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¿No se puede precisar?       </a:t>
            </a:r>
            <a:endParaRPr lang="es-CL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99592" y="1268760"/>
            <a:ext cx="496855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milímetros.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17 Imagen"/>
          <p:cNvPicPr/>
          <p:nvPr/>
        </p:nvPicPr>
        <p:blipFill>
          <a:blip r:embed="rId2" cstate="print"/>
          <a:srcRect l="18497" t="64763" r="28108" b="8459"/>
          <a:stretch>
            <a:fillRect/>
          </a:stretch>
        </p:blipFill>
        <p:spPr bwMode="auto">
          <a:xfrm>
            <a:off x="1475656" y="2996952"/>
            <a:ext cx="51125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/>
          <p:cNvPicPr/>
          <p:nvPr/>
        </p:nvPicPr>
        <p:blipFill>
          <a:blip r:embed="rId2" cstate="print"/>
          <a:srcRect l="18497" t="52713" r="19835" b="35237"/>
          <a:stretch>
            <a:fillRect/>
          </a:stretch>
        </p:blipFill>
        <p:spPr bwMode="auto">
          <a:xfrm>
            <a:off x="1475656" y="2348880"/>
            <a:ext cx="5976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Flecha arriba"/>
          <p:cNvSpPr/>
          <p:nvPr/>
        </p:nvSpPr>
        <p:spPr>
          <a:xfrm>
            <a:off x="2555776" y="3068960"/>
            <a:ext cx="288032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Flecha arriba"/>
          <p:cNvSpPr/>
          <p:nvPr/>
        </p:nvSpPr>
        <p:spPr>
          <a:xfrm>
            <a:off x="4499992" y="3068960"/>
            <a:ext cx="288032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Flecha arriba"/>
          <p:cNvSpPr/>
          <p:nvPr/>
        </p:nvSpPr>
        <p:spPr>
          <a:xfrm>
            <a:off x="2843808" y="3068960"/>
            <a:ext cx="288032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0625E-6 L 0.0906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0024 L 0.3033 0.000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3 0.00024 L 0.12222 0.000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35063" r="29722" b="33438"/>
          <a:stretch>
            <a:fillRect/>
          </a:stretch>
        </p:blipFill>
        <p:spPr bwMode="auto">
          <a:xfrm>
            <a:off x="1547664" y="2348880"/>
            <a:ext cx="6228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32</a:t>
            </a:fld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71600" y="1772816"/>
            <a:ext cx="73448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se hace cuando el cero no coincide?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43608" y="4717409"/>
            <a:ext cx="7776864" cy="78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 Como se puede apreciar el cero del cuerpo móvil está en un punto intermedio , entre el 12 mm y el 13 mm,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25960" y="5083406"/>
            <a:ext cx="7560840" cy="1153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pero si nos fijamos con más atención en el carro móvil podemos apreciar que  la línea que se encuentra en el 3 está coincidiendo con una línea de la regla fija.</a:t>
            </a:r>
            <a:endParaRPr lang="es-CL" sz="1600" dirty="0"/>
          </a:p>
        </p:txBody>
      </p:sp>
      <p:sp>
        <p:nvSpPr>
          <p:cNvPr id="18" name="17 Flecha arriba"/>
          <p:cNvSpPr/>
          <p:nvPr/>
        </p:nvSpPr>
        <p:spPr>
          <a:xfrm>
            <a:off x="3851920" y="3501008"/>
            <a:ext cx="504056" cy="86409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899592" y="1268760"/>
            <a:ext cx="496855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milímetros.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2483768" y="2420888"/>
            <a:ext cx="1080120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33</a:t>
            </a:fld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458112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Este cuerpo móvil tiene 20 divisiones , que equivalen a 1 milímetro dividido en 20 partes iguales.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83968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4211960" y="5805264"/>
            <a:ext cx="432048" cy="9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211960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20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788024" y="56612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=  0,05 mm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899592" y="1268760"/>
            <a:ext cx="496855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milímetros.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35063" r="29722" b="49187"/>
          <a:stretch>
            <a:fillRect/>
          </a:stretch>
        </p:blipFill>
        <p:spPr bwMode="auto">
          <a:xfrm>
            <a:off x="1547664" y="2348880"/>
            <a:ext cx="6228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errar llave"/>
          <p:cNvSpPr/>
          <p:nvPr/>
        </p:nvSpPr>
        <p:spPr>
          <a:xfrm rot="5400000">
            <a:off x="4463988" y="1952836"/>
            <a:ext cx="720080" cy="3672408"/>
          </a:xfrm>
          <a:prstGeom prst="rightBrace">
            <a:avLst>
              <a:gd name="adj1" fmla="val 57654"/>
              <a:gd name="adj2" fmla="val 4793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4499992" y="42117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20 divisiones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35063" r="29722" b="33438"/>
          <a:stretch>
            <a:fillRect/>
          </a:stretch>
        </p:blipFill>
        <p:spPr bwMode="auto">
          <a:xfrm>
            <a:off x="1547664" y="2348880"/>
            <a:ext cx="6228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34</a:t>
            </a:fld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475656" y="1506850"/>
            <a:ext cx="3557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mediciones. 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43608" y="458112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esta razón cada línea, del cuerpo móvil equivale a 0.05 de mm y en este caso si contamos las líneas la línea que coincide es la N° 6.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endParaRPr lang="es-ES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Si multiplicamos  6  x 0.05mm  se obtiene 0.30 </a:t>
            </a:r>
            <a:r>
              <a:rPr lang="es-ES" sz="16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mm.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Flecha arriba"/>
          <p:cNvSpPr/>
          <p:nvPr/>
        </p:nvSpPr>
        <p:spPr>
          <a:xfrm>
            <a:off x="3851920" y="3501008"/>
            <a:ext cx="504056" cy="86409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35063" r="29722" b="33438"/>
          <a:stretch>
            <a:fillRect/>
          </a:stretch>
        </p:blipFill>
        <p:spPr bwMode="auto">
          <a:xfrm>
            <a:off x="1547664" y="2348880"/>
            <a:ext cx="6228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35</a:t>
            </a:fld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1043608" y="458112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este resultado de 0,30 mm sólo falta sumar los 12 mm que teníamos antes del cero de cuerpo móvil, obteniendo de esta manera: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endParaRPr lang="es-ES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12 mm    +  0.30 mm   =   12,30 </a:t>
            </a:r>
            <a:r>
              <a:rPr lang="es-ES" sz="16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mm.</a:t>
            </a: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592" y="1268760"/>
            <a:ext cx="496855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milímetros.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12 Flecha arriba"/>
          <p:cNvSpPr/>
          <p:nvPr/>
        </p:nvSpPr>
        <p:spPr>
          <a:xfrm>
            <a:off x="3851920" y="3501008"/>
            <a:ext cx="504056" cy="86409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36</a:t>
            </a:fld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899592" y="1268760"/>
            <a:ext cx="496855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milímetros.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1700808"/>
            <a:ext cx="7344816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Ejercicios de medición con pie de metro en milímetros.</a:t>
            </a: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18497" t="64763" r="28108" b="8459"/>
          <a:stretch>
            <a:fillRect/>
          </a:stretch>
        </p:blipFill>
        <p:spPr bwMode="auto">
          <a:xfrm>
            <a:off x="1043608" y="3068960"/>
            <a:ext cx="51125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2" cstate="print"/>
          <a:srcRect l="18497" t="52713" r="19835" b="35237"/>
          <a:stretch>
            <a:fillRect/>
          </a:stretch>
        </p:blipFill>
        <p:spPr bwMode="auto">
          <a:xfrm>
            <a:off x="1043608" y="2420888"/>
            <a:ext cx="59046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043608" y="4577353"/>
            <a:ext cx="3611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a)  Primera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32635" y="5013176"/>
            <a:ext cx="38173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b)  Segunda 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43608" y="5517232"/>
            <a:ext cx="37612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c)  Tercera 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283968" y="4581128"/>
            <a:ext cx="38366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18,7 ó 18,70  mm.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283968" y="5013176"/>
            <a:ext cx="37869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  2,8 ó 2,80   mm.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3968" y="5517232"/>
            <a:ext cx="385105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   27 ó 27,00  mm.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43608" y="5945505"/>
            <a:ext cx="34134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d)  Cuarta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283968" y="5945505"/>
            <a:ext cx="30239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  9,25  mm.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4736E-6 L 0.18107 4.8473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5 0.00024 L 0.0276 0.000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4736E-6 L 0.2599 4.84736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-3.88529E-6 L 0.09062 0.000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37</a:t>
            </a:fld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899592" y="1268760"/>
            <a:ext cx="496855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Lectura de mediciones en milímetros.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1700808"/>
            <a:ext cx="7344816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Ejercicios de medición con pie de metro en milímetros.</a:t>
            </a: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18497" t="64763" r="28108" b="8459"/>
          <a:stretch>
            <a:fillRect/>
          </a:stretch>
        </p:blipFill>
        <p:spPr bwMode="auto">
          <a:xfrm>
            <a:off x="1043608" y="3068960"/>
            <a:ext cx="51125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2" cstate="print"/>
          <a:srcRect l="18497" t="52713" r="19835" b="35237"/>
          <a:stretch>
            <a:fillRect/>
          </a:stretch>
        </p:blipFill>
        <p:spPr bwMode="auto">
          <a:xfrm>
            <a:off x="1043608" y="2420888"/>
            <a:ext cx="59046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043608" y="4577353"/>
            <a:ext cx="34823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e)  Quinta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32635" y="5013176"/>
            <a:ext cx="3413499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f)  Sexta 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43608" y="5517232"/>
            <a:ext cx="3899144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g)  Séptima  medida 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283968" y="4581128"/>
            <a:ext cx="32531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  25,25   mm.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283968" y="5081409"/>
            <a:ext cx="32531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  15,10   mm.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3968" y="5517232"/>
            <a:ext cx="32531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   31,35  mm.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43608" y="5945505"/>
            <a:ext cx="3440814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h)  Octava medida.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283968" y="5945505"/>
            <a:ext cx="32531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  20,75   mm.     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00023 L 0.24427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0.00047 L 0.14583 0.000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00024 L 0.3033 0.000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3 0.00024 L 0.20086 0.000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38</a:t>
            </a:fld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115616" y="1409583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invitamos a visitar nuestro PORTAL, en donde encontrará material interactivo de apoyo en el uso del pie de metro.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2579" r="5090"/>
          <a:stretch>
            <a:fillRect/>
          </a:stretch>
        </p:blipFill>
        <p:spPr bwMode="auto">
          <a:xfrm>
            <a:off x="1907704" y="2636912"/>
            <a:ext cx="6057177" cy="367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9701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29702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2970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042988" y="2438400"/>
            <a:ext cx="738505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Fin de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presentación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F2DAE-7891-401B-9BCC-BB7F5FA53728}" type="slidenum">
              <a:rPr lang="es-CL" smtClean="0"/>
              <a:pPr>
                <a:defRPr/>
              </a:pPr>
              <a:t>39</a:t>
            </a:fld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709738" y="4868863"/>
            <a:ext cx="73850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494116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3</a:t>
            </a:r>
          </a:p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de Medición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896544" cy="503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68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4</a:t>
            </a:fld>
            <a:endParaRPr lang="es-CL" dirty="0"/>
          </a:p>
        </p:txBody>
      </p:sp>
      <p:sp>
        <p:nvSpPr>
          <p:cNvPr id="17" name="16 Rectángulo"/>
          <p:cNvSpPr/>
          <p:nvPr/>
        </p:nvSpPr>
        <p:spPr>
          <a:xfrm>
            <a:off x="1092882" y="3483005"/>
            <a:ext cx="2182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Unidad 3</a:t>
            </a:r>
          </a:p>
          <a:p>
            <a:pPr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Inst. de medición</a:t>
            </a:r>
          </a:p>
        </p:txBody>
      </p:sp>
      <p:sp>
        <p:nvSpPr>
          <p:cNvPr id="2" name="1 Abrir llave"/>
          <p:cNvSpPr/>
          <p:nvPr/>
        </p:nvSpPr>
        <p:spPr>
          <a:xfrm>
            <a:off x="2915816" y="1844824"/>
            <a:ext cx="826120" cy="3744416"/>
          </a:xfrm>
          <a:prstGeom prst="leftBrace">
            <a:avLst>
              <a:gd name="adj1" fmla="val 24853"/>
              <a:gd name="adj2" fmla="val 53545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3707904" y="184482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  Instrumentos de medición.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707904" y="357301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  Pie de metro.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779912" y="515719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3.3  Micrómetro </a:t>
            </a:r>
          </a:p>
        </p:txBody>
      </p:sp>
    </p:spTree>
    <p:extLst>
      <p:ext uri="{BB962C8B-B14F-4D97-AF65-F5344CB8AC3E}">
        <p14:creationId xmlns:p14="http://schemas.microsoft.com/office/powerpoint/2010/main" val="35899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5</a:t>
            </a:fld>
            <a:endParaRPr lang="es-CL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2540080"/>
            <a:ext cx="777686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  <a:buFontTx/>
              <a:buChar char="-"/>
              <a:tabLst>
                <a:tab pos="90488" algn="l"/>
              </a:tabLst>
            </a:pP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Reconocer  las partes de un pie de metro y sus diferentes  </a:t>
            </a:r>
            <a:r>
              <a:rPr kumimoji="0" lang="es-CL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lvl="1">
              <a:lnSpc>
                <a:spcPct val="150000"/>
              </a:lnSpc>
              <a:tabLst>
                <a:tab pos="90488" algn="l"/>
              </a:tabLst>
            </a:pPr>
            <a:r>
              <a:rPr lang="es-CL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escalas de medición.</a:t>
            </a:r>
          </a:p>
          <a:p>
            <a:pPr lvl="1">
              <a:lnSpc>
                <a:spcPct val="150000"/>
              </a:lnSpc>
              <a:tabLst>
                <a:tab pos="90488" algn="l"/>
              </a:tabLst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- Leer mediciones 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 el sistema Métrico Internacional.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- Conocer las normas de seguridad específicas en el cuidado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y utilización de instrumentos de medición.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59632" y="1340768"/>
            <a:ext cx="59046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Objetivos específicos de esta presentación.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6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331640" y="1628800"/>
            <a:ext cx="3965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A.- Pie de metro  o Calibrador Vernier Universal:</a:t>
            </a: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4" y="2948459"/>
            <a:ext cx="7200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           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pie de metro o pie de rey es un instrumento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medición  de  longitudes que se utiliza para medir con precisión elementos  pequeños  como tornillos, orificios, láminas, etc. Este instrumento permite medir en el </a:t>
            </a: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Métrico 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decimal en milímetros , sus décimas y centésimas como también en el </a:t>
            </a: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Inglés  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pulgadas y sus fracciones.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694" t="3400" r="3027" b="64949"/>
          <a:stretch>
            <a:fillRect/>
          </a:stretch>
        </p:blipFill>
        <p:spPr bwMode="auto">
          <a:xfrm>
            <a:off x="4499992" y="1412776"/>
            <a:ext cx="4060451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7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971600" y="1412776"/>
            <a:ext cx="7056784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tipo de mediciones se  pueden tomar con  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 Pie de metro?</a:t>
            </a:r>
          </a:p>
        </p:txBody>
      </p:sp>
      <p:sp>
        <p:nvSpPr>
          <p:cNvPr id="6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8" name="7 Rectángulo"/>
          <p:cNvSpPr/>
          <p:nvPr/>
        </p:nvSpPr>
        <p:spPr>
          <a:xfrm>
            <a:off x="2007792" y="3501008"/>
            <a:ext cx="386035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-  Exteriores.</a:t>
            </a:r>
          </a:p>
          <a:p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 -  Interiores</a:t>
            </a:r>
          </a:p>
          <a:p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 Profundidades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5436096" y="551723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694" t="3400" r="3027" b="64949"/>
          <a:stretch>
            <a:fillRect/>
          </a:stretch>
        </p:blipFill>
        <p:spPr bwMode="auto">
          <a:xfrm rot="2920319">
            <a:off x="4964953" y="3776572"/>
            <a:ext cx="2551123" cy="1049683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1403648" y="242088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Con el Pie de metro se pueden tomar tres tipos de mediciones.</a:t>
            </a:r>
          </a:p>
        </p:txBody>
      </p:sp>
      <p:pic>
        <p:nvPicPr>
          <p:cNvPr id="33794" name="Picture 2" descr="http://dc487.4shared.com/doc/7xzHxTcg/preview_html_135a5b5c.gif"/>
          <p:cNvPicPr>
            <a:picLocks noChangeAspect="1" noChangeArrowheads="1"/>
          </p:cNvPicPr>
          <p:nvPr/>
        </p:nvPicPr>
        <p:blipFill>
          <a:blip r:embed="rId3" cstate="print"/>
          <a:srcRect b="13731"/>
          <a:stretch>
            <a:fillRect/>
          </a:stretch>
        </p:blipFill>
        <p:spPr bwMode="auto">
          <a:xfrm>
            <a:off x="899592" y="4963456"/>
            <a:ext cx="1512168" cy="1561888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2555776" y="5446965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NOTA: También se puede efectuar la medida en escalones, pero en esta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presentación no la consideraremos por se utiliza con poco frecuencia. </a:t>
            </a: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8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971600" y="1412776"/>
            <a:ext cx="7704856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1.-	¿Qué parte se utiliza para medir exteriores? </a:t>
            </a:r>
          </a:p>
        </p:txBody>
      </p:sp>
      <p:pic>
        <p:nvPicPr>
          <p:cNvPr id="4" name="Picture 2" descr="http://1.bp.blogspot.com/_SbsqbZ0c9x0/S70J0Dypz2I/AAAAAAAAAAw/_QhZR3y_PD4/s1600/45+00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3006"/>
          <a:stretch>
            <a:fillRect/>
          </a:stretch>
        </p:blipFill>
        <p:spPr bwMode="auto">
          <a:xfrm>
            <a:off x="2199462" y="2492896"/>
            <a:ext cx="5770872" cy="3816424"/>
          </a:xfrm>
          <a:prstGeom prst="rect">
            <a:avLst/>
          </a:prstGeom>
          <a:noFill/>
        </p:spPr>
      </p:pic>
      <p:sp>
        <p:nvSpPr>
          <p:cNvPr id="5" name="4 Elipse"/>
          <p:cNvSpPr/>
          <p:nvPr/>
        </p:nvSpPr>
        <p:spPr>
          <a:xfrm rot="18471626">
            <a:off x="3343655" y="4101254"/>
            <a:ext cx="1781968" cy="2520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8" name="7 Rectángulo"/>
          <p:cNvSpPr/>
          <p:nvPr/>
        </p:nvSpPr>
        <p:spPr>
          <a:xfrm>
            <a:off x="1691680" y="2276872"/>
            <a:ext cx="4059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Se utilizan las dos mordazas o</a:t>
            </a:r>
          </a:p>
          <a:p>
            <a:pPr marL="342900" indent="-342900"/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patas largas.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5436096" y="551723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3491880" y="335699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6524600" y="3509392"/>
            <a:ext cx="1143744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9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971600" y="1412776"/>
            <a:ext cx="7704856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2.-  ¿Qué parte se utiliza para medir interiores ?</a:t>
            </a:r>
          </a:p>
        </p:txBody>
      </p:sp>
      <p:pic>
        <p:nvPicPr>
          <p:cNvPr id="5" name="Picture 2" descr="http://1.bp.blogspot.com/_SbsqbZ0c9x0/S70J0Dypz2I/AAAAAAAAAAw/_QhZR3y_PD4/s1600/45+00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3006"/>
          <a:stretch>
            <a:fillRect/>
          </a:stretch>
        </p:blipFill>
        <p:spPr bwMode="auto">
          <a:xfrm>
            <a:off x="2199462" y="2492896"/>
            <a:ext cx="5770872" cy="3816424"/>
          </a:xfrm>
          <a:prstGeom prst="rect">
            <a:avLst/>
          </a:prstGeom>
          <a:noFill/>
        </p:spPr>
      </p:pic>
      <p:sp>
        <p:nvSpPr>
          <p:cNvPr id="8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9" name="8 Rectángulo"/>
          <p:cNvSpPr/>
          <p:nvPr/>
        </p:nvSpPr>
        <p:spPr>
          <a:xfrm>
            <a:off x="971600" y="2060848"/>
            <a:ext cx="45804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Se utilizan las dos mordazas u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orejas pequeñas</a:t>
            </a:r>
            <a:r>
              <a:rPr lang="es-ES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524600" y="3509392"/>
            <a:ext cx="1143744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3491880" y="335699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 rot="19564502">
            <a:off x="2034641" y="3108451"/>
            <a:ext cx="1938353" cy="21107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5364088" y="551723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10128</TotalTime>
  <Words>1558</Words>
  <Application>Microsoft Office PowerPoint</Application>
  <PresentationFormat>Presentación en pantalla (4:3)</PresentationFormat>
  <Paragraphs>260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Gothic</vt:lpstr>
      <vt:lpstr>Symbol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Teresa Dittborn</dc:creator>
  <cp:lastModifiedBy>Hernan Eduardo Ahumada Hernandez</cp:lastModifiedBy>
  <cp:revision>411</cp:revision>
  <cp:lastPrinted>2014-02-27T18:51:11Z</cp:lastPrinted>
  <dcterms:created xsi:type="dcterms:W3CDTF">2013-12-27T17:15:53Z</dcterms:created>
  <dcterms:modified xsi:type="dcterms:W3CDTF">2019-05-10T16:04:51Z</dcterms:modified>
</cp:coreProperties>
</file>