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80" r:id="rId2"/>
    <p:sldId id="494" r:id="rId3"/>
    <p:sldId id="489" r:id="rId4"/>
    <p:sldId id="529" r:id="rId5"/>
    <p:sldId id="543" r:id="rId6"/>
    <p:sldId id="544" r:id="rId7"/>
    <p:sldId id="545" r:id="rId8"/>
    <p:sldId id="546" r:id="rId9"/>
    <p:sldId id="547" r:id="rId10"/>
    <p:sldId id="549" r:id="rId11"/>
    <p:sldId id="560" r:id="rId12"/>
    <p:sldId id="561" r:id="rId13"/>
    <p:sldId id="564" r:id="rId14"/>
    <p:sldId id="563" r:id="rId15"/>
    <p:sldId id="554" r:id="rId16"/>
    <p:sldId id="565" r:id="rId17"/>
    <p:sldId id="559" r:id="rId18"/>
    <p:sldId id="552" r:id="rId19"/>
    <p:sldId id="556" r:id="rId20"/>
    <p:sldId id="557" r:id="rId21"/>
    <p:sldId id="542" r:id="rId22"/>
    <p:sldId id="433" r:id="rId23"/>
  </p:sldIdLst>
  <p:sldSz cx="9144000" cy="6858000" type="screen4x3"/>
  <p:notesSz cx="9296400" cy="70104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. Teresa Dittborn" initials="MTD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1" autoAdjust="0"/>
    <p:restoredTop sz="94640" autoAdjust="0"/>
  </p:normalViewPr>
  <p:slideViewPr>
    <p:cSldViewPr>
      <p:cViewPr varScale="1">
        <p:scale>
          <a:sx n="74" d="100"/>
          <a:sy n="74" d="100"/>
        </p:scale>
        <p:origin x="60" y="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28BCBE-CAB8-4640-A2F6-2247F8BA0A2C}" type="datetimeFigureOut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810" y="6658443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8F4E1A-770F-4549-B1BE-A7C0793AC88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1120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7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1869E6-EB9D-433A-AD79-F44C19BEB95B}" type="datetimeFigureOut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1" y="3330421"/>
            <a:ext cx="7437120" cy="3154441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8443"/>
            <a:ext cx="4028440" cy="3507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810" y="6658443"/>
            <a:ext cx="4028440" cy="3507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AB5988-11D3-42CD-8E79-9B06B956C4F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2822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0087C-4FB1-4BB6-B1B8-79B25ABEEF82}" type="datetime1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3663-D062-46EF-81B6-41C7B732272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483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D4517-F4D3-42E8-8CA3-6237244A5E63}" type="datetime1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8DD3-86CD-4474-A838-99360B24445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150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98176-F70E-442D-B6C0-A5AB2D2D1FB9}" type="datetime1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610E-BFF7-47E9-9BF0-CF0DB27BEA9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931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A63D-BB00-4E2B-BD75-CF79CDC0885D}" type="datetime1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D22B2-3B28-4A58-8FAE-E6A4E021830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241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4502-30BF-40C3-88B7-E356226FE5B4}" type="datetime1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5A4A-E62D-459F-B4FC-16F8076575E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421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85A5-EC2F-49DE-8A46-5DECB10992E7}" type="datetime1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725C7-1112-49DB-A38C-7C6C27D4574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895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2A77-CDC4-486B-845F-AA5828836AD8}" type="datetime1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B9FC3-BFEE-4F92-86B5-ECF6742107D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216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AF911-5241-48B2-A492-9E1A9A756EF4}" type="datetime1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02DBF-59E7-4842-80D5-80DBE32D1EE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156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91F3-3E98-4AE4-8289-83991ACD65B9}" type="datetime1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CDEF-6AD3-4A3E-9B91-28DE7BDB052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340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FFA3-DE71-44AB-ACBD-FCC7E21DD392}" type="datetime1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6BA9-056C-43FA-84A9-17FEBC71A67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475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46918-1807-46D5-A355-419CFCD9E7D3}" type="datetime1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78E96-EBA8-4E37-A7B8-16CBC2344BE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461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BC7695-F301-452B-8AB0-C13A4C57EF08}" type="datetime1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807D43-8909-4076-BDB0-177CD596623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13072" y="46037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pic>
        <p:nvPicPr>
          <p:cNvPr id="205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6746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1406-7941-4167-A629-7B86536A5A13}" type="slidenum">
              <a:rPr lang="es-CL" smtClean="0"/>
              <a:pPr>
                <a:defRPr/>
              </a:pPr>
              <a:t>1</a:t>
            </a:fld>
            <a:endParaRPr lang="es-CL" dirty="0"/>
          </a:p>
        </p:txBody>
      </p:sp>
      <p:sp>
        <p:nvSpPr>
          <p:cNvPr id="12" name="11 Rectángulo"/>
          <p:cNvSpPr/>
          <p:nvPr/>
        </p:nvSpPr>
        <p:spPr>
          <a:xfrm>
            <a:off x="1835696" y="4749130"/>
            <a:ext cx="67318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es-E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Unidad 3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Instrumentos de medición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Pie de metro – medición en pulgadas </a:t>
            </a:r>
          </a:p>
        </p:txBody>
      </p:sp>
      <p:pic>
        <p:nvPicPr>
          <p:cNvPr id="16" name="Picture 4" descr="http://www.alpemetrologia.com/imgs/grandeQuienesSomos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4824"/>
            <a:ext cx="488681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5652120" y="6834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MMB  UNIDAD 3 PPT 3 </a:t>
            </a:r>
          </a:p>
        </p:txBody>
      </p:sp>
    </p:spTree>
    <p:extLst>
      <p:ext uri="{BB962C8B-B14F-4D97-AF65-F5344CB8AC3E}">
        <p14:creationId xmlns:p14="http://schemas.microsoft.com/office/powerpoint/2010/main" val="324955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10</a:t>
            </a:fld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899592" y="350100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Indique la fracción de pulgada que cada uno de los puntos que señala la flecha. </a:t>
            </a:r>
            <a:endParaRPr lang="es-ES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043608" y="4505345"/>
            <a:ext cx="36113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a)  Primera medida.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32635" y="4937393"/>
            <a:ext cx="38173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b)  Segunda  medida.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43608" y="5441449"/>
            <a:ext cx="35416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c)  Tercera  medida.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14" name="13 Rectángulo"/>
          <p:cNvSpPr/>
          <p:nvPr/>
        </p:nvSpPr>
        <p:spPr>
          <a:xfrm>
            <a:off x="4283968" y="4505345"/>
            <a:ext cx="361060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5/16 de pulgada.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283968" y="4937393"/>
            <a:ext cx="307680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7/8  de pulgada.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283968" y="5441449"/>
            <a:ext cx="320344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1/2   pulgada.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99592" y="1268760"/>
            <a:ext cx="49685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Lectura de mediciones en pulgadas.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12 Flecha arriba"/>
          <p:cNvSpPr/>
          <p:nvPr/>
        </p:nvSpPr>
        <p:spPr>
          <a:xfrm flipV="1">
            <a:off x="1475656" y="1772816"/>
            <a:ext cx="216024" cy="28803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 l="16867" t="49828" r="49009" b="36637"/>
          <a:stretch>
            <a:fillRect/>
          </a:stretch>
        </p:blipFill>
        <p:spPr bwMode="auto">
          <a:xfrm>
            <a:off x="971600" y="2132856"/>
            <a:ext cx="7920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CuadroTexto"/>
          <p:cNvSpPr txBox="1"/>
          <p:nvPr/>
        </p:nvSpPr>
        <p:spPr>
          <a:xfrm>
            <a:off x="1691752" y="2564904"/>
            <a:ext cx="648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dirty="0"/>
              <a:t> </a:t>
            </a:r>
            <a:r>
              <a:rPr lang="es-CL" sz="1400" b="1" dirty="0"/>
              <a:t>1/16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3132480" y="3140968"/>
            <a:ext cx="5724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CuadroTexto"/>
          <p:cNvSpPr txBox="1"/>
          <p:nvPr/>
        </p:nvSpPr>
        <p:spPr>
          <a:xfrm>
            <a:off x="2663856" y="2545159"/>
            <a:ext cx="61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3/16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3527952" y="2545159"/>
            <a:ext cx="61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5/16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4392048" y="2545159"/>
            <a:ext cx="61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7/16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5256144" y="2545159"/>
            <a:ext cx="61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9/16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6012160" y="2545159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11/16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6876256" y="2545159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13/16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7740352" y="2545159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15/16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2123800" y="2708920"/>
            <a:ext cx="64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dirty="0"/>
              <a:t> 1</a:t>
            </a:r>
            <a:r>
              <a:rPr lang="es-CL" sz="1600" b="1" dirty="0"/>
              <a:t>/8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3851920" y="2730406"/>
            <a:ext cx="64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3/8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5580184" y="2730406"/>
            <a:ext cx="7200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5/8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7308376" y="2730406"/>
            <a:ext cx="7200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7/8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3059904" y="2874422"/>
            <a:ext cx="648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</a:t>
            </a:r>
            <a:r>
              <a:rPr lang="es-CL" b="1" dirty="0"/>
              <a:t>1/4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6444280" y="2843644"/>
            <a:ext cx="7200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</a:t>
            </a:r>
            <a:r>
              <a:rPr lang="es-CL" b="1" dirty="0"/>
              <a:t>3/4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4644008" y="2823319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</a:t>
            </a:r>
            <a:r>
              <a:rPr lang="es-CL" sz="2400" b="1" dirty="0"/>
              <a:t>1/2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8244480" y="2564904"/>
            <a:ext cx="57599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4000" b="1" dirty="0"/>
              <a:t>1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1043608" y="5945505"/>
            <a:ext cx="35528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d)  Cuarta  medida.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283968" y="5945505"/>
            <a:ext cx="356732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1/4   de pulgada.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23629 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29 1.85185E-6 L 0.66354 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354 1.85185E-6 L 0.37795 1.85185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795 1.85185E-6 L 0.18906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3" grpId="0" animBg="1"/>
      <p:bldP spid="13" grpId="1" animBg="1"/>
      <p:bldP spid="13" grpId="2" animBg="1"/>
      <p:bldP spid="13" grpId="3" animBg="1"/>
      <p:bldP spid="13" grpId="4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11</a:t>
            </a:fld>
            <a:endParaRPr lang="es-CL" dirty="0"/>
          </a:p>
        </p:txBody>
      </p:sp>
      <p:sp>
        <p:nvSpPr>
          <p:cNvPr id="9" name="8 Rectángulo"/>
          <p:cNvSpPr/>
          <p:nvPr/>
        </p:nvSpPr>
        <p:spPr>
          <a:xfrm>
            <a:off x="1043608" y="4293096"/>
            <a:ext cx="348236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e)  Quinta medida.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32635" y="4797152"/>
            <a:ext cx="341349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f)  Sexta  medida.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43608" y="5373216"/>
            <a:ext cx="367953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g)  Séptima medida.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14" name="13 Rectángulo"/>
          <p:cNvSpPr/>
          <p:nvPr/>
        </p:nvSpPr>
        <p:spPr>
          <a:xfrm>
            <a:off x="4294272" y="4221088"/>
            <a:ext cx="287001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1 pulgada.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283968" y="4797152"/>
            <a:ext cx="322428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9/16  de pulgada.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283968" y="5373216"/>
            <a:ext cx="356732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1/8   de pulgada.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99592" y="1196752"/>
            <a:ext cx="49685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Lectura de mediciones en pulgadas.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12 Flecha arriba"/>
          <p:cNvSpPr/>
          <p:nvPr/>
        </p:nvSpPr>
        <p:spPr>
          <a:xfrm flipV="1">
            <a:off x="3203848" y="1772816"/>
            <a:ext cx="216024" cy="28803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 l="16867" t="49828" r="49009" b="36637"/>
          <a:stretch>
            <a:fillRect/>
          </a:stretch>
        </p:blipFill>
        <p:spPr bwMode="auto">
          <a:xfrm>
            <a:off x="971600" y="2132856"/>
            <a:ext cx="7920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Rectángulo"/>
          <p:cNvSpPr/>
          <p:nvPr/>
        </p:nvSpPr>
        <p:spPr>
          <a:xfrm>
            <a:off x="3132480" y="3140968"/>
            <a:ext cx="5724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27 CuadroTexto"/>
          <p:cNvSpPr txBox="1"/>
          <p:nvPr/>
        </p:nvSpPr>
        <p:spPr>
          <a:xfrm>
            <a:off x="5256144" y="2545159"/>
            <a:ext cx="61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9/16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2123800" y="2708920"/>
            <a:ext cx="64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dirty="0"/>
              <a:t> 1</a:t>
            </a:r>
            <a:r>
              <a:rPr lang="es-CL" sz="1600" b="1" dirty="0"/>
              <a:t>/8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4644008" y="2823319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</a:t>
            </a:r>
            <a:r>
              <a:rPr lang="es-CL" sz="2400" b="1" dirty="0"/>
              <a:t>1/2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8244480" y="2564904"/>
            <a:ext cx="57599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4000" b="1" dirty="0"/>
              <a:t>1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1043608" y="5873497"/>
            <a:ext cx="360432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h)  Octava  medida.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283968" y="5873497"/>
            <a:ext cx="307680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R:   7/8  de pulgada.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308304" y="2708920"/>
            <a:ext cx="64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dirty="0"/>
              <a:t> 7</a:t>
            </a:r>
            <a:r>
              <a:rPr lang="es-CL" sz="1600" b="1" dirty="0"/>
              <a:t>/8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1115616" y="344177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Indique la fracción de pulgada que cada uno de los puntos que señala la flecha. Exprese resultado con </a:t>
            </a: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fracción simplificada.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3.14524E-7 L 0.56719 3.14524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101 3.14524E-7 L 0.23229 3.14524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29 1.85185E-6 L -0.09843 1.85185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3 3.14524E-7 L 0.46858 3.14524E-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3" grpId="0" animBg="1"/>
      <p:bldP spid="13" grpId="1" animBg="1"/>
      <p:bldP spid="13" grpId="2" animBg="1"/>
      <p:bldP spid="13" grpId="3" animBg="1"/>
      <p:bldP spid="28" grpId="0"/>
      <p:bldP spid="3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 l="33479" t="38016" r="46044" b="51156"/>
          <a:stretch>
            <a:fillRect/>
          </a:stretch>
        </p:blipFill>
        <p:spPr bwMode="auto">
          <a:xfrm>
            <a:off x="755576" y="2276873"/>
            <a:ext cx="2635200" cy="78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53 Rectángulo"/>
          <p:cNvSpPr/>
          <p:nvPr/>
        </p:nvSpPr>
        <p:spPr>
          <a:xfrm>
            <a:off x="899592" y="1196752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Lectura de mediciones en el pie de metro en pulgadas.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 l="17983" t="49828" r="17819" b="33438"/>
          <a:stretch>
            <a:fillRect/>
          </a:stretch>
        </p:blipFill>
        <p:spPr bwMode="auto">
          <a:xfrm>
            <a:off x="755576" y="2996952"/>
            <a:ext cx="83529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339752" y="3861048"/>
            <a:ext cx="6732000" cy="3456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Rectángulo"/>
          <p:cNvSpPr/>
          <p:nvPr/>
        </p:nvSpPr>
        <p:spPr>
          <a:xfrm>
            <a:off x="683568" y="4221088"/>
            <a:ext cx="828092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Para conocer el valor de la medida hay que observar si el 0 del nonio coincide con alguna  graduación de la regla fija. Si es así, simplemente se lee la medida en la regla en ese punto.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 l="33479" t="38016" r="46044" b="51156"/>
          <a:stretch>
            <a:fillRect/>
          </a:stretch>
        </p:blipFill>
        <p:spPr bwMode="auto">
          <a:xfrm>
            <a:off x="755576" y="2276873"/>
            <a:ext cx="2635200" cy="78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53 Rectángulo"/>
          <p:cNvSpPr/>
          <p:nvPr/>
        </p:nvSpPr>
        <p:spPr>
          <a:xfrm>
            <a:off x="899592" y="1196752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Lectura de mediciones en el pie de metro en pulgadas.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43608" y="1628800"/>
            <a:ext cx="78488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Veamos cómo se realiza la medición con el nonio del pie de metro. </a:t>
            </a:r>
            <a:endParaRPr lang="es-CL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 l="17983" t="49828" r="17819" b="33438"/>
          <a:stretch>
            <a:fillRect/>
          </a:stretch>
        </p:blipFill>
        <p:spPr bwMode="auto">
          <a:xfrm>
            <a:off x="755576" y="2996952"/>
            <a:ext cx="83529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339752" y="3861048"/>
            <a:ext cx="6732000" cy="3456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"/>
          <p:cNvSpPr/>
          <p:nvPr/>
        </p:nvSpPr>
        <p:spPr>
          <a:xfrm>
            <a:off x="1043608" y="4505345"/>
            <a:ext cx="36113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a)  Primera medida.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355976" y="4505345"/>
            <a:ext cx="349839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13/16  pulgada.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32635" y="5009401"/>
            <a:ext cx="37292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b)  Segunda medida.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355976" y="5009401"/>
            <a:ext cx="33669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  1/4  pulgada.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043608" y="5513457"/>
            <a:ext cx="37292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c)  Segunda medida.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355976" y="5517232"/>
            <a:ext cx="45243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  NO SE PUEDE DETERMINAR.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2.94172E-6 L 0.38194 -2.9417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7 -3.05414E-7 L 0.1177 -3.05414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 l="17983" t="49828" r="17819" b="33438"/>
          <a:stretch>
            <a:fillRect/>
          </a:stretch>
        </p:blipFill>
        <p:spPr bwMode="auto">
          <a:xfrm>
            <a:off x="755576" y="2996952"/>
            <a:ext cx="83529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2339752" y="3861048"/>
            <a:ext cx="6732000" cy="3456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 l="33479" t="38016" r="46044" b="51156"/>
          <a:stretch>
            <a:fillRect/>
          </a:stretch>
        </p:blipFill>
        <p:spPr bwMode="auto">
          <a:xfrm>
            <a:off x="3088928" y="2276873"/>
            <a:ext cx="2563192" cy="78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14</a:t>
            </a:fld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971600" y="1772816"/>
            <a:ext cx="73448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¿Qué se hace cuando el cero del nonio no coincide? 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951888" y="3573016"/>
            <a:ext cx="61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1/2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275856" y="3429000"/>
            <a:ext cx="61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9/16</a:t>
            </a:r>
          </a:p>
        </p:txBody>
      </p:sp>
      <p:sp>
        <p:nvSpPr>
          <p:cNvPr id="14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21" name="20 Flecha arriba"/>
          <p:cNvSpPr/>
          <p:nvPr/>
        </p:nvSpPr>
        <p:spPr>
          <a:xfrm>
            <a:off x="4211960" y="3284984"/>
            <a:ext cx="216024" cy="36004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23 Rectángulo"/>
          <p:cNvSpPr/>
          <p:nvPr/>
        </p:nvSpPr>
        <p:spPr>
          <a:xfrm>
            <a:off x="1043608" y="479715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Se realiza una suma entre la medida entregada por la regla fija y la entregada por el nonio.</a:t>
            </a:r>
          </a:p>
          <a:p>
            <a:pPr marL="342900" indent="-342900">
              <a:spcAft>
                <a:spcPts val="0"/>
              </a:spcAft>
              <a:buAutoNum type="alphaUcPeriod" startAt="18"/>
            </a:pPr>
            <a:endParaRPr lang="es-ES" sz="16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La medida entregada por cada línea del nonio es lo que se conoce</a:t>
            </a:r>
          </a:p>
          <a:p>
            <a:pPr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como resolución del instrumento. En este caso podemos leer 1/128 in,</a:t>
            </a:r>
          </a:p>
          <a:p>
            <a:pPr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lo que implica que cada línea representa 1/128 de pulgada. 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899592" y="1196752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Lectura de mediciones en el pie de metro en pulgadas.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17 Flecha arriba"/>
          <p:cNvSpPr/>
          <p:nvPr/>
        </p:nvSpPr>
        <p:spPr>
          <a:xfrm>
            <a:off x="3347864" y="3284984"/>
            <a:ext cx="144016" cy="36004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15</a:t>
            </a:fld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l="17983" t="38016" r="17819" b="51156"/>
          <a:stretch>
            <a:fillRect/>
          </a:stretch>
        </p:blipFill>
        <p:spPr bwMode="auto">
          <a:xfrm>
            <a:off x="755576" y="2276872"/>
            <a:ext cx="83529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errar llave"/>
          <p:cNvSpPr/>
          <p:nvPr/>
        </p:nvSpPr>
        <p:spPr>
          <a:xfrm rot="5400000">
            <a:off x="3833840" y="2366960"/>
            <a:ext cx="468000" cy="1872000"/>
          </a:xfrm>
          <a:prstGeom prst="rightBrace">
            <a:avLst>
              <a:gd name="adj1" fmla="val 57654"/>
              <a:gd name="adj2" fmla="val 4793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1043608" y="396615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El cuerpo móvil o nonio tiene 8 divisiones, que equivalen a 1/16”   dividido en 8 partes iguales. 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907704" y="48598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1/16 ”</a:t>
            </a:r>
          </a:p>
        </p:txBody>
      </p:sp>
      <p:cxnSp>
        <p:nvCxnSpPr>
          <p:cNvPr id="11" name="10 Conector recto"/>
          <p:cNvCxnSpPr/>
          <p:nvPr/>
        </p:nvCxnSpPr>
        <p:spPr>
          <a:xfrm>
            <a:off x="1907704" y="5229200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3419872" y="35730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  8 divisiones 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627784" y="4941168"/>
            <a:ext cx="3600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=</a:t>
            </a:r>
            <a:r>
              <a:rPr lang="es-CL" dirty="0"/>
              <a:t>  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3995936" y="5229200"/>
            <a:ext cx="61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3203848" y="48598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131840" y="52292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16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979712" y="52292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8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4067944" y="48598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8</a:t>
            </a:r>
          </a:p>
        </p:txBody>
      </p:sp>
      <p:cxnSp>
        <p:nvCxnSpPr>
          <p:cNvPr id="27" name="26 Conector recto"/>
          <p:cNvCxnSpPr/>
          <p:nvPr/>
        </p:nvCxnSpPr>
        <p:spPr>
          <a:xfrm>
            <a:off x="2987824" y="5229200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3635896" y="494116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: </a:t>
            </a:r>
            <a:r>
              <a:rPr lang="es-CL" dirty="0"/>
              <a:t> 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4067944" y="52292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1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6732240" y="4941168"/>
            <a:ext cx="3600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=</a:t>
            </a:r>
            <a:r>
              <a:rPr lang="es-CL" dirty="0"/>
              <a:t>  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5148064" y="48598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 1</a:t>
            </a:r>
          </a:p>
        </p:txBody>
      </p:sp>
      <p:cxnSp>
        <p:nvCxnSpPr>
          <p:cNvPr id="36" name="35 Conector recto"/>
          <p:cNvCxnSpPr/>
          <p:nvPr/>
        </p:nvCxnSpPr>
        <p:spPr>
          <a:xfrm>
            <a:off x="5148064" y="5238492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5220072" y="52292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16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899592" y="1259468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/>
              <a:t>Cálculo de la Resolución o Grado de Precisión.</a:t>
            </a:r>
            <a:endParaRPr lang="es-CL" sz="2000" dirty="0"/>
          </a:p>
        </p:txBody>
      </p:sp>
      <p:cxnSp>
        <p:nvCxnSpPr>
          <p:cNvPr id="39" name="38 Conector recto"/>
          <p:cNvCxnSpPr/>
          <p:nvPr/>
        </p:nvCxnSpPr>
        <p:spPr>
          <a:xfrm>
            <a:off x="6120240" y="5238492"/>
            <a:ext cx="61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6228184" y="52292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8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6192248" y="48598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1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5796136" y="494116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X</a:t>
            </a:r>
            <a:r>
              <a:rPr lang="es-CL" sz="2800" b="1" dirty="0"/>
              <a:t> </a:t>
            </a:r>
            <a:r>
              <a:rPr lang="es-CL" dirty="0"/>
              <a:t> 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7236296" y="52292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12 8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73083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1  </a:t>
            </a:r>
            <a:r>
              <a:rPr lang="es-CL" sz="2400" dirty="0"/>
              <a:t>”</a:t>
            </a:r>
            <a:r>
              <a:rPr lang="es-CL" dirty="0"/>
              <a:t> </a:t>
            </a:r>
          </a:p>
        </p:txBody>
      </p:sp>
      <p:cxnSp>
        <p:nvCxnSpPr>
          <p:cNvPr id="46" name="45 Conector recto"/>
          <p:cNvCxnSpPr/>
          <p:nvPr/>
        </p:nvCxnSpPr>
        <p:spPr>
          <a:xfrm>
            <a:off x="7164288" y="5229200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Rectángulo"/>
          <p:cNvSpPr/>
          <p:nvPr/>
        </p:nvSpPr>
        <p:spPr>
          <a:xfrm>
            <a:off x="7092280" y="4797152"/>
            <a:ext cx="864096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47 CuadroTexto"/>
          <p:cNvSpPr txBox="1"/>
          <p:nvPr/>
        </p:nvSpPr>
        <p:spPr>
          <a:xfrm>
            <a:off x="4644008" y="4941168"/>
            <a:ext cx="3600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=</a:t>
            </a:r>
            <a:r>
              <a:rPr lang="es-CL" dirty="0"/>
              <a:t>  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1043608" y="594928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Esto significa que cada línea del nonio equivale a 1/128”, siendo esta la resolución o medida el grado de precisión de este instrumento. 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50" name="49 Rectángulo"/>
          <p:cNvSpPr/>
          <p:nvPr/>
        </p:nvSpPr>
        <p:spPr>
          <a:xfrm>
            <a:off x="971600" y="1625025"/>
            <a:ext cx="77768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¿Cómo se le asigna ese valor a cada una de las líneas del nonio?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3" grpId="0"/>
      <p:bldP spid="14" grpId="0"/>
      <p:bldP spid="18" grpId="0"/>
      <p:bldP spid="20" grpId="0"/>
      <p:bldP spid="17" grpId="0"/>
      <p:bldP spid="21" grpId="0"/>
      <p:bldP spid="32" grpId="0"/>
      <p:bldP spid="33" grpId="0"/>
      <p:bldP spid="34" grpId="0"/>
      <p:bldP spid="35" grpId="0"/>
      <p:bldP spid="37" grpId="0"/>
      <p:bldP spid="40" grpId="0"/>
      <p:bldP spid="41" grpId="0"/>
      <p:bldP spid="42" grpId="0"/>
      <p:bldP spid="43" grpId="0"/>
      <p:bldP spid="44" grpId="0"/>
      <p:bldP spid="47" grpId="0" animBg="1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16</a:t>
            </a:fld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l="30712" t="38016" r="42723" b="51156"/>
          <a:stretch>
            <a:fillRect/>
          </a:stretch>
        </p:blipFill>
        <p:spPr bwMode="auto">
          <a:xfrm>
            <a:off x="1187624" y="2132856"/>
            <a:ext cx="69127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37 Rectángulo"/>
          <p:cNvSpPr/>
          <p:nvPr/>
        </p:nvSpPr>
        <p:spPr>
          <a:xfrm>
            <a:off x="899592" y="1259468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/>
              <a:t>Cálculo de la Resolución o Grado de Precisión.</a:t>
            </a:r>
            <a:endParaRPr lang="es-CL" sz="2000" dirty="0"/>
          </a:p>
        </p:txBody>
      </p:sp>
      <p:sp>
        <p:nvSpPr>
          <p:cNvPr id="49" name="48 Rectángulo"/>
          <p:cNvSpPr/>
          <p:nvPr/>
        </p:nvSpPr>
        <p:spPr>
          <a:xfrm>
            <a:off x="1043608" y="4005064"/>
            <a:ext cx="7776864" cy="411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C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1/128 – 2/128 – 3/128 – 4/128 – 5/128 – 6/128 – 7/128 – 8/128 </a:t>
            </a:r>
          </a:p>
        </p:txBody>
      </p:sp>
      <p:sp>
        <p:nvSpPr>
          <p:cNvPr id="45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50" name="49 Rectángulo"/>
          <p:cNvSpPr/>
          <p:nvPr/>
        </p:nvSpPr>
        <p:spPr>
          <a:xfrm>
            <a:off x="971600" y="1625025"/>
            <a:ext cx="77768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¿Cómo se le asigna ese valor a cada una de las líneas del nonio?  </a:t>
            </a:r>
          </a:p>
        </p:txBody>
      </p:sp>
      <p:sp>
        <p:nvSpPr>
          <p:cNvPr id="51" name="50 Rectángulo"/>
          <p:cNvSpPr/>
          <p:nvPr/>
        </p:nvSpPr>
        <p:spPr>
          <a:xfrm>
            <a:off x="827584" y="494116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C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Simplificando las fracciones a su mínima expresión obtenemos:</a:t>
            </a: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CL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1/128 – 1/64 – 3/128 – 1/32 – 5/128 – 3/64 – 7/128 – 1/16 </a:t>
            </a:r>
          </a:p>
        </p:txBody>
      </p:sp>
      <p:cxnSp>
        <p:nvCxnSpPr>
          <p:cNvPr id="53" name="52 Conector recto de flecha"/>
          <p:cNvCxnSpPr/>
          <p:nvPr/>
        </p:nvCxnSpPr>
        <p:spPr>
          <a:xfrm flipV="1">
            <a:off x="1835696" y="3140968"/>
            <a:ext cx="115212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/>
          <p:nvPr/>
        </p:nvCxnSpPr>
        <p:spPr>
          <a:xfrm flipV="1">
            <a:off x="2699792" y="3140968"/>
            <a:ext cx="79208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 flipV="1">
            <a:off x="3635896" y="3140968"/>
            <a:ext cx="36004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 flipV="1">
            <a:off x="4427984" y="3140968"/>
            <a:ext cx="7200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 de flecha"/>
          <p:cNvCxnSpPr/>
          <p:nvPr/>
        </p:nvCxnSpPr>
        <p:spPr>
          <a:xfrm flipH="1" flipV="1">
            <a:off x="5004048" y="3140968"/>
            <a:ext cx="28803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 flipH="1" flipV="1">
            <a:off x="5508104" y="3140968"/>
            <a:ext cx="64807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 de flecha"/>
          <p:cNvCxnSpPr/>
          <p:nvPr/>
        </p:nvCxnSpPr>
        <p:spPr>
          <a:xfrm flipH="1" flipV="1">
            <a:off x="6012160" y="3140968"/>
            <a:ext cx="100811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/>
          <p:nvPr/>
        </p:nvCxnSpPr>
        <p:spPr>
          <a:xfrm flipH="1" flipV="1">
            <a:off x="6516216" y="3140968"/>
            <a:ext cx="136815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 l="33479" t="38016" r="46044" b="51156"/>
          <a:stretch>
            <a:fillRect/>
          </a:stretch>
        </p:blipFill>
        <p:spPr bwMode="auto">
          <a:xfrm>
            <a:off x="3088928" y="2276873"/>
            <a:ext cx="2563192" cy="78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 l="17983" t="49828" r="17819" b="33438"/>
          <a:stretch>
            <a:fillRect/>
          </a:stretch>
        </p:blipFill>
        <p:spPr bwMode="auto">
          <a:xfrm>
            <a:off x="755576" y="2996952"/>
            <a:ext cx="83529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17</a:t>
            </a:fld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971600" y="1628800"/>
            <a:ext cx="86409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¿Cuál es la medida que señala el pie de metro de la figura?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043608" y="4221088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Se suma la medida entregada por la regla fija y la entregada por el nonio.</a:t>
            </a:r>
          </a:p>
          <a:p>
            <a:pPr marL="342900" indent="-342900">
              <a:spcAft>
                <a:spcPts val="0"/>
              </a:spcAft>
              <a:buFontTx/>
              <a:buAutoNum type="alphaUcPeriod" startAt="18"/>
            </a:pPr>
            <a:endParaRPr lang="es-ES" sz="16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La regla fija, en este caso, determina que mide más de 1/2 y menos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de 9/16 . La medida será  </a:t>
            </a:r>
            <a:r>
              <a:rPr lang="es-ES" sz="16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1/2 +……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El nonio muestra que su línea n° 4 coincide con una de las líneas de la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regla fija. Calculamos 4 x 1/128 = 4/128. 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99592" y="1196752"/>
            <a:ext cx="49685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Lectura de mediciones en pulgadas.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376504" y="3933056"/>
            <a:ext cx="6732000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Flecha arriba"/>
          <p:cNvSpPr/>
          <p:nvPr/>
        </p:nvSpPr>
        <p:spPr>
          <a:xfrm>
            <a:off x="3347864" y="3068960"/>
            <a:ext cx="144016" cy="86409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CuadroTexto"/>
          <p:cNvSpPr txBox="1"/>
          <p:nvPr/>
        </p:nvSpPr>
        <p:spPr>
          <a:xfrm>
            <a:off x="2915816" y="3573016"/>
            <a:ext cx="61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1/2</a:t>
            </a:r>
          </a:p>
        </p:txBody>
      </p:sp>
      <p:sp>
        <p:nvSpPr>
          <p:cNvPr id="14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grpSp>
        <p:nvGrpSpPr>
          <p:cNvPr id="2" name="1 Grupo"/>
          <p:cNvGrpSpPr/>
          <p:nvPr/>
        </p:nvGrpSpPr>
        <p:grpSpPr>
          <a:xfrm>
            <a:off x="2915816" y="1988840"/>
            <a:ext cx="1512168" cy="2160240"/>
            <a:chOff x="2915816" y="2204864"/>
            <a:chExt cx="1512168" cy="2160240"/>
          </a:xfrm>
        </p:grpSpPr>
        <p:sp>
          <p:nvSpPr>
            <p:cNvPr id="16" name="15 Elipse"/>
            <p:cNvSpPr/>
            <p:nvPr/>
          </p:nvSpPr>
          <p:spPr>
            <a:xfrm>
              <a:off x="2915816" y="2204864"/>
              <a:ext cx="1152128" cy="2160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12 Flecha arriba"/>
            <p:cNvSpPr/>
            <p:nvPr/>
          </p:nvSpPr>
          <p:spPr>
            <a:xfrm flipV="1">
              <a:off x="4211960" y="2852936"/>
              <a:ext cx="216024" cy="288032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3383936" y="3625279"/>
              <a:ext cx="61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CL" sz="1400" b="1" dirty="0"/>
                <a:t>9/16</a:t>
              </a:r>
            </a:p>
          </p:txBody>
        </p:sp>
        <p:sp>
          <p:nvSpPr>
            <p:cNvPr id="21" name="20 Flecha arriba"/>
            <p:cNvSpPr/>
            <p:nvPr/>
          </p:nvSpPr>
          <p:spPr>
            <a:xfrm>
              <a:off x="4211960" y="3284984"/>
              <a:ext cx="216024" cy="36004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4817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 l="17983" t="49828" r="17819" b="33438"/>
          <a:stretch>
            <a:fillRect/>
          </a:stretch>
        </p:blipFill>
        <p:spPr bwMode="auto">
          <a:xfrm>
            <a:off x="755576" y="2996952"/>
            <a:ext cx="83529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18</a:t>
            </a:fld>
            <a:endParaRPr lang="es-CL"/>
          </a:p>
        </p:txBody>
      </p:sp>
      <p:sp>
        <p:nvSpPr>
          <p:cNvPr id="19" name="18 Rectángulo"/>
          <p:cNvSpPr/>
          <p:nvPr/>
        </p:nvSpPr>
        <p:spPr>
          <a:xfrm>
            <a:off x="899592" y="1268760"/>
            <a:ext cx="49685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Lectura de mediciones en pulgadas. 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376504" y="3933056"/>
            <a:ext cx="6732000" cy="2736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899592" y="436510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Entonces esta medida sería 1/2” + 4/128”. 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99592" y="472514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Pero 4/128” se puede simplificar de la siguiente forma: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23728" y="520248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 4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2123728" y="5581109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2051720" y="557181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128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347864" y="514906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 2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3347864" y="5527685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3419872" y="551839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64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499992" y="514906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 1</a:t>
            </a:r>
          </a:p>
        </p:txBody>
      </p:sp>
      <p:cxnSp>
        <p:nvCxnSpPr>
          <p:cNvPr id="18" name="17 Conector recto"/>
          <p:cNvCxnSpPr/>
          <p:nvPr/>
        </p:nvCxnSpPr>
        <p:spPr>
          <a:xfrm>
            <a:off x="4499992" y="5527685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4572000" y="551839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32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2843808" y="5293077"/>
            <a:ext cx="3600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=</a:t>
            </a:r>
            <a:r>
              <a:rPr lang="es-CL" dirty="0"/>
              <a:t>  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067944" y="5284946"/>
            <a:ext cx="3600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=</a:t>
            </a:r>
            <a:r>
              <a:rPr lang="es-CL" dirty="0"/>
              <a:t>  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427984" y="5149061"/>
            <a:ext cx="792088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23 Rectángulo"/>
          <p:cNvSpPr/>
          <p:nvPr/>
        </p:nvSpPr>
        <p:spPr>
          <a:xfrm>
            <a:off x="683568" y="602128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Finalmente, esta medición se lee como </a:t>
            </a:r>
            <a:r>
              <a:rPr lang="es-ES" sz="16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1/2 más 1/32 de pulgada</a:t>
            </a:r>
            <a:r>
              <a:rPr lang="es-E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 l="33479" t="38016" r="46044" b="51156"/>
          <a:stretch>
            <a:fillRect/>
          </a:stretch>
        </p:blipFill>
        <p:spPr bwMode="auto">
          <a:xfrm>
            <a:off x="3088928" y="2276873"/>
            <a:ext cx="2563192" cy="78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4" grpId="0"/>
      <p:bldP spid="16" grpId="0"/>
      <p:bldP spid="17" grpId="0"/>
      <p:bldP spid="20" grpId="0"/>
      <p:bldP spid="21" grpId="0"/>
      <p:bldP spid="22" grpId="0"/>
      <p:bldP spid="23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l="17983" t="49828" r="18926" b="34422"/>
          <a:stretch>
            <a:fillRect/>
          </a:stretch>
        </p:blipFill>
        <p:spPr bwMode="auto">
          <a:xfrm>
            <a:off x="755576" y="3068960"/>
            <a:ext cx="8413200" cy="1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19</a:t>
            </a:fld>
            <a:endParaRPr lang="es-CL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l="33479" t="38016" r="46044" b="51156"/>
          <a:stretch>
            <a:fillRect/>
          </a:stretch>
        </p:blipFill>
        <p:spPr bwMode="auto">
          <a:xfrm>
            <a:off x="755576" y="2295717"/>
            <a:ext cx="2689200" cy="77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2195736" y="4005064"/>
            <a:ext cx="6732000" cy="201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Rectángulo"/>
          <p:cNvSpPr/>
          <p:nvPr/>
        </p:nvSpPr>
        <p:spPr>
          <a:xfrm>
            <a:off x="899592" y="1268760"/>
            <a:ext cx="73448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Ejercicios prácticos de medidas en pulgadas.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6 Marcador de número de diapositiva"/>
          <p:cNvSpPr txBox="1">
            <a:spLocks/>
          </p:cNvSpPr>
          <p:nvPr/>
        </p:nvSpPr>
        <p:spPr>
          <a:xfrm>
            <a:off x="6553200" y="70764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48136-31E3-4AD4-BEC1-9417FCF8D56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99592" y="422108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Indique en pulgadas cada una de las medidas que </a:t>
            </a: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señala la flecha.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043608" y="5225425"/>
            <a:ext cx="36113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a)  Primera medida.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32635" y="5657473"/>
            <a:ext cx="38173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b)  Segunda  medida.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043608" y="6161529"/>
            <a:ext cx="35416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c)  Tercera  medida.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283968" y="5225425"/>
            <a:ext cx="409791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1/2+ </a:t>
            </a:r>
            <a:r>
              <a:rPr lang="es-ES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1/64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pulgada.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283968" y="5657473"/>
            <a:ext cx="351923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1 + </a:t>
            </a:r>
            <a:r>
              <a:rPr lang="es-ES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1/32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pulgada.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283968" y="6161529"/>
            <a:ext cx="429348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3/8 + </a:t>
            </a:r>
            <a:r>
              <a:rPr lang="es-ES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5/128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pulgada.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93987E-6 L 0.5 4.93987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39 -3.08048E-6 L 0.45139 -3.08048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2</a:t>
            </a:fld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1187624" y="1412776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Al utilizar el pie de metro de la figura para medir un perno ¿En qué sistemas de medidas  se puede  leer la medida?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59632" y="501317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Se puede leer en el sistema internacional (mm) o en el sistema inglés (pulg).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496" t="29531" r="12004" b="6486"/>
          <a:stretch>
            <a:fillRect/>
          </a:stretch>
        </p:blipFill>
        <p:spPr bwMode="auto">
          <a:xfrm>
            <a:off x="2483768" y="2653952"/>
            <a:ext cx="5544616" cy="230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3779912" y="5877272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Elipse"/>
          <p:cNvSpPr/>
          <p:nvPr/>
        </p:nvSpPr>
        <p:spPr>
          <a:xfrm>
            <a:off x="3779912" y="4502844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l="17983" t="49828" r="18926" b="34422"/>
          <a:stretch>
            <a:fillRect/>
          </a:stretch>
        </p:blipFill>
        <p:spPr bwMode="auto">
          <a:xfrm>
            <a:off x="755576" y="3068960"/>
            <a:ext cx="8395200" cy="115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20</a:t>
            </a:fld>
            <a:endParaRPr lang="es-CL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l="33479" t="38016" r="46044" b="51156"/>
          <a:stretch>
            <a:fillRect/>
          </a:stretch>
        </p:blipFill>
        <p:spPr bwMode="auto">
          <a:xfrm>
            <a:off x="755576" y="2295717"/>
            <a:ext cx="2689200" cy="77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2195736" y="4005064"/>
            <a:ext cx="6732000" cy="201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Rectángulo"/>
          <p:cNvSpPr/>
          <p:nvPr/>
        </p:nvSpPr>
        <p:spPr>
          <a:xfrm>
            <a:off x="899592" y="1268760"/>
            <a:ext cx="73448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Ejercicios prácticos de medidas en pulgadas.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6 Marcador de número de diapositiva"/>
          <p:cNvSpPr txBox="1">
            <a:spLocks/>
          </p:cNvSpPr>
          <p:nvPr/>
        </p:nvSpPr>
        <p:spPr>
          <a:xfrm>
            <a:off x="6553200" y="70764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48136-31E3-4AD4-BEC1-9417FCF8D56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99592" y="422108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Indique en pulgadas cada una de las medidas que </a:t>
            </a: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señala la flecha.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043608" y="5225425"/>
            <a:ext cx="36113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d)  Primera medida.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32635" y="5657473"/>
            <a:ext cx="38173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e)  Segunda  medida.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043608" y="6161529"/>
            <a:ext cx="359624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f)  Tercera  medida.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283968" y="5225425"/>
            <a:ext cx="278826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1 pulgada.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283968" y="5657473"/>
            <a:ext cx="391517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1   </a:t>
            </a:r>
            <a:r>
              <a:rPr lang="es-E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3/16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 </a:t>
            </a:r>
            <a:r>
              <a:rPr lang="es-ES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1/128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pulgada.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283968" y="6161529"/>
            <a:ext cx="392960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3/4 + </a:t>
            </a:r>
            <a:r>
              <a:rPr lang="es-ES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3/128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pulgada.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98 -3.08048E-6 L 0.48298 -3.080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743 -3.08048E-6 L 0.57743 -3.08048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465 -3.08048E-6 L 0.37465 -3.0804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21</a:t>
            </a:fld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1115616" y="1409583"/>
            <a:ext cx="76328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invitamos a visitar nuestro página web </a:t>
            </a:r>
            <a:r>
              <a:rPr lang="es-ES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(www.portaletp.cl) 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donde encontrará material interactivo de apoyo en el uso del pie de metro.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700" t="2579" r="5090"/>
          <a:stretch>
            <a:fillRect/>
          </a:stretch>
        </p:blipFill>
        <p:spPr bwMode="auto">
          <a:xfrm>
            <a:off x="2411760" y="2937622"/>
            <a:ext cx="5553121" cy="337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9701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/>
          </a:p>
        </p:txBody>
      </p:sp>
      <p:sp>
        <p:nvSpPr>
          <p:cNvPr id="29702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/>
          </a:p>
        </p:txBody>
      </p:sp>
      <p:pic>
        <p:nvPicPr>
          <p:cNvPr id="2970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6746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042988" y="2438400"/>
            <a:ext cx="7385050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Fin de la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presentación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F2DAE-7891-401B-9BCC-BB7F5FA53728}" type="slidenum">
              <a:rPr lang="es-CL" smtClean="0"/>
              <a:pPr>
                <a:defRPr/>
              </a:pPr>
              <a:t>22</a:t>
            </a:fld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1709738" y="4868863"/>
            <a:ext cx="73850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187624" y="4941168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3</a:t>
            </a:r>
          </a:p>
          <a:p>
            <a:r>
              <a:rPr lang="es-C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Instrumentos de Medición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12776"/>
            <a:ext cx="4896544" cy="5039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368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3</a:t>
            </a:fld>
            <a:endParaRPr lang="es-CL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lum bright="-20000" contrast="40000"/>
          </a:blip>
          <a:srcRect l="18497" t="39055" r="28485" b="27204"/>
          <a:stretch>
            <a:fillRect/>
          </a:stretch>
        </p:blipFill>
        <p:spPr bwMode="auto">
          <a:xfrm>
            <a:off x="1187624" y="4797152"/>
            <a:ext cx="45365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043608" y="1916832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¿En qué parte del pie de metro se realiza la medición en pulgadas? 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43608" y="2852936"/>
            <a:ext cx="734481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La medición en pulgadas se realiza en la regla fija y el cuerpo móvil o nonio  que se encuentra en la parte superior del pie de metro como indica la figura.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1043608" y="4653136"/>
            <a:ext cx="4968552" cy="1224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11" name="10 Rectángulo"/>
          <p:cNvSpPr/>
          <p:nvPr/>
        </p:nvSpPr>
        <p:spPr>
          <a:xfrm>
            <a:off x="899592" y="1268760"/>
            <a:ext cx="49685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Lectura de mediciones en pulgadas.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15496" t="29531" r="12004" b="6486"/>
          <a:stretch>
            <a:fillRect/>
          </a:stretch>
        </p:blipFill>
        <p:spPr bwMode="auto">
          <a:xfrm>
            <a:off x="6119664" y="3717032"/>
            <a:ext cx="3024336" cy="125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Elipse"/>
          <p:cNvSpPr/>
          <p:nvPr/>
        </p:nvSpPr>
        <p:spPr>
          <a:xfrm>
            <a:off x="5868144" y="4005064"/>
            <a:ext cx="2088232" cy="3516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6300192" y="5661248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regla fija </a:t>
            </a:r>
            <a:endParaRPr lang="es-CL" b="1" dirty="0"/>
          </a:p>
        </p:txBody>
      </p:sp>
      <p:sp>
        <p:nvSpPr>
          <p:cNvPr id="15" name="14 Rectángulo"/>
          <p:cNvSpPr/>
          <p:nvPr/>
        </p:nvSpPr>
        <p:spPr>
          <a:xfrm>
            <a:off x="6804248" y="5085184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nonio</a:t>
            </a:r>
            <a:endParaRPr lang="es-CL" b="1" dirty="0"/>
          </a:p>
        </p:txBody>
      </p:sp>
      <p:cxnSp>
        <p:nvCxnSpPr>
          <p:cNvPr id="17" name="16 Conector recto de flecha"/>
          <p:cNvCxnSpPr/>
          <p:nvPr/>
        </p:nvCxnSpPr>
        <p:spPr>
          <a:xfrm flipH="1" flipV="1">
            <a:off x="5292080" y="5085184"/>
            <a:ext cx="1368152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 flipV="1">
            <a:off x="4499992" y="5661248"/>
            <a:ext cx="1728192" cy="1440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3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3282" t="49828" r="17539" b="36637"/>
          <a:stretch>
            <a:fillRect/>
          </a:stretch>
        </p:blipFill>
        <p:spPr bwMode="auto">
          <a:xfrm>
            <a:off x="1259632" y="2492896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4</a:t>
            </a:fld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1475656" y="3995479"/>
            <a:ext cx="705678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regla fija del pie de metro en la parte del sistema inglés,  viene graduada en pulgadas y cada pulgada  está dividida en 16 partes iguales,  lo que implica que cada línea señala  </a:t>
            </a:r>
            <a:r>
              <a:rPr lang="es-ES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1/16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pulgada </a:t>
            </a:r>
            <a:r>
              <a:rPr lang="es-ES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ó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simplemente </a:t>
            </a:r>
            <a:r>
              <a:rPr lang="es-ES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1/16”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915816" y="14034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1  pulgada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619672" y="346093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</a:t>
            </a:r>
            <a:r>
              <a:rPr lang="es-CL" b="1" dirty="0"/>
              <a:t>1</a:t>
            </a:r>
            <a:r>
              <a:rPr lang="es-CL" sz="2000" b="1" dirty="0"/>
              <a:t>/</a:t>
            </a:r>
            <a:r>
              <a:rPr lang="es-CL" b="1" dirty="0"/>
              <a:t>16” de pulgada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232432" y="3140968"/>
            <a:ext cx="6228000" cy="144000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Cerrar llave"/>
          <p:cNvSpPr/>
          <p:nvPr/>
        </p:nvSpPr>
        <p:spPr>
          <a:xfrm rot="5400000" flipH="1">
            <a:off x="3113876" y="638652"/>
            <a:ext cx="684000" cy="3096344"/>
          </a:xfrm>
          <a:prstGeom prst="rightBrace">
            <a:avLst>
              <a:gd name="adj1" fmla="val 22076"/>
              <a:gd name="adj2" fmla="val 4692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6" name="15 Conector recto de flecha"/>
          <p:cNvCxnSpPr/>
          <p:nvPr/>
        </p:nvCxnSpPr>
        <p:spPr>
          <a:xfrm flipH="1" flipV="1">
            <a:off x="2123728" y="2812866"/>
            <a:ext cx="252028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8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 l="16867" t="49828" r="49009" b="36637"/>
          <a:stretch>
            <a:fillRect/>
          </a:stretch>
        </p:blipFill>
        <p:spPr bwMode="auto">
          <a:xfrm>
            <a:off x="971600" y="2708920"/>
            <a:ext cx="7920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5</a:t>
            </a:fld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1187624" y="4437112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 avanzar una línea hacia la derecha se va aumentando en 1/16  de pulgada.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691752" y="1907540"/>
            <a:ext cx="648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 </a:t>
            </a:r>
            <a:r>
              <a:rPr lang="es-CL" sz="1600" b="1" dirty="0"/>
              <a:t>1/16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051792" y="1340768"/>
            <a:ext cx="648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 </a:t>
            </a:r>
            <a:r>
              <a:rPr lang="es-CL" sz="1600" b="1" dirty="0"/>
              <a:t>2/16</a:t>
            </a: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2843808" y="2276872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2591848" y="1916832"/>
            <a:ext cx="612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3/16</a:t>
            </a:r>
          </a:p>
        </p:txBody>
      </p:sp>
      <p:cxnSp>
        <p:nvCxnSpPr>
          <p:cNvPr id="30" name="29 Conector recto de flecha"/>
          <p:cNvCxnSpPr/>
          <p:nvPr/>
        </p:nvCxnSpPr>
        <p:spPr>
          <a:xfrm>
            <a:off x="1979712" y="2276872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2411760" y="1772816"/>
            <a:ext cx="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2987896" y="1340768"/>
            <a:ext cx="648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dirty="0"/>
              <a:t>4</a:t>
            </a:r>
            <a:r>
              <a:rPr lang="es-CL" sz="1600" b="1" dirty="0"/>
              <a:t>/16</a:t>
            </a:r>
          </a:p>
        </p:txBody>
      </p:sp>
      <p:cxnSp>
        <p:nvCxnSpPr>
          <p:cNvPr id="35" name="34 Conector recto de flecha"/>
          <p:cNvCxnSpPr/>
          <p:nvPr/>
        </p:nvCxnSpPr>
        <p:spPr>
          <a:xfrm>
            <a:off x="3275856" y="1772816"/>
            <a:ext cx="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4139952" y="1772816"/>
            <a:ext cx="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3455944" y="1938318"/>
            <a:ext cx="612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5/16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3851992" y="1340768"/>
            <a:ext cx="648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6/16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4644080" y="1340768"/>
            <a:ext cx="648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8/16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5508176" y="1340768"/>
            <a:ext cx="7200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10/16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6372272" y="1340768"/>
            <a:ext cx="7200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12/16</a:t>
            </a:r>
          </a:p>
        </p:txBody>
      </p:sp>
      <p:cxnSp>
        <p:nvCxnSpPr>
          <p:cNvPr id="42" name="41 Conector recto de flecha"/>
          <p:cNvCxnSpPr/>
          <p:nvPr/>
        </p:nvCxnSpPr>
        <p:spPr>
          <a:xfrm>
            <a:off x="5004048" y="1772816"/>
            <a:ext cx="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>
            <a:off x="5868144" y="1772816"/>
            <a:ext cx="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>
            <a:off x="6732240" y="1772816"/>
            <a:ext cx="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>
            <a:off x="7596336" y="1772816"/>
            <a:ext cx="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>
            <a:off x="8532440" y="1772816"/>
            <a:ext cx="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4248032" y="1916832"/>
            <a:ext cx="612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7/16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5148064" y="1916832"/>
            <a:ext cx="612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9/16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5940152" y="1916832"/>
            <a:ext cx="7200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11/16</a:t>
            </a:r>
          </a:p>
        </p:txBody>
      </p:sp>
      <p:sp>
        <p:nvSpPr>
          <p:cNvPr id="50" name="49 CuadroTexto"/>
          <p:cNvSpPr txBox="1"/>
          <p:nvPr/>
        </p:nvSpPr>
        <p:spPr>
          <a:xfrm>
            <a:off x="7236368" y="1340768"/>
            <a:ext cx="7200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14/16</a:t>
            </a:r>
          </a:p>
        </p:txBody>
      </p:sp>
      <p:sp>
        <p:nvSpPr>
          <p:cNvPr id="51" name="50 CuadroTexto"/>
          <p:cNvSpPr txBox="1"/>
          <p:nvPr/>
        </p:nvSpPr>
        <p:spPr>
          <a:xfrm>
            <a:off x="8100464" y="1340768"/>
            <a:ext cx="7200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16/16</a:t>
            </a:r>
          </a:p>
        </p:txBody>
      </p:sp>
      <p:sp>
        <p:nvSpPr>
          <p:cNvPr id="52" name="51 CuadroTexto"/>
          <p:cNvSpPr txBox="1"/>
          <p:nvPr/>
        </p:nvSpPr>
        <p:spPr>
          <a:xfrm>
            <a:off x="6804248" y="1916832"/>
            <a:ext cx="7200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13/16</a:t>
            </a:r>
          </a:p>
        </p:txBody>
      </p:sp>
      <p:sp>
        <p:nvSpPr>
          <p:cNvPr id="53" name="52 CuadroTexto"/>
          <p:cNvSpPr txBox="1"/>
          <p:nvPr/>
        </p:nvSpPr>
        <p:spPr>
          <a:xfrm>
            <a:off x="7668344" y="1916832"/>
            <a:ext cx="7200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15/16</a:t>
            </a:r>
          </a:p>
        </p:txBody>
      </p:sp>
      <p:cxnSp>
        <p:nvCxnSpPr>
          <p:cNvPr id="54" name="53 Conector recto de flecha"/>
          <p:cNvCxnSpPr/>
          <p:nvPr/>
        </p:nvCxnSpPr>
        <p:spPr>
          <a:xfrm>
            <a:off x="3707904" y="2276872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/>
          <p:nvPr/>
        </p:nvCxnSpPr>
        <p:spPr>
          <a:xfrm>
            <a:off x="4572000" y="2276872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/>
          <p:nvPr/>
        </p:nvCxnSpPr>
        <p:spPr>
          <a:xfrm>
            <a:off x="5436096" y="2276872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>
            <a:off x="6300192" y="2276872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/>
          <p:nvPr/>
        </p:nvCxnSpPr>
        <p:spPr>
          <a:xfrm>
            <a:off x="7164288" y="2276872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>
            <a:off x="8028384" y="2276872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Rectángulo"/>
          <p:cNvSpPr/>
          <p:nvPr/>
        </p:nvSpPr>
        <p:spPr>
          <a:xfrm>
            <a:off x="3132480" y="3717032"/>
            <a:ext cx="5724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187624" y="4437112"/>
            <a:ext cx="734481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 embargo, al leer las mediciones debemos utilizar su mínima expresión, o sea la fracción lo más simplificada posible. </a:t>
            </a: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2/16 se puede llevar a la mínima expresión, que es       </a:t>
            </a: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1/8, ya que  2/16 simplificado por 2 es 1/8.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 l="16867" t="49828" r="49009" b="36637"/>
          <a:stretch>
            <a:fillRect/>
          </a:stretch>
        </p:blipFill>
        <p:spPr bwMode="auto">
          <a:xfrm>
            <a:off x="971600" y="2708920"/>
            <a:ext cx="7920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6</a:t>
            </a:fld>
            <a:endParaRPr lang="es-CL"/>
          </a:p>
        </p:txBody>
      </p:sp>
      <p:sp>
        <p:nvSpPr>
          <p:cNvPr id="18" name="17 CuadroTexto"/>
          <p:cNvSpPr txBox="1"/>
          <p:nvPr/>
        </p:nvSpPr>
        <p:spPr>
          <a:xfrm>
            <a:off x="1691752" y="3131676"/>
            <a:ext cx="648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dirty="0"/>
              <a:t> </a:t>
            </a:r>
            <a:r>
              <a:rPr lang="es-CL" sz="1400" b="1" dirty="0"/>
              <a:t>1/16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132480" y="3717032"/>
            <a:ext cx="5724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CuadroTexto"/>
          <p:cNvSpPr txBox="1"/>
          <p:nvPr/>
        </p:nvSpPr>
        <p:spPr>
          <a:xfrm>
            <a:off x="2051792" y="1340768"/>
            <a:ext cx="648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 </a:t>
            </a:r>
            <a:r>
              <a:rPr lang="es-CL" sz="1600" b="1" dirty="0"/>
              <a:t>2/16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663856" y="3121223"/>
            <a:ext cx="61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3/16</a:t>
            </a:r>
          </a:p>
        </p:txBody>
      </p:sp>
      <p:cxnSp>
        <p:nvCxnSpPr>
          <p:cNvPr id="33" name="32 Conector recto de flecha"/>
          <p:cNvCxnSpPr/>
          <p:nvPr/>
        </p:nvCxnSpPr>
        <p:spPr>
          <a:xfrm>
            <a:off x="2411760" y="1772816"/>
            <a:ext cx="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2987896" y="1340768"/>
            <a:ext cx="648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dirty="0"/>
              <a:t>4</a:t>
            </a:r>
            <a:r>
              <a:rPr lang="es-CL" sz="1600" b="1" dirty="0"/>
              <a:t>/16</a:t>
            </a:r>
          </a:p>
        </p:txBody>
      </p:sp>
      <p:cxnSp>
        <p:nvCxnSpPr>
          <p:cNvPr id="35" name="34 Conector recto de flecha"/>
          <p:cNvCxnSpPr/>
          <p:nvPr/>
        </p:nvCxnSpPr>
        <p:spPr>
          <a:xfrm>
            <a:off x="3275856" y="1772816"/>
            <a:ext cx="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4139952" y="1772816"/>
            <a:ext cx="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3527952" y="3140968"/>
            <a:ext cx="61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5/16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3851992" y="1340768"/>
            <a:ext cx="648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6/16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4644080" y="1340768"/>
            <a:ext cx="648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8/16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5508176" y="1340768"/>
            <a:ext cx="7200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10/16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6372272" y="1340768"/>
            <a:ext cx="7200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12/16</a:t>
            </a:r>
          </a:p>
        </p:txBody>
      </p:sp>
      <p:cxnSp>
        <p:nvCxnSpPr>
          <p:cNvPr id="42" name="41 Conector recto de flecha"/>
          <p:cNvCxnSpPr/>
          <p:nvPr/>
        </p:nvCxnSpPr>
        <p:spPr>
          <a:xfrm>
            <a:off x="5004048" y="1772816"/>
            <a:ext cx="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>
            <a:off x="5868144" y="1772816"/>
            <a:ext cx="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>
            <a:off x="6732240" y="1772816"/>
            <a:ext cx="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>
            <a:off x="7596336" y="1772816"/>
            <a:ext cx="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>
            <a:off x="8532440" y="1772816"/>
            <a:ext cx="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4392048" y="3140968"/>
            <a:ext cx="61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7/16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5256144" y="3140968"/>
            <a:ext cx="61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9/16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6012160" y="3140968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11/16</a:t>
            </a:r>
          </a:p>
        </p:txBody>
      </p:sp>
      <p:sp>
        <p:nvSpPr>
          <p:cNvPr id="50" name="49 CuadroTexto"/>
          <p:cNvSpPr txBox="1"/>
          <p:nvPr/>
        </p:nvSpPr>
        <p:spPr>
          <a:xfrm>
            <a:off x="7236368" y="1340768"/>
            <a:ext cx="7200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14/16</a:t>
            </a:r>
          </a:p>
        </p:txBody>
      </p:sp>
      <p:sp>
        <p:nvSpPr>
          <p:cNvPr id="51" name="50 CuadroTexto"/>
          <p:cNvSpPr txBox="1"/>
          <p:nvPr/>
        </p:nvSpPr>
        <p:spPr>
          <a:xfrm>
            <a:off x="8100464" y="1340768"/>
            <a:ext cx="7200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16/16</a:t>
            </a:r>
          </a:p>
        </p:txBody>
      </p:sp>
      <p:sp>
        <p:nvSpPr>
          <p:cNvPr id="52" name="51 CuadroTexto"/>
          <p:cNvSpPr txBox="1"/>
          <p:nvPr/>
        </p:nvSpPr>
        <p:spPr>
          <a:xfrm>
            <a:off x="6876256" y="3140968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13/16</a:t>
            </a:r>
          </a:p>
        </p:txBody>
      </p:sp>
      <p:sp>
        <p:nvSpPr>
          <p:cNvPr id="53" name="52 CuadroTexto"/>
          <p:cNvSpPr txBox="1"/>
          <p:nvPr/>
        </p:nvSpPr>
        <p:spPr>
          <a:xfrm>
            <a:off x="7740352" y="3140968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15/16</a:t>
            </a:r>
          </a:p>
        </p:txBody>
      </p:sp>
      <p:sp>
        <p:nvSpPr>
          <p:cNvPr id="60" name="59 CuadroTexto"/>
          <p:cNvSpPr txBox="1"/>
          <p:nvPr/>
        </p:nvSpPr>
        <p:spPr>
          <a:xfrm>
            <a:off x="2051720" y="1362254"/>
            <a:ext cx="648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dirty="0"/>
              <a:t> 1</a:t>
            </a:r>
            <a:r>
              <a:rPr lang="es-CL" sz="1600" b="1" dirty="0"/>
              <a:t>/8</a:t>
            </a:r>
          </a:p>
        </p:txBody>
      </p:sp>
      <p:sp>
        <p:nvSpPr>
          <p:cNvPr id="61" name="60 CuadroTexto"/>
          <p:cNvSpPr txBox="1"/>
          <p:nvPr/>
        </p:nvSpPr>
        <p:spPr>
          <a:xfrm>
            <a:off x="2987824" y="1340768"/>
            <a:ext cx="648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2/8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3851920" y="1340768"/>
            <a:ext cx="648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3/8</a:t>
            </a:r>
          </a:p>
        </p:txBody>
      </p:sp>
      <p:sp>
        <p:nvSpPr>
          <p:cNvPr id="63" name="62 CuadroTexto"/>
          <p:cNvSpPr txBox="1"/>
          <p:nvPr/>
        </p:nvSpPr>
        <p:spPr>
          <a:xfrm>
            <a:off x="4644008" y="1340768"/>
            <a:ext cx="648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4/8</a:t>
            </a:r>
          </a:p>
        </p:txBody>
      </p:sp>
      <p:sp>
        <p:nvSpPr>
          <p:cNvPr id="64" name="63 CuadroTexto"/>
          <p:cNvSpPr txBox="1"/>
          <p:nvPr/>
        </p:nvSpPr>
        <p:spPr>
          <a:xfrm>
            <a:off x="5508104" y="1340768"/>
            <a:ext cx="7200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5/8</a:t>
            </a:r>
          </a:p>
        </p:txBody>
      </p:sp>
      <p:sp>
        <p:nvSpPr>
          <p:cNvPr id="65" name="64 CuadroTexto"/>
          <p:cNvSpPr txBox="1"/>
          <p:nvPr/>
        </p:nvSpPr>
        <p:spPr>
          <a:xfrm>
            <a:off x="6372200" y="1340768"/>
            <a:ext cx="7200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6/8</a:t>
            </a:r>
          </a:p>
        </p:txBody>
      </p:sp>
      <p:sp>
        <p:nvSpPr>
          <p:cNvPr id="66" name="65 CuadroTexto"/>
          <p:cNvSpPr txBox="1"/>
          <p:nvPr/>
        </p:nvSpPr>
        <p:spPr>
          <a:xfrm>
            <a:off x="7236296" y="1362254"/>
            <a:ext cx="7200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7/8</a:t>
            </a:r>
          </a:p>
        </p:txBody>
      </p:sp>
      <p:sp>
        <p:nvSpPr>
          <p:cNvPr id="67" name="66 CuadroTexto"/>
          <p:cNvSpPr txBox="1"/>
          <p:nvPr/>
        </p:nvSpPr>
        <p:spPr>
          <a:xfrm>
            <a:off x="8100392" y="1340768"/>
            <a:ext cx="7200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8/8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50" grpId="0" animBg="1"/>
      <p:bldP spid="51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 l="16867" t="49828" r="49009" b="36637"/>
          <a:stretch>
            <a:fillRect/>
          </a:stretch>
        </p:blipFill>
        <p:spPr bwMode="auto">
          <a:xfrm>
            <a:off x="971600" y="2708920"/>
            <a:ext cx="7920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7</a:t>
            </a:fld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1187624" y="443711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igual forma 2/8, se puede llevar a la mínima expresión, que es  1/4 de ya que 2/8 simplificado por 2 es 1/4.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691752" y="3140968"/>
            <a:ext cx="648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dirty="0"/>
              <a:t> </a:t>
            </a:r>
            <a:r>
              <a:rPr lang="es-CL" sz="1400" b="1" dirty="0"/>
              <a:t>1/16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132480" y="3717032"/>
            <a:ext cx="5724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2 CuadroTexto"/>
          <p:cNvSpPr txBox="1"/>
          <p:nvPr/>
        </p:nvSpPr>
        <p:spPr>
          <a:xfrm>
            <a:off x="2663856" y="3121223"/>
            <a:ext cx="61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3/16</a:t>
            </a:r>
          </a:p>
        </p:txBody>
      </p:sp>
      <p:cxnSp>
        <p:nvCxnSpPr>
          <p:cNvPr id="35" name="34 Conector recto de flecha"/>
          <p:cNvCxnSpPr/>
          <p:nvPr/>
        </p:nvCxnSpPr>
        <p:spPr>
          <a:xfrm>
            <a:off x="3275856" y="1772816"/>
            <a:ext cx="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3527952" y="3121223"/>
            <a:ext cx="61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5/16</a:t>
            </a:r>
          </a:p>
        </p:txBody>
      </p:sp>
      <p:cxnSp>
        <p:nvCxnSpPr>
          <p:cNvPr id="42" name="41 Conector recto de flecha"/>
          <p:cNvCxnSpPr/>
          <p:nvPr/>
        </p:nvCxnSpPr>
        <p:spPr>
          <a:xfrm>
            <a:off x="5004048" y="1772816"/>
            <a:ext cx="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>
            <a:off x="6732240" y="1772816"/>
            <a:ext cx="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>
            <a:off x="8532440" y="1772816"/>
            <a:ext cx="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4392048" y="3121223"/>
            <a:ext cx="61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7/16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5256144" y="3121223"/>
            <a:ext cx="61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9/16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6012160" y="3121223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11/16</a:t>
            </a:r>
          </a:p>
        </p:txBody>
      </p:sp>
      <p:sp>
        <p:nvSpPr>
          <p:cNvPr id="52" name="51 CuadroTexto"/>
          <p:cNvSpPr txBox="1"/>
          <p:nvPr/>
        </p:nvSpPr>
        <p:spPr>
          <a:xfrm>
            <a:off x="6876256" y="3121223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13/16</a:t>
            </a:r>
          </a:p>
        </p:txBody>
      </p:sp>
      <p:sp>
        <p:nvSpPr>
          <p:cNvPr id="53" name="52 CuadroTexto"/>
          <p:cNvSpPr txBox="1"/>
          <p:nvPr/>
        </p:nvSpPr>
        <p:spPr>
          <a:xfrm>
            <a:off x="7740352" y="3121223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15/16</a:t>
            </a:r>
          </a:p>
        </p:txBody>
      </p:sp>
      <p:sp>
        <p:nvSpPr>
          <p:cNvPr id="60" name="59 CuadroTexto"/>
          <p:cNvSpPr txBox="1"/>
          <p:nvPr/>
        </p:nvSpPr>
        <p:spPr>
          <a:xfrm>
            <a:off x="2123800" y="3275692"/>
            <a:ext cx="648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dirty="0"/>
              <a:t> 1</a:t>
            </a:r>
            <a:r>
              <a:rPr lang="es-CL" sz="1600" b="1" dirty="0"/>
              <a:t>/8</a:t>
            </a:r>
          </a:p>
        </p:txBody>
      </p:sp>
      <p:sp>
        <p:nvSpPr>
          <p:cNvPr id="61" name="60 CuadroTexto"/>
          <p:cNvSpPr txBox="1"/>
          <p:nvPr/>
        </p:nvSpPr>
        <p:spPr>
          <a:xfrm>
            <a:off x="2987824" y="1362254"/>
            <a:ext cx="648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2/8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3851920" y="3306470"/>
            <a:ext cx="64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3/8</a:t>
            </a:r>
          </a:p>
        </p:txBody>
      </p:sp>
      <p:sp>
        <p:nvSpPr>
          <p:cNvPr id="63" name="62 CuadroTexto"/>
          <p:cNvSpPr txBox="1"/>
          <p:nvPr/>
        </p:nvSpPr>
        <p:spPr>
          <a:xfrm>
            <a:off x="4644008" y="1362254"/>
            <a:ext cx="648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4/8</a:t>
            </a:r>
          </a:p>
        </p:txBody>
      </p:sp>
      <p:sp>
        <p:nvSpPr>
          <p:cNvPr id="64" name="63 CuadroTexto"/>
          <p:cNvSpPr txBox="1"/>
          <p:nvPr/>
        </p:nvSpPr>
        <p:spPr>
          <a:xfrm>
            <a:off x="5580184" y="3306470"/>
            <a:ext cx="7200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5/8</a:t>
            </a:r>
          </a:p>
        </p:txBody>
      </p:sp>
      <p:sp>
        <p:nvSpPr>
          <p:cNvPr id="65" name="64 CuadroTexto"/>
          <p:cNvSpPr txBox="1"/>
          <p:nvPr/>
        </p:nvSpPr>
        <p:spPr>
          <a:xfrm>
            <a:off x="6444280" y="1362254"/>
            <a:ext cx="7200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6/8</a:t>
            </a:r>
          </a:p>
        </p:txBody>
      </p:sp>
      <p:sp>
        <p:nvSpPr>
          <p:cNvPr id="66" name="65 CuadroTexto"/>
          <p:cNvSpPr txBox="1"/>
          <p:nvPr/>
        </p:nvSpPr>
        <p:spPr>
          <a:xfrm>
            <a:off x="7308376" y="3306470"/>
            <a:ext cx="7200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7/8</a:t>
            </a:r>
          </a:p>
        </p:txBody>
      </p:sp>
      <p:sp>
        <p:nvSpPr>
          <p:cNvPr id="67" name="66 CuadroTexto"/>
          <p:cNvSpPr txBox="1"/>
          <p:nvPr/>
        </p:nvSpPr>
        <p:spPr>
          <a:xfrm>
            <a:off x="8172472" y="1362254"/>
            <a:ext cx="7200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8/8</a:t>
            </a:r>
          </a:p>
        </p:txBody>
      </p:sp>
      <p:sp>
        <p:nvSpPr>
          <p:cNvPr id="68" name="67 CuadroTexto"/>
          <p:cNvSpPr txBox="1"/>
          <p:nvPr/>
        </p:nvSpPr>
        <p:spPr>
          <a:xfrm>
            <a:off x="2987824" y="1340768"/>
            <a:ext cx="648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1/4</a:t>
            </a:r>
          </a:p>
        </p:txBody>
      </p:sp>
      <p:sp>
        <p:nvSpPr>
          <p:cNvPr id="69" name="68 CuadroTexto"/>
          <p:cNvSpPr txBox="1"/>
          <p:nvPr/>
        </p:nvSpPr>
        <p:spPr>
          <a:xfrm>
            <a:off x="4644008" y="1340768"/>
            <a:ext cx="648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2/4</a:t>
            </a:r>
          </a:p>
        </p:txBody>
      </p:sp>
      <p:sp>
        <p:nvSpPr>
          <p:cNvPr id="70" name="69 CuadroTexto"/>
          <p:cNvSpPr txBox="1"/>
          <p:nvPr/>
        </p:nvSpPr>
        <p:spPr>
          <a:xfrm>
            <a:off x="6444280" y="1362254"/>
            <a:ext cx="7200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3/4</a:t>
            </a:r>
          </a:p>
        </p:txBody>
      </p:sp>
      <p:sp>
        <p:nvSpPr>
          <p:cNvPr id="71" name="70 CuadroTexto"/>
          <p:cNvSpPr txBox="1"/>
          <p:nvPr/>
        </p:nvSpPr>
        <p:spPr>
          <a:xfrm>
            <a:off x="8172472" y="1340768"/>
            <a:ext cx="7200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4/4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1" animBg="1"/>
      <p:bldP spid="63" grpId="1" animBg="1"/>
      <p:bldP spid="65" grpId="1" animBg="1"/>
      <p:bldP spid="67" grpId="0" animBg="1"/>
      <p:bldP spid="68" grpId="1" animBg="1"/>
      <p:bldP spid="69" grpId="0" animBg="1"/>
      <p:bldP spid="70" grpId="0" animBg="1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 l="16867" t="49828" r="49009" b="36637"/>
          <a:stretch>
            <a:fillRect/>
          </a:stretch>
        </p:blipFill>
        <p:spPr bwMode="auto">
          <a:xfrm>
            <a:off x="971600" y="2708920"/>
            <a:ext cx="7920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8</a:t>
            </a:fld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1187624" y="4437112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a los cuartos de pulgada que se pueden simplificar por 2 , los expresamos en medios de pulgada.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691752" y="3140968"/>
            <a:ext cx="648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dirty="0"/>
              <a:t> </a:t>
            </a:r>
            <a:r>
              <a:rPr lang="es-CL" sz="1400" b="1" dirty="0"/>
              <a:t>1/16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132480" y="3717032"/>
            <a:ext cx="5724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2 CuadroTexto"/>
          <p:cNvSpPr txBox="1"/>
          <p:nvPr/>
        </p:nvSpPr>
        <p:spPr>
          <a:xfrm>
            <a:off x="2663856" y="3121223"/>
            <a:ext cx="61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3/16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3527952" y="3121223"/>
            <a:ext cx="61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5/16</a:t>
            </a:r>
          </a:p>
        </p:txBody>
      </p:sp>
      <p:cxnSp>
        <p:nvCxnSpPr>
          <p:cNvPr id="42" name="41 Conector recto de flecha"/>
          <p:cNvCxnSpPr/>
          <p:nvPr/>
        </p:nvCxnSpPr>
        <p:spPr>
          <a:xfrm>
            <a:off x="5004048" y="1772816"/>
            <a:ext cx="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>
            <a:off x="8532440" y="1772816"/>
            <a:ext cx="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4392048" y="3121223"/>
            <a:ext cx="61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7/16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5256144" y="3121223"/>
            <a:ext cx="61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9/16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6012160" y="3121223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11/16</a:t>
            </a:r>
          </a:p>
        </p:txBody>
      </p:sp>
      <p:sp>
        <p:nvSpPr>
          <p:cNvPr id="52" name="51 CuadroTexto"/>
          <p:cNvSpPr txBox="1"/>
          <p:nvPr/>
        </p:nvSpPr>
        <p:spPr>
          <a:xfrm>
            <a:off x="6876256" y="3121223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13/16</a:t>
            </a:r>
          </a:p>
        </p:txBody>
      </p:sp>
      <p:sp>
        <p:nvSpPr>
          <p:cNvPr id="53" name="52 CuadroTexto"/>
          <p:cNvSpPr txBox="1"/>
          <p:nvPr/>
        </p:nvSpPr>
        <p:spPr>
          <a:xfrm>
            <a:off x="7740352" y="3121223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15/16</a:t>
            </a:r>
          </a:p>
        </p:txBody>
      </p:sp>
      <p:sp>
        <p:nvSpPr>
          <p:cNvPr id="60" name="59 CuadroTexto"/>
          <p:cNvSpPr txBox="1"/>
          <p:nvPr/>
        </p:nvSpPr>
        <p:spPr>
          <a:xfrm>
            <a:off x="2123800" y="3284984"/>
            <a:ext cx="648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dirty="0"/>
              <a:t> 1</a:t>
            </a:r>
            <a:r>
              <a:rPr lang="es-CL" sz="1600" b="1" dirty="0"/>
              <a:t>/8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3851920" y="3306470"/>
            <a:ext cx="64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3/8</a:t>
            </a:r>
          </a:p>
        </p:txBody>
      </p:sp>
      <p:sp>
        <p:nvSpPr>
          <p:cNvPr id="64" name="63 CuadroTexto"/>
          <p:cNvSpPr txBox="1"/>
          <p:nvPr/>
        </p:nvSpPr>
        <p:spPr>
          <a:xfrm>
            <a:off x="5580184" y="3306470"/>
            <a:ext cx="7200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5/8</a:t>
            </a:r>
          </a:p>
        </p:txBody>
      </p:sp>
      <p:sp>
        <p:nvSpPr>
          <p:cNvPr id="66" name="65 CuadroTexto"/>
          <p:cNvSpPr txBox="1"/>
          <p:nvPr/>
        </p:nvSpPr>
        <p:spPr>
          <a:xfrm>
            <a:off x="7308376" y="3306470"/>
            <a:ext cx="7200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7/8</a:t>
            </a:r>
          </a:p>
        </p:txBody>
      </p:sp>
      <p:sp>
        <p:nvSpPr>
          <p:cNvPr id="69" name="68 CuadroTexto"/>
          <p:cNvSpPr txBox="1"/>
          <p:nvPr/>
        </p:nvSpPr>
        <p:spPr>
          <a:xfrm>
            <a:off x="4644008" y="1340768"/>
            <a:ext cx="648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2/4</a:t>
            </a:r>
          </a:p>
        </p:txBody>
      </p:sp>
      <p:sp>
        <p:nvSpPr>
          <p:cNvPr id="71" name="70 CuadroTexto"/>
          <p:cNvSpPr txBox="1"/>
          <p:nvPr/>
        </p:nvSpPr>
        <p:spPr>
          <a:xfrm>
            <a:off x="8172472" y="1362254"/>
            <a:ext cx="7200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4/4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644008" y="1340768"/>
            <a:ext cx="648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1/2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8172400" y="1340768"/>
            <a:ext cx="7200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2/2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3059904" y="3450486"/>
            <a:ext cx="648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</a:t>
            </a:r>
            <a:r>
              <a:rPr lang="es-CL" b="1" dirty="0"/>
              <a:t>1/4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6444280" y="3419708"/>
            <a:ext cx="7200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</a:t>
            </a:r>
            <a:r>
              <a:rPr lang="es-CL" b="1" dirty="0"/>
              <a:t>3/4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34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 l="16867" t="49828" r="49009" b="36637"/>
          <a:stretch>
            <a:fillRect/>
          </a:stretch>
        </p:blipFill>
        <p:spPr bwMode="auto">
          <a:xfrm>
            <a:off x="971600" y="2708920"/>
            <a:ext cx="7920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9</a:t>
            </a:fld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1187624" y="4437112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Finalmente, podemos simplificar los dos medios, que son equivalentes a un entero, osea 1 pulgada.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691752" y="3140968"/>
            <a:ext cx="648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dirty="0"/>
              <a:t> </a:t>
            </a:r>
            <a:r>
              <a:rPr lang="es-CL" sz="1400" b="1" dirty="0"/>
              <a:t>1/16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132480" y="3717032"/>
            <a:ext cx="5724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2 CuadroTexto"/>
          <p:cNvSpPr txBox="1"/>
          <p:nvPr/>
        </p:nvSpPr>
        <p:spPr>
          <a:xfrm>
            <a:off x="2663856" y="3121223"/>
            <a:ext cx="61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3/16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3527952" y="3121223"/>
            <a:ext cx="61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5/16</a:t>
            </a:r>
          </a:p>
        </p:txBody>
      </p:sp>
      <p:cxnSp>
        <p:nvCxnSpPr>
          <p:cNvPr id="46" name="45 Conector recto de flecha"/>
          <p:cNvCxnSpPr/>
          <p:nvPr/>
        </p:nvCxnSpPr>
        <p:spPr>
          <a:xfrm>
            <a:off x="8532440" y="1772816"/>
            <a:ext cx="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4392048" y="3121223"/>
            <a:ext cx="61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7/16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5256144" y="3121223"/>
            <a:ext cx="61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9/16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6012160" y="3121223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11/16</a:t>
            </a:r>
          </a:p>
        </p:txBody>
      </p:sp>
      <p:sp>
        <p:nvSpPr>
          <p:cNvPr id="52" name="51 CuadroTexto"/>
          <p:cNvSpPr txBox="1"/>
          <p:nvPr/>
        </p:nvSpPr>
        <p:spPr>
          <a:xfrm>
            <a:off x="6876256" y="3121223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13/16</a:t>
            </a:r>
          </a:p>
        </p:txBody>
      </p:sp>
      <p:sp>
        <p:nvSpPr>
          <p:cNvPr id="53" name="52 CuadroTexto"/>
          <p:cNvSpPr txBox="1"/>
          <p:nvPr/>
        </p:nvSpPr>
        <p:spPr>
          <a:xfrm>
            <a:off x="7740352" y="3121223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15/16</a:t>
            </a:r>
          </a:p>
        </p:txBody>
      </p:sp>
      <p:sp>
        <p:nvSpPr>
          <p:cNvPr id="60" name="59 CuadroTexto"/>
          <p:cNvSpPr txBox="1"/>
          <p:nvPr/>
        </p:nvSpPr>
        <p:spPr>
          <a:xfrm>
            <a:off x="2123800" y="3347700"/>
            <a:ext cx="648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dirty="0"/>
              <a:t> 1</a:t>
            </a:r>
            <a:r>
              <a:rPr lang="es-CL" sz="1600" b="1" dirty="0"/>
              <a:t>/8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3851920" y="3306470"/>
            <a:ext cx="64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3/8</a:t>
            </a:r>
          </a:p>
        </p:txBody>
      </p:sp>
      <p:sp>
        <p:nvSpPr>
          <p:cNvPr id="64" name="63 CuadroTexto"/>
          <p:cNvSpPr txBox="1"/>
          <p:nvPr/>
        </p:nvSpPr>
        <p:spPr>
          <a:xfrm>
            <a:off x="5580184" y="3306470"/>
            <a:ext cx="7200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5/8</a:t>
            </a:r>
          </a:p>
        </p:txBody>
      </p:sp>
      <p:sp>
        <p:nvSpPr>
          <p:cNvPr id="66" name="65 CuadroTexto"/>
          <p:cNvSpPr txBox="1"/>
          <p:nvPr/>
        </p:nvSpPr>
        <p:spPr>
          <a:xfrm>
            <a:off x="7308376" y="3306470"/>
            <a:ext cx="7200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7/8</a:t>
            </a:r>
          </a:p>
        </p:txBody>
      </p:sp>
      <p:sp>
        <p:nvSpPr>
          <p:cNvPr id="68" name="67 CuadroTexto"/>
          <p:cNvSpPr txBox="1"/>
          <p:nvPr/>
        </p:nvSpPr>
        <p:spPr>
          <a:xfrm>
            <a:off x="3059904" y="3450486"/>
            <a:ext cx="648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</a:t>
            </a:r>
            <a:r>
              <a:rPr lang="es-CL" b="1" dirty="0"/>
              <a:t>1/4</a:t>
            </a:r>
          </a:p>
        </p:txBody>
      </p:sp>
      <p:sp>
        <p:nvSpPr>
          <p:cNvPr id="70" name="69 CuadroTexto"/>
          <p:cNvSpPr txBox="1"/>
          <p:nvPr/>
        </p:nvSpPr>
        <p:spPr>
          <a:xfrm>
            <a:off x="6444280" y="3419708"/>
            <a:ext cx="7200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</a:t>
            </a:r>
            <a:r>
              <a:rPr lang="es-CL" b="1" dirty="0"/>
              <a:t>3/4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8172400" y="1340768"/>
            <a:ext cx="7200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2/2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8244480" y="1340768"/>
            <a:ext cx="5759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</a:t>
            </a:r>
            <a:r>
              <a:rPr lang="es-CL" b="1" dirty="0"/>
              <a:t>1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644008" y="3399383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  </a:t>
            </a:r>
            <a:r>
              <a:rPr lang="es-CL" sz="2400" b="1" dirty="0"/>
              <a:t>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 animBg="1"/>
      <p:bldP spid="2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11337</TotalTime>
  <Words>1324</Words>
  <Application>Microsoft Office PowerPoint</Application>
  <PresentationFormat>Presentación en pantalla (4:3)</PresentationFormat>
  <Paragraphs>290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ALARCON YEVENES</dc:creator>
  <cp:lastModifiedBy>Hernan Eduardo Ahumada Hernandez</cp:lastModifiedBy>
  <cp:revision>445</cp:revision>
  <cp:lastPrinted>2014-10-14T16:26:41Z</cp:lastPrinted>
  <dcterms:created xsi:type="dcterms:W3CDTF">2013-12-27T17:15:53Z</dcterms:created>
  <dcterms:modified xsi:type="dcterms:W3CDTF">2019-05-10T16:05:28Z</dcterms:modified>
</cp:coreProperties>
</file>