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17" r:id="rId4"/>
    <p:sldMasterId id="2147483784" r:id="rId5"/>
    <p:sldMasterId id="2147483796" r:id="rId6"/>
  </p:sldMasterIdLst>
  <p:notesMasterIdLst>
    <p:notesMasterId r:id="rId75"/>
  </p:notesMasterIdLst>
  <p:handoutMasterIdLst>
    <p:handoutMasterId r:id="rId76"/>
  </p:handoutMasterIdLst>
  <p:sldIdLst>
    <p:sldId id="445" r:id="rId7"/>
    <p:sldId id="447" r:id="rId8"/>
    <p:sldId id="409" r:id="rId9"/>
    <p:sldId id="444" r:id="rId10"/>
    <p:sldId id="408" r:id="rId11"/>
    <p:sldId id="410" r:id="rId12"/>
    <p:sldId id="414" r:id="rId13"/>
    <p:sldId id="460" r:id="rId14"/>
    <p:sldId id="359" r:id="rId15"/>
    <p:sldId id="475" r:id="rId16"/>
    <p:sldId id="435" r:id="rId17"/>
    <p:sldId id="436" r:id="rId18"/>
    <p:sldId id="476" r:id="rId19"/>
    <p:sldId id="506" r:id="rId20"/>
    <p:sldId id="504" r:id="rId21"/>
    <p:sldId id="505" r:id="rId22"/>
    <p:sldId id="507" r:id="rId23"/>
    <p:sldId id="403" r:id="rId24"/>
    <p:sldId id="478" r:id="rId25"/>
    <p:sldId id="328" r:id="rId26"/>
    <p:sldId id="463" r:id="rId27"/>
    <p:sldId id="479" r:id="rId28"/>
    <p:sldId id="462" r:id="rId29"/>
    <p:sldId id="461" r:id="rId30"/>
    <p:sldId id="491" r:id="rId31"/>
    <p:sldId id="481" r:id="rId32"/>
    <p:sldId id="483" r:id="rId33"/>
    <p:sldId id="484" r:id="rId34"/>
    <p:sldId id="485" r:id="rId35"/>
    <p:sldId id="527" r:id="rId36"/>
    <p:sldId id="429" r:id="rId37"/>
    <p:sldId id="493" r:id="rId38"/>
    <p:sldId id="498" r:id="rId39"/>
    <p:sldId id="480" r:id="rId40"/>
    <p:sldId id="488" r:id="rId41"/>
    <p:sldId id="500" r:id="rId42"/>
    <p:sldId id="524" r:id="rId43"/>
    <p:sldId id="501" r:id="rId44"/>
    <p:sldId id="482" r:id="rId45"/>
    <p:sldId id="494" r:id="rId46"/>
    <p:sldId id="495" r:id="rId47"/>
    <p:sldId id="496" r:id="rId48"/>
    <p:sldId id="502" r:id="rId49"/>
    <p:sldId id="443" r:id="rId50"/>
    <p:sldId id="492" r:id="rId51"/>
    <p:sldId id="358" r:id="rId52"/>
    <p:sldId id="521" r:id="rId53"/>
    <p:sldId id="467" r:id="rId54"/>
    <p:sldId id="448" r:id="rId55"/>
    <p:sldId id="509" r:id="rId56"/>
    <p:sldId id="468" r:id="rId57"/>
    <p:sldId id="474" r:id="rId58"/>
    <p:sldId id="510" r:id="rId59"/>
    <p:sldId id="511" r:id="rId60"/>
    <p:sldId id="515" r:id="rId61"/>
    <p:sldId id="512" r:id="rId62"/>
    <p:sldId id="513" r:id="rId63"/>
    <p:sldId id="514" r:id="rId64"/>
    <p:sldId id="523" r:id="rId65"/>
    <p:sldId id="518" r:id="rId66"/>
    <p:sldId id="456" r:id="rId67"/>
    <p:sldId id="520" r:id="rId68"/>
    <p:sldId id="519" r:id="rId69"/>
    <p:sldId id="459" r:id="rId70"/>
    <p:sldId id="458" r:id="rId71"/>
    <p:sldId id="525" r:id="rId72"/>
    <p:sldId id="528" r:id="rId73"/>
    <p:sldId id="526" r:id="rId74"/>
  </p:sldIdLst>
  <p:sldSz cx="9144000" cy="6858000" type="screen4x3"/>
  <p:notesSz cx="9296400" cy="6881813"/>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autoAdjust="0"/>
    <p:restoredTop sz="97504" autoAdjust="0"/>
  </p:normalViewPr>
  <p:slideViewPr>
    <p:cSldViewPr>
      <p:cViewPr varScale="1">
        <p:scale>
          <a:sx n="88" d="100"/>
          <a:sy n="88" d="100"/>
        </p:scale>
        <p:origin x="1536" y="84"/>
      </p:cViewPr>
      <p:guideLst>
        <p:guide orient="horz" pos="2160"/>
        <p:guide pos="2880"/>
      </p:guideLst>
    </p:cSldViewPr>
  </p:slideViewPr>
  <p:notesTextViewPr>
    <p:cViewPr>
      <p:scale>
        <a:sx n="1" d="1"/>
        <a:sy n="1" d="1"/>
      </p:scale>
      <p:origin x="0" y="0"/>
    </p:cViewPr>
  </p:notesTextViewPr>
  <p:sorterViewPr>
    <p:cViewPr>
      <p:scale>
        <a:sx n="166" d="100"/>
        <a:sy n="1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7488" cy="344488"/>
          </a:xfrm>
          <a:prstGeom prst="rect">
            <a:avLst/>
          </a:prstGeom>
        </p:spPr>
        <p:txBody>
          <a:bodyPr vert="horz" lIns="91048" tIns="45524" rIns="91048" bIns="45524"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sz="quarter" idx="1"/>
          </p:nvPr>
        </p:nvSpPr>
        <p:spPr>
          <a:xfrm>
            <a:off x="5267325" y="0"/>
            <a:ext cx="4027488" cy="344488"/>
          </a:xfrm>
          <a:prstGeom prst="rect">
            <a:avLst/>
          </a:prstGeom>
        </p:spPr>
        <p:txBody>
          <a:bodyPr vert="horz" lIns="91048" tIns="45524" rIns="91048" bIns="45524" rtlCol="0"/>
          <a:lstStyle>
            <a:lvl1pPr algn="r" fontAlgn="auto">
              <a:spcBef>
                <a:spcPts val="0"/>
              </a:spcBef>
              <a:spcAft>
                <a:spcPts val="0"/>
              </a:spcAft>
              <a:defRPr sz="1200">
                <a:latin typeface="+mn-lt"/>
                <a:cs typeface="+mn-cs"/>
              </a:defRPr>
            </a:lvl1pPr>
          </a:lstStyle>
          <a:p>
            <a:pPr>
              <a:defRPr/>
            </a:pPr>
            <a:fld id="{5A566065-1837-43E9-B1B0-09150401AE21}" type="datetimeFigureOut">
              <a:rPr lang="es-CL"/>
              <a:pPr>
                <a:defRPr/>
              </a:pPr>
              <a:t>23-03-2015</a:t>
            </a:fld>
            <a:endParaRPr lang="es-CL"/>
          </a:p>
        </p:txBody>
      </p:sp>
      <p:sp>
        <p:nvSpPr>
          <p:cNvPr id="4" name="3 Marcador de pie de página"/>
          <p:cNvSpPr>
            <a:spLocks noGrp="1"/>
          </p:cNvSpPr>
          <p:nvPr>
            <p:ph type="ftr" sz="quarter" idx="2"/>
          </p:nvPr>
        </p:nvSpPr>
        <p:spPr>
          <a:xfrm>
            <a:off x="0" y="6535738"/>
            <a:ext cx="4027488" cy="344487"/>
          </a:xfrm>
          <a:prstGeom prst="rect">
            <a:avLst/>
          </a:prstGeom>
        </p:spPr>
        <p:txBody>
          <a:bodyPr vert="horz" lIns="91048" tIns="45524" rIns="91048" bIns="45524" rtlCol="0" anchor="b"/>
          <a:lstStyle>
            <a:lvl1pPr algn="l" fontAlgn="auto">
              <a:spcBef>
                <a:spcPts val="0"/>
              </a:spcBef>
              <a:spcAft>
                <a:spcPts val="0"/>
              </a:spcAft>
              <a:defRPr sz="1200">
                <a:latin typeface="+mn-lt"/>
                <a:cs typeface="+mn-cs"/>
              </a:defRPr>
            </a:lvl1pPr>
          </a:lstStyle>
          <a:p>
            <a:pPr>
              <a:defRPr/>
            </a:pPr>
            <a:endParaRPr lang="es-CL"/>
          </a:p>
        </p:txBody>
      </p:sp>
      <p:sp>
        <p:nvSpPr>
          <p:cNvPr id="5" name="4 Marcador de número de diapositiva"/>
          <p:cNvSpPr>
            <a:spLocks noGrp="1"/>
          </p:cNvSpPr>
          <p:nvPr>
            <p:ph type="sldNum" sz="quarter" idx="3"/>
          </p:nvPr>
        </p:nvSpPr>
        <p:spPr>
          <a:xfrm>
            <a:off x="5267325" y="6535738"/>
            <a:ext cx="4027488" cy="344487"/>
          </a:xfrm>
          <a:prstGeom prst="rect">
            <a:avLst/>
          </a:prstGeom>
        </p:spPr>
        <p:txBody>
          <a:bodyPr vert="horz" lIns="91048" tIns="45524" rIns="91048" bIns="45524" rtlCol="0" anchor="b"/>
          <a:lstStyle>
            <a:lvl1pPr algn="r" fontAlgn="auto">
              <a:spcBef>
                <a:spcPts val="0"/>
              </a:spcBef>
              <a:spcAft>
                <a:spcPts val="0"/>
              </a:spcAft>
              <a:defRPr sz="1200">
                <a:latin typeface="+mn-lt"/>
                <a:cs typeface="+mn-cs"/>
              </a:defRPr>
            </a:lvl1pPr>
          </a:lstStyle>
          <a:p>
            <a:pPr>
              <a:defRPr/>
            </a:pPr>
            <a:fld id="{93A657D7-BB42-4BE4-A81D-2B52942E5109}" type="slidenum">
              <a:rPr lang="es-CL"/>
              <a:pPr>
                <a:defRPr/>
              </a:pPr>
              <a:t>‹Nº›</a:t>
            </a:fld>
            <a:endParaRPr lang="es-CL"/>
          </a:p>
        </p:txBody>
      </p:sp>
    </p:spTree>
    <p:extLst>
      <p:ext uri="{BB962C8B-B14F-4D97-AF65-F5344CB8AC3E}">
        <p14:creationId xmlns:p14="http://schemas.microsoft.com/office/powerpoint/2010/main" val="1169890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7488" cy="344488"/>
          </a:xfrm>
          <a:prstGeom prst="rect">
            <a:avLst/>
          </a:prstGeom>
        </p:spPr>
        <p:txBody>
          <a:bodyPr vert="horz" lIns="87234" tIns="43616" rIns="87234" bIns="43616" rtlCol="0"/>
          <a:lstStyle>
            <a:lvl1pPr algn="l" fontAlgn="auto">
              <a:spcBef>
                <a:spcPts val="0"/>
              </a:spcBef>
              <a:spcAft>
                <a:spcPts val="0"/>
              </a:spcAft>
              <a:defRPr sz="1100">
                <a:latin typeface="+mn-lt"/>
                <a:cs typeface="+mn-cs"/>
              </a:defRPr>
            </a:lvl1pPr>
          </a:lstStyle>
          <a:p>
            <a:pPr>
              <a:defRPr/>
            </a:pPr>
            <a:endParaRPr lang="es-CL"/>
          </a:p>
        </p:txBody>
      </p:sp>
      <p:sp>
        <p:nvSpPr>
          <p:cNvPr id="3" name="2 Marcador de fecha"/>
          <p:cNvSpPr>
            <a:spLocks noGrp="1"/>
          </p:cNvSpPr>
          <p:nvPr>
            <p:ph type="dt" idx="1"/>
          </p:nvPr>
        </p:nvSpPr>
        <p:spPr>
          <a:xfrm>
            <a:off x="5265738" y="0"/>
            <a:ext cx="4029075" cy="344488"/>
          </a:xfrm>
          <a:prstGeom prst="rect">
            <a:avLst/>
          </a:prstGeom>
        </p:spPr>
        <p:txBody>
          <a:bodyPr vert="horz" lIns="87234" tIns="43616" rIns="87234" bIns="43616" rtlCol="0"/>
          <a:lstStyle>
            <a:lvl1pPr algn="r" fontAlgn="auto">
              <a:spcBef>
                <a:spcPts val="0"/>
              </a:spcBef>
              <a:spcAft>
                <a:spcPts val="0"/>
              </a:spcAft>
              <a:defRPr sz="1100">
                <a:latin typeface="+mn-lt"/>
                <a:cs typeface="+mn-cs"/>
              </a:defRPr>
            </a:lvl1pPr>
          </a:lstStyle>
          <a:p>
            <a:pPr>
              <a:defRPr/>
            </a:pPr>
            <a:fld id="{F71DB888-45C1-41BC-9A2D-A6186634B9BB}" type="datetimeFigureOut">
              <a:rPr lang="es-CL"/>
              <a:pPr>
                <a:defRPr/>
              </a:pPr>
              <a:t>23-03-2015</a:t>
            </a:fld>
            <a:endParaRPr lang="es-CL"/>
          </a:p>
        </p:txBody>
      </p:sp>
      <p:sp>
        <p:nvSpPr>
          <p:cNvPr id="4" name="3 Marcador de imagen de diapositiva"/>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87234" tIns="43616" rIns="87234" bIns="43616" rtlCol="0" anchor="ctr"/>
          <a:lstStyle/>
          <a:p>
            <a:pPr lvl="0"/>
            <a:endParaRPr lang="es-CL" noProof="0"/>
          </a:p>
        </p:txBody>
      </p:sp>
      <p:sp>
        <p:nvSpPr>
          <p:cNvPr id="5" name="4 Marcador de notas"/>
          <p:cNvSpPr>
            <a:spLocks noGrp="1"/>
          </p:cNvSpPr>
          <p:nvPr>
            <p:ph type="body" sz="quarter" idx="3"/>
          </p:nvPr>
        </p:nvSpPr>
        <p:spPr>
          <a:xfrm>
            <a:off x="930275" y="3268663"/>
            <a:ext cx="7435850" cy="3097212"/>
          </a:xfrm>
          <a:prstGeom prst="rect">
            <a:avLst/>
          </a:prstGeom>
        </p:spPr>
        <p:txBody>
          <a:bodyPr vert="horz" lIns="87234" tIns="43616" rIns="87234" bIns="43616"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6535738"/>
            <a:ext cx="4027488" cy="344487"/>
          </a:xfrm>
          <a:prstGeom prst="rect">
            <a:avLst/>
          </a:prstGeom>
        </p:spPr>
        <p:txBody>
          <a:bodyPr vert="horz" lIns="87234" tIns="43616" rIns="87234" bIns="43616" rtlCol="0" anchor="b"/>
          <a:lstStyle>
            <a:lvl1pPr algn="l" fontAlgn="auto">
              <a:spcBef>
                <a:spcPts val="0"/>
              </a:spcBef>
              <a:spcAft>
                <a:spcPts val="0"/>
              </a:spcAft>
              <a:defRPr sz="11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5265738" y="6535738"/>
            <a:ext cx="4029075" cy="344487"/>
          </a:xfrm>
          <a:prstGeom prst="rect">
            <a:avLst/>
          </a:prstGeom>
        </p:spPr>
        <p:txBody>
          <a:bodyPr vert="horz" lIns="87234" tIns="43616" rIns="87234" bIns="43616" rtlCol="0" anchor="b"/>
          <a:lstStyle>
            <a:lvl1pPr algn="r" fontAlgn="auto">
              <a:spcBef>
                <a:spcPts val="0"/>
              </a:spcBef>
              <a:spcAft>
                <a:spcPts val="0"/>
              </a:spcAft>
              <a:defRPr sz="1100">
                <a:latin typeface="+mn-lt"/>
                <a:cs typeface="+mn-cs"/>
              </a:defRPr>
            </a:lvl1pPr>
          </a:lstStyle>
          <a:p>
            <a:pPr>
              <a:defRPr/>
            </a:pPr>
            <a:fld id="{3ACD0519-8611-45E8-9E05-A1F2AD92D5C9}" type="slidenum">
              <a:rPr lang="es-CL"/>
              <a:pPr>
                <a:defRPr/>
              </a:pPr>
              <a:t>‹Nº›</a:t>
            </a:fld>
            <a:endParaRPr lang="es-CL"/>
          </a:p>
        </p:txBody>
      </p:sp>
    </p:spTree>
    <p:extLst>
      <p:ext uri="{BB962C8B-B14F-4D97-AF65-F5344CB8AC3E}">
        <p14:creationId xmlns:p14="http://schemas.microsoft.com/office/powerpoint/2010/main" val="4183359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pPr>
              <a:defRPr/>
            </a:pPr>
            <a:fld id="{3ACD0519-8611-45E8-9E05-A1F2AD92D5C9}" type="slidenum">
              <a:rPr lang="es-CL" smtClean="0"/>
              <a:pPr>
                <a:defRPr/>
              </a:pPr>
              <a:t>8</a:t>
            </a:fld>
            <a:endParaRPr lang="es-CL"/>
          </a:p>
        </p:txBody>
      </p:sp>
    </p:spTree>
    <p:extLst>
      <p:ext uri="{BB962C8B-B14F-4D97-AF65-F5344CB8AC3E}">
        <p14:creationId xmlns:p14="http://schemas.microsoft.com/office/powerpoint/2010/main" val="312892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6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9F58C4-91B3-4604-882A-0E4FE24110E0}" type="slidenum">
              <a:rPr lang="es-CL" smtClean="0"/>
              <a:pPr fontAlgn="base">
                <a:spcBef>
                  <a:spcPct val="0"/>
                </a:spcBef>
                <a:spcAft>
                  <a:spcPct val="0"/>
                </a:spcAft>
                <a:defRPr/>
              </a:pPr>
              <a:t>20</a:t>
            </a:fld>
            <a:endParaRPr lang="es-CL" smtClean="0"/>
          </a:p>
        </p:txBody>
      </p:sp>
    </p:spTree>
    <p:extLst>
      <p:ext uri="{BB962C8B-B14F-4D97-AF65-F5344CB8AC3E}">
        <p14:creationId xmlns:p14="http://schemas.microsoft.com/office/powerpoint/2010/main" val="163687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p>
            <a:pPr>
              <a:defRPr/>
            </a:pPr>
            <a:fld id="{6BE15B6F-D35E-48C6-9A29-5DE891871305}" type="slidenum">
              <a:rPr lang="es-CL" smtClean="0">
                <a:solidFill>
                  <a:prstClr val="black"/>
                </a:solidFill>
              </a:rPr>
              <a:pPr>
                <a:defRPr/>
              </a:pPr>
              <a:t>21</a:t>
            </a:fld>
            <a:endParaRPr lang="es-CL">
              <a:solidFill>
                <a:prstClr val="black"/>
              </a:solidFill>
            </a:endParaRPr>
          </a:p>
        </p:txBody>
      </p:sp>
      <p:sp>
        <p:nvSpPr>
          <p:cNvPr id="5" name="4 Marcador de pie de página"/>
          <p:cNvSpPr>
            <a:spLocks noGrp="1"/>
          </p:cNvSpPr>
          <p:nvPr>
            <p:ph type="ftr" sz="quarter" idx="4"/>
          </p:nvPr>
        </p:nvSpPr>
        <p:spPr/>
        <p:txBody>
          <a:bodyPr/>
          <a:lstStyle/>
          <a:p>
            <a:pPr>
              <a:defRPr/>
            </a:pPr>
            <a:endParaRPr lang="es-CL">
              <a:solidFill>
                <a:prstClr val="black"/>
              </a:solidFill>
            </a:endParaRPr>
          </a:p>
        </p:txBody>
      </p:sp>
    </p:spTree>
    <p:extLst>
      <p:ext uri="{BB962C8B-B14F-4D97-AF65-F5344CB8AC3E}">
        <p14:creationId xmlns:p14="http://schemas.microsoft.com/office/powerpoint/2010/main" val="292667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p>
            <a:pPr>
              <a:defRPr/>
            </a:pPr>
            <a:fld id="{94E2CC98-B5EF-4737-9ABD-2509220A960F}" type="slidenum">
              <a:rPr lang="es-CL" smtClean="0">
                <a:solidFill>
                  <a:prstClr val="black"/>
                </a:solidFill>
              </a:rPr>
              <a:pPr>
                <a:defRPr/>
              </a:pPr>
              <a:t>22</a:t>
            </a:fld>
            <a:endParaRPr lang="es-CL">
              <a:solidFill>
                <a:prstClr val="black"/>
              </a:solidFill>
            </a:endParaRPr>
          </a:p>
        </p:txBody>
      </p:sp>
      <p:sp>
        <p:nvSpPr>
          <p:cNvPr id="5" name="4 Marcador de pie de página"/>
          <p:cNvSpPr>
            <a:spLocks noGrp="1"/>
          </p:cNvSpPr>
          <p:nvPr>
            <p:ph type="ftr" sz="quarter" idx="4"/>
          </p:nvPr>
        </p:nvSpPr>
        <p:spPr/>
        <p:txBody>
          <a:bodyPr/>
          <a:lstStyle/>
          <a:p>
            <a:pPr>
              <a:defRPr/>
            </a:pPr>
            <a:endParaRPr lang="es-CL">
              <a:solidFill>
                <a:prstClr val="black"/>
              </a:solidFill>
            </a:endParaRPr>
          </a:p>
        </p:txBody>
      </p:sp>
    </p:spTree>
    <p:extLst>
      <p:ext uri="{BB962C8B-B14F-4D97-AF65-F5344CB8AC3E}">
        <p14:creationId xmlns:p14="http://schemas.microsoft.com/office/powerpoint/2010/main" val="61866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p>
            <a:pPr>
              <a:defRPr/>
            </a:pPr>
            <a:fld id="{44A4B83D-53ED-454C-BF3E-45261A782B6A}" type="slidenum">
              <a:rPr lang="es-CL">
                <a:solidFill>
                  <a:prstClr val="black"/>
                </a:solidFill>
              </a:rPr>
              <a:pPr>
                <a:defRPr/>
              </a:pPr>
              <a:t>23</a:t>
            </a:fld>
            <a:endParaRPr lang="es-CL">
              <a:solidFill>
                <a:prstClr val="black"/>
              </a:solidFill>
            </a:endParaRPr>
          </a:p>
        </p:txBody>
      </p:sp>
      <p:sp>
        <p:nvSpPr>
          <p:cNvPr id="5" name="4 Marcador de pie de página"/>
          <p:cNvSpPr>
            <a:spLocks noGrp="1"/>
          </p:cNvSpPr>
          <p:nvPr>
            <p:ph type="ftr" sz="quarter" idx="4"/>
          </p:nvPr>
        </p:nvSpPr>
        <p:spPr/>
        <p:txBody>
          <a:bodyPr/>
          <a:lstStyle/>
          <a:p>
            <a:pPr>
              <a:defRPr/>
            </a:pPr>
            <a:endParaRPr lang="es-CL">
              <a:solidFill>
                <a:prstClr val="black"/>
              </a:solidFill>
            </a:endParaRPr>
          </a:p>
        </p:txBody>
      </p:sp>
    </p:spTree>
    <p:extLst>
      <p:ext uri="{BB962C8B-B14F-4D97-AF65-F5344CB8AC3E}">
        <p14:creationId xmlns:p14="http://schemas.microsoft.com/office/powerpoint/2010/main" val="39200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p>
            <a:pPr>
              <a:defRPr/>
            </a:pPr>
            <a:fld id="{56B3EE4A-2018-4834-8875-D961F5E7231D}" type="slidenum">
              <a:rPr lang="es-CL">
                <a:solidFill>
                  <a:prstClr val="black"/>
                </a:solidFill>
              </a:rPr>
              <a:pPr>
                <a:defRPr/>
              </a:pPr>
              <a:t>24</a:t>
            </a:fld>
            <a:endParaRPr lang="es-CL">
              <a:solidFill>
                <a:prstClr val="black"/>
              </a:solidFill>
            </a:endParaRPr>
          </a:p>
        </p:txBody>
      </p:sp>
      <p:sp>
        <p:nvSpPr>
          <p:cNvPr id="5" name="4 Marcador de pie de página"/>
          <p:cNvSpPr>
            <a:spLocks noGrp="1"/>
          </p:cNvSpPr>
          <p:nvPr>
            <p:ph type="ftr" sz="quarter" idx="4"/>
          </p:nvPr>
        </p:nvSpPr>
        <p:spPr/>
        <p:txBody>
          <a:bodyPr/>
          <a:lstStyle/>
          <a:p>
            <a:pPr>
              <a:defRPr/>
            </a:pPr>
            <a:endParaRPr lang="es-CL">
              <a:solidFill>
                <a:prstClr val="black"/>
              </a:solidFill>
            </a:endParaRPr>
          </a:p>
        </p:txBody>
      </p:sp>
    </p:spTree>
    <p:extLst>
      <p:ext uri="{BB962C8B-B14F-4D97-AF65-F5344CB8AC3E}">
        <p14:creationId xmlns:p14="http://schemas.microsoft.com/office/powerpoint/2010/main" val="354884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FD272-A9E6-4364-8D0D-4F605F660D04}" type="slidenum">
              <a:rPr lang="es-CL" smtClean="0"/>
              <a:pPr fontAlgn="base">
                <a:spcBef>
                  <a:spcPct val="0"/>
                </a:spcBef>
                <a:spcAft>
                  <a:spcPct val="0"/>
                </a:spcAft>
                <a:defRPr/>
              </a:pPr>
              <a:t>30</a:t>
            </a:fld>
            <a:endParaRPr lang="es-CL" smtClean="0"/>
          </a:p>
        </p:txBody>
      </p:sp>
    </p:spTree>
    <p:extLst>
      <p:ext uri="{BB962C8B-B14F-4D97-AF65-F5344CB8AC3E}">
        <p14:creationId xmlns:p14="http://schemas.microsoft.com/office/powerpoint/2010/main" val="10018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FD272-A9E6-4364-8D0D-4F605F660D04}" type="slidenum">
              <a:rPr lang="es-CL" smtClean="0"/>
              <a:pPr fontAlgn="base">
                <a:spcBef>
                  <a:spcPct val="0"/>
                </a:spcBef>
                <a:spcAft>
                  <a:spcPct val="0"/>
                </a:spcAft>
                <a:defRPr/>
              </a:pPr>
              <a:t>31</a:t>
            </a:fld>
            <a:endParaRPr lang="es-CL" smtClean="0"/>
          </a:p>
        </p:txBody>
      </p:sp>
    </p:spTree>
    <p:extLst>
      <p:ext uri="{BB962C8B-B14F-4D97-AF65-F5344CB8AC3E}">
        <p14:creationId xmlns:p14="http://schemas.microsoft.com/office/powerpoint/2010/main" val="386845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41C51-0D7C-493C-8F9B-B54E6FE4B8F9}" type="slidenum">
              <a:rPr lang="es-CL" smtClean="0"/>
              <a:pPr fontAlgn="base">
                <a:spcBef>
                  <a:spcPct val="0"/>
                </a:spcBef>
                <a:spcAft>
                  <a:spcPct val="0"/>
                </a:spcAft>
                <a:defRPr/>
              </a:pPr>
              <a:t>32</a:t>
            </a:fld>
            <a:endParaRPr lang="es-CL" smtClean="0"/>
          </a:p>
        </p:txBody>
      </p:sp>
    </p:spTree>
    <p:extLst>
      <p:ext uri="{BB962C8B-B14F-4D97-AF65-F5344CB8AC3E}">
        <p14:creationId xmlns:p14="http://schemas.microsoft.com/office/powerpoint/2010/main" val="30479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41C51-0D7C-493C-8F9B-B54E6FE4B8F9}" type="slidenum">
              <a:rPr lang="es-CL" smtClean="0"/>
              <a:pPr fontAlgn="base">
                <a:spcBef>
                  <a:spcPct val="0"/>
                </a:spcBef>
                <a:spcAft>
                  <a:spcPct val="0"/>
                </a:spcAft>
                <a:defRPr/>
              </a:pPr>
              <a:t>33</a:t>
            </a:fld>
            <a:endParaRPr lang="es-CL" smtClean="0"/>
          </a:p>
        </p:txBody>
      </p:sp>
    </p:spTree>
    <p:extLst>
      <p:ext uri="{BB962C8B-B14F-4D97-AF65-F5344CB8AC3E}">
        <p14:creationId xmlns:p14="http://schemas.microsoft.com/office/powerpoint/2010/main" val="19540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FFA227-8D9E-4476-BDB5-4931100FFCA7}" type="slidenum">
              <a:rPr lang="es-CL" smtClean="0"/>
              <a:pPr fontAlgn="base">
                <a:spcBef>
                  <a:spcPct val="0"/>
                </a:spcBef>
                <a:spcAft>
                  <a:spcPct val="0"/>
                </a:spcAft>
                <a:defRPr/>
              </a:pPr>
              <a:t>34</a:t>
            </a:fld>
            <a:endParaRPr lang="es-CL" smtClean="0"/>
          </a:p>
        </p:txBody>
      </p:sp>
    </p:spTree>
    <p:extLst>
      <p:ext uri="{BB962C8B-B14F-4D97-AF65-F5344CB8AC3E}">
        <p14:creationId xmlns:p14="http://schemas.microsoft.com/office/powerpoint/2010/main" val="167531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C9BB22-50F0-490B-8A0B-226CFC8BA7F7}" type="slidenum">
              <a:rPr lang="es-CL" smtClean="0"/>
              <a:pPr fontAlgn="base">
                <a:spcBef>
                  <a:spcPct val="0"/>
                </a:spcBef>
                <a:spcAft>
                  <a:spcPct val="0"/>
                </a:spcAft>
                <a:defRPr/>
              </a:pPr>
              <a:t>9</a:t>
            </a:fld>
            <a:endParaRPr lang="es-CL" smtClean="0"/>
          </a:p>
        </p:txBody>
      </p:sp>
    </p:spTree>
    <p:extLst>
      <p:ext uri="{BB962C8B-B14F-4D97-AF65-F5344CB8AC3E}">
        <p14:creationId xmlns:p14="http://schemas.microsoft.com/office/powerpoint/2010/main" val="218856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77F9E-4BD0-4080-85A3-D18FECD28B17}" type="slidenum">
              <a:rPr lang="es-CL" smtClean="0"/>
              <a:pPr fontAlgn="base">
                <a:spcBef>
                  <a:spcPct val="0"/>
                </a:spcBef>
                <a:spcAft>
                  <a:spcPct val="0"/>
                </a:spcAft>
                <a:defRPr/>
              </a:pPr>
              <a:t>35</a:t>
            </a:fld>
            <a:endParaRPr lang="es-CL" smtClean="0"/>
          </a:p>
        </p:txBody>
      </p:sp>
    </p:spTree>
    <p:extLst>
      <p:ext uri="{BB962C8B-B14F-4D97-AF65-F5344CB8AC3E}">
        <p14:creationId xmlns:p14="http://schemas.microsoft.com/office/powerpoint/2010/main" val="347245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77F9E-4BD0-4080-85A3-D18FECD28B17}" type="slidenum">
              <a:rPr lang="es-CL" smtClean="0"/>
              <a:pPr fontAlgn="base">
                <a:spcBef>
                  <a:spcPct val="0"/>
                </a:spcBef>
                <a:spcAft>
                  <a:spcPct val="0"/>
                </a:spcAft>
                <a:defRPr/>
              </a:pPr>
              <a:t>36</a:t>
            </a:fld>
            <a:endParaRPr lang="es-CL" smtClean="0"/>
          </a:p>
        </p:txBody>
      </p:sp>
    </p:spTree>
    <p:extLst>
      <p:ext uri="{BB962C8B-B14F-4D97-AF65-F5344CB8AC3E}">
        <p14:creationId xmlns:p14="http://schemas.microsoft.com/office/powerpoint/2010/main" val="414542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77F9E-4BD0-4080-85A3-D18FECD28B17}" type="slidenum">
              <a:rPr lang="es-CL" smtClean="0"/>
              <a:pPr fontAlgn="base">
                <a:spcBef>
                  <a:spcPct val="0"/>
                </a:spcBef>
                <a:spcAft>
                  <a:spcPct val="0"/>
                </a:spcAft>
                <a:defRPr/>
              </a:pPr>
              <a:t>37</a:t>
            </a:fld>
            <a:endParaRPr lang="es-CL" smtClean="0"/>
          </a:p>
        </p:txBody>
      </p:sp>
    </p:spTree>
    <p:extLst>
      <p:ext uri="{BB962C8B-B14F-4D97-AF65-F5344CB8AC3E}">
        <p14:creationId xmlns:p14="http://schemas.microsoft.com/office/powerpoint/2010/main" val="3023629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77F9E-4BD0-4080-85A3-D18FECD28B17}" type="slidenum">
              <a:rPr lang="es-CL" smtClean="0"/>
              <a:pPr fontAlgn="base">
                <a:spcBef>
                  <a:spcPct val="0"/>
                </a:spcBef>
                <a:spcAft>
                  <a:spcPct val="0"/>
                </a:spcAft>
                <a:defRPr/>
              </a:pPr>
              <a:t>38</a:t>
            </a:fld>
            <a:endParaRPr lang="es-CL" smtClean="0"/>
          </a:p>
        </p:txBody>
      </p:sp>
    </p:spTree>
    <p:extLst>
      <p:ext uri="{BB962C8B-B14F-4D97-AF65-F5344CB8AC3E}">
        <p14:creationId xmlns:p14="http://schemas.microsoft.com/office/powerpoint/2010/main" val="16944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FAD7-C99D-4FC6-9682-9C3B47661F20}" type="slidenum">
              <a:rPr lang="es-CL" smtClean="0"/>
              <a:pPr fontAlgn="base">
                <a:spcBef>
                  <a:spcPct val="0"/>
                </a:spcBef>
                <a:spcAft>
                  <a:spcPct val="0"/>
                </a:spcAft>
                <a:defRPr/>
              </a:pPr>
              <a:t>39</a:t>
            </a:fld>
            <a:endParaRPr lang="es-CL" smtClean="0"/>
          </a:p>
        </p:txBody>
      </p:sp>
    </p:spTree>
    <p:extLst>
      <p:ext uri="{BB962C8B-B14F-4D97-AF65-F5344CB8AC3E}">
        <p14:creationId xmlns:p14="http://schemas.microsoft.com/office/powerpoint/2010/main" val="2446885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FAD7-C99D-4FC6-9682-9C3B47661F20}" type="slidenum">
              <a:rPr lang="es-CL" smtClean="0"/>
              <a:pPr fontAlgn="base">
                <a:spcBef>
                  <a:spcPct val="0"/>
                </a:spcBef>
                <a:spcAft>
                  <a:spcPct val="0"/>
                </a:spcAft>
                <a:defRPr/>
              </a:pPr>
              <a:t>40</a:t>
            </a:fld>
            <a:endParaRPr lang="es-CL" smtClean="0"/>
          </a:p>
        </p:txBody>
      </p:sp>
    </p:spTree>
    <p:extLst>
      <p:ext uri="{BB962C8B-B14F-4D97-AF65-F5344CB8AC3E}">
        <p14:creationId xmlns:p14="http://schemas.microsoft.com/office/powerpoint/2010/main" val="49657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FAD7-C99D-4FC6-9682-9C3B47661F20}" type="slidenum">
              <a:rPr lang="es-CL" smtClean="0"/>
              <a:pPr fontAlgn="base">
                <a:spcBef>
                  <a:spcPct val="0"/>
                </a:spcBef>
                <a:spcAft>
                  <a:spcPct val="0"/>
                </a:spcAft>
                <a:defRPr/>
              </a:pPr>
              <a:t>41</a:t>
            </a:fld>
            <a:endParaRPr lang="es-CL" smtClean="0"/>
          </a:p>
        </p:txBody>
      </p:sp>
    </p:spTree>
    <p:extLst>
      <p:ext uri="{BB962C8B-B14F-4D97-AF65-F5344CB8AC3E}">
        <p14:creationId xmlns:p14="http://schemas.microsoft.com/office/powerpoint/2010/main" val="160980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FAD7-C99D-4FC6-9682-9C3B47661F20}" type="slidenum">
              <a:rPr lang="es-CL" smtClean="0"/>
              <a:pPr fontAlgn="base">
                <a:spcBef>
                  <a:spcPct val="0"/>
                </a:spcBef>
                <a:spcAft>
                  <a:spcPct val="0"/>
                </a:spcAft>
                <a:defRPr/>
              </a:pPr>
              <a:t>42</a:t>
            </a:fld>
            <a:endParaRPr lang="es-CL" smtClean="0"/>
          </a:p>
        </p:txBody>
      </p:sp>
    </p:spTree>
    <p:extLst>
      <p:ext uri="{BB962C8B-B14F-4D97-AF65-F5344CB8AC3E}">
        <p14:creationId xmlns:p14="http://schemas.microsoft.com/office/powerpoint/2010/main" val="238621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CFAD7-C99D-4FC6-9682-9C3B47661F20}" type="slidenum">
              <a:rPr lang="es-CL" smtClean="0"/>
              <a:pPr fontAlgn="base">
                <a:spcBef>
                  <a:spcPct val="0"/>
                </a:spcBef>
                <a:spcAft>
                  <a:spcPct val="0"/>
                </a:spcAft>
                <a:defRPr/>
              </a:pPr>
              <a:t>43</a:t>
            </a:fld>
            <a:endParaRPr lang="es-CL" smtClean="0"/>
          </a:p>
        </p:txBody>
      </p:sp>
    </p:spTree>
    <p:extLst>
      <p:ext uri="{BB962C8B-B14F-4D97-AF65-F5344CB8AC3E}">
        <p14:creationId xmlns:p14="http://schemas.microsoft.com/office/powerpoint/2010/main" val="102450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093DE-0D41-4160-9A31-751B2B1A4177}" type="slidenum">
              <a:rPr lang="es-CL" smtClean="0"/>
              <a:pPr fontAlgn="base">
                <a:spcBef>
                  <a:spcPct val="0"/>
                </a:spcBef>
                <a:spcAft>
                  <a:spcPct val="0"/>
                </a:spcAft>
                <a:defRPr/>
              </a:pPr>
              <a:t>44</a:t>
            </a:fld>
            <a:endParaRPr lang="es-CL" smtClean="0"/>
          </a:p>
        </p:txBody>
      </p:sp>
    </p:spTree>
    <p:extLst>
      <p:ext uri="{BB962C8B-B14F-4D97-AF65-F5344CB8AC3E}">
        <p14:creationId xmlns:p14="http://schemas.microsoft.com/office/powerpoint/2010/main" val="235607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A083E3-FDEC-4477-A0DA-73AC59709851}" type="slidenum">
              <a:rPr lang="es-CL" smtClean="0"/>
              <a:pPr fontAlgn="base">
                <a:spcBef>
                  <a:spcPct val="0"/>
                </a:spcBef>
                <a:spcAft>
                  <a:spcPct val="0"/>
                </a:spcAft>
                <a:defRPr/>
              </a:pPr>
              <a:t>10</a:t>
            </a:fld>
            <a:endParaRPr lang="es-CL" smtClean="0"/>
          </a:p>
        </p:txBody>
      </p:sp>
    </p:spTree>
    <p:extLst>
      <p:ext uri="{BB962C8B-B14F-4D97-AF65-F5344CB8AC3E}">
        <p14:creationId xmlns:p14="http://schemas.microsoft.com/office/powerpoint/2010/main" val="30727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A558E7-C405-41F9-B40A-224CF38D8D81}" type="slidenum">
              <a:rPr lang="es-CL" smtClean="0"/>
              <a:pPr fontAlgn="base">
                <a:spcBef>
                  <a:spcPct val="0"/>
                </a:spcBef>
                <a:spcAft>
                  <a:spcPct val="0"/>
                </a:spcAft>
                <a:defRPr/>
              </a:pPr>
              <a:t>45</a:t>
            </a:fld>
            <a:endParaRPr lang="es-CL" smtClean="0"/>
          </a:p>
        </p:txBody>
      </p:sp>
    </p:spTree>
    <p:extLst>
      <p:ext uri="{BB962C8B-B14F-4D97-AF65-F5344CB8AC3E}">
        <p14:creationId xmlns:p14="http://schemas.microsoft.com/office/powerpoint/2010/main" val="2526247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70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B4500-3998-4DAD-95F0-C549B757A351}" type="slidenum">
              <a:rPr lang="es-CL" smtClean="0"/>
              <a:pPr fontAlgn="base">
                <a:spcBef>
                  <a:spcPct val="0"/>
                </a:spcBef>
                <a:spcAft>
                  <a:spcPct val="0"/>
                </a:spcAft>
                <a:defRPr/>
              </a:pPr>
              <a:t>46</a:t>
            </a:fld>
            <a:endParaRPr lang="es-CL" smtClean="0"/>
          </a:p>
        </p:txBody>
      </p:sp>
    </p:spTree>
    <p:extLst>
      <p:ext uri="{BB962C8B-B14F-4D97-AF65-F5344CB8AC3E}">
        <p14:creationId xmlns:p14="http://schemas.microsoft.com/office/powerpoint/2010/main" val="335795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70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B4500-3998-4DAD-95F0-C549B757A351}" type="slidenum">
              <a:rPr lang="es-CL" smtClean="0"/>
              <a:pPr fontAlgn="base">
                <a:spcBef>
                  <a:spcPct val="0"/>
                </a:spcBef>
                <a:spcAft>
                  <a:spcPct val="0"/>
                </a:spcAft>
                <a:defRPr/>
              </a:pPr>
              <a:t>47</a:t>
            </a:fld>
            <a:endParaRPr lang="es-CL" smtClean="0"/>
          </a:p>
        </p:txBody>
      </p:sp>
    </p:spTree>
    <p:extLst>
      <p:ext uri="{BB962C8B-B14F-4D97-AF65-F5344CB8AC3E}">
        <p14:creationId xmlns:p14="http://schemas.microsoft.com/office/powerpoint/2010/main" val="3687035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0E148C-13B9-4B70-8038-B501641BA0F5}" type="slidenum">
              <a:rPr lang="en-GB">
                <a:solidFill>
                  <a:prstClr val="black"/>
                </a:solidFill>
              </a:rPr>
              <a:pPr>
                <a:defRPr/>
              </a:pPr>
              <a:t>48</a:t>
            </a:fld>
            <a:endParaRPr lang="en-GB">
              <a:solidFill>
                <a:prstClr val="black"/>
              </a:solidFill>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314193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D7A558-3AC6-492A-BD18-F2CD3B411E75}" type="slidenum">
              <a:rPr lang="es-CL">
                <a:solidFill>
                  <a:prstClr val="black"/>
                </a:solidFill>
              </a:rPr>
              <a:pPr>
                <a:defRPr/>
              </a:pPr>
              <a:t>49</a:t>
            </a:fld>
            <a:endParaRPr lang="es-CL">
              <a:solidFill>
                <a:prstClr val="black"/>
              </a:solidFill>
            </a:endParaRPr>
          </a:p>
        </p:txBody>
      </p:sp>
    </p:spTree>
    <p:extLst>
      <p:ext uri="{BB962C8B-B14F-4D97-AF65-F5344CB8AC3E}">
        <p14:creationId xmlns:p14="http://schemas.microsoft.com/office/powerpoint/2010/main" val="350917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D551B0-C71C-4AC4-BD97-1039EC5809D5}" type="slidenum">
              <a:rPr lang="es-CL">
                <a:solidFill>
                  <a:prstClr val="black"/>
                </a:solidFill>
              </a:rPr>
              <a:pPr>
                <a:defRPr/>
              </a:pPr>
              <a:t>50</a:t>
            </a:fld>
            <a:endParaRPr lang="es-CL">
              <a:solidFill>
                <a:prstClr val="black"/>
              </a:solidFill>
            </a:endParaRPr>
          </a:p>
        </p:txBody>
      </p:sp>
    </p:spTree>
    <p:extLst>
      <p:ext uri="{BB962C8B-B14F-4D97-AF65-F5344CB8AC3E}">
        <p14:creationId xmlns:p14="http://schemas.microsoft.com/office/powerpoint/2010/main" val="1946555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796CA9-ADBD-44E4-ABEF-DB170E092975}" type="slidenum">
              <a:rPr lang="en-GB">
                <a:solidFill>
                  <a:prstClr val="black"/>
                </a:solidFill>
              </a:rPr>
              <a:pPr>
                <a:defRPr/>
              </a:pPr>
              <a:t>51</a:t>
            </a:fld>
            <a:endParaRPr lang="en-GB">
              <a:solidFill>
                <a:prstClr val="black"/>
              </a:solidFill>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2750413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444F30-DA55-4084-BE3A-9F4BD640B6F7}" type="slidenum">
              <a:rPr lang="en-GB">
                <a:solidFill>
                  <a:prstClr val="black"/>
                </a:solidFill>
              </a:rPr>
              <a:pPr>
                <a:defRPr/>
              </a:pPr>
              <a:t>52</a:t>
            </a:fld>
            <a:endParaRPr lang="en-GB">
              <a:solidFill>
                <a:prstClr val="black"/>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2953780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53</a:t>
            </a:fld>
            <a:endParaRPr lang="es-CL">
              <a:solidFill>
                <a:prstClr val="black"/>
              </a:solidFill>
            </a:endParaRPr>
          </a:p>
        </p:txBody>
      </p:sp>
    </p:spTree>
    <p:extLst>
      <p:ext uri="{BB962C8B-B14F-4D97-AF65-F5344CB8AC3E}">
        <p14:creationId xmlns:p14="http://schemas.microsoft.com/office/powerpoint/2010/main" val="3303279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54</a:t>
            </a:fld>
            <a:endParaRPr lang="es-CL">
              <a:solidFill>
                <a:prstClr val="black"/>
              </a:solidFill>
            </a:endParaRPr>
          </a:p>
        </p:txBody>
      </p:sp>
    </p:spTree>
    <p:extLst>
      <p:ext uri="{BB962C8B-B14F-4D97-AF65-F5344CB8AC3E}">
        <p14:creationId xmlns:p14="http://schemas.microsoft.com/office/powerpoint/2010/main" val="240660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3B230-B52E-4829-9D1A-2A5526BE2C40}" type="slidenum">
              <a:rPr lang="en-GB">
                <a:solidFill>
                  <a:prstClr val="black"/>
                </a:solidFill>
              </a:rPr>
              <a:pPr>
                <a:defRPr/>
              </a:pPr>
              <a:t>14</a:t>
            </a:fld>
            <a:endParaRPr lang="en-GB">
              <a:solidFill>
                <a:prstClr val="black"/>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35277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55</a:t>
            </a:fld>
            <a:endParaRPr lang="es-CL">
              <a:solidFill>
                <a:prstClr val="black"/>
              </a:solidFill>
            </a:endParaRPr>
          </a:p>
        </p:txBody>
      </p:sp>
    </p:spTree>
    <p:extLst>
      <p:ext uri="{BB962C8B-B14F-4D97-AF65-F5344CB8AC3E}">
        <p14:creationId xmlns:p14="http://schemas.microsoft.com/office/powerpoint/2010/main" val="287962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56</a:t>
            </a:fld>
            <a:endParaRPr lang="es-CL">
              <a:solidFill>
                <a:prstClr val="black"/>
              </a:solidFill>
            </a:endParaRPr>
          </a:p>
        </p:txBody>
      </p:sp>
    </p:spTree>
    <p:extLst>
      <p:ext uri="{BB962C8B-B14F-4D97-AF65-F5344CB8AC3E}">
        <p14:creationId xmlns:p14="http://schemas.microsoft.com/office/powerpoint/2010/main" val="2510075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57</a:t>
            </a:fld>
            <a:endParaRPr lang="es-CL">
              <a:solidFill>
                <a:prstClr val="black"/>
              </a:solidFill>
            </a:endParaRPr>
          </a:p>
        </p:txBody>
      </p:sp>
    </p:spTree>
    <p:extLst>
      <p:ext uri="{BB962C8B-B14F-4D97-AF65-F5344CB8AC3E}">
        <p14:creationId xmlns:p14="http://schemas.microsoft.com/office/powerpoint/2010/main" val="3353568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58</a:t>
            </a:fld>
            <a:endParaRPr lang="es-CL">
              <a:solidFill>
                <a:prstClr val="black"/>
              </a:solidFill>
            </a:endParaRPr>
          </a:p>
        </p:txBody>
      </p:sp>
    </p:spTree>
    <p:extLst>
      <p:ext uri="{BB962C8B-B14F-4D97-AF65-F5344CB8AC3E}">
        <p14:creationId xmlns:p14="http://schemas.microsoft.com/office/powerpoint/2010/main" val="3081436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59</a:t>
            </a:fld>
            <a:endParaRPr lang="es-CL">
              <a:solidFill>
                <a:prstClr val="black"/>
              </a:solidFill>
            </a:endParaRPr>
          </a:p>
        </p:txBody>
      </p:sp>
    </p:spTree>
    <p:extLst>
      <p:ext uri="{BB962C8B-B14F-4D97-AF65-F5344CB8AC3E}">
        <p14:creationId xmlns:p14="http://schemas.microsoft.com/office/powerpoint/2010/main" val="2222063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F2A4EC-457B-4D0F-ABD6-5BEEE1064839}" type="slidenum">
              <a:rPr lang="es-CL">
                <a:solidFill>
                  <a:prstClr val="black"/>
                </a:solidFill>
              </a:rPr>
              <a:pPr>
                <a:defRPr/>
              </a:pPr>
              <a:t>60</a:t>
            </a:fld>
            <a:endParaRPr lang="es-CL">
              <a:solidFill>
                <a:prstClr val="black"/>
              </a:solidFill>
            </a:endParaRPr>
          </a:p>
        </p:txBody>
      </p:sp>
    </p:spTree>
    <p:extLst>
      <p:ext uri="{BB962C8B-B14F-4D97-AF65-F5344CB8AC3E}">
        <p14:creationId xmlns:p14="http://schemas.microsoft.com/office/powerpoint/2010/main" val="3798143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9D8CE5-15A5-44BE-BD5A-F33013FF23CA}" type="slidenum">
              <a:rPr lang="es-CL">
                <a:solidFill>
                  <a:prstClr val="black"/>
                </a:solidFill>
              </a:rPr>
              <a:pPr>
                <a:defRPr/>
              </a:pPr>
              <a:t>61</a:t>
            </a:fld>
            <a:endParaRPr lang="es-CL">
              <a:solidFill>
                <a:prstClr val="black"/>
              </a:solidFill>
            </a:endParaRPr>
          </a:p>
        </p:txBody>
      </p:sp>
    </p:spTree>
    <p:extLst>
      <p:ext uri="{BB962C8B-B14F-4D97-AF65-F5344CB8AC3E}">
        <p14:creationId xmlns:p14="http://schemas.microsoft.com/office/powerpoint/2010/main" val="516142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E7110C-E787-4E00-BD9B-889F7BDA3759}" type="slidenum">
              <a:rPr lang="es-CL">
                <a:solidFill>
                  <a:prstClr val="black"/>
                </a:solidFill>
              </a:rPr>
              <a:pPr>
                <a:defRPr/>
              </a:pPr>
              <a:t>62</a:t>
            </a:fld>
            <a:endParaRPr lang="es-CL">
              <a:solidFill>
                <a:prstClr val="black"/>
              </a:solidFill>
            </a:endParaRPr>
          </a:p>
        </p:txBody>
      </p:sp>
    </p:spTree>
    <p:extLst>
      <p:ext uri="{BB962C8B-B14F-4D97-AF65-F5344CB8AC3E}">
        <p14:creationId xmlns:p14="http://schemas.microsoft.com/office/powerpoint/2010/main" val="513838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E7110C-E787-4E00-BD9B-889F7BDA3759}" type="slidenum">
              <a:rPr lang="es-CL">
                <a:solidFill>
                  <a:prstClr val="black"/>
                </a:solidFill>
              </a:rPr>
              <a:pPr>
                <a:defRPr/>
              </a:pPr>
              <a:t>63</a:t>
            </a:fld>
            <a:endParaRPr lang="es-CL">
              <a:solidFill>
                <a:prstClr val="black"/>
              </a:solidFill>
            </a:endParaRPr>
          </a:p>
        </p:txBody>
      </p:sp>
    </p:spTree>
    <p:extLst>
      <p:ext uri="{BB962C8B-B14F-4D97-AF65-F5344CB8AC3E}">
        <p14:creationId xmlns:p14="http://schemas.microsoft.com/office/powerpoint/2010/main" val="323104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646805-8AB3-4A23-9BC3-B39AF7473974}" type="slidenum">
              <a:rPr lang="es-CL">
                <a:solidFill>
                  <a:prstClr val="black"/>
                </a:solidFill>
              </a:rPr>
              <a:pPr>
                <a:defRPr/>
              </a:pPr>
              <a:t>64</a:t>
            </a:fld>
            <a:endParaRPr lang="es-CL">
              <a:solidFill>
                <a:prstClr val="black"/>
              </a:solidFill>
            </a:endParaRPr>
          </a:p>
        </p:txBody>
      </p:sp>
    </p:spTree>
    <p:extLst>
      <p:ext uri="{BB962C8B-B14F-4D97-AF65-F5344CB8AC3E}">
        <p14:creationId xmlns:p14="http://schemas.microsoft.com/office/powerpoint/2010/main" val="13720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3B230-B52E-4829-9D1A-2A5526BE2C40}" type="slidenum">
              <a:rPr lang="en-GB">
                <a:solidFill>
                  <a:prstClr val="black"/>
                </a:solidFill>
              </a:rPr>
              <a:pPr>
                <a:defRPr/>
              </a:pPr>
              <a:t>15</a:t>
            </a:fld>
            <a:endParaRPr lang="en-GB">
              <a:solidFill>
                <a:prstClr val="black"/>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4263895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982E02-6E9C-4620-90BB-7DDCAAF68F72}" type="slidenum">
              <a:rPr lang="es-CL">
                <a:solidFill>
                  <a:prstClr val="black"/>
                </a:solidFill>
              </a:rPr>
              <a:pPr>
                <a:defRPr/>
              </a:pPr>
              <a:t>65</a:t>
            </a:fld>
            <a:endParaRPr lang="es-CL">
              <a:solidFill>
                <a:prstClr val="black"/>
              </a:solidFill>
            </a:endParaRPr>
          </a:p>
        </p:txBody>
      </p:sp>
    </p:spTree>
    <p:extLst>
      <p:ext uri="{BB962C8B-B14F-4D97-AF65-F5344CB8AC3E}">
        <p14:creationId xmlns:p14="http://schemas.microsoft.com/office/powerpoint/2010/main" val="232846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3B230-B52E-4829-9D1A-2A5526BE2C40}" type="slidenum">
              <a:rPr lang="en-GB">
                <a:solidFill>
                  <a:prstClr val="black"/>
                </a:solidFill>
              </a:rPr>
              <a:pPr>
                <a:defRPr/>
              </a:pPr>
              <a:t>16</a:t>
            </a:fld>
            <a:endParaRPr lang="en-GB">
              <a:solidFill>
                <a:prstClr val="black"/>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245361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3B230-B52E-4829-9D1A-2A5526BE2C40}" type="slidenum">
              <a:rPr lang="en-GB">
                <a:solidFill>
                  <a:prstClr val="black"/>
                </a:solidFill>
              </a:rPr>
              <a:pPr>
                <a:defRPr/>
              </a:pPr>
              <a:t>17</a:t>
            </a:fld>
            <a:endParaRPr lang="en-GB">
              <a:solidFill>
                <a:prstClr val="black"/>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L" smtClean="0"/>
          </a:p>
        </p:txBody>
      </p:sp>
    </p:spTree>
    <p:extLst>
      <p:ext uri="{BB962C8B-B14F-4D97-AF65-F5344CB8AC3E}">
        <p14:creationId xmlns:p14="http://schemas.microsoft.com/office/powerpoint/2010/main" val="216917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5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1958C-0239-4515-B366-727C99742C9E}" type="slidenum">
              <a:rPr lang="es-CL" smtClean="0"/>
              <a:pPr fontAlgn="base">
                <a:spcBef>
                  <a:spcPct val="0"/>
                </a:spcBef>
                <a:spcAft>
                  <a:spcPct val="0"/>
                </a:spcAft>
                <a:defRPr/>
              </a:pPr>
              <a:t>18</a:t>
            </a:fld>
            <a:endParaRPr lang="es-CL" smtClean="0"/>
          </a:p>
        </p:txBody>
      </p:sp>
    </p:spTree>
    <p:extLst>
      <p:ext uri="{BB962C8B-B14F-4D97-AF65-F5344CB8AC3E}">
        <p14:creationId xmlns:p14="http://schemas.microsoft.com/office/powerpoint/2010/main" val="22723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5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50D061-24D1-44D5-846D-422BFAD78C9F}" type="slidenum">
              <a:rPr lang="es-CL" smtClean="0"/>
              <a:pPr fontAlgn="base">
                <a:spcBef>
                  <a:spcPct val="0"/>
                </a:spcBef>
                <a:spcAft>
                  <a:spcPct val="0"/>
                </a:spcAft>
                <a:defRPr/>
              </a:pPr>
              <a:t>19</a:t>
            </a:fld>
            <a:endParaRPr lang="es-CL" smtClean="0"/>
          </a:p>
        </p:txBody>
      </p:sp>
    </p:spTree>
    <p:extLst>
      <p:ext uri="{BB962C8B-B14F-4D97-AF65-F5344CB8AC3E}">
        <p14:creationId xmlns:p14="http://schemas.microsoft.com/office/powerpoint/2010/main" val="325561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5BA7E44E-136A-435D-AC44-143330107E5B}"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3A5C7A1-CB2D-49D7-BDD6-A604478697FD}" type="slidenum">
              <a:rPr lang="es-CL"/>
              <a:pPr>
                <a:defRPr/>
              </a:pPr>
              <a:t>‹Nº›</a:t>
            </a:fld>
            <a:endParaRPr lang="es-CL"/>
          </a:p>
        </p:txBody>
      </p:sp>
    </p:spTree>
    <p:extLst>
      <p:ext uri="{BB962C8B-B14F-4D97-AF65-F5344CB8AC3E}">
        <p14:creationId xmlns:p14="http://schemas.microsoft.com/office/powerpoint/2010/main" val="113077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26CAF02-6216-46DE-AFB2-0C61AF894D3F}"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4C9FFCE-5054-48B8-AAE1-15CDDE463DF4}" type="slidenum">
              <a:rPr lang="es-CL"/>
              <a:pPr>
                <a:defRPr/>
              </a:pPr>
              <a:t>‹Nº›</a:t>
            </a:fld>
            <a:endParaRPr lang="es-CL"/>
          </a:p>
        </p:txBody>
      </p:sp>
    </p:spTree>
    <p:extLst>
      <p:ext uri="{BB962C8B-B14F-4D97-AF65-F5344CB8AC3E}">
        <p14:creationId xmlns:p14="http://schemas.microsoft.com/office/powerpoint/2010/main" val="17354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B7E102C-4D5C-42C1-8755-267C822AEC1C}"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D14E674-0DA1-4D8E-984D-92013BA9AD26}" type="slidenum">
              <a:rPr lang="es-CL"/>
              <a:pPr>
                <a:defRPr/>
              </a:pPr>
              <a:t>‹Nº›</a:t>
            </a:fld>
            <a:endParaRPr lang="es-CL"/>
          </a:p>
        </p:txBody>
      </p:sp>
    </p:spTree>
    <p:extLst>
      <p:ext uri="{BB962C8B-B14F-4D97-AF65-F5344CB8AC3E}">
        <p14:creationId xmlns:p14="http://schemas.microsoft.com/office/powerpoint/2010/main" val="84629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0C780BA6-9C3B-4387-8DE3-43221C12CDF5}"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AEF7016-310D-43F8-82BB-B9266763D67A}" type="slidenum">
              <a:rPr lang="es-CL"/>
              <a:pPr>
                <a:defRPr/>
              </a:pPr>
              <a:t>‹Nº›</a:t>
            </a:fld>
            <a:endParaRPr lang="es-CL"/>
          </a:p>
        </p:txBody>
      </p:sp>
    </p:spTree>
    <p:extLst>
      <p:ext uri="{BB962C8B-B14F-4D97-AF65-F5344CB8AC3E}">
        <p14:creationId xmlns:p14="http://schemas.microsoft.com/office/powerpoint/2010/main" val="168271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0FEB061-F8FE-4EFF-B824-CA009CA90624}"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67EDC96-956A-4F04-A379-F06006402555}" type="slidenum">
              <a:rPr lang="es-CL"/>
              <a:pPr>
                <a:defRPr/>
              </a:pPr>
              <a:t>‹Nº›</a:t>
            </a:fld>
            <a:endParaRPr lang="es-CL"/>
          </a:p>
        </p:txBody>
      </p:sp>
    </p:spTree>
    <p:extLst>
      <p:ext uri="{BB962C8B-B14F-4D97-AF65-F5344CB8AC3E}">
        <p14:creationId xmlns:p14="http://schemas.microsoft.com/office/powerpoint/2010/main" val="191157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FBA18BC-4C28-486B-8C2E-1C700BC70D08}"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E3DC906-4BA9-4915-9BDD-CE2E7D10121D}" type="slidenum">
              <a:rPr lang="es-CL"/>
              <a:pPr>
                <a:defRPr/>
              </a:pPr>
              <a:t>‹Nº›</a:t>
            </a:fld>
            <a:endParaRPr lang="es-CL"/>
          </a:p>
        </p:txBody>
      </p:sp>
    </p:spTree>
    <p:extLst>
      <p:ext uri="{BB962C8B-B14F-4D97-AF65-F5344CB8AC3E}">
        <p14:creationId xmlns:p14="http://schemas.microsoft.com/office/powerpoint/2010/main" val="264844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F099CF74-02B1-4F14-B849-EFA8A7430203}"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0F2403C-CD6E-4265-9341-FB076C493386}" type="slidenum">
              <a:rPr lang="es-CL"/>
              <a:pPr>
                <a:defRPr/>
              </a:pPr>
              <a:t>‹Nº›</a:t>
            </a:fld>
            <a:endParaRPr lang="es-CL"/>
          </a:p>
        </p:txBody>
      </p:sp>
    </p:spTree>
    <p:extLst>
      <p:ext uri="{BB962C8B-B14F-4D97-AF65-F5344CB8AC3E}">
        <p14:creationId xmlns:p14="http://schemas.microsoft.com/office/powerpoint/2010/main" val="213718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21144D7D-80A5-4714-A207-1DA14D16B053}" type="datetime1">
              <a:rPr lang="es-CL" smtClean="0"/>
              <a:pPr>
                <a:defRPr/>
              </a:pPr>
              <a:t>23-03-2015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0CD97F53-4DF9-4A82-8CCF-D0F82AD2BA73}" type="slidenum">
              <a:rPr lang="es-CL"/>
              <a:pPr>
                <a:defRPr/>
              </a:pPr>
              <a:t>‹Nº›</a:t>
            </a:fld>
            <a:endParaRPr lang="es-CL"/>
          </a:p>
        </p:txBody>
      </p:sp>
    </p:spTree>
    <p:extLst>
      <p:ext uri="{BB962C8B-B14F-4D97-AF65-F5344CB8AC3E}">
        <p14:creationId xmlns:p14="http://schemas.microsoft.com/office/powerpoint/2010/main" val="297610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1181F367-4B5B-4898-80C2-827044AB8820}" type="datetime1">
              <a:rPr lang="es-CL" smtClean="0"/>
              <a:pPr>
                <a:defRPr/>
              </a:pPr>
              <a:t>23-03-2015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19852129-6055-42BE-AEF7-49189FE12814}" type="slidenum">
              <a:rPr lang="es-CL"/>
              <a:pPr>
                <a:defRPr/>
              </a:pPr>
              <a:t>‹Nº›</a:t>
            </a:fld>
            <a:endParaRPr lang="es-CL"/>
          </a:p>
        </p:txBody>
      </p:sp>
    </p:spTree>
    <p:extLst>
      <p:ext uri="{BB962C8B-B14F-4D97-AF65-F5344CB8AC3E}">
        <p14:creationId xmlns:p14="http://schemas.microsoft.com/office/powerpoint/2010/main" val="31958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7C780AE-EC7A-45ED-A9F2-16785A956421}" type="datetime1">
              <a:rPr lang="es-CL" smtClean="0"/>
              <a:pPr>
                <a:defRPr/>
              </a:pPr>
              <a:t>23-03-2015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D10CA869-BDBA-4420-B562-23A0D11E7FC4}" type="slidenum">
              <a:rPr lang="es-CL"/>
              <a:pPr>
                <a:defRPr/>
              </a:pPr>
              <a:t>‹Nº›</a:t>
            </a:fld>
            <a:endParaRPr lang="es-CL"/>
          </a:p>
        </p:txBody>
      </p:sp>
    </p:spTree>
    <p:extLst>
      <p:ext uri="{BB962C8B-B14F-4D97-AF65-F5344CB8AC3E}">
        <p14:creationId xmlns:p14="http://schemas.microsoft.com/office/powerpoint/2010/main" val="427495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89A4B81-2CFE-4041-B5CD-9CAFA504C408}"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DBEC835E-B141-439B-A550-C20348FBDAE3}" type="slidenum">
              <a:rPr lang="es-CL"/>
              <a:pPr>
                <a:defRPr/>
              </a:pPr>
              <a:t>‹Nº›</a:t>
            </a:fld>
            <a:endParaRPr lang="es-CL"/>
          </a:p>
        </p:txBody>
      </p:sp>
    </p:spTree>
    <p:extLst>
      <p:ext uri="{BB962C8B-B14F-4D97-AF65-F5344CB8AC3E}">
        <p14:creationId xmlns:p14="http://schemas.microsoft.com/office/powerpoint/2010/main" val="16987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1249EC2-DE13-4FE7-9587-E3A8D55E656E}"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0DF3CCA-738B-42B9-993B-8C37C5AD7630}" type="slidenum">
              <a:rPr lang="es-CL"/>
              <a:pPr>
                <a:defRPr/>
              </a:pPr>
              <a:t>‹Nº›</a:t>
            </a:fld>
            <a:endParaRPr lang="es-CL"/>
          </a:p>
        </p:txBody>
      </p:sp>
    </p:spTree>
    <p:extLst>
      <p:ext uri="{BB962C8B-B14F-4D97-AF65-F5344CB8AC3E}">
        <p14:creationId xmlns:p14="http://schemas.microsoft.com/office/powerpoint/2010/main" val="256657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E624AD4-7D0F-4D84-B449-F5AB7408B6B2}"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3BAFB94-84D4-4944-B5BA-0149887FE819}" type="slidenum">
              <a:rPr lang="es-CL"/>
              <a:pPr>
                <a:defRPr/>
              </a:pPr>
              <a:t>‹Nº›</a:t>
            </a:fld>
            <a:endParaRPr lang="es-CL"/>
          </a:p>
        </p:txBody>
      </p:sp>
    </p:spTree>
    <p:extLst>
      <p:ext uri="{BB962C8B-B14F-4D97-AF65-F5344CB8AC3E}">
        <p14:creationId xmlns:p14="http://schemas.microsoft.com/office/powerpoint/2010/main" val="923220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F1D4F03-49F1-4D92-8C8F-8B8E0B7438C8}"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F9D24F9-C978-4AAF-BEC7-1DF4E4747592}" type="slidenum">
              <a:rPr lang="es-CL"/>
              <a:pPr>
                <a:defRPr/>
              </a:pPr>
              <a:t>‹Nº›</a:t>
            </a:fld>
            <a:endParaRPr lang="es-CL"/>
          </a:p>
        </p:txBody>
      </p:sp>
    </p:spTree>
    <p:extLst>
      <p:ext uri="{BB962C8B-B14F-4D97-AF65-F5344CB8AC3E}">
        <p14:creationId xmlns:p14="http://schemas.microsoft.com/office/powerpoint/2010/main" val="367074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541E54F-9BD8-45C2-97E8-DDC1E85DA6E1}"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26917CF-61D1-439A-8718-ECA9FA4C07B1}" type="slidenum">
              <a:rPr lang="es-CL"/>
              <a:pPr>
                <a:defRPr/>
              </a:pPr>
              <a:t>‹Nº›</a:t>
            </a:fld>
            <a:endParaRPr lang="es-CL"/>
          </a:p>
        </p:txBody>
      </p:sp>
    </p:spTree>
    <p:extLst>
      <p:ext uri="{BB962C8B-B14F-4D97-AF65-F5344CB8AC3E}">
        <p14:creationId xmlns:p14="http://schemas.microsoft.com/office/powerpoint/2010/main" val="342584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9CAB076E-EE1B-4AE6-B297-7184B28DC5D8}"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5D592F4-0ABB-4648-88A5-F62464A84A4F}" type="slidenum">
              <a:rPr lang="es-CL"/>
              <a:pPr>
                <a:defRPr/>
              </a:pPr>
              <a:t>‹Nº›</a:t>
            </a:fld>
            <a:endParaRPr lang="es-CL"/>
          </a:p>
        </p:txBody>
      </p:sp>
    </p:spTree>
    <p:extLst>
      <p:ext uri="{BB962C8B-B14F-4D97-AF65-F5344CB8AC3E}">
        <p14:creationId xmlns:p14="http://schemas.microsoft.com/office/powerpoint/2010/main" val="3689076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F4001EB-CE07-4429-8C59-1FB09E6674AC}"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EE68EA2-5458-4BD4-B9BC-26751522B489}" type="slidenum">
              <a:rPr lang="es-CL"/>
              <a:pPr>
                <a:defRPr/>
              </a:pPr>
              <a:t>‹Nº›</a:t>
            </a:fld>
            <a:endParaRPr lang="es-CL"/>
          </a:p>
        </p:txBody>
      </p:sp>
    </p:spTree>
    <p:extLst>
      <p:ext uri="{BB962C8B-B14F-4D97-AF65-F5344CB8AC3E}">
        <p14:creationId xmlns:p14="http://schemas.microsoft.com/office/powerpoint/2010/main" val="2113350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6C2A5D5-C14C-4FBF-AB9D-645B3A5A5ADB}"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167F22C-5111-43FC-AE66-393A44FFA7A7}" type="slidenum">
              <a:rPr lang="es-CL"/>
              <a:pPr>
                <a:defRPr/>
              </a:pPr>
              <a:t>‹Nº›</a:t>
            </a:fld>
            <a:endParaRPr lang="es-CL"/>
          </a:p>
        </p:txBody>
      </p:sp>
    </p:spTree>
    <p:extLst>
      <p:ext uri="{BB962C8B-B14F-4D97-AF65-F5344CB8AC3E}">
        <p14:creationId xmlns:p14="http://schemas.microsoft.com/office/powerpoint/2010/main" val="403649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C5A70145-B041-485E-900F-3770B5DB7585}"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E43CC05-5A35-4030-AEBD-B714514CCD54}" type="slidenum">
              <a:rPr lang="es-CL"/>
              <a:pPr>
                <a:defRPr/>
              </a:pPr>
              <a:t>‹Nº›</a:t>
            </a:fld>
            <a:endParaRPr lang="es-CL"/>
          </a:p>
        </p:txBody>
      </p:sp>
    </p:spTree>
    <p:extLst>
      <p:ext uri="{BB962C8B-B14F-4D97-AF65-F5344CB8AC3E}">
        <p14:creationId xmlns:p14="http://schemas.microsoft.com/office/powerpoint/2010/main" val="387291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1DEB1604-9245-49AC-91DA-88EA3D0A22DB}" type="datetime1">
              <a:rPr lang="es-CL" smtClean="0"/>
              <a:pPr>
                <a:defRPr/>
              </a:pPr>
              <a:t>23-03-2015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5C99BA77-D133-44AB-A305-0894100EE8F6}" type="slidenum">
              <a:rPr lang="es-CL"/>
              <a:pPr>
                <a:defRPr/>
              </a:pPr>
              <a:t>‹Nº›</a:t>
            </a:fld>
            <a:endParaRPr lang="es-CL"/>
          </a:p>
        </p:txBody>
      </p:sp>
    </p:spTree>
    <p:extLst>
      <p:ext uri="{BB962C8B-B14F-4D97-AF65-F5344CB8AC3E}">
        <p14:creationId xmlns:p14="http://schemas.microsoft.com/office/powerpoint/2010/main" val="3117456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61F273A-CD45-4407-8859-C42C12ACE635}" type="datetime1">
              <a:rPr lang="es-CL" smtClean="0"/>
              <a:pPr>
                <a:defRPr/>
              </a:pPr>
              <a:t>23-03-2015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66B09891-9DE7-4CBB-BA1B-01CB8A456321}" type="slidenum">
              <a:rPr lang="es-CL"/>
              <a:pPr>
                <a:defRPr/>
              </a:pPr>
              <a:t>‹Nº›</a:t>
            </a:fld>
            <a:endParaRPr lang="es-CL"/>
          </a:p>
        </p:txBody>
      </p:sp>
    </p:spTree>
    <p:extLst>
      <p:ext uri="{BB962C8B-B14F-4D97-AF65-F5344CB8AC3E}">
        <p14:creationId xmlns:p14="http://schemas.microsoft.com/office/powerpoint/2010/main" val="4073380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258B6FA-7612-44E9-98CF-948939550446}" type="datetime1">
              <a:rPr lang="es-CL" smtClean="0"/>
              <a:pPr>
                <a:defRPr/>
              </a:pPr>
              <a:t>23-03-2015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41D7DA93-9868-4F93-A35C-D41F958B84E0}" type="slidenum">
              <a:rPr lang="es-CL"/>
              <a:pPr>
                <a:defRPr/>
              </a:pPr>
              <a:t>‹Nº›</a:t>
            </a:fld>
            <a:endParaRPr lang="es-CL"/>
          </a:p>
        </p:txBody>
      </p:sp>
    </p:spTree>
    <p:extLst>
      <p:ext uri="{BB962C8B-B14F-4D97-AF65-F5344CB8AC3E}">
        <p14:creationId xmlns:p14="http://schemas.microsoft.com/office/powerpoint/2010/main" val="291442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922ABDE-7C3A-48E2-BC66-FAA45277F74C}"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1EA06A2-0C3E-400B-8ABF-5E0CB16FFF94}" type="slidenum">
              <a:rPr lang="es-CL"/>
              <a:pPr>
                <a:defRPr/>
              </a:pPr>
              <a:t>‹Nº›</a:t>
            </a:fld>
            <a:endParaRPr lang="es-CL"/>
          </a:p>
        </p:txBody>
      </p:sp>
    </p:spTree>
    <p:extLst>
      <p:ext uri="{BB962C8B-B14F-4D97-AF65-F5344CB8AC3E}">
        <p14:creationId xmlns:p14="http://schemas.microsoft.com/office/powerpoint/2010/main" val="2789411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ECB651C-CFA4-412C-8D61-918F8C0B6F77}"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D262AB7-1419-43B6-BDA2-F1B40A2B555C}" type="slidenum">
              <a:rPr lang="es-CL"/>
              <a:pPr>
                <a:defRPr/>
              </a:pPr>
              <a:t>‹Nº›</a:t>
            </a:fld>
            <a:endParaRPr lang="es-CL"/>
          </a:p>
        </p:txBody>
      </p:sp>
    </p:spTree>
    <p:extLst>
      <p:ext uri="{BB962C8B-B14F-4D97-AF65-F5344CB8AC3E}">
        <p14:creationId xmlns:p14="http://schemas.microsoft.com/office/powerpoint/2010/main" val="272905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655458D-4CA1-436C-8AFD-CDC950F92F66}"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D5168E3-3B5A-4797-AC77-02B769C58075}" type="slidenum">
              <a:rPr lang="es-CL"/>
              <a:pPr>
                <a:defRPr/>
              </a:pPr>
              <a:t>‹Nº›</a:t>
            </a:fld>
            <a:endParaRPr lang="es-CL"/>
          </a:p>
        </p:txBody>
      </p:sp>
    </p:spTree>
    <p:extLst>
      <p:ext uri="{BB962C8B-B14F-4D97-AF65-F5344CB8AC3E}">
        <p14:creationId xmlns:p14="http://schemas.microsoft.com/office/powerpoint/2010/main" val="56530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E140529-5597-467F-AB0E-014D7359B74B}"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38503A1-97F9-4021-ABA6-5BB3171F4410}" type="slidenum">
              <a:rPr lang="es-CL"/>
              <a:pPr>
                <a:defRPr/>
              </a:pPr>
              <a:t>‹Nº›</a:t>
            </a:fld>
            <a:endParaRPr lang="es-CL"/>
          </a:p>
        </p:txBody>
      </p:sp>
    </p:spTree>
    <p:extLst>
      <p:ext uri="{BB962C8B-B14F-4D97-AF65-F5344CB8AC3E}">
        <p14:creationId xmlns:p14="http://schemas.microsoft.com/office/powerpoint/2010/main" val="4032010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3A486A3-1365-4778-A4BA-1CF655FD777C}"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73517AF-CB3D-4F43-917C-5A4ACABD632D}" type="slidenum">
              <a:rPr lang="es-CL"/>
              <a:pPr>
                <a:defRPr/>
              </a:pPr>
              <a:t>‹Nº›</a:t>
            </a:fld>
            <a:endParaRPr lang="es-CL"/>
          </a:p>
        </p:txBody>
      </p:sp>
    </p:spTree>
    <p:extLst>
      <p:ext uri="{BB962C8B-B14F-4D97-AF65-F5344CB8AC3E}">
        <p14:creationId xmlns:p14="http://schemas.microsoft.com/office/powerpoint/2010/main" val="1303793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37AF26-C5CE-4CD6-8CDF-EB5048DEBD55}"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096797-08DC-44BF-894F-B38A00819531}" type="slidenum">
              <a:rPr lang="es-CL"/>
              <a:pPr>
                <a:defRPr/>
              </a:pPr>
              <a:t>‹Nº›</a:t>
            </a:fld>
            <a:endParaRPr lang="es-CL"/>
          </a:p>
        </p:txBody>
      </p:sp>
    </p:spTree>
    <p:extLst>
      <p:ext uri="{BB962C8B-B14F-4D97-AF65-F5344CB8AC3E}">
        <p14:creationId xmlns:p14="http://schemas.microsoft.com/office/powerpoint/2010/main" val="1876452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B167D2-42F0-4FB1-A010-FC39D1445EBD}"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795861-5662-4D4F-8906-B49D8279DF81}" type="slidenum">
              <a:rPr lang="es-CL"/>
              <a:pPr>
                <a:defRPr/>
              </a:pPr>
              <a:t>‹Nº›</a:t>
            </a:fld>
            <a:endParaRPr lang="es-CL"/>
          </a:p>
        </p:txBody>
      </p:sp>
    </p:spTree>
    <p:extLst>
      <p:ext uri="{BB962C8B-B14F-4D97-AF65-F5344CB8AC3E}">
        <p14:creationId xmlns:p14="http://schemas.microsoft.com/office/powerpoint/2010/main" val="2072360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1D428D-2D68-4726-B9A5-47FE4C2DFF75}"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4FFF85A-CCE2-454D-8CE0-2141C5198701}" type="slidenum">
              <a:rPr lang="es-CL"/>
              <a:pPr>
                <a:defRPr/>
              </a:pPr>
              <a:t>‹Nº›</a:t>
            </a:fld>
            <a:endParaRPr lang="es-CL"/>
          </a:p>
        </p:txBody>
      </p:sp>
    </p:spTree>
    <p:extLst>
      <p:ext uri="{BB962C8B-B14F-4D97-AF65-F5344CB8AC3E}">
        <p14:creationId xmlns:p14="http://schemas.microsoft.com/office/powerpoint/2010/main" val="3791893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E4A1798-2043-4C25-9366-586F68CE94F8}"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6D9850-BABA-4F14-B3FF-B7D25E9616CE}" type="slidenum">
              <a:rPr lang="es-CL"/>
              <a:pPr>
                <a:defRPr/>
              </a:pPr>
              <a:t>‹Nº›</a:t>
            </a:fld>
            <a:endParaRPr lang="es-CL"/>
          </a:p>
        </p:txBody>
      </p:sp>
    </p:spTree>
    <p:extLst>
      <p:ext uri="{BB962C8B-B14F-4D97-AF65-F5344CB8AC3E}">
        <p14:creationId xmlns:p14="http://schemas.microsoft.com/office/powerpoint/2010/main" val="476758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811BA7-2D4A-4523-B7BB-B041CE4FE0D4}" type="datetime1">
              <a:rPr lang="es-CL" smtClean="0"/>
              <a:pPr>
                <a:defRPr/>
              </a:pPr>
              <a:t>23-03-2015</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388FB7-73B5-4F11-88E9-717292E6A840}" type="slidenum">
              <a:rPr lang="es-CL"/>
              <a:pPr>
                <a:defRPr/>
              </a:pPr>
              <a:t>‹Nº›</a:t>
            </a:fld>
            <a:endParaRPr lang="es-CL"/>
          </a:p>
        </p:txBody>
      </p:sp>
    </p:spTree>
    <p:extLst>
      <p:ext uri="{BB962C8B-B14F-4D97-AF65-F5344CB8AC3E}">
        <p14:creationId xmlns:p14="http://schemas.microsoft.com/office/powerpoint/2010/main" val="364528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F06F87D-CEDB-4C01-BB99-D1F1205890A3}" type="datetime1">
              <a:rPr lang="es-CL" smtClean="0"/>
              <a:pPr>
                <a:defRPr/>
              </a:pPr>
              <a:t>23-03-2015</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9E3BD2-AE26-4278-97F6-8D98D18DF6F2}" type="slidenum">
              <a:rPr lang="es-CL"/>
              <a:pPr>
                <a:defRPr/>
              </a:pPr>
              <a:t>‹Nº›</a:t>
            </a:fld>
            <a:endParaRPr lang="es-CL"/>
          </a:p>
        </p:txBody>
      </p:sp>
    </p:spTree>
    <p:extLst>
      <p:ext uri="{BB962C8B-B14F-4D97-AF65-F5344CB8AC3E}">
        <p14:creationId xmlns:p14="http://schemas.microsoft.com/office/powerpoint/2010/main" val="12940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F17267B-626F-42A5-A1B4-DED2459AECC5}"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A3F4055-CA70-479D-AFFD-C69C018859DB}" type="slidenum">
              <a:rPr lang="es-CL"/>
              <a:pPr>
                <a:defRPr/>
              </a:pPr>
              <a:t>‹Nº›</a:t>
            </a:fld>
            <a:endParaRPr lang="es-CL"/>
          </a:p>
        </p:txBody>
      </p:sp>
    </p:spTree>
    <p:extLst>
      <p:ext uri="{BB962C8B-B14F-4D97-AF65-F5344CB8AC3E}">
        <p14:creationId xmlns:p14="http://schemas.microsoft.com/office/powerpoint/2010/main" val="3411529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C8D8AD-F147-4324-A228-30BCD5381CE5}" type="datetime1">
              <a:rPr lang="es-CL" smtClean="0"/>
              <a:pPr>
                <a:defRPr/>
              </a:pPr>
              <a:t>23-03-2015</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4C73F7-3235-4001-8B89-AB5DEA199BA6}" type="slidenum">
              <a:rPr lang="es-CL"/>
              <a:pPr>
                <a:defRPr/>
              </a:pPr>
              <a:t>‹Nº›</a:t>
            </a:fld>
            <a:endParaRPr lang="es-CL"/>
          </a:p>
        </p:txBody>
      </p:sp>
    </p:spTree>
    <p:extLst>
      <p:ext uri="{BB962C8B-B14F-4D97-AF65-F5344CB8AC3E}">
        <p14:creationId xmlns:p14="http://schemas.microsoft.com/office/powerpoint/2010/main" val="540407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1DABD1-9623-4F43-8780-300EBBC77B68}"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388C96-94CB-45C5-8D74-CD2E9BB9FA25}" type="slidenum">
              <a:rPr lang="es-CL"/>
              <a:pPr>
                <a:defRPr/>
              </a:pPr>
              <a:t>‹Nº›</a:t>
            </a:fld>
            <a:endParaRPr lang="es-CL"/>
          </a:p>
        </p:txBody>
      </p:sp>
    </p:spTree>
    <p:extLst>
      <p:ext uri="{BB962C8B-B14F-4D97-AF65-F5344CB8AC3E}">
        <p14:creationId xmlns:p14="http://schemas.microsoft.com/office/powerpoint/2010/main" val="529334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5B1EA6-6955-4DB7-9AC0-FDC7F4D08CD8}"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381AB5-C698-47ED-84A8-FF7DBF706EF8}" type="slidenum">
              <a:rPr lang="es-CL"/>
              <a:pPr>
                <a:defRPr/>
              </a:pPr>
              <a:t>‹Nº›</a:t>
            </a:fld>
            <a:endParaRPr lang="es-CL"/>
          </a:p>
        </p:txBody>
      </p:sp>
    </p:spTree>
    <p:extLst>
      <p:ext uri="{BB962C8B-B14F-4D97-AF65-F5344CB8AC3E}">
        <p14:creationId xmlns:p14="http://schemas.microsoft.com/office/powerpoint/2010/main" val="4079506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40E346-9996-48FB-AB7D-CFE29C9FA06E}"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5773A95-DB7D-4D5B-90CB-EAE7CD975998}" type="slidenum">
              <a:rPr lang="es-CL"/>
              <a:pPr>
                <a:defRPr/>
              </a:pPr>
              <a:t>‹Nº›</a:t>
            </a:fld>
            <a:endParaRPr lang="es-CL"/>
          </a:p>
        </p:txBody>
      </p:sp>
    </p:spTree>
    <p:extLst>
      <p:ext uri="{BB962C8B-B14F-4D97-AF65-F5344CB8AC3E}">
        <p14:creationId xmlns:p14="http://schemas.microsoft.com/office/powerpoint/2010/main" val="2913692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7F0A75-BD57-4CE2-BBFC-1CD442D24642}"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05FD9CF-206A-41F9-B5E6-3372A8360BE6}" type="slidenum">
              <a:rPr lang="es-CL"/>
              <a:pPr>
                <a:defRPr/>
              </a:pPr>
              <a:t>‹Nº›</a:t>
            </a:fld>
            <a:endParaRPr lang="es-CL"/>
          </a:p>
        </p:txBody>
      </p:sp>
    </p:spTree>
    <p:extLst>
      <p:ext uri="{BB962C8B-B14F-4D97-AF65-F5344CB8AC3E}">
        <p14:creationId xmlns:p14="http://schemas.microsoft.com/office/powerpoint/2010/main" val="656919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C7735B-D2B0-4120-8604-1C495D899180}"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9C4D84-7DF8-4304-9163-8F29D7770F4C}" type="slidenum">
              <a:rPr lang="es-CL"/>
              <a:pPr>
                <a:defRPr/>
              </a:pPr>
              <a:t>‹Nº›</a:t>
            </a:fld>
            <a:endParaRPr lang="es-CL"/>
          </a:p>
        </p:txBody>
      </p:sp>
    </p:spTree>
    <p:extLst>
      <p:ext uri="{BB962C8B-B14F-4D97-AF65-F5344CB8AC3E}">
        <p14:creationId xmlns:p14="http://schemas.microsoft.com/office/powerpoint/2010/main" val="2578720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89A2DB-C38B-4E3C-8D76-58F542B70FBD}"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181918-8885-4576-AF80-99742C0E5B36}" type="slidenum">
              <a:rPr lang="es-CL"/>
              <a:pPr>
                <a:defRPr/>
              </a:pPr>
              <a:t>‹Nº›</a:t>
            </a:fld>
            <a:endParaRPr lang="es-CL"/>
          </a:p>
        </p:txBody>
      </p:sp>
    </p:spTree>
    <p:extLst>
      <p:ext uri="{BB962C8B-B14F-4D97-AF65-F5344CB8AC3E}">
        <p14:creationId xmlns:p14="http://schemas.microsoft.com/office/powerpoint/2010/main" val="2192855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6C95F8-FC86-4AF5-B210-0BAFECF7E3DD}"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978FA2E-90C0-4B8A-87FB-B7CC74F30E8B}" type="slidenum">
              <a:rPr lang="es-CL"/>
              <a:pPr>
                <a:defRPr/>
              </a:pPr>
              <a:t>‹Nº›</a:t>
            </a:fld>
            <a:endParaRPr lang="es-CL"/>
          </a:p>
        </p:txBody>
      </p:sp>
    </p:spTree>
    <p:extLst>
      <p:ext uri="{BB962C8B-B14F-4D97-AF65-F5344CB8AC3E}">
        <p14:creationId xmlns:p14="http://schemas.microsoft.com/office/powerpoint/2010/main" val="3578971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FF1B9A-7D07-41A0-AE2B-B29844ED15DE}"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1B4FB4-A4DA-4201-B061-3B337515B9D8}" type="slidenum">
              <a:rPr lang="es-CL"/>
              <a:pPr>
                <a:defRPr/>
              </a:pPr>
              <a:t>‹Nº›</a:t>
            </a:fld>
            <a:endParaRPr lang="es-CL"/>
          </a:p>
        </p:txBody>
      </p:sp>
    </p:spTree>
    <p:extLst>
      <p:ext uri="{BB962C8B-B14F-4D97-AF65-F5344CB8AC3E}">
        <p14:creationId xmlns:p14="http://schemas.microsoft.com/office/powerpoint/2010/main" val="3279510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CE1822-70C2-448C-AA60-05E9E9483A55}" type="datetime1">
              <a:rPr lang="es-CL" smtClean="0"/>
              <a:pPr>
                <a:defRPr/>
              </a:pPr>
              <a:t>23-03-2015</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79410D-6B01-4F62-9719-C274D115B0C3}" type="slidenum">
              <a:rPr lang="es-CL"/>
              <a:pPr>
                <a:defRPr/>
              </a:pPr>
              <a:t>‹Nº›</a:t>
            </a:fld>
            <a:endParaRPr lang="es-CL"/>
          </a:p>
        </p:txBody>
      </p:sp>
    </p:spTree>
    <p:extLst>
      <p:ext uri="{BB962C8B-B14F-4D97-AF65-F5344CB8AC3E}">
        <p14:creationId xmlns:p14="http://schemas.microsoft.com/office/powerpoint/2010/main" val="291276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9991DFD1-4A9A-48C8-B830-02574CC333CB}" type="datetime1">
              <a:rPr lang="es-CL" smtClean="0"/>
              <a:pPr>
                <a:defRPr/>
              </a:pPr>
              <a:t>23-03-2015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494DC9B9-55AF-4972-A7FF-812294B006F2}" type="slidenum">
              <a:rPr lang="es-CL"/>
              <a:pPr>
                <a:defRPr/>
              </a:pPr>
              <a:t>‹Nº›</a:t>
            </a:fld>
            <a:endParaRPr lang="es-CL"/>
          </a:p>
        </p:txBody>
      </p:sp>
    </p:spTree>
    <p:extLst>
      <p:ext uri="{BB962C8B-B14F-4D97-AF65-F5344CB8AC3E}">
        <p14:creationId xmlns:p14="http://schemas.microsoft.com/office/powerpoint/2010/main" val="54200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5DB921-AA2A-4301-98AA-D0C43498D1FD}" type="datetime1">
              <a:rPr lang="es-CL" smtClean="0"/>
              <a:pPr>
                <a:defRPr/>
              </a:pPr>
              <a:t>23-03-2015</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8B48CB6-300A-4C5D-8BB2-4DE3AF6B63EB}" type="slidenum">
              <a:rPr lang="es-CL"/>
              <a:pPr>
                <a:defRPr/>
              </a:pPr>
              <a:t>‹Nº›</a:t>
            </a:fld>
            <a:endParaRPr lang="es-CL"/>
          </a:p>
        </p:txBody>
      </p:sp>
    </p:spTree>
    <p:extLst>
      <p:ext uri="{BB962C8B-B14F-4D97-AF65-F5344CB8AC3E}">
        <p14:creationId xmlns:p14="http://schemas.microsoft.com/office/powerpoint/2010/main" val="229961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FB40A0C-FD79-4B2C-AB00-FE13A84E011C}" type="datetime1">
              <a:rPr lang="es-CL" smtClean="0"/>
              <a:pPr>
                <a:defRPr/>
              </a:pPr>
              <a:t>23-03-2015</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477EA-5727-42E0-9287-33B0583128C3}" type="slidenum">
              <a:rPr lang="es-CL"/>
              <a:pPr>
                <a:defRPr/>
              </a:pPr>
              <a:t>‹Nº›</a:t>
            </a:fld>
            <a:endParaRPr lang="es-CL"/>
          </a:p>
        </p:txBody>
      </p:sp>
    </p:spTree>
    <p:extLst>
      <p:ext uri="{BB962C8B-B14F-4D97-AF65-F5344CB8AC3E}">
        <p14:creationId xmlns:p14="http://schemas.microsoft.com/office/powerpoint/2010/main" val="2674376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862732-1743-4C79-B1E6-8080A3A97DE2}"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4C077D-6F87-4421-AF36-1D84ADBD67D8}" type="slidenum">
              <a:rPr lang="es-CL"/>
              <a:pPr>
                <a:defRPr/>
              </a:pPr>
              <a:t>‹Nº›</a:t>
            </a:fld>
            <a:endParaRPr lang="es-CL"/>
          </a:p>
        </p:txBody>
      </p:sp>
    </p:spTree>
    <p:extLst>
      <p:ext uri="{BB962C8B-B14F-4D97-AF65-F5344CB8AC3E}">
        <p14:creationId xmlns:p14="http://schemas.microsoft.com/office/powerpoint/2010/main" val="2772264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D6C851-9B6A-4E25-B99B-B71582DF11A1}" type="datetime1">
              <a:rPr lang="es-CL" smtClean="0"/>
              <a:pPr>
                <a:defRPr/>
              </a:pPr>
              <a:t>23-03-2015</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F94ED7-2286-420E-9809-2BF422B58157}" type="slidenum">
              <a:rPr lang="es-CL"/>
              <a:pPr>
                <a:defRPr/>
              </a:pPr>
              <a:t>‹Nº›</a:t>
            </a:fld>
            <a:endParaRPr lang="es-CL"/>
          </a:p>
        </p:txBody>
      </p:sp>
    </p:spTree>
    <p:extLst>
      <p:ext uri="{BB962C8B-B14F-4D97-AF65-F5344CB8AC3E}">
        <p14:creationId xmlns:p14="http://schemas.microsoft.com/office/powerpoint/2010/main" val="3121466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9604FF-014E-4188-A0D4-9CC5D6F92950}"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494889-FF23-4F90-A580-1BEBF452C43A}" type="slidenum">
              <a:rPr lang="es-CL"/>
              <a:pPr>
                <a:defRPr/>
              </a:pPr>
              <a:t>‹Nº›</a:t>
            </a:fld>
            <a:endParaRPr lang="es-CL"/>
          </a:p>
        </p:txBody>
      </p:sp>
    </p:spTree>
    <p:extLst>
      <p:ext uri="{BB962C8B-B14F-4D97-AF65-F5344CB8AC3E}">
        <p14:creationId xmlns:p14="http://schemas.microsoft.com/office/powerpoint/2010/main" val="1980146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3B7CE63-DDB2-4B09-A24C-A0D75D12CC9B}" type="datetime1">
              <a:rPr lang="es-CL" smtClean="0"/>
              <a:pPr>
                <a:defRPr/>
              </a:pPr>
              <a:t>23-03-2015</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19CE8AD-7072-43E7-AE52-1FE1C02661EE}" type="slidenum">
              <a:rPr lang="es-CL"/>
              <a:pPr>
                <a:defRPr/>
              </a:pPr>
              <a:t>‹Nº›</a:t>
            </a:fld>
            <a:endParaRPr lang="es-CL"/>
          </a:p>
        </p:txBody>
      </p:sp>
    </p:spTree>
    <p:extLst>
      <p:ext uri="{BB962C8B-B14F-4D97-AF65-F5344CB8AC3E}">
        <p14:creationId xmlns:p14="http://schemas.microsoft.com/office/powerpoint/2010/main" val="389711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cs typeface="Arial" charset="0"/>
              </a:defRPr>
            </a:lvl1pPr>
          </a:lstStyle>
          <a:p>
            <a:pPr>
              <a:defRPr/>
            </a:pPr>
            <a:fld id="{E7E2ECAD-AE62-47C1-A6F9-DE98112B654A}"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567AF020-1AE4-49B3-930E-11161813DAF7}" type="slidenum">
              <a:rPr lang="en-GB"/>
              <a:pPr>
                <a:defRPr/>
              </a:pPr>
              <a:t>‹Nº›</a:t>
            </a:fld>
            <a:endParaRPr lang="en-GB"/>
          </a:p>
        </p:txBody>
      </p:sp>
    </p:spTree>
    <p:extLst>
      <p:ext uri="{BB962C8B-B14F-4D97-AF65-F5344CB8AC3E}">
        <p14:creationId xmlns:p14="http://schemas.microsoft.com/office/powerpoint/2010/main" val="383309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cs typeface="Arial" charset="0"/>
              </a:defRPr>
            </a:lvl1pPr>
          </a:lstStyle>
          <a:p>
            <a:pPr>
              <a:defRPr/>
            </a:pPr>
            <a:fld id="{58D0A1DE-D4AC-4530-9504-D4FA94BF0989}"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A4B9F811-7E3B-4838-86AD-8F0AA789D46A}" type="slidenum">
              <a:rPr lang="en-GB"/>
              <a:pPr>
                <a:defRPr/>
              </a:pPr>
              <a:t>‹Nº›</a:t>
            </a:fld>
            <a:endParaRPr lang="en-GB"/>
          </a:p>
        </p:txBody>
      </p:sp>
    </p:spTree>
    <p:extLst>
      <p:ext uri="{BB962C8B-B14F-4D97-AF65-F5344CB8AC3E}">
        <p14:creationId xmlns:p14="http://schemas.microsoft.com/office/powerpoint/2010/main" val="3558344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fld id="{002AD7A2-FB2F-4516-BFF4-09B07B650B79}"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72383042-8021-40A2-B978-FD8E6EE5BAA8}" type="slidenum">
              <a:rPr lang="en-GB"/>
              <a:pPr>
                <a:defRPr/>
              </a:pPr>
              <a:t>‹Nº›</a:t>
            </a:fld>
            <a:endParaRPr lang="en-GB"/>
          </a:p>
        </p:txBody>
      </p:sp>
    </p:spTree>
    <p:extLst>
      <p:ext uri="{BB962C8B-B14F-4D97-AF65-F5344CB8AC3E}">
        <p14:creationId xmlns:p14="http://schemas.microsoft.com/office/powerpoint/2010/main" val="2142481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cs typeface="Arial" charset="0"/>
              </a:defRPr>
            </a:lvl1pPr>
          </a:lstStyle>
          <a:p>
            <a:pPr>
              <a:defRPr/>
            </a:pPr>
            <a:fld id="{131B5254-49F3-43BD-81F4-DC10C216B8B5}" type="datetime1">
              <a:rPr lang="es-CL" smtClean="0"/>
              <a:pPr>
                <a:defRPr/>
              </a:pPr>
              <a:t>23-03-2015</a:t>
            </a:fld>
            <a:endParaRPr lang="en-GB"/>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BA796EF8-E96E-4F16-A638-F37FDA554DBA}" type="slidenum">
              <a:rPr lang="en-GB"/>
              <a:pPr>
                <a:defRPr/>
              </a:pPr>
              <a:t>‹Nº›</a:t>
            </a:fld>
            <a:endParaRPr lang="en-GB"/>
          </a:p>
        </p:txBody>
      </p:sp>
    </p:spTree>
    <p:extLst>
      <p:ext uri="{BB962C8B-B14F-4D97-AF65-F5344CB8AC3E}">
        <p14:creationId xmlns:p14="http://schemas.microsoft.com/office/powerpoint/2010/main" val="375524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C9CBCB96-6502-4675-8925-CBDC09191F9A}" type="datetime1">
              <a:rPr lang="es-CL" smtClean="0"/>
              <a:pPr>
                <a:defRPr/>
              </a:pPr>
              <a:t>23-03-2015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3D71F66F-99D2-4287-A887-67E087887B44}" type="slidenum">
              <a:rPr lang="es-CL"/>
              <a:pPr>
                <a:defRPr/>
              </a:pPr>
              <a:t>‹Nº›</a:t>
            </a:fld>
            <a:endParaRPr lang="es-CL"/>
          </a:p>
        </p:txBody>
      </p:sp>
    </p:spTree>
    <p:extLst>
      <p:ext uri="{BB962C8B-B14F-4D97-AF65-F5344CB8AC3E}">
        <p14:creationId xmlns:p14="http://schemas.microsoft.com/office/powerpoint/2010/main" val="4261520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cs typeface="Arial" charset="0"/>
              </a:defRPr>
            </a:lvl1pPr>
          </a:lstStyle>
          <a:p>
            <a:pPr>
              <a:defRPr/>
            </a:pPr>
            <a:fld id="{060B5512-A25E-4ECE-B614-E26E00BCE697}" type="datetime1">
              <a:rPr lang="es-CL" smtClean="0"/>
              <a:pPr>
                <a:defRPr/>
              </a:pPr>
              <a:t>23-03-2015</a:t>
            </a:fld>
            <a:endParaRPr lang="en-GB"/>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2A715B13-52F4-4F2E-AB88-92107CB86945}" type="slidenum">
              <a:rPr lang="en-GB"/>
              <a:pPr>
                <a:defRPr/>
              </a:pPr>
              <a:t>‹Nº›</a:t>
            </a:fld>
            <a:endParaRPr lang="en-GB"/>
          </a:p>
        </p:txBody>
      </p:sp>
    </p:spTree>
    <p:extLst>
      <p:ext uri="{BB962C8B-B14F-4D97-AF65-F5344CB8AC3E}">
        <p14:creationId xmlns:p14="http://schemas.microsoft.com/office/powerpoint/2010/main" val="3938559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cs typeface="Arial" charset="0"/>
              </a:defRPr>
            </a:lvl1pPr>
          </a:lstStyle>
          <a:p>
            <a:pPr>
              <a:defRPr/>
            </a:pPr>
            <a:fld id="{C756477D-870E-49D9-9A1F-1EBF23D5FC1F}" type="datetime1">
              <a:rPr lang="es-CL" smtClean="0"/>
              <a:pPr>
                <a:defRPr/>
              </a:pPr>
              <a:t>23-03-2015</a:t>
            </a:fld>
            <a:endParaRPr lang="en-GB"/>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B187A9EA-BA64-4E83-818F-A395C8DE816C}" type="slidenum">
              <a:rPr lang="en-GB"/>
              <a:pPr>
                <a:defRPr/>
              </a:pPr>
              <a:t>‹Nº›</a:t>
            </a:fld>
            <a:endParaRPr lang="en-GB"/>
          </a:p>
        </p:txBody>
      </p:sp>
    </p:spTree>
    <p:extLst>
      <p:ext uri="{BB962C8B-B14F-4D97-AF65-F5344CB8AC3E}">
        <p14:creationId xmlns:p14="http://schemas.microsoft.com/office/powerpoint/2010/main" val="1512908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fld id="{FE3EC68D-D324-4C9A-A075-CBEAACF99D9A}" type="datetime1">
              <a:rPr lang="es-CL" smtClean="0"/>
              <a:pPr>
                <a:defRPr/>
              </a:pPr>
              <a:t>23-03-2015</a:t>
            </a:fld>
            <a:endParaRPr lang="en-GB"/>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C2218F00-318D-4329-B2F5-17BC43E6F8FE}" type="slidenum">
              <a:rPr lang="en-GB"/>
              <a:pPr>
                <a:defRPr/>
              </a:pPr>
              <a:t>‹Nº›</a:t>
            </a:fld>
            <a:endParaRPr lang="en-GB"/>
          </a:p>
        </p:txBody>
      </p:sp>
    </p:spTree>
    <p:extLst>
      <p:ext uri="{BB962C8B-B14F-4D97-AF65-F5344CB8AC3E}">
        <p14:creationId xmlns:p14="http://schemas.microsoft.com/office/powerpoint/2010/main" val="2019060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fld id="{479422FD-3869-4CF7-B6AD-937114FC71C4}" type="datetime1">
              <a:rPr lang="es-CL" smtClean="0"/>
              <a:pPr>
                <a:defRPr/>
              </a:pPr>
              <a:t>23-03-2015</a:t>
            </a:fld>
            <a:endParaRPr lang="en-GB"/>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A4C833D6-137F-485E-BB22-DA33B2DB2137}" type="slidenum">
              <a:rPr lang="en-GB"/>
              <a:pPr>
                <a:defRPr/>
              </a:pPr>
              <a:t>‹Nº›</a:t>
            </a:fld>
            <a:endParaRPr lang="en-GB"/>
          </a:p>
        </p:txBody>
      </p:sp>
    </p:spTree>
    <p:extLst>
      <p:ext uri="{BB962C8B-B14F-4D97-AF65-F5344CB8AC3E}">
        <p14:creationId xmlns:p14="http://schemas.microsoft.com/office/powerpoint/2010/main" val="502430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fld id="{717DB726-E19A-4CF1-AF9E-BE3AA9F3F926}" type="datetime1">
              <a:rPr lang="es-CL" smtClean="0"/>
              <a:pPr>
                <a:defRPr/>
              </a:pPr>
              <a:t>23-03-2015</a:t>
            </a:fld>
            <a:endParaRPr lang="en-GB"/>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4B4E4BBD-DDE1-4538-8FD3-1ECA6B6E9477}" type="slidenum">
              <a:rPr lang="en-GB"/>
              <a:pPr>
                <a:defRPr/>
              </a:pPr>
              <a:t>‹Nº›</a:t>
            </a:fld>
            <a:endParaRPr lang="en-GB"/>
          </a:p>
        </p:txBody>
      </p:sp>
    </p:spTree>
    <p:extLst>
      <p:ext uri="{BB962C8B-B14F-4D97-AF65-F5344CB8AC3E}">
        <p14:creationId xmlns:p14="http://schemas.microsoft.com/office/powerpoint/2010/main" val="13502200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cs typeface="Arial" charset="0"/>
              </a:defRPr>
            </a:lvl1pPr>
          </a:lstStyle>
          <a:p>
            <a:pPr>
              <a:defRPr/>
            </a:pPr>
            <a:fld id="{0D06D3E4-65EE-4F33-A975-5194833F3A5B}"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E1D8BCC1-0BC0-459D-BF6A-854F14DC7591}" type="slidenum">
              <a:rPr lang="en-GB"/>
              <a:pPr>
                <a:defRPr/>
              </a:pPr>
              <a:t>‹Nº›</a:t>
            </a:fld>
            <a:endParaRPr lang="en-GB"/>
          </a:p>
        </p:txBody>
      </p:sp>
    </p:spTree>
    <p:extLst>
      <p:ext uri="{BB962C8B-B14F-4D97-AF65-F5344CB8AC3E}">
        <p14:creationId xmlns:p14="http://schemas.microsoft.com/office/powerpoint/2010/main" val="2778263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cs typeface="Arial" charset="0"/>
              </a:defRPr>
            </a:lvl1pPr>
          </a:lstStyle>
          <a:p>
            <a:pPr>
              <a:defRPr/>
            </a:pPr>
            <a:fld id="{FD9C28E9-890D-4174-81DB-6EF209FCA67C}"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98BDA308-FF03-4A1A-B761-DD05C0BF83E7}" type="slidenum">
              <a:rPr lang="en-GB"/>
              <a:pPr>
                <a:defRPr/>
              </a:pPr>
              <a:t>‹Nº›</a:t>
            </a:fld>
            <a:endParaRPr lang="en-GB"/>
          </a:p>
        </p:txBody>
      </p:sp>
    </p:spTree>
    <p:extLst>
      <p:ext uri="{BB962C8B-B14F-4D97-AF65-F5344CB8AC3E}">
        <p14:creationId xmlns:p14="http://schemas.microsoft.com/office/powerpoint/2010/main" val="63719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cs typeface="Arial" charset="0"/>
              </a:defRPr>
            </a:lvl1pPr>
          </a:lstStyle>
          <a:p>
            <a:pPr>
              <a:defRPr/>
            </a:pPr>
            <a:fld id="{42C707B4-9055-4367-9A16-7C7D1849C93D}" type="datetime1">
              <a:rPr lang="es-CL" smtClean="0"/>
              <a:pPr>
                <a:defRPr/>
              </a:pPr>
              <a:t>23-03-2015</a:t>
            </a:fld>
            <a:endParaRPr lang="en-GB"/>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E6D330E6-BC59-4A63-907B-27A4C66E3F54}" type="slidenum">
              <a:rPr lang="en-GB"/>
              <a:pPr>
                <a:defRPr/>
              </a:pPr>
              <a:t>‹Nº›</a:t>
            </a:fld>
            <a:endParaRPr lang="en-GB"/>
          </a:p>
        </p:txBody>
      </p:sp>
    </p:spTree>
    <p:extLst>
      <p:ext uri="{BB962C8B-B14F-4D97-AF65-F5344CB8AC3E}">
        <p14:creationId xmlns:p14="http://schemas.microsoft.com/office/powerpoint/2010/main" val="2667418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fecha"/>
          <p:cNvSpPr>
            <a:spLocks noGrp="1"/>
          </p:cNvSpPr>
          <p:nvPr>
            <p:ph type="dt" sz="half" idx="10"/>
          </p:nvPr>
        </p:nvSpPr>
        <p:spPr/>
        <p:txBody>
          <a:bodyPr/>
          <a:lstStyle>
            <a:lvl1pPr>
              <a:defRPr>
                <a:cs typeface="Arial" charset="0"/>
              </a:defRPr>
            </a:lvl1pPr>
          </a:lstStyle>
          <a:p>
            <a:pPr>
              <a:defRPr/>
            </a:pPr>
            <a:fld id="{D7C3F812-FF1E-4E98-89F9-BD3A8BD69F90}" type="datetime1">
              <a:rPr lang="es-CL" smtClean="0"/>
              <a:pPr>
                <a:defRPr/>
              </a:pPr>
              <a:t>23-03-2015</a:t>
            </a:fld>
            <a:endParaRPr lang="en-GB"/>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37664C0F-7814-46B0-898A-18E97BF93FD3}" type="slidenum">
              <a:rPr lang="en-GB"/>
              <a:pPr>
                <a:defRPr/>
              </a:pPr>
              <a:t>‹Nº›</a:t>
            </a:fld>
            <a:endParaRPr lang="en-GB"/>
          </a:p>
        </p:txBody>
      </p:sp>
    </p:spTree>
    <p:extLst>
      <p:ext uri="{BB962C8B-B14F-4D97-AF65-F5344CB8AC3E}">
        <p14:creationId xmlns:p14="http://schemas.microsoft.com/office/powerpoint/2010/main" val="1591714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457200" y="1600200"/>
            <a:ext cx="8229600" cy="4525963"/>
          </a:xfrm>
        </p:spPr>
        <p:txBody>
          <a:bodyPr/>
          <a:lstStyle/>
          <a:p>
            <a:pPr lvl="0"/>
            <a:endParaRPr lang="es-CL" noProof="0" smtClean="0"/>
          </a:p>
        </p:txBody>
      </p:sp>
      <p:sp>
        <p:nvSpPr>
          <p:cNvPr id="4" name="3 Marcador de fecha"/>
          <p:cNvSpPr>
            <a:spLocks noGrp="1"/>
          </p:cNvSpPr>
          <p:nvPr>
            <p:ph type="dt" sz="half" idx="10"/>
          </p:nvPr>
        </p:nvSpPr>
        <p:spPr/>
        <p:txBody>
          <a:bodyPr/>
          <a:lstStyle>
            <a:lvl1pPr>
              <a:defRPr>
                <a:cs typeface="Arial" charset="0"/>
              </a:defRPr>
            </a:lvl1pPr>
          </a:lstStyle>
          <a:p>
            <a:pPr>
              <a:defRPr/>
            </a:pPr>
            <a:fld id="{61978698-DCC4-49CE-BD1E-739F1BDC7CC7}" type="datetime1">
              <a:rPr lang="es-CL" smtClean="0"/>
              <a:pPr>
                <a:defRPr/>
              </a:pPr>
              <a:t>23-03-2015</a:t>
            </a:fld>
            <a:endParaRPr lang="en-GB"/>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94618F2-4808-44E2-A198-5AF9016AD6B3}" type="slidenum">
              <a:rPr lang="en-GB"/>
              <a:pPr>
                <a:defRPr/>
              </a:pPr>
              <a:t>‹Nº›</a:t>
            </a:fld>
            <a:endParaRPr lang="en-GB"/>
          </a:p>
        </p:txBody>
      </p:sp>
    </p:spTree>
    <p:extLst>
      <p:ext uri="{BB962C8B-B14F-4D97-AF65-F5344CB8AC3E}">
        <p14:creationId xmlns:p14="http://schemas.microsoft.com/office/powerpoint/2010/main" val="407950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97055E0-F5F3-4B6A-B904-5FD3E5038883}" type="datetime1">
              <a:rPr lang="es-CL" smtClean="0"/>
              <a:pPr>
                <a:defRPr/>
              </a:pPr>
              <a:t>23-03-2015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AC36A84B-F5BA-46DB-96A0-05709A24D634}" type="slidenum">
              <a:rPr lang="es-CL"/>
              <a:pPr>
                <a:defRPr/>
              </a:pPr>
              <a:t>‹Nº›</a:t>
            </a:fld>
            <a:endParaRPr lang="es-CL"/>
          </a:p>
        </p:txBody>
      </p:sp>
    </p:spTree>
    <p:extLst>
      <p:ext uri="{BB962C8B-B14F-4D97-AF65-F5344CB8AC3E}">
        <p14:creationId xmlns:p14="http://schemas.microsoft.com/office/powerpoint/2010/main" val="1316774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2 Marcador de fecha"/>
          <p:cNvSpPr>
            <a:spLocks noGrp="1"/>
          </p:cNvSpPr>
          <p:nvPr>
            <p:ph type="dt" sz="half" idx="10"/>
          </p:nvPr>
        </p:nvSpPr>
        <p:spPr/>
        <p:txBody>
          <a:bodyPr/>
          <a:lstStyle>
            <a:lvl1pPr>
              <a:defRPr>
                <a:cs typeface="Arial" charset="0"/>
              </a:defRPr>
            </a:lvl1pPr>
          </a:lstStyle>
          <a:p>
            <a:pPr>
              <a:defRPr/>
            </a:pPr>
            <a:fld id="{1EEC8382-D6BA-48C6-BFDF-F6946D272879}" type="datetime1">
              <a:rPr lang="es-CL" smtClean="0"/>
              <a:pPr>
                <a:defRPr/>
              </a:pPr>
              <a:t>23-03-2015</a:t>
            </a:fld>
            <a:endParaRPr lang="en-GB"/>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n-GB"/>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69FB9AAE-833D-4573-9BA5-3FDA6D87E043}" type="slidenum">
              <a:rPr lang="en-GB"/>
              <a:pPr>
                <a:defRPr/>
              </a:pPr>
              <a:t>‹Nº›</a:t>
            </a:fld>
            <a:endParaRPr lang="en-GB"/>
          </a:p>
        </p:txBody>
      </p:sp>
    </p:spTree>
    <p:extLst>
      <p:ext uri="{BB962C8B-B14F-4D97-AF65-F5344CB8AC3E}">
        <p14:creationId xmlns:p14="http://schemas.microsoft.com/office/powerpoint/2010/main" val="47029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0BFA368-CAFD-4F2B-8CCC-414BD8A10578}"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B641CEBA-A993-4E4C-ABC0-D8848846DE0F}" type="slidenum">
              <a:rPr lang="es-CL"/>
              <a:pPr>
                <a:defRPr/>
              </a:pPr>
              <a:t>‹Nº›</a:t>
            </a:fld>
            <a:endParaRPr lang="es-CL"/>
          </a:p>
        </p:txBody>
      </p:sp>
    </p:spTree>
    <p:extLst>
      <p:ext uri="{BB962C8B-B14F-4D97-AF65-F5344CB8AC3E}">
        <p14:creationId xmlns:p14="http://schemas.microsoft.com/office/powerpoint/2010/main" val="319641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FCDF253-90B9-4ED8-AF2B-201C166CB631}" type="datetime1">
              <a:rPr lang="es-CL" smtClean="0"/>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3C0BE8CB-F9A6-4D70-9A5F-AEAAE254F56F}" type="slidenum">
              <a:rPr lang="es-CL"/>
              <a:pPr>
                <a:defRPr/>
              </a:pPr>
              <a:t>‹Nº›</a:t>
            </a:fld>
            <a:endParaRPr lang="es-CL"/>
          </a:p>
        </p:txBody>
      </p:sp>
    </p:spTree>
    <p:extLst>
      <p:ext uri="{BB962C8B-B14F-4D97-AF65-F5344CB8AC3E}">
        <p14:creationId xmlns:p14="http://schemas.microsoft.com/office/powerpoint/2010/main" val="140259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jpeg"/><Relationship Id="rId2" Type="http://schemas.openxmlformats.org/officeDocument/2006/relationships/slideLayout" Target="../slideLayouts/slideLayout57.xml"/><Relationship Id="rId16"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512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FF6CCD-C050-48E8-AEFE-E0B533505424}" type="datetime1">
              <a:rPr lang="es-CL" smtClean="0"/>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BE0D55-EFA5-42E8-BD9B-26D75B10A35B}"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614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FFB600F-8699-4E55-ADB5-E32634B47B5F}" type="datetime1">
              <a:rPr lang="es-CL" smtClean="0"/>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BE86FC0-1083-4C2B-A295-FA00284C89C3}"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717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DA8A802-797B-411D-96C4-E248069D59DF}" type="datetime1">
              <a:rPr lang="es-CL" smtClean="0"/>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58E32F-A518-4472-B8BD-EDAEB1DC902B}"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819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5433BCE-852F-49CB-9ED0-CC902EE6DD92}" type="datetime1">
              <a:rPr lang="es-CL" smtClean="0"/>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544E345-B3D5-4723-A029-171BBAE0063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921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7557F7B-FFB1-4080-A7FA-4D94853CE04B}" type="datetime1">
              <a:rPr lang="es-CL" smtClean="0"/>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B634919-37F0-4643-A86D-4945A66AC744}"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s-CL"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s-CL" smtClean="0"/>
              <a:t>Click to edit Master text styles</a:t>
            </a:r>
          </a:p>
          <a:p>
            <a:pPr lvl="1"/>
            <a:r>
              <a:rPr lang="en-GB" altLang="es-CL" smtClean="0"/>
              <a:t>Second level</a:t>
            </a:r>
          </a:p>
          <a:p>
            <a:pPr lvl="2"/>
            <a:r>
              <a:rPr lang="en-GB" altLang="es-CL" smtClean="0"/>
              <a:t>Third level</a:t>
            </a:r>
          </a:p>
          <a:p>
            <a:pPr lvl="3"/>
            <a:r>
              <a:rPr lang="en-GB" altLang="es-CL" smtClean="0"/>
              <a:t>Fourth level</a:t>
            </a:r>
          </a:p>
          <a:p>
            <a:pPr lvl="4"/>
            <a:r>
              <a:rPr lang="en-GB" altLang="es-CL"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fld id="{2E48D9A9-10E1-4132-9BB8-12BB7ADB8A39}" type="datetime1">
              <a:rPr lang="es-CL" smtClean="0"/>
              <a:pPr>
                <a:defRPr/>
              </a:pPr>
              <a:t>23-03-2015</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F158F063-11D2-4DCE-B1B2-64DC2F24E860}"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 id="2147484878" r:id="rId12"/>
    <p:sldLayoutId id="2147484879" r:id="rId13"/>
    <p:sldLayoutId id="2147484880" r:id="rId14"/>
    <p:sldLayoutId id="2147484881"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1" charset="0"/>
        </a:defRPr>
      </a:lvl2pPr>
      <a:lvl3pPr algn="ctr" rtl="0" eaLnBrk="0" fontAlgn="base" hangingPunct="0">
        <a:spcBef>
          <a:spcPct val="0"/>
        </a:spcBef>
        <a:spcAft>
          <a:spcPct val="0"/>
        </a:spcAft>
        <a:defRPr sz="4400">
          <a:solidFill>
            <a:schemeClr val="tx2"/>
          </a:solidFill>
          <a:latin typeface="Comic Sans MS" pitchFamily="1" charset="0"/>
        </a:defRPr>
      </a:lvl3pPr>
      <a:lvl4pPr algn="ctr" rtl="0" eaLnBrk="0" fontAlgn="base" hangingPunct="0">
        <a:spcBef>
          <a:spcPct val="0"/>
        </a:spcBef>
        <a:spcAft>
          <a:spcPct val="0"/>
        </a:spcAft>
        <a:defRPr sz="4400">
          <a:solidFill>
            <a:schemeClr val="tx2"/>
          </a:solidFill>
          <a:latin typeface="Comic Sans MS" pitchFamily="1" charset="0"/>
        </a:defRPr>
      </a:lvl4pPr>
      <a:lvl5pPr algn="ctr" rtl="0" eaLnBrk="0" fontAlgn="base" hangingPunct="0">
        <a:spcBef>
          <a:spcPct val="0"/>
        </a:spcBef>
        <a:spcAft>
          <a:spcPct val="0"/>
        </a:spcAft>
        <a:defRPr sz="4400">
          <a:solidFill>
            <a:schemeClr val="tx2"/>
          </a:solidFill>
          <a:latin typeface="Comic Sans MS" pitchFamily="1" charset="0"/>
        </a:defRPr>
      </a:lvl5pPr>
      <a:lvl6pPr marL="457200" algn="ctr" rtl="0" fontAlgn="base">
        <a:spcBef>
          <a:spcPct val="0"/>
        </a:spcBef>
        <a:spcAft>
          <a:spcPct val="0"/>
        </a:spcAft>
        <a:defRPr sz="4400">
          <a:solidFill>
            <a:schemeClr val="tx2"/>
          </a:solidFill>
          <a:latin typeface="Comic Sans MS" pitchFamily="1" charset="0"/>
        </a:defRPr>
      </a:lvl6pPr>
      <a:lvl7pPr marL="914400" algn="ctr" rtl="0" fontAlgn="base">
        <a:spcBef>
          <a:spcPct val="0"/>
        </a:spcBef>
        <a:spcAft>
          <a:spcPct val="0"/>
        </a:spcAft>
        <a:defRPr sz="4400">
          <a:solidFill>
            <a:schemeClr val="tx2"/>
          </a:solidFill>
          <a:latin typeface="Comic Sans MS" pitchFamily="1" charset="0"/>
        </a:defRPr>
      </a:lvl7pPr>
      <a:lvl8pPr marL="1371600" algn="ctr" rtl="0" fontAlgn="base">
        <a:spcBef>
          <a:spcPct val="0"/>
        </a:spcBef>
        <a:spcAft>
          <a:spcPct val="0"/>
        </a:spcAft>
        <a:defRPr sz="4400">
          <a:solidFill>
            <a:schemeClr val="tx2"/>
          </a:solidFill>
          <a:latin typeface="Comic Sans MS" pitchFamily="1" charset="0"/>
        </a:defRPr>
      </a:lvl8pPr>
      <a:lvl9pPr marL="1828800" algn="ctr" rtl="0" fontAlgn="base">
        <a:spcBef>
          <a:spcPct val="0"/>
        </a:spcBef>
        <a:spcAft>
          <a:spcPct val="0"/>
        </a:spcAft>
        <a:defRPr sz="4400">
          <a:solidFill>
            <a:schemeClr val="tx2"/>
          </a:solidFill>
          <a:latin typeface="Comic Sans MS" pitchFamily="1"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29.gi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file:///C:\Users\venta_000\Dropbox\Electricidad%20(2)\ADOTEC%202014%20Electricidad%20Recursos%20Unidad%201\Presentaciones%20PPT\MEB.U1.PPT4.ADOTEC.2014\MEB.U1.PPT4.ADOTEC.2014\MEB.U1.PPT4.ADOTEC%20Ley%20de%20Ohm.swf" TargetMode="External"/><Relationship Id="rId5" Type="http://schemas.openxmlformats.org/officeDocument/2006/relationships/image" Target="../media/image40.png"/><Relationship Id="rId4" Type="http://schemas.openxmlformats.org/officeDocument/2006/relationships/hyperlink" Target="https://ph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3.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image" Target="../media/image49.emf"/><Relationship Id="rId5" Type="http://schemas.openxmlformats.org/officeDocument/2006/relationships/image" Target="../media/image25.pn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54.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emf"/><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C50553E-4482-4D35-9A6C-8AB346A64A5A}" type="slidenum">
              <a:rPr lang="es-CL" smtClean="0"/>
              <a:pPr>
                <a:defRPr/>
              </a:pPr>
              <a:t>1</a:t>
            </a:fld>
            <a:endParaRPr lang="es-CL" dirty="0"/>
          </a:p>
        </p:txBody>
      </p:sp>
      <p:sp>
        <p:nvSpPr>
          <p:cNvPr id="49155" name="14 CuadroTexto"/>
          <p:cNvSpPr txBox="1">
            <a:spLocks noChangeArrowheads="1"/>
          </p:cNvSpPr>
          <p:nvPr/>
        </p:nvSpPr>
        <p:spPr bwMode="auto">
          <a:xfrm>
            <a:off x="5467350" y="5805488"/>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ES" altLang="es-CL" sz="2400" b="1">
                <a:solidFill>
                  <a:srgbClr val="404040"/>
                </a:solidFill>
                <a:latin typeface="Verdana" pitchFamily="34" charset="0"/>
              </a:rPr>
              <a:t>Unidad 1      </a:t>
            </a:r>
          </a:p>
          <a:p>
            <a:pPr algn="r" eaLnBrk="1" hangingPunct="1"/>
            <a:r>
              <a:rPr lang="es-ES" altLang="es-CL" sz="2400" b="1">
                <a:solidFill>
                  <a:srgbClr val="404040"/>
                </a:solidFill>
                <a:latin typeface="Verdana" pitchFamily="34" charset="0"/>
              </a:rPr>
              <a:t>Fundamentos 4</a:t>
            </a:r>
          </a:p>
        </p:txBody>
      </p:sp>
      <p:sp>
        <p:nvSpPr>
          <p:cNvPr id="3" name="2 Rectángulo"/>
          <p:cNvSpPr/>
          <p:nvPr/>
        </p:nvSpPr>
        <p:spPr>
          <a:xfrm>
            <a:off x="1931988" y="3121025"/>
            <a:ext cx="5545137" cy="252095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CL">
              <a:blipFill>
                <a:blip r:embed="rId2"/>
                <a:tile tx="0" ty="0" sx="100000" sy="100000" flip="none" algn="tl"/>
              </a:blipFill>
            </a:endParaRPr>
          </a:p>
        </p:txBody>
      </p:sp>
      <p:pic>
        <p:nvPicPr>
          <p:cNvPr id="49157" name="Picture 5" descr="https://encrypted-tbn2.gstatic.com/images?q=tbn:ANd9GcRb163UUOdgW_pX5nH9l6myYeHYO_bvruJnjUpJG_uJnOYpERc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50433">
            <a:off x="2495550" y="3552825"/>
            <a:ext cx="13811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www.imagenesanimadas.net/Casa-Jardin/Bombillas/bombilla-0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3068638"/>
            <a:ext cx="18542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3" descr="http://3.bp.blogspot.com/_-yXo4qv8ppM/SwhL1bGL8cI/AAAAAAAAACc/9W9QvdSt52o/s400/circuito8.JPG"/>
          <p:cNvPicPr>
            <a:picLocks noChangeAspect="1" noChangeArrowheads="1"/>
          </p:cNvPicPr>
          <p:nvPr/>
        </p:nvPicPr>
        <p:blipFill>
          <a:blip r:embed="rId5" cstate="print">
            <a:extLst>
              <a:ext uri="{28A0092B-C50C-407E-A947-70E740481C1C}">
                <a14:useLocalDpi xmlns:a14="http://schemas.microsoft.com/office/drawing/2010/main" val="0"/>
              </a:ext>
            </a:extLst>
          </a:blip>
          <a:srcRect l="12259" t="20654" r="65010" b="53265"/>
          <a:stretch>
            <a:fillRect/>
          </a:stretch>
        </p:blipFill>
        <p:spPr bwMode="auto">
          <a:xfrm>
            <a:off x="4387850" y="4876800"/>
            <a:ext cx="6334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Forma libre"/>
          <p:cNvSpPr/>
          <p:nvPr/>
        </p:nvSpPr>
        <p:spPr>
          <a:xfrm>
            <a:off x="3276600" y="3213100"/>
            <a:ext cx="2989263" cy="1268413"/>
          </a:xfrm>
          <a:custGeom>
            <a:avLst/>
            <a:gdLst>
              <a:gd name="connsiteX0" fmla="*/ 0 w 2990488"/>
              <a:gd name="connsiteY0" fmla="*/ 324871 h 1268966"/>
              <a:gd name="connsiteX1" fmla="*/ 902208 w 2990488"/>
              <a:gd name="connsiteY1" fmla="*/ 44455 h 1268966"/>
              <a:gd name="connsiteX2" fmla="*/ 2791968 w 2990488"/>
              <a:gd name="connsiteY2" fmla="*/ 1153927 h 1268966"/>
              <a:gd name="connsiteX3" fmla="*/ 2840736 w 2990488"/>
              <a:gd name="connsiteY3" fmla="*/ 1178311 h 1268966"/>
            </a:gdLst>
            <a:ahLst/>
            <a:cxnLst>
              <a:cxn ang="0">
                <a:pos x="connsiteX0" y="connsiteY0"/>
              </a:cxn>
              <a:cxn ang="0">
                <a:pos x="connsiteX1" y="connsiteY1"/>
              </a:cxn>
              <a:cxn ang="0">
                <a:pos x="connsiteX2" y="connsiteY2"/>
              </a:cxn>
              <a:cxn ang="0">
                <a:pos x="connsiteX3" y="connsiteY3"/>
              </a:cxn>
            </a:cxnLst>
            <a:rect l="l" t="t" r="r" b="b"/>
            <a:pathLst>
              <a:path w="2990488" h="1268966">
                <a:moveTo>
                  <a:pt x="0" y="324871"/>
                </a:moveTo>
                <a:cubicBezTo>
                  <a:pt x="218440" y="115575"/>
                  <a:pt x="436880" y="-93721"/>
                  <a:pt x="902208" y="44455"/>
                </a:cubicBezTo>
                <a:cubicBezTo>
                  <a:pt x="1367536" y="182631"/>
                  <a:pt x="2468880" y="964951"/>
                  <a:pt x="2791968" y="1153927"/>
                </a:cubicBezTo>
                <a:cubicBezTo>
                  <a:pt x="3115056" y="1342903"/>
                  <a:pt x="2977896" y="1260607"/>
                  <a:pt x="2840736" y="117831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6" name="5 Forma libre"/>
          <p:cNvSpPr/>
          <p:nvPr/>
        </p:nvSpPr>
        <p:spPr>
          <a:xfrm>
            <a:off x="4770438" y="4652963"/>
            <a:ext cx="2033587" cy="850900"/>
          </a:xfrm>
          <a:custGeom>
            <a:avLst/>
            <a:gdLst>
              <a:gd name="connsiteX0" fmla="*/ 0 w 1860970"/>
              <a:gd name="connsiteY0" fmla="*/ 844470 h 967835"/>
              <a:gd name="connsiteX1" fmla="*/ 524256 w 1860970"/>
              <a:gd name="connsiteY1" fmla="*/ 966390 h 967835"/>
              <a:gd name="connsiteX2" fmla="*/ 1804416 w 1860970"/>
              <a:gd name="connsiteY2" fmla="*/ 771318 h 967835"/>
              <a:gd name="connsiteX3" fmla="*/ 1633728 w 1860970"/>
              <a:gd name="connsiteY3" fmla="*/ 64182 h 967835"/>
              <a:gd name="connsiteX4" fmla="*/ 1621536 w 1860970"/>
              <a:gd name="connsiteY4" fmla="*/ 76374 h 96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970" h="967835">
                <a:moveTo>
                  <a:pt x="0" y="844470"/>
                </a:moveTo>
                <a:cubicBezTo>
                  <a:pt x="111760" y="911526"/>
                  <a:pt x="223520" y="978582"/>
                  <a:pt x="524256" y="966390"/>
                </a:cubicBezTo>
                <a:cubicBezTo>
                  <a:pt x="824992" y="954198"/>
                  <a:pt x="1619504" y="921686"/>
                  <a:pt x="1804416" y="771318"/>
                </a:cubicBezTo>
                <a:cubicBezTo>
                  <a:pt x="1989328" y="620950"/>
                  <a:pt x="1664208" y="180006"/>
                  <a:pt x="1633728" y="64182"/>
                </a:cubicBezTo>
                <a:cubicBezTo>
                  <a:pt x="1603248" y="-51642"/>
                  <a:pt x="1612392" y="12366"/>
                  <a:pt x="1621536" y="7637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8" name="7 Forma libre"/>
          <p:cNvSpPr/>
          <p:nvPr/>
        </p:nvSpPr>
        <p:spPr>
          <a:xfrm>
            <a:off x="2779713" y="5230813"/>
            <a:ext cx="1903412" cy="322262"/>
          </a:xfrm>
          <a:custGeom>
            <a:avLst/>
            <a:gdLst>
              <a:gd name="connsiteX0" fmla="*/ 121743 w 1902572"/>
              <a:gd name="connsiteY0" fmla="*/ 0 h 322031"/>
              <a:gd name="connsiteX1" fmla="*/ 170511 w 1902572"/>
              <a:gd name="connsiteY1" fmla="*/ 280416 h 322031"/>
              <a:gd name="connsiteX2" fmla="*/ 1767663 w 1902572"/>
              <a:gd name="connsiteY2" fmla="*/ 316992 h 322031"/>
              <a:gd name="connsiteX3" fmla="*/ 1816431 w 1902572"/>
              <a:gd name="connsiteY3" fmla="*/ 243840 h 322031"/>
              <a:gd name="connsiteX4" fmla="*/ 1792047 w 1902572"/>
              <a:gd name="connsiteY4" fmla="*/ 231648 h 322031"/>
              <a:gd name="connsiteX5" fmla="*/ 1792047 w 1902572"/>
              <a:gd name="connsiteY5" fmla="*/ 231648 h 322031"/>
              <a:gd name="connsiteX6" fmla="*/ 1792047 w 1902572"/>
              <a:gd name="connsiteY6" fmla="*/ 231648 h 3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572" h="322031">
                <a:moveTo>
                  <a:pt x="121743" y="0"/>
                </a:moveTo>
                <a:cubicBezTo>
                  <a:pt x="8967" y="113792"/>
                  <a:pt x="-103809" y="227584"/>
                  <a:pt x="170511" y="280416"/>
                </a:cubicBezTo>
                <a:cubicBezTo>
                  <a:pt x="444831" y="333248"/>
                  <a:pt x="1493343" y="323088"/>
                  <a:pt x="1767663" y="316992"/>
                </a:cubicBezTo>
                <a:cubicBezTo>
                  <a:pt x="2041983" y="310896"/>
                  <a:pt x="1812367" y="258064"/>
                  <a:pt x="1816431" y="243840"/>
                </a:cubicBezTo>
                <a:cubicBezTo>
                  <a:pt x="1820495" y="229616"/>
                  <a:pt x="1792047" y="231648"/>
                  <a:pt x="1792047" y="231648"/>
                </a:cubicBezTo>
                <a:lnTo>
                  <a:pt x="1792047" y="231648"/>
                </a:lnTo>
                <a:lnTo>
                  <a:pt x="1792047" y="231648"/>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9" name="8 Rombo"/>
          <p:cNvSpPr/>
          <p:nvPr/>
        </p:nvSpPr>
        <p:spPr>
          <a:xfrm>
            <a:off x="3189288" y="3848100"/>
            <a:ext cx="46037" cy="228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9 Elipse"/>
          <p:cNvSpPr/>
          <p:nvPr/>
        </p:nvSpPr>
        <p:spPr>
          <a:xfrm>
            <a:off x="2987675" y="3716338"/>
            <a:ext cx="504825" cy="8048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CL"/>
          </a:p>
        </p:txBody>
      </p:sp>
      <p:sp>
        <p:nvSpPr>
          <p:cNvPr id="13" name="12 Rectángulo"/>
          <p:cNvSpPr/>
          <p:nvPr/>
        </p:nvSpPr>
        <p:spPr>
          <a:xfrm>
            <a:off x="2339129" y="1484784"/>
            <a:ext cx="5077929" cy="1323439"/>
          </a:xfrm>
          <a:prstGeom prst="rect">
            <a:avLst/>
          </a:prstGeom>
          <a:noFill/>
        </p:spPr>
        <p:txBody>
          <a:bodyPr wrap="none">
            <a:spAutoFit/>
          </a:bodyPr>
          <a:lstStyle/>
          <a:p>
            <a:pPr algn="ctr" fontAlgn="auto">
              <a:spcBef>
                <a:spcPts val="0"/>
              </a:spcBef>
              <a:spcAft>
                <a:spcPts val="0"/>
              </a:spcAft>
              <a:defRPr/>
            </a:pP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CIRCUITOS ELÉCTRICOS</a:t>
            </a:r>
          </a:p>
          <a:p>
            <a:pPr algn="ctr" fontAlgn="auto">
              <a:spcBef>
                <a:spcPts val="0"/>
              </a:spcBef>
              <a:spcAft>
                <a:spcPts val="0"/>
              </a:spcAft>
              <a:defRPr/>
            </a:pP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LEY DE </a:t>
            </a: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OHM.</a:t>
            </a:r>
            <a:endPar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043608" y="3645024"/>
            <a:ext cx="7678265" cy="1615827"/>
            <a:chOff x="1043608" y="3645024"/>
            <a:chExt cx="7678265" cy="1615827"/>
          </a:xfrm>
        </p:grpSpPr>
        <p:sp>
          <p:nvSpPr>
            <p:cNvPr id="15" name="Text Box 4"/>
            <p:cNvSpPr txBox="1">
              <a:spLocks noChangeArrowheads="1"/>
            </p:cNvSpPr>
            <p:nvPr/>
          </p:nvSpPr>
          <p:spPr bwMode="auto">
            <a:xfrm>
              <a:off x="1043608" y="3645024"/>
              <a:ext cx="43688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Receptores.</a:t>
              </a:r>
              <a:r>
                <a:rPr lang="es-ES" altLang="es-CL" dirty="0">
                  <a:latin typeface="Verdana" pitchFamily="34" charset="0"/>
                </a:rPr>
                <a:t> </a:t>
              </a:r>
            </a:p>
            <a:p>
              <a:pPr algn="just" eaLnBrk="1" hangingPunct="1">
                <a:spcBef>
                  <a:spcPct val="50000"/>
                </a:spcBef>
              </a:pPr>
              <a:r>
                <a:rPr lang="es-ES" altLang="es-CL" dirty="0">
                  <a:solidFill>
                    <a:srgbClr val="000000"/>
                  </a:solidFill>
                  <a:latin typeface="Verdana" pitchFamily="34" charset="0"/>
                </a:rPr>
                <a:t>Son dispositivos que transforman la energía eléctrica en otro tipo de </a:t>
              </a:r>
              <a:r>
                <a:rPr lang="es-ES" altLang="es-CL" dirty="0" smtClean="0">
                  <a:solidFill>
                    <a:srgbClr val="000000"/>
                  </a:solidFill>
                  <a:latin typeface="Verdana" pitchFamily="34" charset="0"/>
                </a:rPr>
                <a:t>energía, como por ejemplo energía lumínica o calórica.</a:t>
              </a:r>
              <a:endParaRPr lang="es-ES" altLang="es-CL" dirty="0">
                <a:solidFill>
                  <a:srgbClr val="000000"/>
                </a:solidFill>
                <a:latin typeface="Verdana" pitchFamily="34" charset="0"/>
              </a:endParaRPr>
            </a:p>
          </p:txBody>
        </p:sp>
        <p:pic>
          <p:nvPicPr>
            <p:cNvPr id="16"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67" t="11774" r="78224" b="58817"/>
            <a:stretch>
              <a:fillRect/>
            </a:stretch>
          </p:blipFill>
          <p:spPr bwMode="auto">
            <a:xfrm>
              <a:off x="6012160" y="4005064"/>
              <a:ext cx="965200" cy="9874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547" t="12299" r="23726" b="55499"/>
            <a:stretch>
              <a:fillRect/>
            </a:stretch>
          </p:blipFill>
          <p:spPr bwMode="auto">
            <a:xfrm>
              <a:off x="7596336" y="4077072"/>
              <a:ext cx="1125537" cy="8778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4" name="13 Grupo"/>
          <p:cNvGrpSpPr/>
          <p:nvPr/>
        </p:nvGrpSpPr>
        <p:grpSpPr>
          <a:xfrm>
            <a:off x="1043608" y="5373216"/>
            <a:ext cx="7466111" cy="1134045"/>
            <a:chOff x="1043608" y="5373216"/>
            <a:chExt cx="7466111" cy="1134045"/>
          </a:xfrm>
        </p:grpSpPr>
        <p:sp>
          <p:nvSpPr>
            <p:cNvPr id="3" name="2 Rectángulo"/>
            <p:cNvSpPr>
              <a:spLocks noChangeArrowheads="1"/>
            </p:cNvSpPr>
            <p:nvPr/>
          </p:nvSpPr>
          <p:spPr bwMode="auto">
            <a:xfrm>
              <a:off x="1043608" y="5373216"/>
              <a:ext cx="4572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Elementos de control</a:t>
              </a:r>
              <a:r>
                <a:rPr lang="es-ES" altLang="es-CL" b="1" dirty="0">
                  <a:latin typeface="Verdana" pitchFamily="34" charset="0"/>
                </a:rPr>
                <a:t>. </a:t>
              </a:r>
            </a:p>
            <a:p>
              <a:pPr eaLnBrk="1" hangingPunct="1">
                <a:spcBef>
                  <a:spcPct val="50000"/>
                </a:spcBef>
              </a:pPr>
              <a:r>
                <a:rPr lang="es-ES" altLang="es-CL" dirty="0">
                  <a:solidFill>
                    <a:srgbClr val="000000"/>
                  </a:solidFill>
                  <a:latin typeface="Verdana" pitchFamily="34" charset="0"/>
                </a:rPr>
                <a:t>Dirigen o interrumpen la corriente eléctrica. </a:t>
              </a:r>
            </a:p>
          </p:txBody>
        </p:sp>
        <p:pic>
          <p:nvPicPr>
            <p:cNvPr id="19"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1276" t="49803" r="80032" b="9737"/>
            <a:stretch>
              <a:fillRect/>
            </a:stretch>
          </p:blipFill>
          <p:spPr bwMode="auto">
            <a:xfrm>
              <a:off x="6012160" y="5517232"/>
              <a:ext cx="863600" cy="8842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55975" t="33466" r="30699" b="4836"/>
            <a:stretch>
              <a:fillRect/>
            </a:stretch>
          </p:blipFill>
          <p:spPr bwMode="auto">
            <a:xfrm>
              <a:off x="7668344" y="5445224"/>
              <a:ext cx="841375" cy="10620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043608" y="1844824"/>
            <a:ext cx="7776145" cy="1700783"/>
            <a:chOff x="1043608" y="1844824"/>
            <a:chExt cx="7776145" cy="1700783"/>
          </a:xfrm>
        </p:grpSpPr>
        <p:sp>
          <p:nvSpPr>
            <p:cNvPr id="12" name="Text Box 7"/>
            <p:cNvSpPr txBox="1">
              <a:spLocks noChangeArrowheads="1"/>
            </p:cNvSpPr>
            <p:nvPr/>
          </p:nvSpPr>
          <p:spPr bwMode="auto">
            <a:xfrm>
              <a:off x="1043608" y="1844824"/>
              <a:ext cx="43148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Generadores.</a:t>
              </a:r>
              <a:r>
                <a:rPr lang="es-ES" altLang="es-CL" dirty="0">
                  <a:solidFill>
                    <a:srgbClr val="000000"/>
                  </a:solidFill>
                  <a:latin typeface="Verdana" pitchFamily="34" charset="0"/>
                </a:rPr>
                <a:t> </a:t>
              </a:r>
            </a:p>
            <a:p>
              <a:pPr algn="just" eaLnBrk="1" hangingPunct="1">
                <a:spcBef>
                  <a:spcPct val="50000"/>
                </a:spcBef>
              </a:pPr>
              <a:r>
                <a:rPr lang="es-ES" altLang="es-CL" dirty="0">
                  <a:solidFill>
                    <a:srgbClr val="000000"/>
                  </a:solidFill>
                  <a:latin typeface="Verdana" pitchFamily="34" charset="0"/>
                </a:rPr>
                <a:t>Proporcionan la energía necesaria a los electrones para que se muevan a través del circuito, </a:t>
              </a:r>
              <a:r>
                <a:rPr lang="es-ES" altLang="es-CL" dirty="0" smtClean="0">
                  <a:solidFill>
                    <a:srgbClr val="000000"/>
                  </a:solidFill>
                  <a:latin typeface="Verdana" pitchFamily="34" charset="0"/>
                </a:rPr>
                <a:t>ejemplo pilas </a:t>
              </a:r>
              <a:r>
                <a:rPr lang="es-ES" altLang="es-CL" dirty="0">
                  <a:solidFill>
                    <a:srgbClr val="000000"/>
                  </a:solidFill>
                  <a:latin typeface="Verdana" pitchFamily="34" charset="0"/>
                </a:rPr>
                <a:t>y baterías.</a:t>
              </a:r>
            </a:p>
          </p:txBody>
        </p:sp>
        <p:pic>
          <p:nvPicPr>
            <p:cNvPr id="4098" name="Picture 2" descr="http://us.123rf.com/450wm/scanrail/scanrail1311/scanrail131100063/24454474-grupo-de-los-diferentes-tipos-de-pilas-de-color-de-tamano-de-aislados-en-fondo-blanco-con-efecto-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916832"/>
              <a:ext cx="3095625" cy="1628775"/>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21" name="20 Marcador de número de diapositiva"/>
          <p:cNvSpPr>
            <a:spLocks noGrp="1"/>
          </p:cNvSpPr>
          <p:nvPr>
            <p:ph type="sldNum" sz="quarter" idx="12"/>
          </p:nvPr>
        </p:nvSpPr>
        <p:spPr>
          <a:xfrm>
            <a:off x="6660232" y="6309320"/>
            <a:ext cx="2133600" cy="365125"/>
          </a:xfrm>
        </p:spPr>
        <p:txBody>
          <a:bodyPr/>
          <a:lstStyle/>
          <a:p>
            <a:pPr>
              <a:defRPr/>
            </a:pPr>
            <a:fld id="{016C7146-E1BF-4281-BDCB-8A807C00026F}" type="slidenum">
              <a:rPr lang="es-CL" smtClean="0"/>
              <a:pPr>
                <a:defRPr/>
              </a:pPr>
              <a:t>10</a:t>
            </a:fld>
            <a:endParaRPr lang="es-C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3 Rectángulo"/>
          <p:cNvSpPr>
            <a:spLocks noChangeArrowheads="1"/>
          </p:cNvSpPr>
          <p:nvPr/>
        </p:nvSpPr>
        <p:spPr bwMode="auto">
          <a:xfrm>
            <a:off x="1115616" y="198884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Los circuitos eléctricos se representan gráficamente utilizando diferentes símbolos internacionalmente reconocidos.</a:t>
            </a:r>
          </a:p>
          <a:p>
            <a:pPr eaLnBrk="1" hangingPunct="1"/>
            <a:endParaRPr lang="es-CL" altLang="es-CL" dirty="0">
              <a:latin typeface="Verdana" pitchFamily="34" charset="0"/>
            </a:endParaRPr>
          </a:p>
        </p:txBody>
      </p:sp>
      <p:sp>
        <p:nvSpPr>
          <p:cNvPr id="16394" name="2 CuadroTexto"/>
          <p:cNvSpPr txBox="1">
            <a:spLocks noChangeArrowheads="1"/>
          </p:cNvSpPr>
          <p:nvPr/>
        </p:nvSpPr>
        <p:spPr bwMode="auto">
          <a:xfrm>
            <a:off x="1068846" y="1628800"/>
            <a:ext cx="5535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b="1" dirty="0">
                <a:latin typeface="Verdana" pitchFamily="34" charset="0"/>
              </a:rPr>
              <a:t>Representación Gráfica </a:t>
            </a:r>
            <a:r>
              <a:rPr lang="es-CL" altLang="es-CL" sz="2000" b="1" dirty="0" smtClean="0">
                <a:latin typeface="Verdana" pitchFamily="34" charset="0"/>
              </a:rPr>
              <a:t>Normalizada.</a:t>
            </a:r>
            <a:endParaRPr lang="es-CL" altLang="es-CL" sz="2000" b="1" dirty="0">
              <a:latin typeface="Verdana" pitchFamily="34" charset="0"/>
            </a:endParaRPr>
          </a:p>
        </p:txBody>
      </p:sp>
      <p:pic>
        <p:nvPicPr>
          <p:cNvPr id="33" name="Picture 8" descr="mso135A6"/>
          <p:cNvPicPr>
            <a:picLocks noChangeAspect="1" noChangeArrowheads="1"/>
          </p:cNvPicPr>
          <p:nvPr/>
        </p:nvPicPr>
        <p:blipFill>
          <a:blip r:embed="rId2" cstate="print">
            <a:extLst/>
          </a:blip>
          <a:srcRect b="23207"/>
          <a:stretch>
            <a:fillRect/>
          </a:stretch>
        </p:blipFill>
        <p:spPr bwMode="auto">
          <a:xfrm>
            <a:off x="1187624" y="2780928"/>
            <a:ext cx="4246417" cy="1820440"/>
          </a:xfrm>
          <a:prstGeom prst="rect">
            <a:avLst/>
          </a:prstGeom>
          <a:ln w="38100">
            <a:solidFill>
              <a:srgbClr val="FFC000"/>
            </a:solidFill>
            <a:headEnd/>
            <a:tailEnd/>
          </a:ln>
          <a:extLst/>
        </p:spPr>
        <p:style>
          <a:lnRef idx="0">
            <a:schemeClr val="accent5"/>
          </a:lnRef>
          <a:fillRef idx="3">
            <a:schemeClr val="accent5"/>
          </a:fillRef>
          <a:effectRef idx="3">
            <a:schemeClr val="accent5"/>
          </a:effectRef>
          <a:fontRef idx="minor">
            <a:schemeClr val="lt1"/>
          </a:fontRef>
        </p:style>
      </p:pic>
      <p:pic>
        <p:nvPicPr>
          <p:cNvPr id="34" name="Picture 7" descr="mso438C0"/>
          <p:cNvPicPr>
            <a:picLocks noChangeAspect="1" noChangeArrowheads="1"/>
          </p:cNvPicPr>
          <p:nvPr/>
        </p:nvPicPr>
        <p:blipFill>
          <a:blip r:embed="rId3" cstate="print">
            <a:extLst/>
          </a:blip>
          <a:srcRect/>
          <a:stretch>
            <a:fillRect/>
          </a:stretch>
        </p:blipFill>
        <p:spPr bwMode="auto">
          <a:xfrm>
            <a:off x="4860032" y="4509120"/>
            <a:ext cx="3501603" cy="1902130"/>
          </a:xfrm>
          <a:prstGeom prst="rect">
            <a:avLst/>
          </a:prstGeom>
          <a:ln w="38100">
            <a:solidFill>
              <a:srgbClr val="FFC000"/>
            </a:solidFill>
            <a:headEnd/>
            <a:tailEnd/>
          </a:ln>
          <a:extLst/>
        </p:spPr>
        <p:style>
          <a:lnRef idx="0">
            <a:schemeClr val="accent5"/>
          </a:lnRef>
          <a:fillRef idx="3">
            <a:schemeClr val="accent5"/>
          </a:fillRef>
          <a:effectRef idx="3">
            <a:schemeClr val="accent5"/>
          </a:effectRef>
          <a:fontRef idx="minor">
            <a:schemeClr val="lt1"/>
          </a:fontRef>
        </p:style>
      </p:pic>
      <p:sp>
        <p:nvSpPr>
          <p:cNvPr id="35" name="34 Marcador de número de diapositiva"/>
          <p:cNvSpPr>
            <a:spLocks noGrp="1"/>
          </p:cNvSpPr>
          <p:nvPr>
            <p:ph type="sldNum" sz="quarter" idx="12"/>
          </p:nvPr>
        </p:nvSpPr>
        <p:spPr/>
        <p:txBody>
          <a:bodyPr/>
          <a:lstStyle/>
          <a:p>
            <a:pPr>
              <a:defRPr/>
            </a:pPr>
            <a:fld id="{3112067C-4082-44C4-8C39-42BA040CAFAE}" type="slidenum">
              <a:rPr lang="es-CL" smtClean="0"/>
              <a:pPr>
                <a:defRPr/>
              </a:pPr>
              <a:t>11</a:t>
            </a:fld>
            <a:endParaRPr lang="es-CL"/>
          </a:p>
        </p:txBody>
      </p:sp>
      <p:sp>
        <p:nvSpPr>
          <p:cNvPr id="60427" name="1 CuadroTexto"/>
          <p:cNvSpPr txBox="1">
            <a:spLocks noChangeArrowheads="1"/>
          </p:cNvSpPr>
          <p:nvPr/>
        </p:nvSpPr>
        <p:spPr bwMode="auto">
          <a:xfrm flipH="1">
            <a:off x="1259632" y="5085184"/>
            <a:ext cx="2501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u="sng" smtClean="0"/>
              <a:t>Dibujo </a:t>
            </a:r>
            <a:r>
              <a:rPr lang="es-CL" altLang="es-CL" smtClean="0"/>
              <a:t>del </a:t>
            </a:r>
            <a:r>
              <a:rPr lang="es-CL" altLang="es-CL"/>
              <a:t>circuito eléctrico</a:t>
            </a:r>
          </a:p>
        </p:txBody>
      </p:sp>
      <p:cxnSp>
        <p:nvCxnSpPr>
          <p:cNvPr id="4" name="3 Conector recto de flecha"/>
          <p:cNvCxnSpPr/>
          <p:nvPr/>
        </p:nvCxnSpPr>
        <p:spPr>
          <a:xfrm flipV="1">
            <a:off x="2123728" y="4725144"/>
            <a:ext cx="215900" cy="358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9" name="14 CuadroTexto"/>
          <p:cNvSpPr txBox="1">
            <a:spLocks noChangeArrowheads="1"/>
          </p:cNvSpPr>
          <p:nvPr/>
        </p:nvSpPr>
        <p:spPr bwMode="auto">
          <a:xfrm flipH="1">
            <a:off x="6300192" y="3140968"/>
            <a:ext cx="2500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u="sng" smtClean="0"/>
              <a:t>Esquema o representación </a:t>
            </a:r>
            <a:r>
              <a:rPr lang="es-CL" altLang="es-CL" u="sng"/>
              <a:t>gráfica</a:t>
            </a:r>
            <a:r>
              <a:rPr lang="es-CL" altLang="es-CL"/>
              <a:t> del circuito eléctrico</a:t>
            </a:r>
          </a:p>
        </p:txBody>
      </p:sp>
      <p:cxnSp>
        <p:nvCxnSpPr>
          <p:cNvPr id="16" name="15 Conector recto de flecha"/>
          <p:cNvCxnSpPr/>
          <p:nvPr/>
        </p:nvCxnSpPr>
        <p:spPr>
          <a:xfrm flipH="1">
            <a:off x="7308304" y="4005064"/>
            <a:ext cx="431800" cy="395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3 Rectángulo"/>
          <p:cNvSpPr>
            <a:spLocks noChangeArrowheads="1"/>
          </p:cNvSpPr>
          <p:nvPr/>
        </p:nvSpPr>
        <p:spPr bwMode="auto">
          <a:xfrm>
            <a:off x="1116013" y="1773238"/>
            <a:ext cx="7488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a:latin typeface="Verdana" pitchFamily="34" charset="0"/>
              </a:rPr>
              <a:t>Simbología Básica utilizada en Electricidad. </a:t>
            </a:r>
          </a:p>
          <a:p>
            <a:pPr eaLnBrk="1" hangingPunct="1"/>
            <a:endParaRPr lang="es-CL" altLang="es-CL" b="1">
              <a:latin typeface="Verdana" pitchFamily="34" charset="0"/>
            </a:endParaRPr>
          </a:p>
        </p:txBody>
      </p:sp>
      <p:sp>
        <p:nvSpPr>
          <p:cNvPr id="35" name="34 Marcador de número de diapositiva"/>
          <p:cNvSpPr>
            <a:spLocks noGrp="1"/>
          </p:cNvSpPr>
          <p:nvPr>
            <p:ph type="sldNum" sz="quarter" idx="12"/>
          </p:nvPr>
        </p:nvSpPr>
        <p:spPr/>
        <p:txBody>
          <a:bodyPr/>
          <a:lstStyle/>
          <a:p>
            <a:pPr>
              <a:defRPr/>
            </a:pPr>
            <a:fld id="{80CA5202-7E3F-4715-8203-A035F1F3124B}" type="slidenum">
              <a:rPr lang="es-CL" smtClean="0"/>
              <a:pPr>
                <a:defRPr/>
              </a:pPr>
              <a:t>12</a:t>
            </a:fld>
            <a:endParaRPr lang="es-CL"/>
          </a:p>
        </p:txBody>
      </p:sp>
      <p:pic>
        <p:nvPicPr>
          <p:cNvPr id="12300" name="Picture 2" descr="http://www.dav.sceu.frba.utn.edu.ar/homovidens/alejandro_gullo/final/IMAGENES/introd%20x.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420938"/>
            <a:ext cx="7127875" cy="3771900"/>
          </a:xfrm>
          <a:prstGeom prst="rect">
            <a:avLst/>
          </a:prstGeom>
          <a:noFill/>
          <a:ln w="38100">
            <a:solidFill>
              <a:srgbClr val="00B0F0"/>
            </a:solidFill>
            <a:miter lim="800000"/>
            <a:headEnd/>
            <a:tailEnd/>
          </a:ln>
          <a:effectLst>
            <a:innerShdw blurRad="63500" dist="50800" dir="108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Marcador de número de diapositiva"/>
          <p:cNvSpPr>
            <a:spLocks noGrp="1"/>
          </p:cNvSpPr>
          <p:nvPr>
            <p:ph type="sldNum" sz="quarter" idx="12"/>
          </p:nvPr>
        </p:nvSpPr>
        <p:spPr/>
        <p:txBody>
          <a:bodyPr/>
          <a:lstStyle/>
          <a:p>
            <a:pPr>
              <a:defRPr/>
            </a:pPr>
            <a:fld id="{F4D1B0E1-BFF0-403B-9D6B-859F9318FE51}" type="slidenum">
              <a:rPr lang="es-CL" smtClean="0"/>
              <a:pPr>
                <a:defRPr/>
              </a:pPr>
              <a:t>13</a:t>
            </a:fld>
            <a:endParaRPr lang="es-CL"/>
          </a:p>
        </p:txBody>
      </p:sp>
      <p:grpSp>
        <p:nvGrpSpPr>
          <p:cNvPr id="62471" name="4 Grupo"/>
          <p:cNvGrpSpPr>
            <a:grpSpLocks/>
          </p:cNvGrpSpPr>
          <p:nvPr/>
        </p:nvGrpSpPr>
        <p:grpSpPr bwMode="auto">
          <a:xfrm>
            <a:off x="5292080" y="2204864"/>
            <a:ext cx="3295650" cy="3425825"/>
            <a:chOff x="5082807" y="2159571"/>
            <a:chExt cx="3295362" cy="3424805"/>
          </a:xfrm>
        </p:grpSpPr>
        <p:grpSp>
          <p:nvGrpSpPr>
            <p:cNvPr id="62477" name="2 Grupo"/>
            <p:cNvGrpSpPr>
              <a:grpSpLocks/>
            </p:cNvGrpSpPr>
            <p:nvPr/>
          </p:nvGrpSpPr>
          <p:grpSpPr bwMode="auto">
            <a:xfrm>
              <a:off x="5082807" y="2159571"/>
              <a:ext cx="3295362" cy="3285654"/>
              <a:chOff x="4535239" y="4217150"/>
              <a:chExt cx="1866900" cy="1886631"/>
            </a:xfrm>
          </p:grpSpPr>
          <p:pic>
            <p:nvPicPr>
              <p:cNvPr id="62479" name="Picture 2" descr="https://encrypted-tbn0.gstatic.com/images?q=tbn:ANd9GcR63bGP5qOkCcJwab1jWNCZivPmx_L4raXfy1yNO6oLxLf0rR1C0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239" y="4284505"/>
                <a:ext cx="1866900" cy="18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0" name="1 CuadroTexto"/>
              <p:cNvSpPr txBox="1">
                <a:spLocks noChangeArrowheads="1"/>
              </p:cNvSpPr>
              <p:nvPr/>
            </p:nvSpPr>
            <p:spPr bwMode="auto">
              <a:xfrm>
                <a:off x="5796035" y="4217150"/>
                <a:ext cx="50405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grpSp>
        <p:sp>
          <p:nvSpPr>
            <p:cNvPr id="62478" name="12 CuadroTexto"/>
            <p:cNvSpPr txBox="1">
              <a:spLocks noChangeArrowheads="1"/>
            </p:cNvSpPr>
            <p:nvPr/>
          </p:nvSpPr>
          <p:spPr bwMode="auto">
            <a:xfrm>
              <a:off x="5367071" y="4941168"/>
              <a:ext cx="889735" cy="643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grpSp>
      <p:pic>
        <p:nvPicPr>
          <p:cNvPr id="624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075" y="32702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2 CuadroTexto"/>
          <p:cNvSpPr txBox="1">
            <a:spLocks noChangeArrowheads="1"/>
          </p:cNvSpPr>
          <p:nvPr/>
        </p:nvSpPr>
        <p:spPr bwMode="auto">
          <a:xfrm>
            <a:off x="3330575" y="1670050"/>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b="1">
                <a:solidFill>
                  <a:srgbClr val="000000"/>
                </a:solidFill>
                <a:latin typeface="Verdana" pitchFamily="34" charset="0"/>
              </a:rPr>
              <a:t>Este circuito:</a:t>
            </a:r>
          </a:p>
        </p:txBody>
      </p:sp>
      <p:sp>
        <p:nvSpPr>
          <p:cNvPr id="4" name="3 CuadroTexto"/>
          <p:cNvSpPr txBox="1">
            <a:spLocks noChangeArrowheads="1"/>
          </p:cNvSpPr>
          <p:nvPr/>
        </p:nvSpPr>
        <p:spPr bwMode="auto">
          <a:xfrm>
            <a:off x="1259632" y="2420888"/>
            <a:ext cx="3526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s-CL" altLang="es-CL" sz="2000" b="1">
                <a:solidFill>
                  <a:srgbClr val="000000"/>
                </a:solidFill>
                <a:latin typeface="Verdana" pitchFamily="34" charset="0"/>
              </a:rPr>
              <a:t>¿Usa </a:t>
            </a:r>
            <a:r>
              <a:rPr lang="es-CL" altLang="es-CL" sz="2000" b="1" smtClean="0">
                <a:solidFill>
                  <a:srgbClr val="000000"/>
                </a:solidFill>
                <a:latin typeface="Verdana" pitchFamily="34" charset="0"/>
              </a:rPr>
              <a:t>pila </a:t>
            </a:r>
            <a:r>
              <a:rPr lang="es-CL" altLang="es-CL" sz="2000" b="1">
                <a:solidFill>
                  <a:srgbClr val="000000"/>
                </a:solidFill>
                <a:latin typeface="Verdana" pitchFamily="34" charset="0"/>
              </a:rPr>
              <a:t>o baterías?</a:t>
            </a:r>
          </a:p>
        </p:txBody>
      </p:sp>
      <p:sp>
        <p:nvSpPr>
          <p:cNvPr id="5" name="4 CuadroTexto"/>
          <p:cNvSpPr txBox="1">
            <a:spLocks noChangeArrowheads="1"/>
          </p:cNvSpPr>
          <p:nvPr/>
        </p:nvSpPr>
        <p:spPr bwMode="auto">
          <a:xfrm>
            <a:off x="1259632" y="3573016"/>
            <a:ext cx="3792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2. ¿Tiene un interruptor?</a:t>
            </a:r>
          </a:p>
        </p:txBody>
      </p:sp>
      <p:sp>
        <p:nvSpPr>
          <p:cNvPr id="7" name="6 Rectángulo"/>
          <p:cNvSpPr>
            <a:spLocks noChangeArrowheads="1"/>
          </p:cNvSpPr>
          <p:nvPr/>
        </p:nvSpPr>
        <p:spPr bwMode="auto">
          <a:xfrm>
            <a:off x="1331640" y="4797152"/>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3. ¿Cuántas ampolletas</a:t>
            </a:r>
          </a:p>
          <a:p>
            <a:pPr eaLnBrk="1" hangingPunct="1"/>
            <a:r>
              <a:rPr lang="es-CL" altLang="es-CL" sz="2000" b="1" dirty="0">
                <a:solidFill>
                  <a:srgbClr val="000000"/>
                </a:solidFill>
                <a:latin typeface="Verdana" pitchFamily="34" charset="0"/>
              </a:rPr>
              <a:t>     tiene?</a:t>
            </a:r>
          </a:p>
        </p:txBody>
      </p:sp>
      <p:sp>
        <p:nvSpPr>
          <p:cNvPr id="2" name="1 Elipse"/>
          <p:cNvSpPr/>
          <p:nvPr/>
        </p:nvSpPr>
        <p:spPr>
          <a:xfrm rot="5400000">
            <a:off x="6890283" y="4279069"/>
            <a:ext cx="1440160" cy="7481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CuadroTexto"/>
          <p:cNvSpPr txBox="1"/>
          <p:nvPr/>
        </p:nvSpPr>
        <p:spPr>
          <a:xfrm>
            <a:off x="1763688" y="2996952"/>
            <a:ext cx="2880320" cy="369332"/>
          </a:xfrm>
          <a:prstGeom prst="rect">
            <a:avLst/>
          </a:prstGeom>
          <a:noFill/>
        </p:spPr>
        <p:txBody>
          <a:bodyPr wrap="square" rtlCol="0">
            <a:spAutoFit/>
          </a:bodyPr>
          <a:lstStyle/>
          <a:p>
            <a:r>
              <a:rPr lang="es-CL" smtClean="0">
                <a:latin typeface="Verdana" panose="020B0604030504040204" pitchFamily="34" charset="0"/>
                <a:ea typeface="Verdana" panose="020B0604030504040204" pitchFamily="34" charset="0"/>
                <a:cs typeface="Verdana" panose="020B0604030504040204" pitchFamily="34" charset="0"/>
              </a:rPr>
              <a:t>Usa batería.</a:t>
            </a:r>
            <a:endParaRPr lang="es-CL">
              <a:latin typeface="Verdana" panose="020B0604030504040204" pitchFamily="34" charset="0"/>
              <a:ea typeface="Verdana" panose="020B0604030504040204" pitchFamily="34" charset="0"/>
              <a:cs typeface="Verdana" panose="020B0604030504040204" pitchFamily="34" charset="0"/>
            </a:endParaRPr>
          </a:p>
        </p:txBody>
      </p:sp>
      <p:sp>
        <p:nvSpPr>
          <p:cNvPr id="19" name="18 Elipse"/>
          <p:cNvSpPr/>
          <p:nvPr/>
        </p:nvSpPr>
        <p:spPr>
          <a:xfrm>
            <a:off x="5148064" y="3429000"/>
            <a:ext cx="1440160" cy="7481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CuadroTexto"/>
          <p:cNvSpPr txBox="1"/>
          <p:nvPr/>
        </p:nvSpPr>
        <p:spPr>
          <a:xfrm>
            <a:off x="1763688" y="4149080"/>
            <a:ext cx="2880320" cy="369332"/>
          </a:xfrm>
          <a:prstGeom prst="rect">
            <a:avLst/>
          </a:prstGeom>
          <a:noFill/>
        </p:spPr>
        <p:txBody>
          <a:bodyPr wrap="square" rtlCol="0">
            <a:spAutoFit/>
          </a:bodyPr>
          <a:lstStyle/>
          <a:p>
            <a:r>
              <a:rPr lang="es-CL" dirty="0" smtClean="0">
                <a:latin typeface="Verdana" panose="020B0604030504040204" pitchFamily="34" charset="0"/>
                <a:ea typeface="Verdana" panose="020B0604030504040204" pitchFamily="34" charset="0"/>
                <a:cs typeface="Verdana" panose="020B0604030504040204" pitchFamily="34" charset="0"/>
              </a:rPr>
              <a:t>Sí, tiene un interruptor.</a:t>
            </a:r>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21" name="20 Elipse"/>
          <p:cNvSpPr/>
          <p:nvPr/>
        </p:nvSpPr>
        <p:spPr>
          <a:xfrm>
            <a:off x="6300192" y="2564904"/>
            <a:ext cx="1440160" cy="7481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CuadroTexto"/>
          <p:cNvSpPr txBox="1"/>
          <p:nvPr/>
        </p:nvSpPr>
        <p:spPr>
          <a:xfrm>
            <a:off x="1763688" y="5589240"/>
            <a:ext cx="2880320" cy="369332"/>
          </a:xfrm>
          <a:prstGeom prst="rect">
            <a:avLst/>
          </a:prstGeom>
          <a:noFill/>
        </p:spPr>
        <p:txBody>
          <a:bodyPr wrap="square" rtlCol="0">
            <a:spAutoFit/>
          </a:bodyPr>
          <a:lstStyle/>
          <a:p>
            <a:r>
              <a:rPr lang="es-CL">
                <a:latin typeface="Verdana" panose="020B0604030504040204" pitchFamily="34" charset="0"/>
                <a:ea typeface="Verdana" panose="020B0604030504040204" pitchFamily="34" charset="0"/>
                <a:cs typeface="Verdana" panose="020B0604030504040204" pitchFamily="34" charset="0"/>
              </a:rPr>
              <a:t>T</a:t>
            </a:r>
            <a:r>
              <a:rPr lang="es-CL" smtClean="0">
                <a:latin typeface="Verdana" panose="020B0604030504040204" pitchFamily="34" charset="0"/>
                <a:ea typeface="Verdana" panose="020B0604030504040204" pitchFamily="34" charset="0"/>
                <a:cs typeface="Verdana" panose="020B0604030504040204" pitchFamily="34" charset="0"/>
              </a:rPr>
              <a:t>iene dos ampolletas.</a:t>
            </a:r>
            <a:endParaRPr lang="es-C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animBg="1"/>
      <p:bldP spid="20"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rot="5400000">
            <a:off x="6259612" y="3037532"/>
            <a:ext cx="2797317" cy="1996078"/>
            <a:chOff x="5360753" y="2441816"/>
            <a:chExt cx="2797317" cy="1996078"/>
          </a:xfrm>
        </p:grpSpPr>
        <p:grpSp>
          <p:nvGrpSpPr>
            <p:cNvPr id="86029" name="Group 15"/>
            <p:cNvGrpSpPr>
              <a:grpSpLocks/>
            </p:cNvGrpSpPr>
            <p:nvPr/>
          </p:nvGrpSpPr>
          <p:grpSpPr bwMode="auto">
            <a:xfrm>
              <a:off x="6589173" y="2441816"/>
              <a:ext cx="66743" cy="359377"/>
              <a:chOff x="1500" y="11715"/>
              <a:chExt cx="120" cy="675"/>
            </a:xfrm>
          </p:grpSpPr>
          <p:sp>
            <p:nvSpPr>
              <p:cNvPr id="1438736" name="Line 16"/>
              <p:cNvSpPr>
                <a:spLocks noChangeShapeType="1"/>
              </p:cNvSpPr>
              <p:nvPr/>
            </p:nvSpPr>
            <p:spPr bwMode="auto">
              <a:xfrm>
                <a:off x="1500" y="11715"/>
                <a:ext cx="0" cy="67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37" name="Line 17"/>
              <p:cNvSpPr>
                <a:spLocks noChangeShapeType="1"/>
              </p:cNvSpPr>
              <p:nvPr/>
            </p:nvSpPr>
            <p:spPr bwMode="auto">
              <a:xfrm>
                <a:off x="1620" y="11939"/>
                <a:ext cx="0" cy="28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grpSp>
          <p:nvGrpSpPr>
            <p:cNvPr id="3" name="2 Grupo"/>
            <p:cNvGrpSpPr/>
            <p:nvPr/>
          </p:nvGrpSpPr>
          <p:grpSpPr>
            <a:xfrm>
              <a:off x="5360753" y="2625240"/>
              <a:ext cx="2797317" cy="1812654"/>
              <a:chOff x="5360753" y="2625240"/>
              <a:chExt cx="2797317" cy="1812654"/>
            </a:xfrm>
          </p:grpSpPr>
          <p:sp>
            <p:nvSpPr>
              <p:cNvPr id="1438727" name="Line 7"/>
              <p:cNvSpPr>
                <a:spLocks noChangeShapeType="1"/>
              </p:cNvSpPr>
              <p:nvPr/>
            </p:nvSpPr>
            <p:spPr bwMode="auto">
              <a:xfrm>
                <a:off x="5360753" y="2625240"/>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28" name="Line 8"/>
              <p:cNvSpPr>
                <a:spLocks noChangeShapeType="1"/>
              </p:cNvSpPr>
              <p:nvPr/>
            </p:nvSpPr>
            <p:spPr bwMode="auto">
              <a:xfrm>
                <a:off x="6280801" y="2629389"/>
                <a:ext cx="305838"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29" name="Line 9"/>
              <p:cNvSpPr>
                <a:spLocks noChangeShapeType="1"/>
              </p:cNvSpPr>
              <p:nvPr/>
            </p:nvSpPr>
            <p:spPr bwMode="auto">
              <a:xfrm>
                <a:off x="5360754" y="4285179"/>
                <a:ext cx="1296145" cy="869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nvGrpSpPr>
              <p:cNvPr id="86026" name="Group 10"/>
              <p:cNvGrpSpPr>
                <a:grpSpLocks/>
              </p:cNvGrpSpPr>
              <p:nvPr/>
            </p:nvGrpSpPr>
            <p:grpSpPr bwMode="auto">
              <a:xfrm>
                <a:off x="6656757" y="4149895"/>
                <a:ext cx="288095" cy="287999"/>
                <a:chOff x="2781" y="3538"/>
                <a:chExt cx="341" cy="347"/>
              </a:xfrm>
            </p:grpSpPr>
            <p:sp>
              <p:nvSpPr>
                <p:cNvPr id="1438731" name="Oval 11"/>
                <p:cNvSpPr>
                  <a:spLocks noChangeArrowheads="1"/>
                </p:cNvSpPr>
                <p:nvPr/>
              </p:nvSpPr>
              <p:spPr bwMode="auto">
                <a:xfrm>
                  <a:off x="2781" y="3538"/>
                  <a:ext cx="341" cy="347"/>
                </a:xfrm>
                <a:prstGeom prst="ellipse">
                  <a:avLst/>
                </a:prstGeom>
                <a:solidFill>
                  <a:srgbClr val="FFFFFF"/>
                </a:solidFill>
                <a:ln w="38100">
                  <a:solidFill>
                    <a:srgbClr val="FFC000"/>
                  </a:solidFill>
                  <a:round/>
                  <a:headEnd/>
                  <a:tailEnd/>
                </a:ln>
              </p:spPr>
              <p:txBody>
                <a:bodyPr/>
                <a:lstStyle/>
                <a:p>
                  <a:pPr>
                    <a:defRPr/>
                  </a:pPr>
                  <a:endParaRPr lang="es-CL" b="1">
                    <a:solidFill>
                      <a:srgbClr val="000000"/>
                    </a:solidFill>
                    <a:latin typeface="Comic Sans MS" pitchFamily="1" charset="0"/>
                    <a:cs typeface="+mn-cs"/>
                  </a:endParaRPr>
                </a:p>
              </p:txBody>
            </p:sp>
            <p:sp>
              <p:nvSpPr>
                <p:cNvPr id="1438732" name="Freeform 12"/>
                <p:cNvSpPr>
                  <a:spLocks/>
                </p:cNvSpPr>
                <p:nvPr/>
              </p:nvSpPr>
              <p:spPr bwMode="auto">
                <a:xfrm>
                  <a:off x="2781" y="3538"/>
                  <a:ext cx="341" cy="347"/>
                </a:xfrm>
                <a:prstGeom prst="mathMultiply">
                  <a:avLst>
                    <a:gd name="adj1" fmla="val 0"/>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1438733" name="Line 13"/>
              <p:cNvSpPr>
                <a:spLocks noChangeShapeType="1"/>
              </p:cNvSpPr>
              <p:nvPr/>
            </p:nvSpPr>
            <p:spPr bwMode="auto">
              <a:xfrm flipV="1">
                <a:off x="6944928" y="4293480"/>
                <a:ext cx="1211773" cy="40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34" name="Line 14"/>
              <p:cNvSpPr>
                <a:spLocks noChangeShapeType="1"/>
              </p:cNvSpPr>
              <p:nvPr/>
            </p:nvSpPr>
            <p:spPr bwMode="auto">
              <a:xfrm>
                <a:off x="8158070" y="2633539"/>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38" name="Line 18"/>
              <p:cNvSpPr>
                <a:spLocks noChangeShapeType="1"/>
              </p:cNvSpPr>
              <p:nvPr/>
            </p:nvSpPr>
            <p:spPr bwMode="auto">
              <a:xfrm>
                <a:off x="6655917" y="2625240"/>
                <a:ext cx="1502153"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38739" name="Line 19"/>
              <p:cNvSpPr>
                <a:spLocks noChangeShapeType="1"/>
              </p:cNvSpPr>
              <p:nvPr/>
            </p:nvSpPr>
            <p:spPr bwMode="auto">
              <a:xfrm>
                <a:off x="5360753" y="2629389"/>
                <a:ext cx="612520"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1438740" name="Line 20"/>
            <p:cNvSpPr>
              <a:spLocks noChangeShapeType="1"/>
            </p:cNvSpPr>
            <p:nvPr/>
          </p:nvSpPr>
          <p:spPr bwMode="auto">
            <a:xfrm flipV="1">
              <a:off x="5974118" y="2479165"/>
              <a:ext cx="267819" cy="150224"/>
            </a:xfrm>
            <a:prstGeom prst="line">
              <a:avLst/>
            </a:prstGeom>
            <a:noFill/>
            <a:ln w="38100">
              <a:solidFill>
                <a:srgbClr val="FFC000"/>
              </a:solidFill>
              <a:round/>
              <a:headEnd/>
              <a:tailEnd/>
            </a:ln>
            <a:effectLst/>
            <a:extLst/>
          </p:spPr>
          <p:txBody>
            <a:bodyPr/>
            <a:lstStyle/>
            <a:p>
              <a:pPr>
                <a:defRPr/>
              </a:pPr>
              <a:endParaRPr lang="es-CL" b="1">
                <a:solidFill>
                  <a:srgbClr val="000000"/>
                </a:solidFill>
                <a:latin typeface="Comic Sans MS" pitchFamily="1" charset="0"/>
                <a:cs typeface="+mn-cs"/>
              </a:endParaRPr>
            </a:p>
          </p:txBody>
        </p:sp>
      </p:grpSp>
      <p:sp>
        <p:nvSpPr>
          <p:cNvPr id="27" name="Rectangle 23"/>
          <p:cNvSpPr>
            <a:spLocks noChangeArrowheads="1"/>
          </p:cNvSpPr>
          <p:nvPr/>
        </p:nvSpPr>
        <p:spPr bwMode="auto">
          <a:xfrm>
            <a:off x="1331913" y="2852936"/>
            <a:ext cx="5040287"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AutoNum type="arabicPeriod"/>
            </a:pPr>
            <a:r>
              <a:rPr lang="en-GB" altLang="es-CL" sz="2000" dirty="0" err="1" smtClean="0">
                <a:latin typeface="Verdana" pitchFamily="34" charset="0"/>
              </a:rPr>
              <a:t>Identifique</a:t>
            </a:r>
            <a:r>
              <a:rPr lang="en-GB" altLang="es-CL" sz="2000" dirty="0" smtClean="0">
                <a:latin typeface="Verdana" pitchFamily="34" charset="0"/>
              </a:rPr>
              <a:t> el </a:t>
            </a:r>
            <a:r>
              <a:rPr lang="en-GB" altLang="es-CL" sz="2000" dirty="0" err="1" smtClean="0">
                <a:latin typeface="Verdana" pitchFamily="34" charset="0"/>
              </a:rPr>
              <a:t>interruptor</a:t>
            </a:r>
            <a:r>
              <a:rPr lang="en-GB" altLang="es-CL" sz="2000" dirty="0" smtClean="0">
                <a:latin typeface="Verdana" pitchFamily="34" charset="0"/>
              </a:rPr>
              <a:t>.</a:t>
            </a:r>
          </a:p>
          <a:p>
            <a:pPr marL="457200" indent="-457200" eaLnBrk="1" hangingPunct="1">
              <a:spcBef>
                <a:spcPct val="50000"/>
              </a:spcBef>
              <a:buAutoNum type="arabicPeriod"/>
            </a:pPr>
            <a:r>
              <a:rPr lang="en-GB" altLang="es-CL" sz="2000" dirty="0" smtClean="0">
                <a:latin typeface="Verdana" pitchFamily="34" charset="0"/>
              </a:rPr>
              <a:t>El </a:t>
            </a:r>
            <a:r>
              <a:rPr lang="en-GB" altLang="es-CL" sz="2000" dirty="0" err="1" smtClean="0">
                <a:latin typeface="Verdana" pitchFamily="34" charset="0"/>
              </a:rPr>
              <a:t>interruptor</a:t>
            </a:r>
            <a:r>
              <a:rPr lang="en-GB" altLang="es-CL" sz="2000" dirty="0" smtClean="0">
                <a:latin typeface="Verdana" pitchFamily="34" charset="0"/>
              </a:rPr>
              <a:t> ¿Se </a:t>
            </a:r>
            <a:r>
              <a:rPr lang="en-GB" altLang="es-CL" sz="2000" dirty="0" err="1" smtClean="0">
                <a:latin typeface="Verdana" pitchFamily="34" charset="0"/>
              </a:rPr>
              <a:t>encuentra</a:t>
            </a:r>
            <a:r>
              <a:rPr lang="en-GB" altLang="es-CL" sz="2000" dirty="0">
                <a:latin typeface="Verdana" pitchFamily="34" charset="0"/>
              </a:rPr>
              <a:t> </a:t>
            </a:r>
            <a:r>
              <a:rPr lang="en-GB" altLang="es-CL" sz="2000" dirty="0" err="1" smtClean="0">
                <a:latin typeface="Verdana" pitchFamily="34" charset="0"/>
              </a:rPr>
              <a:t>cerrado</a:t>
            </a:r>
            <a:r>
              <a:rPr lang="en-GB" altLang="es-CL" sz="2000" dirty="0" smtClean="0">
                <a:latin typeface="Verdana" pitchFamily="34" charset="0"/>
              </a:rPr>
              <a:t> o </a:t>
            </a:r>
            <a:r>
              <a:rPr lang="en-GB" altLang="es-CL" sz="2000" dirty="0" err="1" smtClean="0">
                <a:latin typeface="Verdana" pitchFamily="34" charset="0"/>
              </a:rPr>
              <a:t>abierto</a:t>
            </a:r>
            <a:r>
              <a:rPr lang="en-GB" altLang="es-CL" sz="2000" dirty="0" smtClean="0">
                <a:latin typeface="Verdana" pitchFamily="34" charset="0"/>
              </a:rPr>
              <a:t>?</a:t>
            </a:r>
            <a:endParaRPr lang="en-GB" altLang="es-CL" sz="2000" dirty="0">
              <a:latin typeface="Verdana" pitchFamily="34" charset="0"/>
            </a:endParaRPr>
          </a:p>
          <a:p>
            <a:pPr marL="457200" indent="-457200" eaLnBrk="1" hangingPunct="1">
              <a:spcBef>
                <a:spcPct val="50000"/>
              </a:spcBef>
              <a:buAutoNum type="arabicPeriod"/>
            </a:pPr>
            <a:r>
              <a:rPr lang="en-GB" altLang="es-CL" sz="2000" dirty="0" smtClean="0">
                <a:latin typeface="Verdana" pitchFamily="34" charset="0"/>
              </a:rPr>
              <a:t>¿Se </a:t>
            </a:r>
            <a:r>
              <a:rPr lang="en-GB" altLang="es-CL" sz="2000" dirty="0" err="1" smtClean="0">
                <a:latin typeface="Verdana" pitchFamily="34" charset="0"/>
              </a:rPr>
              <a:t>podrá</a:t>
            </a:r>
            <a:r>
              <a:rPr lang="en-GB" altLang="es-CL" sz="2000" dirty="0" smtClean="0">
                <a:latin typeface="Verdana" pitchFamily="34" charset="0"/>
              </a:rPr>
              <a:t> </a:t>
            </a:r>
            <a:r>
              <a:rPr lang="en-GB" altLang="es-CL" sz="2000" dirty="0" err="1" smtClean="0">
                <a:latin typeface="Verdana" pitchFamily="34" charset="0"/>
              </a:rPr>
              <a:t>prender</a:t>
            </a:r>
            <a:r>
              <a:rPr lang="en-GB" altLang="es-CL" sz="2000" dirty="0" smtClean="0">
                <a:latin typeface="Verdana" pitchFamily="34" charset="0"/>
              </a:rPr>
              <a:t> la </a:t>
            </a:r>
            <a:r>
              <a:rPr lang="en-GB" altLang="es-CL" sz="2000" dirty="0" err="1" smtClean="0">
                <a:latin typeface="Verdana" pitchFamily="34" charset="0"/>
              </a:rPr>
              <a:t>ampolleta</a:t>
            </a:r>
            <a:r>
              <a:rPr lang="en-GB" altLang="es-CL" sz="2000" dirty="0" smtClean="0">
                <a:latin typeface="Verdana" pitchFamily="34" charset="0"/>
              </a:rPr>
              <a:t>? ¿</a:t>
            </a:r>
            <a:r>
              <a:rPr lang="en-GB" altLang="es-CL" sz="2000" dirty="0" err="1">
                <a:latin typeface="Verdana" pitchFamily="34" charset="0"/>
              </a:rPr>
              <a:t>P</a:t>
            </a:r>
            <a:r>
              <a:rPr lang="en-GB" altLang="es-CL" sz="2000" dirty="0" err="1" smtClean="0">
                <a:latin typeface="Verdana" pitchFamily="34" charset="0"/>
              </a:rPr>
              <a:t>or</a:t>
            </a:r>
            <a:r>
              <a:rPr lang="en-GB" altLang="es-CL" sz="2000" dirty="0" smtClean="0">
                <a:latin typeface="Verdana" pitchFamily="34" charset="0"/>
              </a:rPr>
              <a:t> </a:t>
            </a:r>
            <a:r>
              <a:rPr lang="en-GB" altLang="es-CL" sz="2000" dirty="0" err="1" smtClean="0">
                <a:latin typeface="Verdana" pitchFamily="34" charset="0"/>
              </a:rPr>
              <a:t>qué</a:t>
            </a:r>
            <a:r>
              <a:rPr lang="en-GB" altLang="es-CL" sz="2000" dirty="0" smtClean="0">
                <a:latin typeface="Verdana" pitchFamily="34" charset="0"/>
              </a:rPr>
              <a:t>?</a:t>
            </a:r>
          </a:p>
          <a:p>
            <a:pPr marL="457200" indent="-457200" eaLnBrk="1" hangingPunct="1">
              <a:spcBef>
                <a:spcPct val="50000"/>
              </a:spcBef>
              <a:buAutoNum type="arabicPeriod"/>
            </a:pPr>
            <a:r>
              <a:rPr lang="en-GB" altLang="es-CL" sz="2000" dirty="0" smtClean="0">
                <a:latin typeface="Verdana" pitchFamily="34" charset="0"/>
              </a:rPr>
              <a:t>¿</a:t>
            </a:r>
            <a:r>
              <a:rPr lang="en-GB" altLang="es-CL" sz="2000" dirty="0" err="1" smtClean="0">
                <a:latin typeface="Verdana" pitchFamily="34" charset="0"/>
              </a:rPr>
              <a:t>Puede</a:t>
            </a:r>
            <a:r>
              <a:rPr lang="en-GB" altLang="es-CL" sz="2000" dirty="0" smtClean="0">
                <a:latin typeface="Verdana" pitchFamily="34" charset="0"/>
              </a:rPr>
              <a:t> circular </a:t>
            </a:r>
            <a:r>
              <a:rPr lang="en-GB" altLang="es-CL" sz="2000" dirty="0" err="1" smtClean="0">
                <a:latin typeface="Verdana" pitchFamily="34" charset="0"/>
              </a:rPr>
              <a:t>corriente</a:t>
            </a:r>
            <a:r>
              <a:rPr lang="en-GB" altLang="es-CL" sz="2000" dirty="0" smtClean="0">
                <a:latin typeface="Verdana" pitchFamily="34" charset="0"/>
              </a:rPr>
              <a:t> </a:t>
            </a:r>
            <a:r>
              <a:rPr lang="en-GB" altLang="es-CL" sz="2000" dirty="0" err="1" smtClean="0">
                <a:latin typeface="Verdana" pitchFamily="34" charset="0"/>
              </a:rPr>
              <a:t>por</a:t>
            </a:r>
            <a:r>
              <a:rPr lang="en-GB" altLang="es-CL" sz="2000" dirty="0" smtClean="0">
                <a:latin typeface="Verdana" pitchFamily="34" charset="0"/>
              </a:rPr>
              <a:t> </a:t>
            </a:r>
            <a:r>
              <a:rPr lang="en-GB" altLang="es-CL" sz="2000" dirty="0" err="1" smtClean="0">
                <a:latin typeface="Verdana" pitchFamily="34" charset="0"/>
              </a:rPr>
              <a:t>este</a:t>
            </a:r>
            <a:r>
              <a:rPr lang="en-GB" altLang="es-CL" sz="2000" dirty="0" smtClean="0">
                <a:latin typeface="Verdana" pitchFamily="34" charset="0"/>
              </a:rPr>
              <a:t> </a:t>
            </a:r>
            <a:r>
              <a:rPr lang="en-GB" altLang="es-CL" sz="2000" dirty="0" err="1" smtClean="0">
                <a:latin typeface="Verdana" pitchFamily="34" charset="0"/>
              </a:rPr>
              <a:t>circuito</a:t>
            </a:r>
            <a:r>
              <a:rPr lang="en-GB" altLang="es-CL" sz="2000" dirty="0" smtClean="0">
                <a:latin typeface="Verdana" pitchFamily="34" charset="0"/>
              </a:rPr>
              <a:t>? ¿</a:t>
            </a:r>
            <a:r>
              <a:rPr lang="en-GB" altLang="es-CL" sz="2000" dirty="0" err="1" smtClean="0">
                <a:latin typeface="Verdana" pitchFamily="34" charset="0"/>
              </a:rPr>
              <a:t>Por</a:t>
            </a:r>
            <a:r>
              <a:rPr lang="en-GB" altLang="es-CL" sz="2000" dirty="0" smtClean="0">
                <a:latin typeface="Verdana" pitchFamily="34" charset="0"/>
              </a:rPr>
              <a:t> </a:t>
            </a:r>
            <a:r>
              <a:rPr lang="en-GB" altLang="es-CL" sz="2000" dirty="0" err="1" smtClean="0">
                <a:latin typeface="Verdana" pitchFamily="34" charset="0"/>
              </a:rPr>
              <a:t>qué</a:t>
            </a:r>
            <a:r>
              <a:rPr lang="en-GB" altLang="es-CL" sz="2000" dirty="0" smtClean="0">
                <a:latin typeface="Verdana" pitchFamily="34" charset="0"/>
              </a:rPr>
              <a:t>?</a:t>
            </a:r>
            <a:endParaRPr lang="en-US" altLang="es-CL" sz="2000" dirty="0">
              <a:latin typeface="Verdana" pitchFamily="34" charset="0"/>
            </a:endParaRPr>
          </a:p>
        </p:txBody>
      </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a:xfrm>
            <a:off x="1285875" y="1700213"/>
            <a:ext cx="6769100" cy="631825"/>
          </a:xfrm>
        </p:spPr>
        <p:txBody>
          <a:bodyPr/>
          <a:lstStyle/>
          <a:p>
            <a:pPr algn="l" eaLnBrk="1" hangingPunct="1"/>
            <a:r>
              <a:rPr lang="en-GB" altLang="es-CL" sz="2000" b="1" dirty="0" smtClean="0">
                <a:solidFill>
                  <a:schemeClr val="tx1"/>
                </a:solidFill>
                <a:latin typeface="Verdana" pitchFamily="34" charset="0"/>
                <a:ea typeface="Verdana" pitchFamily="34" charset="0"/>
                <a:cs typeface="Verdana" pitchFamily="34" charset="0"/>
              </a:rPr>
              <a:t>Actividad:</a:t>
            </a:r>
            <a:br>
              <a:rPr lang="en-GB" altLang="es-CL" sz="2000" b="1" dirty="0" smtClean="0">
                <a:solidFill>
                  <a:schemeClr val="tx1"/>
                </a:solidFill>
                <a:latin typeface="Verdana" pitchFamily="34" charset="0"/>
                <a:ea typeface="Verdana" pitchFamily="34" charset="0"/>
                <a:cs typeface="Verdana" pitchFamily="34" charset="0"/>
              </a:rPr>
            </a:br>
            <a:r>
              <a:rPr lang="en-GB" altLang="es-CL" sz="2000" dirty="0" smtClean="0">
                <a:solidFill>
                  <a:schemeClr val="tx1"/>
                </a:solidFill>
                <a:latin typeface="Verdana" pitchFamily="34" charset="0"/>
                <a:ea typeface="Verdana" pitchFamily="34" charset="0"/>
                <a:cs typeface="Verdana" pitchFamily="34" charset="0"/>
              </a:rPr>
              <a:t>Copie el </a:t>
            </a:r>
            <a:r>
              <a:rPr lang="en-GB" altLang="es-CL" sz="2000" dirty="0" err="1" smtClean="0">
                <a:solidFill>
                  <a:schemeClr val="tx1"/>
                </a:solidFill>
                <a:latin typeface="Verdana" pitchFamily="34" charset="0"/>
                <a:ea typeface="Verdana" pitchFamily="34" charset="0"/>
                <a:cs typeface="Verdana" pitchFamily="34" charset="0"/>
              </a:rPr>
              <a:t>siguiente</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circuito</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básico</a:t>
            </a:r>
            <a:r>
              <a:rPr lang="en-GB" altLang="es-CL" sz="2000" dirty="0" smtClean="0">
                <a:solidFill>
                  <a:schemeClr val="tx1"/>
                </a:solidFill>
                <a:latin typeface="Verdana" pitchFamily="34" charset="0"/>
                <a:ea typeface="Verdana" pitchFamily="34" charset="0"/>
                <a:cs typeface="Verdana" pitchFamily="34" charset="0"/>
              </a:rPr>
              <a:t> en </a:t>
            </a:r>
            <a:r>
              <a:rPr lang="en-GB" altLang="es-CL" sz="2000" dirty="0" err="1" smtClean="0">
                <a:solidFill>
                  <a:schemeClr val="tx1"/>
                </a:solidFill>
                <a:latin typeface="Verdana" pitchFamily="34" charset="0"/>
                <a:ea typeface="Verdana" pitchFamily="34" charset="0"/>
                <a:cs typeface="Verdana" pitchFamily="34" charset="0"/>
              </a:rPr>
              <a:t>su</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cuaderno</a:t>
            </a:r>
            <a:r>
              <a:rPr lang="en-GB" altLang="es-CL" sz="2000" dirty="0" smtClean="0">
                <a:solidFill>
                  <a:schemeClr val="tx1"/>
                </a:solidFill>
                <a:latin typeface="Verdana" pitchFamily="34" charset="0"/>
                <a:ea typeface="Verdana" pitchFamily="34" charset="0"/>
                <a:cs typeface="Verdana" pitchFamily="34" charset="0"/>
              </a:rPr>
              <a:t> y </a:t>
            </a:r>
            <a:r>
              <a:rPr lang="en-GB" altLang="es-CL" sz="2000" dirty="0" err="1" smtClean="0">
                <a:solidFill>
                  <a:schemeClr val="tx1"/>
                </a:solidFill>
                <a:latin typeface="Verdana" pitchFamily="34" charset="0"/>
                <a:ea typeface="Verdana" pitchFamily="34" charset="0"/>
                <a:cs typeface="Verdana" pitchFamily="34" charset="0"/>
              </a:rPr>
              <a:t>las</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preguntas</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planteadas</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luego</a:t>
            </a:r>
            <a:r>
              <a:rPr lang="en-GB" altLang="es-CL" sz="2000" dirty="0" smtClean="0">
                <a:solidFill>
                  <a:schemeClr val="tx1"/>
                </a:solidFill>
                <a:latin typeface="Verdana" pitchFamily="34" charset="0"/>
                <a:ea typeface="Verdana" pitchFamily="34" charset="0"/>
                <a:cs typeface="Verdana" pitchFamily="34" charset="0"/>
              </a:rPr>
              <a:t> </a:t>
            </a:r>
            <a:r>
              <a:rPr lang="en-GB" altLang="es-CL" sz="2000" dirty="0" err="1" smtClean="0">
                <a:solidFill>
                  <a:schemeClr val="tx1"/>
                </a:solidFill>
                <a:latin typeface="Verdana" pitchFamily="34" charset="0"/>
                <a:ea typeface="Verdana" pitchFamily="34" charset="0"/>
                <a:cs typeface="Verdana" pitchFamily="34" charset="0"/>
              </a:rPr>
              <a:t>responda</a:t>
            </a:r>
            <a:r>
              <a:rPr lang="en-GB" altLang="es-CL" sz="2000" dirty="0" smtClean="0">
                <a:solidFill>
                  <a:schemeClr val="tx1"/>
                </a:solidFill>
                <a:latin typeface="Verdana" pitchFamily="34" charset="0"/>
                <a:ea typeface="Verdana" pitchFamily="34" charset="0"/>
                <a:cs typeface="Verdana" pitchFamily="34" charset="0"/>
              </a:rPr>
              <a:t>:</a:t>
            </a:r>
            <a:endParaRPr lang="en-US" altLang="es-CL" sz="2000" dirty="0" smtClean="0">
              <a:solidFill>
                <a:schemeClr val="tx1"/>
              </a:solidFill>
              <a:latin typeface="Verdana" pitchFamily="34" charset="0"/>
              <a:ea typeface="Verdana" pitchFamily="34" charset="0"/>
              <a:cs typeface="Verdana" pitchFamily="34" charset="0"/>
            </a:endParaRPr>
          </a:p>
        </p:txBody>
      </p:sp>
      <p:sp>
        <p:nvSpPr>
          <p:cNvPr id="22" name="21 Marcador de número de diapositiva"/>
          <p:cNvSpPr>
            <a:spLocks noGrp="1"/>
          </p:cNvSpPr>
          <p:nvPr>
            <p:ph type="sldNum" sz="quarter" idx="12"/>
          </p:nvPr>
        </p:nvSpPr>
        <p:spPr/>
        <p:txBody>
          <a:bodyPr/>
          <a:lstStyle/>
          <a:p>
            <a:pPr>
              <a:defRPr/>
            </a:pPr>
            <a:fld id="{3D71F66F-99D2-4287-A887-67E087887B44}" type="slidenum">
              <a:rPr lang="es-CL" smtClean="0"/>
              <a:pPr>
                <a:defRPr/>
              </a:pPr>
              <a:t>14</a:t>
            </a:fld>
            <a:endParaRPr lang="es-CL"/>
          </a:p>
        </p:txBody>
      </p:sp>
    </p:spTree>
    <p:extLst>
      <p:ext uri="{BB962C8B-B14F-4D97-AF65-F5344CB8AC3E}">
        <p14:creationId xmlns:p14="http://schemas.microsoft.com/office/powerpoint/2010/main" val="3335405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85475" y="1556792"/>
            <a:ext cx="6769099" cy="432048"/>
          </a:xfrm>
        </p:spPr>
        <p:txBody>
          <a:bodyPr/>
          <a:lstStyle/>
          <a:p>
            <a:pPr algn="l" eaLnBrk="1" hangingPunct="1"/>
            <a:r>
              <a:rPr lang="en-GB" altLang="es-CL" sz="2000" b="1" dirty="0" err="1" smtClean="0">
                <a:solidFill>
                  <a:schemeClr val="tx1"/>
                </a:solidFill>
                <a:latin typeface="Verdana" pitchFamily="34" charset="0"/>
                <a:ea typeface="Verdana" pitchFamily="34" charset="0"/>
                <a:cs typeface="Verdana" pitchFamily="34" charset="0"/>
              </a:rPr>
              <a:t>Respuesta</a:t>
            </a:r>
            <a:r>
              <a:rPr lang="en-GB" altLang="es-CL" sz="2000" b="1" dirty="0" err="1" smtClean="0">
                <a:latin typeface="Verdana" pitchFamily="34" charset="0"/>
                <a:ea typeface="Verdana" pitchFamily="34" charset="0"/>
                <a:cs typeface="Verdana" pitchFamily="34" charset="0"/>
              </a:rPr>
              <a:t>s</a:t>
            </a:r>
            <a:r>
              <a:rPr lang="en-GB" altLang="es-CL" sz="2000" b="1" dirty="0" smtClean="0">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actividad</a:t>
            </a:r>
            <a:r>
              <a:rPr lang="en-GB" altLang="es-CL" sz="2000" b="1" dirty="0" smtClean="0">
                <a:solidFill>
                  <a:schemeClr val="tx1"/>
                </a:solidFill>
                <a:latin typeface="Verdana" pitchFamily="34" charset="0"/>
                <a:ea typeface="Verdana" pitchFamily="34" charset="0"/>
                <a:cs typeface="Verdana" pitchFamily="34" charset="0"/>
              </a:rPr>
              <a:t>:</a:t>
            </a:r>
            <a:br>
              <a:rPr lang="en-GB" altLang="es-CL" sz="2000" b="1" dirty="0" smtClean="0">
                <a:solidFill>
                  <a:schemeClr val="tx1"/>
                </a:solidFill>
                <a:latin typeface="Verdana" pitchFamily="34" charset="0"/>
                <a:ea typeface="Verdana" pitchFamily="34" charset="0"/>
                <a:cs typeface="Verdana" pitchFamily="34" charset="0"/>
              </a:rPr>
            </a:br>
            <a:endParaRPr lang="en-US" altLang="es-CL" sz="2000" dirty="0" smtClean="0">
              <a:solidFill>
                <a:schemeClr val="tx1"/>
              </a:solidFill>
              <a:latin typeface="Verdana" pitchFamily="34" charset="0"/>
              <a:ea typeface="Verdana" pitchFamily="34" charset="0"/>
              <a:cs typeface="Verdana" pitchFamily="34" charset="0"/>
            </a:endParaRPr>
          </a:p>
        </p:txBody>
      </p:sp>
      <p:sp>
        <p:nvSpPr>
          <p:cNvPr id="27" name="Rectangle 23"/>
          <p:cNvSpPr>
            <a:spLocks noChangeArrowheads="1"/>
          </p:cNvSpPr>
          <p:nvPr/>
        </p:nvSpPr>
        <p:spPr bwMode="auto">
          <a:xfrm>
            <a:off x="971600" y="1916833"/>
            <a:ext cx="58536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AutoNum type="arabicPeriod"/>
            </a:pPr>
            <a:r>
              <a:rPr lang="en-GB" altLang="es-CL" b="1" dirty="0" err="1" smtClean="0">
                <a:latin typeface="Verdana" pitchFamily="34" charset="0"/>
              </a:rPr>
              <a:t>Identifique</a:t>
            </a:r>
            <a:r>
              <a:rPr lang="en-GB" altLang="es-CL" b="1" dirty="0" smtClean="0">
                <a:latin typeface="Verdana" pitchFamily="34" charset="0"/>
              </a:rPr>
              <a:t> el </a:t>
            </a:r>
            <a:r>
              <a:rPr lang="en-GB" altLang="es-CL" b="1" dirty="0" err="1" smtClean="0">
                <a:latin typeface="Verdana" pitchFamily="34" charset="0"/>
              </a:rPr>
              <a:t>interruptor</a:t>
            </a:r>
            <a:r>
              <a:rPr lang="en-GB" altLang="es-CL" b="1" dirty="0" smtClean="0">
                <a:latin typeface="Verdana" pitchFamily="34" charset="0"/>
              </a:rPr>
              <a:t>.</a:t>
            </a:r>
          </a:p>
          <a:p>
            <a:pPr marL="457200" indent="-457200" eaLnBrk="1" hangingPunct="1">
              <a:spcBef>
                <a:spcPct val="50000"/>
              </a:spcBef>
              <a:buAutoNum type="arabicPeriod"/>
            </a:pPr>
            <a:r>
              <a:rPr lang="en-GB" altLang="es-CL" b="1" dirty="0" smtClean="0">
                <a:latin typeface="Verdana" pitchFamily="34" charset="0"/>
              </a:rPr>
              <a:t>El </a:t>
            </a:r>
            <a:r>
              <a:rPr lang="en-GB" altLang="es-CL" b="1" dirty="0" err="1" smtClean="0">
                <a:latin typeface="Verdana" pitchFamily="34" charset="0"/>
              </a:rPr>
              <a:t>interruptor</a:t>
            </a:r>
            <a:r>
              <a:rPr lang="en-GB" altLang="es-CL" b="1" dirty="0" smtClean="0">
                <a:latin typeface="Verdana" pitchFamily="34" charset="0"/>
              </a:rPr>
              <a:t> ¿Se </a:t>
            </a:r>
            <a:r>
              <a:rPr lang="en-GB" altLang="es-CL" b="1" dirty="0" err="1" smtClean="0">
                <a:latin typeface="Verdana" pitchFamily="34" charset="0"/>
              </a:rPr>
              <a:t>encuentra</a:t>
            </a:r>
            <a:r>
              <a:rPr lang="en-GB" altLang="es-CL" b="1" dirty="0">
                <a:latin typeface="Verdana" pitchFamily="34" charset="0"/>
              </a:rPr>
              <a:t> </a:t>
            </a:r>
            <a:r>
              <a:rPr lang="en-GB" altLang="es-CL" b="1" dirty="0" err="1" smtClean="0">
                <a:latin typeface="Verdana" pitchFamily="34" charset="0"/>
              </a:rPr>
              <a:t>cerrado</a:t>
            </a:r>
            <a:r>
              <a:rPr lang="en-GB" altLang="es-CL" b="1" dirty="0" smtClean="0">
                <a:latin typeface="Verdana" pitchFamily="34" charset="0"/>
              </a:rPr>
              <a:t> o </a:t>
            </a:r>
            <a:r>
              <a:rPr lang="en-GB" altLang="es-CL" b="1" dirty="0" err="1" smtClean="0">
                <a:latin typeface="Verdana" pitchFamily="34" charset="0"/>
              </a:rPr>
              <a:t>abierto</a:t>
            </a:r>
            <a:r>
              <a:rPr lang="en-GB" altLang="es-CL" b="1" dirty="0" smtClean="0">
                <a:latin typeface="Verdana" pitchFamily="34" charset="0"/>
              </a:rPr>
              <a:t>? </a:t>
            </a:r>
          </a:p>
          <a:p>
            <a:pPr eaLnBrk="1" hangingPunct="1">
              <a:spcBef>
                <a:spcPct val="50000"/>
              </a:spcBef>
            </a:pPr>
            <a:r>
              <a:rPr lang="en-GB" altLang="es-CL" dirty="0" smtClean="0">
                <a:latin typeface="Verdana" pitchFamily="34" charset="0"/>
              </a:rPr>
              <a:t>R: Se </a:t>
            </a:r>
            <a:r>
              <a:rPr lang="en-GB" altLang="es-CL" dirty="0" err="1" smtClean="0">
                <a:latin typeface="Verdana" pitchFamily="34" charset="0"/>
              </a:rPr>
              <a:t>encuentra</a:t>
            </a:r>
            <a:r>
              <a:rPr lang="en-GB" altLang="es-CL" dirty="0" smtClean="0">
                <a:latin typeface="Verdana" pitchFamily="34" charset="0"/>
              </a:rPr>
              <a:t> </a:t>
            </a:r>
            <a:r>
              <a:rPr lang="en-GB" altLang="es-CL" dirty="0" err="1" smtClean="0">
                <a:latin typeface="Verdana" pitchFamily="34" charset="0"/>
              </a:rPr>
              <a:t>abierto</a:t>
            </a:r>
            <a:r>
              <a:rPr lang="en-GB" altLang="es-CL" dirty="0" smtClean="0">
                <a:latin typeface="Verdana" pitchFamily="34" charset="0"/>
              </a:rPr>
              <a:t>.</a:t>
            </a:r>
            <a:endParaRPr lang="en-GB" altLang="es-CL" dirty="0">
              <a:latin typeface="Verdana" pitchFamily="34" charset="0"/>
            </a:endParaRPr>
          </a:p>
          <a:p>
            <a:pPr marL="457200" indent="-457200" eaLnBrk="1" hangingPunct="1">
              <a:spcBef>
                <a:spcPct val="50000"/>
              </a:spcBef>
              <a:buAutoNum type="arabicPeriod" startAt="3"/>
            </a:pPr>
            <a:r>
              <a:rPr lang="en-GB" altLang="es-CL" b="1" dirty="0" smtClean="0">
                <a:latin typeface="Verdana" pitchFamily="34" charset="0"/>
              </a:rPr>
              <a:t>¿Se </a:t>
            </a:r>
            <a:r>
              <a:rPr lang="en-GB" altLang="es-CL" b="1" dirty="0" err="1" smtClean="0">
                <a:latin typeface="Verdana" pitchFamily="34" charset="0"/>
              </a:rPr>
              <a:t>podrá</a:t>
            </a:r>
            <a:r>
              <a:rPr lang="en-GB" altLang="es-CL" b="1" dirty="0" smtClean="0">
                <a:latin typeface="Verdana" pitchFamily="34" charset="0"/>
              </a:rPr>
              <a:t> </a:t>
            </a:r>
            <a:r>
              <a:rPr lang="en-GB" altLang="es-CL" b="1" dirty="0" err="1" smtClean="0">
                <a:latin typeface="Verdana" pitchFamily="34" charset="0"/>
              </a:rPr>
              <a:t>prender</a:t>
            </a:r>
            <a:r>
              <a:rPr lang="en-GB" altLang="es-CL" b="1" dirty="0" smtClean="0">
                <a:latin typeface="Verdana" pitchFamily="34" charset="0"/>
              </a:rPr>
              <a:t> la </a:t>
            </a:r>
            <a:r>
              <a:rPr lang="en-GB" altLang="es-CL" b="1" dirty="0" err="1" smtClean="0">
                <a:latin typeface="Verdana" pitchFamily="34" charset="0"/>
              </a:rPr>
              <a:t>ampolleta</a:t>
            </a:r>
            <a:r>
              <a:rPr lang="en-GB" altLang="es-CL" b="1" dirty="0" smtClean="0">
                <a:latin typeface="Verdana" pitchFamily="34" charset="0"/>
              </a:rPr>
              <a:t>? ¿</a:t>
            </a:r>
            <a:r>
              <a:rPr lang="en-GB" altLang="es-CL" b="1" dirty="0" err="1" smtClean="0">
                <a:latin typeface="Verdana" pitchFamily="34" charset="0"/>
              </a:rPr>
              <a:t>Por</a:t>
            </a:r>
            <a:r>
              <a:rPr lang="en-GB" altLang="es-CL" b="1" dirty="0" smtClean="0">
                <a:latin typeface="Verdana" pitchFamily="34" charset="0"/>
              </a:rPr>
              <a:t> </a:t>
            </a:r>
            <a:r>
              <a:rPr lang="en-GB" altLang="es-CL" b="1" dirty="0" err="1" smtClean="0">
                <a:latin typeface="Verdana" pitchFamily="34" charset="0"/>
              </a:rPr>
              <a:t>qué</a:t>
            </a:r>
            <a:r>
              <a:rPr lang="en-GB" altLang="es-CL" b="1" dirty="0" smtClean="0">
                <a:latin typeface="Verdana" pitchFamily="34" charset="0"/>
              </a:rPr>
              <a:t>?</a:t>
            </a:r>
          </a:p>
          <a:p>
            <a:pPr eaLnBrk="1" hangingPunct="1">
              <a:spcBef>
                <a:spcPct val="50000"/>
              </a:spcBef>
            </a:pPr>
            <a:r>
              <a:rPr lang="en-GB" altLang="es-CL" dirty="0" smtClean="0">
                <a:latin typeface="Verdana" pitchFamily="34" charset="0"/>
              </a:rPr>
              <a:t>R: No, </a:t>
            </a:r>
            <a:r>
              <a:rPr lang="en-GB" altLang="es-CL" dirty="0" err="1" smtClean="0">
                <a:latin typeface="Verdana" pitchFamily="34" charset="0"/>
              </a:rPr>
              <a:t>porque</a:t>
            </a:r>
            <a:r>
              <a:rPr lang="en-GB" altLang="es-CL" dirty="0" smtClean="0">
                <a:latin typeface="Verdana" pitchFamily="34" charset="0"/>
              </a:rPr>
              <a:t> no le </a:t>
            </a:r>
            <a:r>
              <a:rPr lang="en-GB" altLang="es-CL" dirty="0" err="1" smtClean="0">
                <a:latin typeface="Verdana" pitchFamily="34" charset="0"/>
              </a:rPr>
              <a:t>llega</a:t>
            </a:r>
            <a:r>
              <a:rPr lang="en-GB" altLang="es-CL" dirty="0" smtClean="0">
                <a:latin typeface="Verdana" pitchFamily="34" charset="0"/>
              </a:rPr>
              <a:t> </a:t>
            </a:r>
            <a:r>
              <a:rPr lang="en-GB" altLang="es-CL" dirty="0" err="1" smtClean="0">
                <a:latin typeface="Verdana" pitchFamily="34" charset="0"/>
              </a:rPr>
              <a:t>corriente</a:t>
            </a:r>
            <a:r>
              <a:rPr lang="en-GB" altLang="es-CL" dirty="0" smtClean="0">
                <a:latin typeface="Verdana" pitchFamily="34" charset="0"/>
              </a:rPr>
              <a:t>.</a:t>
            </a:r>
          </a:p>
          <a:p>
            <a:pPr eaLnBrk="1" hangingPunct="1">
              <a:spcBef>
                <a:spcPct val="50000"/>
              </a:spcBef>
            </a:pPr>
            <a:r>
              <a:rPr lang="en-GB" altLang="es-CL" dirty="0" smtClean="0">
                <a:latin typeface="Verdana" pitchFamily="34" charset="0"/>
              </a:rPr>
              <a:t>5. </a:t>
            </a:r>
            <a:r>
              <a:rPr lang="en-GB" altLang="es-CL" b="1" dirty="0" smtClean="0">
                <a:latin typeface="Verdana" pitchFamily="34" charset="0"/>
              </a:rPr>
              <a:t>¿</a:t>
            </a:r>
            <a:r>
              <a:rPr lang="en-GB" altLang="es-CL" b="1" dirty="0" err="1" smtClean="0">
                <a:latin typeface="Verdana" pitchFamily="34" charset="0"/>
              </a:rPr>
              <a:t>Puede</a:t>
            </a:r>
            <a:r>
              <a:rPr lang="en-GB" altLang="es-CL" b="1" dirty="0" smtClean="0">
                <a:latin typeface="Verdana" pitchFamily="34" charset="0"/>
              </a:rPr>
              <a:t> circular </a:t>
            </a:r>
            <a:r>
              <a:rPr lang="en-GB" altLang="es-CL" b="1" dirty="0" err="1" smtClean="0">
                <a:latin typeface="Verdana" pitchFamily="34" charset="0"/>
              </a:rPr>
              <a:t>corrient</a:t>
            </a:r>
            <a:r>
              <a:rPr lang="en-GB" altLang="es-CL" b="1" dirty="0" err="1">
                <a:latin typeface="Verdana" pitchFamily="34" charset="0"/>
              </a:rPr>
              <a:t>e</a:t>
            </a:r>
            <a:r>
              <a:rPr lang="en-GB" altLang="es-CL" b="1" dirty="0" smtClean="0">
                <a:latin typeface="Verdana" pitchFamily="34" charset="0"/>
              </a:rPr>
              <a:t>  </a:t>
            </a:r>
            <a:r>
              <a:rPr lang="en-GB" altLang="es-CL" b="1" dirty="0" err="1" smtClean="0">
                <a:latin typeface="Verdana" pitchFamily="34" charset="0"/>
              </a:rPr>
              <a:t>por</a:t>
            </a:r>
            <a:r>
              <a:rPr lang="en-GB" altLang="es-CL" b="1" dirty="0" smtClean="0">
                <a:latin typeface="Verdana" pitchFamily="34" charset="0"/>
              </a:rPr>
              <a:t> </a:t>
            </a:r>
            <a:r>
              <a:rPr lang="en-GB" altLang="es-CL" b="1" dirty="0" err="1" smtClean="0">
                <a:latin typeface="Verdana" pitchFamily="34" charset="0"/>
              </a:rPr>
              <a:t>este</a:t>
            </a:r>
            <a:r>
              <a:rPr lang="en-GB" altLang="es-CL" b="1" dirty="0" smtClean="0">
                <a:latin typeface="Verdana" pitchFamily="34" charset="0"/>
              </a:rPr>
              <a:t> </a:t>
            </a:r>
            <a:r>
              <a:rPr lang="en-GB" altLang="es-CL" b="1" dirty="0" err="1" smtClean="0">
                <a:latin typeface="Verdana" pitchFamily="34" charset="0"/>
              </a:rPr>
              <a:t>circuito</a:t>
            </a:r>
            <a:r>
              <a:rPr lang="en-GB" altLang="es-CL" b="1" dirty="0" smtClean="0">
                <a:latin typeface="Verdana" pitchFamily="34" charset="0"/>
              </a:rPr>
              <a:t>? ¿</a:t>
            </a:r>
            <a:r>
              <a:rPr lang="en-GB" altLang="es-CL" b="1" dirty="0" err="1" smtClean="0">
                <a:latin typeface="Verdana" pitchFamily="34" charset="0"/>
              </a:rPr>
              <a:t>Por</a:t>
            </a:r>
            <a:r>
              <a:rPr lang="en-GB" altLang="es-CL" b="1" dirty="0" smtClean="0">
                <a:latin typeface="Verdana" pitchFamily="34" charset="0"/>
              </a:rPr>
              <a:t> </a:t>
            </a:r>
            <a:r>
              <a:rPr lang="en-GB" altLang="es-CL" b="1" dirty="0" err="1" smtClean="0">
                <a:latin typeface="Verdana" pitchFamily="34" charset="0"/>
              </a:rPr>
              <a:t>qué</a:t>
            </a:r>
            <a:r>
              <a:rPr lang="en-GB" altLang="es-CL" b="1" dirty="0" smtClean="0">
                <a:latin typeface="Verdana" pitchFamily="34" charset="0"/>
              </a:rPr>
              <a:t>?</a:t>
            </a:r>
          </a:p>
          <a:p>
            <a:pPr eaLnBrk="1" hangingPunct="1">
              <a:spcBef>
                <a:spcPct val="50000"/>
              </a:spcBef>
            </a:pPr>
            <a:r>
              <a:rPr lang="en-GB" altLang="es-CL" dirty="0" smtClean="0">
                <a:latin typeface="Verdana" pitchFamily="34" charset="0"/>
              </a:rPr>
              <a:t>R: No, no </a:t>
            </a:r>
            <a:r>
              <a:rPr lang="en-GB" altLang="es-CL" dirty="0" err="1" smtClean="0">
                <a:latin typeface="Verdana" pitchFamily="34" charset="0"/>
              </a:rPr>
              <a:t>puede</a:t>
            </a:r>
            <a:r>
              <a:rPr lang="en-GB" altLang="es-CL" dirty="0" smtClean="0">
                <a:latin typeface="Verdana" pitchFamily="34" charset="0"/>
              </a:rPr>
              <a:t> circular </a:t>
            </a:r>
            <a:r>
              <a:rPr lang="en-GB" altLang="es-CL" dirty="0" err="1" smtClean="0">
                <a:latin typeface="Verdana" pitchFamily="34" charset="0"/>
              </a:rPr>
              <a:t>corriente</a:t>
            </a:r>
            <a:r>
              <a:rPr lang="en-GB" altLang="es-CL" dirty="0" smtClean="0">
                <a:latin typeface="Verdana" pitchFamily="34" charset="0"/>
              </a:rPr>
              <a:t> </a:t>
            </a:r>
            <a:r>
              <a:rPr lang="en-GB" altLang="es-CL" dirty="0" err="1" smtClean="0">
                <a:latin typeface="Verdana" pitchFamily="34" charset="0"/>
              </a:rPr>
              <a:t>porque</a:t>
            </a:r>
            <a:r>
              <a:rPr lang="en-GB" altLang="es-CL" dirty="0" smtClean="0">
                <a:latin typeface="Verdana" pitchFamily="34" charset="0"/>
              </a:rPr>
              <a:t> al </a:t>
            </a:r>
            <a:r>
              <a:rPr lang="en-GB" altLang="es-CL" dirty="0" err="1" smtClean="0">
                <a:latin typeface="Verdana" pitchFamily="34" charset="0"/>
              </a:rPr>
              <a:t>estar</a:t>
            </a:r>
            <a:r>
              <a:rPr lang="en-GB" altLang="es-CL" dirty="0" smtClean="0">
                <a:latin typeface="Verdana" pitchFamily="34" charset="0"/>
              </a:rPr>
              <a:t> </a:t>
            </a:r>
            <a:r>
              <a:rPr lang="en-GB" altLang="es-CL" dirty="0">
                <a:latin typeface="Verdana" pitchFamily="34" charset="0"/>
              </a:rPr>
              <a:t>el </a:t>
            </a:r>
            <a:r>
              <a:rPr lang="en-GB" altLang="es-CL" dirty="0" err="1" smtClean="0">
                <a:latin typeface="Verdana" pitchFamily="34" charset="0"/>
              </a:rPr>
              <a:t>interriptor</a:t>
            </a:r>
            <a:r>
              <a:rPr lang="en-GB" altLang="es-CL" dirty="0" smtClean="0">
                <a:latin typeface="Verdana" pitchFamily="34" charset="0"/>
              </a:rPr>
              <a:t> en </a:t>
            </a:r>
            <a:r>
              <a:rPr lang="en-GB" altLang="es-CL" dirty="0" err="1" smtClean="0">
                <a:latin typeface="Verdana" pitchFamily="34" charset="0"/>
              </a:rPr>
              <a:t>posición</a:t>
            </a:r>
            <a:r>
              <a:rPr lang="en-GB" altLang="es-CL" dirty="0" smtClean="0">
                <a:latin typeface="Verdana" pitchFamily="34" charset="0"/>
              </a:rPr>
              <a:t> </a:t>
            </a:r>
            <a:r>
              <a:rPr lang="en-GB" altLang="es-CL" dirty="0" err="1" smtClean="0">
                <a:latin typeface="Verdana" pitchFamily="34" charset="0"/>
              </a:rPr>
              <a:t>abierto</a:t>
            </a:r>
            <a:r>
              <a:rPr lang="en-GB" altLang="es-CL" dirty="0" smtClean="0">
                <a:latin typeface="Verdana" pitchFamily="34" charset="0"/>
              </a:rPr>
              <a:t> </a:t>
            </a:r>
            <a:r>
              <a:rPr lang="en-GB" altLang="es-CL" dirty="0" err="1" smtClean="0">
                <a:latin typeface="Verdana" pitchFamily="34" charset="0"/>
              </a:rPr>
              <a:t>decimos</a:t>
            </a:r>
            <a:r>
              <a:rPr lang="en-GB" altLang="es-CL" dirty="0" smtClean="0">
                <a:latin typeface="Verdana" pitchFamily="34" charset="0"/>
              </a:rPr>
              <a:t> </a:t>
            </a:r>
            <a:r>
              <a:rPr lang="en-GB" altLang="es-CL" dirty="0" err="1" smtClean="0">
                <a:latin typeface="Verdana" pitchFamily="34" charset="0"/>
              </a:rPr>
              <a:t>que</a:t>
            </a:r>
            <a:r>
              <a:rPr lang="en-GB" altLang="es-CL" dirty="0" smtClean="0">
                <a:latin typeface="Verdana" pitchFamily="34" charset="0"/>
              </a:rPr>
              <a:t> el </a:t>
            </a:r>
            <a:r>
              <a:rPr lang="en-GB" altLang="es-CL" dirty="0" err="1" smtClean="0">
                <a:latin typeface="Verdana" pitchFamily="34" charset="0"/>
              </a:rPr>
              <a:t>circuito</a:t>
            </a:r>
            <a:r>
              <a:rPr lang="en-GB" altLang="es-CL" dirty="0" smtClean="0">
                <a:latin typeface="Verdana" pitchFamily="34" charset="0"/>
              </a:rPr>
              <a:t> </a:t>
            </a:r>
            <a:r>
              <a:rPr lang="en-GB" altLang="es-CL" dirty="0" err="1" smtClean="0">
                <a:latin typeface="Verdana" pitchFamily="34" charset="0"/>
              </a:rPr>
              <a:t>está</a:t>
            </a:r>
            <a:r>
              <a:rPr lang="en-GB" altLang="es-CL" dirty="0" smtClean="0">
                <a:latin typeface="Verdana" pitchFamily="34" charset="0"/>
              </a:rPr>
              <a:t> </a:t>
            </a:r>
            <a:r>
              <a:rPr lang="en-GB" altLang="es-CL" dirty="0" err="1" smtClean="0">
                <a:latin typeface="Verdana" pitchFamily="34" charset="0"/>
              </a:rPr>
              <a:t>abierto</a:t>
            </a:r>
            <a:r>
              <a:rPr lang="en-GB" altLang="es-CL" dirty="0" smtClean="0">
                <a:latin typeface="Verdana" pitchFamily="34" charset="0"/>
              </a:rPr>
              <a:t> y no hay </a:t>
            </a:r>
            <a:r>
              <a:rPr lang="en-GB" altLang="es-CL" dirty="0" err="1" smtClean="0">
                <a:latin typeface="Verdana" pitchFamily="34" charset="0"/>
              </a:rPr>
              <a:t>desplazamiento</a:t>
            </a:r>
            <a:r>
              <a:rPr lang="en-GB" altLang="es-CL" dirty="0" smtClean="0">
                <a:latin typeface="Verdana" pitchFamily="34" charset="0"/>
              </a:rPr>
              <a:t> de </a:t>
            </a:r>
            <a:r>
              <a:rPr lang="en-GB" altLang="es-CL" dirty="0" err="1" smtClean="0">
                <a:latin typeface="Verdana" pitchFamily="34" charset="0"/>
              </a:rPr>
              <a:t>electrones</a:t>
            </a:r>
            <a:r>
              <a:rPr lang="en-GB" altLang="es-CL" dirty="0" smtClean="0">
                <a:latin typeface="Verdana" pitchFamily="34" charset="0"/>
              </a:rPr>
              <a:t>. </a:t>
            </a:r>
            <a:endParaRPr lang="en-US" altLang="es-CL" dirty="0">
              <a:latin typeface="Verdana" pitchFamily="34" charset="0"/>
            </a:endParaRPr>
          </a:p>
        </p:txBody>
      </p:sp>
      <p:sp>
        <p:nvSpPr>
          <p:cNvPr id="29" name="28 Elipse"/>
          <p:cNvSpPr/>
          <p:nvPr/>
        </p:nvSpPr>
        <p:spPr>
          <a:xfrm>
            <a:off x="8316416" y="3140968"/>
            <a:ext cx="640919"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22" name="21 Grupo"/>
          <p:cNvGrpSpPr/>
          <p:nvPr/>
        </p:nvGrpSpPr>
        <p:grpSpPr>
          <a:xfrm rot="5400000">
            <a:off x="6403628" y="3037532"/>
            <a:ext cx="2797317" cy="1996078"/>
            <a:chOff x="5360753" y="2441816"/>
            <a:chExt cx="2797317" cy="1996078"/>
          </a:xfrm>
        </p:grpSpPr>
        <p:grpSp>
          <p:nvGrpSpPr>
            <p:cNvPr id="23" name="Group 15"/>
            <p:cNvGrpSpPr>
              <a:grpSpLocks/>
            </p:cNvGrpSpPr>
            <p:nvPr/>
          </p:nvGrpSpPr>
          <p:grpSpPr bwMode="auto">
            <a:xfrm>
              <a:off x="6589173" y="2441816"/>
              <a:ext cx="66743" cy="359377"/>
              <a:chOff x="1500" y="11715"/>
              <a:chExt cx="120" cy="675"/>
            </a:xfrm>
          </p:grpSpPr>
          <p:sp>
            <p:nvSpPr>
              <p:cNvPr id="39" name="Line 16"/>
              <p:cNvSpPr>
                <a:spLocks noChangeShapeType="1"/>
              </p:cNvSpPr>
              <p:nvPr/>
            </p:nvSpPr>
            <p:spPr bwMode="auto">
              <a:xfrm>
                <a:off x="1500" y="11715"/>
                <a:ext cx="0" cy="67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40" name="Line 17"/>
              <p:cNvSpPr>
                <a:spLocks noChangeShapeType="1"/>
              </p:cNvSpPr>
              <p:nvPr/>
            </p:nvSpPr>
            <p:spPr bwMode="auto">
              <a:xfrm>
                <a:off x="1620" y="11939"/>
                <a:ext cx="0" cy="28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grpSp>
          <p:nvGrpSpPr>
            <p:cNvPr id="24" name="2 Grupo"/>
            <p:cNvGrpSpPr/>
            <p:nvPr/>
          </p:nvGrpSpPr>
          <p:grpSpPr>
            <a:xfrm>
              <a:off x="5360753" y="2625240"/>
              <a:ext cx="2797317" cy="1812654"/>
              <a:chOff x="5360753" y="2625240"/>
              <a:chExt cx="2797317" cy="1812654"/>
            </a:xfrm>
          </p:grpSpPr>
          <p:sp>
            <p:nvSpPr>
              <p:cNvPr id="26" name="Line 7"/>
              <p:cNvSpPr>
                <a:spLocks noChangeShapeType="1"/>
              </p:cNvSpPr>
              <p:nvPr/>
            </p:nvSpPr>
            <p:spPr bwMode="auto">
              <a:xfrm>
                <a:off x="5360753" y="2625240"/>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30" name="Line 8"/>
              <p:cNvSpPr>
                <a:spLocks noChangeShapeType="1"/>
              </p:cNvSpPr>
              <p:nvPr/>
            </p:nvSpPr>
            <p:spPr bwMode="auto">
              <a:xfrm>
                <a:off x="6280801" y="2629389"/>
                <a:ext cx="305838"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31" name="Line 9"/>
              <p:cNvSpPr>
                <a:spLocks noChangeShapeType="1"/>
              </p:cNvSpPr>
              <p:nvPr/>
            </p:nvSpPr>
            <p:spPr bwMode="auto">
              <a:xfrm>
                <a:off x="5360754" y="4285179"/>
                <a:ext cx="1296145" cy="869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nvGrpSpPr>
              <p:cNvPr id="32" name="Group 10"/>
              <p:cNvGrpSpPr>
                <a:grpSpLocks/>
              </p:cNvGrpSpPr>
              <p:nvPr/>
            </p:nvGrpSpPr>
            <p:grpSpPr bwMode="auto">
              <a:xfrm>
                <a:off x="6656757" y="4149895"/>
                <a:ext cx="288095" cy="287999"/>
                <a:chOff x="2781" y="3538"/>
                <a:chExt cx="341" cy="347"/>
              </a:xfrm>
            </p:grpSpPr>
            <p:sp>
              <p:nvSpPr>
                <p:cNvPr id="37" name="Oval 11"/>
                <p:cNvSpPr>
                  <a:spLocks noChangeArrowheads="1"/>
                </p:cNvSpPr>
                <p:nvPr/>
              </p:nvSpPr>
              <p:spPr bwMode="auto">
                <a:xfrm>
                  <a:off x="2781" y="3538"/>
                  <a:ext cx="341" cy="347"/>
                </a:xfrm>
                <a:prstGeom prst="ellipse">
                  <a:avLst/>
                </a:prstGeom>
                <a:solidFill>
                  <a:srgbClr val="FFFFFF"/>
                </a:solidFill>
                <a:ln w="38100">
                  <a:solidFill>
                    <a:srgbClr val="FFC000"/>
                  </a:solidFill>
                  <a:round/>
                  <a:headEnd/>
                  <a:tailEnd/>
                </a:ln>
              </p:spPr>
              <p:txBody>
                <a:bodyPr/>
                <a:lstStyle/>
                <a:p>
                  <a:pPr>
                    <a:defRPr/>
                  </a:pPr>
                  <a:endParaRPr lang="es-CL" b="1">
                    <a:solidFill>
                      <a:srgbClr val="000000"/>
                    </a:solidFill>
                    <a:latin typeface="Comic Sans MS" pitchFamily="1" charset="0"/>
                    <a:cs typeface="+mn-cs"/>
                  </a:endParaRPr>
                </a:p>
              </p:txBody>
            </p:sp>
            <p:sp>
              <p:nvSpPr>
                <p:cNvPr id="38" name="Freeform 12"/>
                <p:cNvSpPr>
                  <a:spLocks/>
                </p:cNvSpPr>
                <p:nvPr/>
              </p:nvSpPr>
              <p:spPr bwMode="auto">
                <a:xfrm>
                  <a:off x="2781" y="3538"/>
                  <a:ext cx="341" cy="347"/>
                </a:xfrm>
                <a:prstGeom prst="mathMultiply">
                  <a:avLst>
                    <a:gd name="adj1" fmla="val 0"/>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33" name="Line 13"/>
              <p:cNvSpPr>
                <a:spLocks noChangeShapeType="1"/>
              </p:cNvSpPr>
              <p:nvPr/>
            </p:nvSpPr>
            <p:spPr bwMode="auto">
              <a:xfrm flipV="1">
                <a:off x="6944928" y="4293480"/>
                <a:ext cx="1211773" cy="40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34" name="Line 14"/>
              <p:cNvSpPr>
                <a:spLocks noChangeShapeType="1"/>
              </p:cNvSpPr>
              <p:nvPr/>
            </p:nvSpPr>
            <p:spPr bwMode="auto">
              <a:xfrm>
                <a:off x="8158070" y="2633539"/>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35" name="Line 18"/>
              <p:cNvSpPr>
                <a:spLocks noChangeShapeType="1"/>
              </p:cNvSpPr>
              <p:nvPr/>
            </p:nvSpPr>
            <p:spPr bwMode="auto">
              <a:xfrm>
                <a:off x="6655917" y="2625240"/>
                <a:ext cx="1502153"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36" name="Line 19"/>
              <p:cNvSpPr>
                <a:spLocks noChangeShapeType="1"/>
              </p:cNvSpPr>
              <p:nvPr/>
            </p:nvSpPr>
            <p:spPr bwMode="auto">
              <a:xfrm>
                <a:off x="5360753" y="2629389"/>
                <a:ext cx="612520"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25" name="Line 20"/>
            <p:cNvSpPr>
              <a:spLocks noChangeShapeType="1"/>
            </p:cNvSpPr>
            <p:nvPr/>
          </p:nvSpPr>
          <p:spPr bwMode="auto">
            <a:xfrm flipV="1">
              <a:off x="5974118" y="2479165"/>
              <a:ext cx="267819" cy="150224"/>
            </a:xfrm>
            <a:prstGeom prst="line">
              <a:avLst/>
            </a:prstGeom>
            <a:noFill/>
            <a:ln w="38100">
              <a:solidFill>
                <a:srgbClr val="FFC000"/>
              </a:solidFill>
              <a:round/>
              <a:headEnd/>
              <a:tailEnd/>
            </a:ln>
            <a:effectLst/>
            <a:extLst/>
          </p:spPr>
          <p:txBody>
            <a:bodyPr/>
            <a:lstStyle/>
            <a:p>
              <a:pPr>
                <a:defRPr/>
              </a:pPr>
              <a:endParaRPr lang="es-CL" b="1">
                <a:solidFill>
                  <a:srgbClr val="000000"/>
                </a:solidFill>
                <a:latin typeface="Comic Sans MS" pitchFamily="1" charset="0"/>
                <a:cs typeface="+mn-cs"/>
              </a:endParaRPr>
            </a:p>
          </p:txBody>
        </p:sp>
      </p:grpSp>
      <p:sp>
        <p:nvSpPr>
          <p:cNvPr id="41" name="40 Marcador de número de diapositiva"/>
          <p:cNvSpPr>
            <a:spLocks noGrp="1"/>
          </p:cNvSpPr>
          <p:nvPr>
            <p:ph type="sldNum" sz="quarter" idx="12"/>
          </p:nvPr>
        </p:nvSpPr>
        <p:spPr/>
        <p:txBody>
          <a:bodyPr/>
          <a:lstStyle/>
          <a:p>
            <a:pPr>
              <a:defRPr/>
            </a:pPr>
            <a:fld id="{3D71F66F-99D2-4287-A887-67E087887B44}" type="slidenum">
              <a:rPr lang="es-CL" smtClean="0"/>
              <a:pPr>
                <a:defRPr/>
              </a:pPr>
              <a:t>15</a:t>
            </a:fld>
            <a:endParaRPr lang="es-CL"/>
          </a:p>
        </p:txBody>
      </p:sp>
    </p:spTree>
    <p:extLst>
      <p:ext uri="{BB962C8B-B14F-4D97-AF65-F5344CB8AC3E}">
        <p14:creationId xmlns:p14="http://schemas.microsoft.com/office/powerpoint/2010/main" val="11194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85475" y="2221111"/>
            <a:ext cx="6769099" cy="631825"/>
          </a:xfrm>
        </p:spPr>
        <p:txBody>
          <a:bodyPr/>
          <a:lstStyle/>
          <a:p>
            <a:pPr algn="l" eaLnBrk="1" hangingPunct="1"/>
            <a:r>
              <a:rPr lang="en-GB" altLang="es-CL" sz="2000" b="1" dirty="0" smtClean="0">
                <a:solidFill>
                  <a:schemeClr val="tx1"/>
                </a:solidFill>
                <a:latin typeface="Verdana" pitchFamily="34" charset="0"/>
                <a:ea typeface="Verdana" pitchFamily="34" charset="0"/>
                <a:cs typeface="Verdana" pitchFamily="34" charset="0"/>
              </a:rPr>
              <a:t>¿</a:t>
            </a:r>
            <a:r>
              <a:rPr lang="en-GB" altLang="es-CL" sz="2000" b="1" dirty="0" err="1" smtClean="0">
                <a:solidFill>
                  <a:schemeClr val="tx1"/>
                </a:solidFill>
                <a:latin typeface="Verdana" pitchFamily="34" charset="0"/>
                <a:ea typeface="Verdana" pitchFamily="34" charset="0"/>
                <a:cs typeface="Verdana" pitchFamily="34" charset="0"/>
              </a:rPr>
              <a:t>Qué</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tendría</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que</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cambiar</a:t>
            </a:r>
            <a:r>
              <a:rPr lang="en-GB" altLang="es-CL" sz="2000" b="1" dirty="0" smtClean="0">
                <a:solidFill>
                  <a:schemeClr val="tx1"/>
                </a:solidFill>
                <a:latin typeface="Verdana" pitchFamily="34" charset="0"/>
                <a:ea typeface="Verdana" pitchFamily="34" charset="0"/>
                <a:cs typeface="Verdana" pitchFamily="34" charset="0"/>
              </a:rPr>
              <a:t> en </a:t>
            </a:r>
            <a:r>
              <a:rPr lang="en-GB" altLang="es-CL" sz="2000" b="1" dirty="0" err="1" smtClean="0">
                <a:solidFill>
                  <a:schemeClr val="tx1"/>
                </a:solidFill>
                <a:latin typeface="Verdana" pitchFamily="34" charset="0"/>
                <a:ea typeface="Verdana" pitchFamily="34" charset="0"/>
                <a:cs typeface="Verdana" pitchFamily="34" charset="0"/>
              </a:rPr>
              <a:t>este</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circuito</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para</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que</a:t>
            </a:r>
            <a:r>
              <a:rPr lang="en-GB" altLang="es-CL" sz="2000" b="1" dirty="0" smtClean="0">
                <a:solidFill>
                  <a:schemeClr val="tx1"/>
                </a:solidFill>
                <a:latin typeface="Verdana" pitchFamily="34" charset="0"/>
                <a:ea typeface="Verdana" pitchFamily="34" charset="0"/>
                <a:cs typeface="Verdana" pitchFamily="34" charset="0"/>
              </a:rPr>
              <a:t> la </a:t>
            </a:r>
            <a:r>
              <a:rPr lang="en-GB" altLang="es-CL" sz="2000" b="1" dirty="0" err="1" smtClean="0">
                <a:solidFill>
                  <a:schemeClr val="tx1"/>
                </a:solidFill>
                <a:latin typeface="Verdana" pitchFamily="34" charset="0"/>
                <a:ea typeface="Verdana" pitchFamily="34" charset="0"/>
                <a:cs typeface="Verdana" pitchFamily="34" charset="0"/>
              </a:rPr>
              <a:t>ampolleta</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prendiera</a:t>
            </a:r>
            <a:r>
              <a:rPr lang="en-GB" altLang="es-CL" sz="2000" b="1" dirty="0" smtClean="0">
                <a:solidFill>
                  <a:schemeClr val="tx1"/>
                </a:solidFill>
                <a:latin typeface="Verdana" pitchFamily="34" charset="0"/>
                <a:ea typeface="Verdana" pitchFamily="34" charset="0"/>
                <a:cs typeface="Verdana" pitchFamily="34" charset="0"/>
              </a:rPr>
              <a:t>? </a:t>
            </a:r>
            <a:br>
              <a:rPr lang="en-GB" altLang="es-CL" sz="2000" b="1" dirty="0" smtClean="0">
                <a:solidFill>
                  <a:schemeClr val="tx1"/>
                </a:solidFill>
                <a:latin typeface="Verdana" pitchFamily="34" charset="0"/>
                <a:ea typeface="Verdana" pitchFamily="34" charset="0"/>
                <a:cs typeface="Verdana" pitchFamily="34" charset="0"/>
              </a:rPr>
            </a:br>
            <a:r>
              <a:rPr lang="en-GB" altLang="es-CL" sz="2000" b="1" dirty="0" err="1" smtClean="0">
                <a:solidFill>
                  <a:schemeClr val="tx1"/>
                </a:solidFill>
                <a:latin typeface="Verdana" pitchFamily="34" charset="0"/>
                <a:ea typeface="Verdana" pitchFamily="34" charset="0"/>
                <a:cs typeface="Verdana" pitchFamily="34" charset="0"/>
              </a:rPr>
              <a:t>Justifique</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su</a:t>
            </a:r>
            <a:r>
              <a:rPr lang="en-GB" altLang="es-CL" sz="2000" b="1" dirty="0" smtClean="0">
                <a:solidFill>
                  <a:schemeClr val="tx1"/>
                </a:solidFill>
                <a:latin typeface="Verdana" pitchFamily="34" charset="0"/>
                <a:ea typeface="Verdana" pitchFamily="34" charset="0"/>
                <a:cs typeface="Verdana" pitchFamily="34" charset="0"/>
              </a:rPr>
              <a:t> </a:t>
            </a:r>
            <a:r>
              <a:rPr lang="en-GB" altLang="es-CL" sz="2000" b="1" dirty="0" err="1" smtClean="0">
                <a:solidFill>
                  <a:schemeClr val="tx1"/>
                </a:solidFill>
                <a:latin typeface="Verdana" pitchFamily="34" charset="0"/>
                <a:ea typeface="Verdana" pitchFamily="34" charset="0"/>
                <a:cs typeface="Verdana" pitchFamily="34" charset="0"/>
              </a:rPr>
              <a:t>respuesta</a:t>
            </a:r>
            <a:r>
              <a:rPr lang="en-GB" altLang="es-CL" sz="2000" b="1" dirty="0" smtClean="0">
                <a:solidFill>
                  <a:schemeClr val="tx1"/>
                </a:solidFill>
                <a:latin typeface="Verdana" pitchFamily="34" charset="0"/>
                <a:ea typeface="Verdana" pitchFamily="34" charset="0"/>
                <a:cs typeface="Verdana" pitchFamily="34" charset="0"/>
              </a:rPr>
              <a:t>.</a:t>
            </a:r>
            <a:br>
              <a:rPr lang="en-GB" altLang="es-CL" sz="2000" b="1" dirty="0" smtClean="0">
                <a:solidFill>
                  <a:schemeClr val="tx1"/>
                </a:solidFill>
                <a:latin typeface="Verdana" pitchFamily="34" charset="0"/>
                <a:ea typeface="Verdana" pitchFamily="34" charset="0"/>
                <a:cs typeface="Verdana" pitchFamily="34" charset="0"/>
              </a:rPr>
            </a:br>
            <a:endParaRPr lang="en-US" altLang="es-CL" sz="2000" dirty="0" smtClean="0">
              <a:solidFill>
                <a:schemeClr val="tx1"/>
              </a:solidFill>
              <a:latin typeface="Verdana" pitchFamily="34" charset="0"/>
              <a:ea typeface="Verdana" pitchFamily="34" charset="0"/>
              <a:cs typeface="Verdana" pitchFamily="34" charset="0"/>
            </a:endParaRPr>
          </a:p>
        </p:txBody>
      </p:sp>
      <p:sp>
        <p:nvSpPr>
          <p:cNvPr id="27" name="Rectangle 23"/>
          <p:cNvSpPr>
            <a:spLocks noChangeArrowheads="1"/>
          </p:cNvSpPr>
          <p:nvPr/>
        </p:nvSpPr>
        <p:spPr bwMode="auto">
          <a:xfrm>
            <a:off x="1331913" y="3525976"/>
            <a:ext cx="41041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s-CL" sz="2000" dirty="0" smtClean="0">
                <a:latin typeface="Verdana" pitchFamily="34" charset="0"/>
              </a:rPr>
              <a:t>R: </a:t>
            </a:r>
            <a:r>
              <a:rPr lang="en-GB" altLang="es-CL" sz="2000" dirty="0" err="1" smtClean="0">
                <a:latin typeface="Verdana" pitchFamily="34" charset="0"/>
              </a:rPr>
              <a:t>Tendría</a:t>
            </a:r>
            <a:r>
              <a:rPr lang="en-GB" altLang="es-CL" sz="2000" dirty="0" smtClean="0">
                <a:latin typeface="Verdana" pitchFamily="34" charset="0"/>
              </a:rPr>
              <a:t> </a:t>
            </a:r>
            <a:r>
              <a:rPr lang="en-GB" altLang="es-CL" sz="2000" dirty="0" err="1" smtClean="0">
                <a:latin typeface="Verdana" pitchFamily="34" charset="0"/>
              </a:rPr>
              <a:t>que</a:t>
            </a:r>
            <a:r>
              <a:rPr lang="en-GB" altLang="es-CL" sz="2000" dirty="0" smtClean="0">
                <a:latin typeface="Verdana" pitchFamily="34" charset="0"/>
              </a:rPr>
              <a:t> </a:t>
            </a:r>
            <a:r>
              <a:rPr lang="en-GB" altLang="es-CL" sz="2000" dirty="0" err="1" smtClean="0">
                <a:latin typeface="Verdana" pitchFamily="34" charset="0"/>
              </a:rPr>
              <a:t>cambiar</a:t>
            </a:r>
            <a:r>
              <a:rPr lang="en-GB" altLang="es-CL" sz="2000" dirty="0" smtClean="0">
                <a:latin typeface="Verdana" pitchFamily="34" charset="0"/>
              </a:rPr>
              <a:t> la </a:t>
            </a:r>
            <a:r>
              <a:rPr lang="en-GB" altLang="es-CL" sz="2000" dirty="0" err="1" smtClean="0">
                <a:latin typeface="Verdana" pitchFamily="34" charset="0"/>
              </a:rPr>
              <a:t>posición</a:t>
            </a:r>
            <a:r>
              <a:rPr lang="en-GB" altLang="es-CL" sz="2000" dirty="0" smtClean="0">
                <a:latin typeface="Verdana" pitchFamily="34" charset="0"/>
              </a:rPr>
              <a:t> del </a:t>
            </a:r>
            <a:r>
              <a:rPr lang="en-GB" altLang="es-CL" sz="2000" dirty="0" err="1" smtClean="0">
                <a:latin typeface="Verdana" pitchFamily="34" charset="0"/>
              </a:rPr>
              <a:t>interruptor</a:t>
            </a:r>
            <a:r>
              <a:rPr lang="en-GB" altLang="es-CL" sz="2000" dirty="0" smtClean="0">
                <a:latin typeface="Verdana" pitchFamily="34" charset="0"/>
              </a:rPr>
              <a:t>, </a:t>
            </a:r>
            <a:r>
              <a:rPr lang="en-GB" altLang="es-CL" sz="2000" dirty="0" err="1" smtClean="0">
                <a:latin typeface="Verdana" pitchFamily="34" charset="0"/>
              </a:rPr>
              <a:t>así</a:t>
            </a:r>
            <a:r>
              <a:rPr lang="en-GB" altLang="es-CL" sz="2000" dirty="0" smtClean="0">
                <a:latin typeface="Verdana" pitchFamily="34" charset="0"/>
              </a:rPr>
              <a:t> el </a:t>
            </a:r>
            <a:r>
              <a:rPr lang="en-GB" altLang="es-CL" sz="2000" dirty="0" err="1" smtClean="0">
                <a:latin typeface="Verdana" pitchFamily="34" charset="0"/>
              </a:rPr>
              <a:t>circuito</a:t>
            </a:r>
            <a:r>
              <a:rPr lang="en-GB" altLang="es-CL" sz="2000" dirty="0" smtClean="0">
                <a:latin typeface="Verdana" pitchFamily="34" charset="0"/>
              </a:rPr>
              <a:t> </a:t>
            </a:r>
            <a:r>
              <a:rPr lang="en-GB" altLang="es-CL" sz="2000" dirty="0" err="1" smtClean="0">
                <a:latin typeface="Verdana" pitchFamily="34" charset="0"/>
              </a:rPr>
              <a:t>queda</a:t>
            </a:r>
            <a:r>
              <a:rPr lang="en-GB" altLang="es-CL" sz="2000" dirty="0" smtClean="0">
                <a:latin typeface="Verdana" pitchFamily="34" charset="0"/>
              </a:rPr>
              <a:t> </a:t>
            </a:r>
            <a:r>
              <a:rPr lang="en-GB" altLang="es-CL" sz="2000" dirty="0" err="1" smtClean="0">
                <a:latin typeface="Verdana" pitchFamily="34" charset="0"/>
              </a:rPr>
              <a:t>cerrado</a:t>
            </a:r>
            <a:r>
              <a:rPr lang="en-GB" altLang="es-CL" sz="2000" dirty="0" smtClean="0">
                <a:latin typeface="Verdana" pitchFamily="34" charset="0"/>
              </a:rPr>
              <a:t> y la </a:t>
            </a:r>
            <a:r>
              <a:rPr lang="en-GB" altLang="es-CL" sz="2000" dirty="0" err="1" smtClean="0">
                <a:latin typeface="Verdana" pitchFamily="34" charset="0"/>
              </a:rPr>
              <a:t>corriente</a:t>
            </a:r>
            <a:r>
              <a:rPr lang="en-GB" altLang="es-CL" sz="2000" dirty="0" smtClean="0">
                <a:latin typeface="Verdana" pitchFamily="34" charset="0"/>
              </a:rPr>
              <a:t> </a:t>
            </a:r>
            <a:r>
              <a:rPr lang="en-GB" altLang="es-CL" sz="2000" dirty="0" err="1" smtClean="0">
                <a:latin typeface="Verdana" pitchFamily="34" charset="0"/>
              </a:rPr>
              <a:t>podría</a:t>
            </a:r>
            <a:r>
              <a:rPr lang="en-GB" altLang="es-CL" sz="2000" dirty="0" smtClean="0">
                <a:latin typeface="Verdana" pitchFamily="34" charset="0"/>
              </a:rPr>
              <a:t> </a:t>
            </a:r>
            <a:r>
              <a:rPr lang="en-GB" altLang="es-CL" sz="2000" dirty="0" err="1" smtClean="0">
                <a:latin typeface="Verdana" pitchFamily="34" charset="0"/>
              </a:rPr>
              <a:t>fluir</a:t>
            </a:r>
            <a:r>
              <a:rPr lang="en-GB" altLang="es-CL" sz="2000" dirty="0" smtClean="0">
                <a:latin typeface="Verdana" pitchFamily="34" charset="0"/>
              </a:rPr>
              <a:t> sin </a:t>
            </a:r>
            <a:r>
              <a:rPr lang="en-GB" altLang="es-CL" sz="2000" dirty="0" err="1" smtClean="0">
                <a:latin typeface="Verdana" pitchFamily="34" charset="0"/>
              </a:rPr>
              <a:t>problema</a:t>
            </a:r>
            <a:r>
              <a:rPr lang="en-GB" altLang="es-CL" sz="2000" dirty="0" smtClean="0">
                <a:latin typeface="Verdana" pitchFamily="34" charset="0"/>
              </a:rPr>
              <a:t>, </a:t>
            </a:r>
            <a:r>
              <a:rPr lang="en-GB" altLang="es-CL" sz="2000" dirty="0" err="1" smtClean="0">
                <a:latin typeface="Verdana" pitchFamily="34" charset="0"/>
              </a:rPr>
              <a:t>luego</a:t>
            </a:r>
            <a:r>
              <a:rPr lang="en-GB" altLang="es-CL" sz="2000" dirty="0" smtClean="0">
                <a:latin typeface="Verdana" pitchFamily="34" charset="0"/>
              </a:rPr>
              <a:t> la </a:t>
            </a:r>
            <a:r>
              <a:rPr lang="en-GB" altLang="es-CL" sz="2000" dirty="0" err="1" smtClean="0">
                <a:latin typeface="Verdana" pitchFamily="34" charset="0"/>
              </a:rPr>
              <a:t>ampolleta</a:t>
            </a:r>
            <a:r>
              <a:rPr lang="en-GB" altLang="es-CL" sz="2000" dirty="0" smtClean="0">
                <a:latin typeface="Verdana" pitchFamily="34" charset="0"/>
              </a:rPr>
              <a:t> </a:t>
            </a:r>
            <a:r>
              <a:rPr lang="en-GB" altLang="es-CL" sz="2000" dirty="0" err="1" smtClean="0">
                <a:latin typeface="Verdana" pitchFamily="34" charset="0"/>
              </a:rPr>
              <a:t>prendería</a:t>
            </a:r>
            <a:r>
              <a:rPr lang="en-GB" altLang="es-CL" sz="2000" dirty="0" smtClean="0">
                <a:latin typeface="Verdana" pitchFamily="34" charset="0"/>
              </a:rPr>
              <a:t>.</a:t>
            </a:r>
          </a:p>
        </p:txBody>
      </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20 Grupo"/>
          <p:cNvGrpSpPr/>
          <p:nvPr/>
        </p:nvGrpSpPr>
        <p:grpSpPr>
          <a:xfrm rot="5400000">
            <a:off x="6187604" y="3397572"/>
            <a:ext cx="2797317" cy="1996078"/>
            <a:chOff x="5360753" y="2441816"/>
            <a:chExt cx="2797317" cy="1996078"/>
          </a:xfrm>
        </p:grpSpPr>
        <p:grpSp>
          <p:nvGrpSpPr>
            <p:cNvPr id="22" name="Group 15"/>
            <p:cNvGrpSpPr>
              <a:grpSpLocks/>
            </p:cNvGrpSpPr>
            <p:nvPr/>
          </p:nvGrpSpPr>
          <p:grpSpPr bwMode="auto">
            <a:xfrm>
              <a:off x="6589173" y="2441816"/>
              <a:ext cx="66743" cy="359377"/>
              <a:chOff x="1500" y="11715"/>
              <a:chExt cx="120" cy="675"/>
            </a:xfrm>
          </p:grpSpPr>
          <p:sp>
            <p:nvSpPr>
              <p:cNvPr id="53" name="Line 16"/>
              <p:cNvSpPr>
                <a:spLocks noChangeShapeType="1"/>
              </p:cNvSpPr>
              <p:nvPr/>
            </p:nvSpPr>
            <p:spPr bwMode="auto">
              <a:xfrm>
                <a:off x="1500" y="11715"/>
                <a:ext cx="0" cy="67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54" name="Line 17"/>
              <p:cNvSpPr>
                <a:spLocks noChangeShapeType="1"/>
              </p:cNvSpPr>
              <p:nvPr/>
            </p:nvSpPr>
            <p:spPr bwMode="auto">
              <a:xfrm>
                <a:off x="1620" y="11939"/>
                <a:ext cx="0" cy="285"/>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grpSp>
          <p:nvGrpSpPr>
            <p:cNvPr id="23" name="2 Grupo"/>
            <p:cNvGrpSpPr/>
            <p:nvPr/>
          </p:nvGrpSpPr>
          <p:grpSpPr>
            <a:xfrm>
              <a:off x="5360753" y="2625240"/>
              <a:ext cx="2797317" cy="1812654"/>
              <a:chOff x="5360753" y="2625240"/>
              <a:chExt cx="2797317" cy="1812654"/>
            </a:xfrm>
          </p:grpSpPr>
          <p:sp>
            <p:nvSpPr>
              <p:cNvPr id="43" name="Line 7"/>
              <p:cNvSpPr>
                <a:spLocks noChangeShapeType="1"/>
              </p:cNvSpPr>
              <p:nvPr/>
            </p:nvSpPr>
            <p:spPr bwMode="auto">
              <a:xfrm>
                <a:off x="5360753" y="2625240"/>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44" name="Line 8"/>
              <p:cNvSpPr>
                <a:spLocks noChangeShapeType="1"/>
              </p:cNvSpPr>
              <p:nvPr/>
            </p:nvSpPr>
            <p:spPr bwMode="auto">
              <a:xfrm>
                <a:off x="6280801" y="2629389"/>
                <a:ext cx="305838"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45" name="Line 9"/>
              <p:cNvSpPr>
                <a:spLocks noChangeShapeType="1"/>
              </p:cNvSpPr>
              <p:nvPr/>
            </p:nvSpPr>
            <p:spPr bwMode="auto">
              <a:xfrm>
                <a:off x="5360754" y="4285179"/>
                <a:ext cx="1296145" cy="869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nvGrpSpPr>
              <p:cNvPr id="46" name="Group 10"/>
              <p:cNvGrpSpPr>
                <a:grpSpLocks/>
              </p:cNvGrpSpPr>
              <p:nvPr/>
            </p:nvGrpSpPr>
            <p:grpSpPr bwMode="auto">
              <a:xfrm>
                <a:off x="6656757" y="4149895"/>
                <a:ext cx="288095" cy="287999"/>
                <a:chOff x="2781" y="3538"/>
                <a:chExt cx="341" cy="347"/>
              </a:xfrm>
            </p:grpSpPr>
            <p:sp>
              <p:nvSpPr>
                <p:cNvPr id="51" name="Oval 11"/>
                <p:cNvSpPr>
                  <a:spLocks noChangeArrowheads="1"/>
                </p:cNvSpPr>
                <p:nvPr/>
              </p:nvSpPr>
              <p:spPr bwMode="auto">
                <a:xfrm>
                  <a:off x="2781" y="3538"/>
                  <a:ext cx="341" cy="347"/>
                </a:xfrm>
                <a:prstGeom prst="ellipse">
                  <a:avLst/>
                </a:prstGeom>
                <a:solidFill>
                  <a:srgbClr val="FFFFFF"/>
                </a:solidFill>
                <a:ln w="38100">
                  <a:solidFill>
                    <a:srgbClr val="FFC000"/>
                  </a:solidFill>
                  <a:round/>
                  <a:headEnd/>
                  <a:tailEnd/>
                </a:ln>
              </p:spPr>
              <p:txBody>
                <a:bodyPr/>
                <a:lstStyle/>
                <a:p>
                  <a:pPr>
                    <a:defRPr/>
                  </a:pPr>
                  <a:endParaRPr lang="es-CL" b="1">
                    <a:solidFill>
                      <a:srgbClr val="000000"/>
                    </a:solidFill>
                    <a:latin typeface="Comic Sans MS" pitchFamily="1" charset="0"/>
                    <a:cs typeface="+mn-cs"/>
                  </a:endParaRPr>
                </a:p>
              </p:txBody>
            </p:sp>
            <p:sp>
              <p:nvSpPr>
                <p:cNvPr id="52" name="Freeform 12"/>
                <p:cNvSpPr>
                  <a:spLocks/>
                </p:cNvSpPr>
                <p:nvPr/>
              </p:nvSpPr>
              <p:spPr bwMode="auto">
                <a:xfrm>
                  <a:off x="2781" y="3538"/>
                  <a:ext cx="341" cy="347"/>
                </a:xfrm>
                <a:prstGeom prst="mathMultiply">
                  <a:avLst>
                    <a:gd name="adj1" fmla="val 0"/>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47" name="Line 13"/>
              <p:cNvSpPr>
                <a:spLocks noChangeShapeType="1"/>
              </p:cNvSpPr>
              <p:nvPr/>
            </p:nvSpPr>
            <p:spPr bwMode="auto">
              <a:xfrm flipV="1">
                <a:off x="6944928" y="4293480"/>
                <a:ext cx="1211773" cy="40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48" name="Line 14"/>
              <p:cNvSpPr>
                <a:spLocks noChangeShapeType="1"/>
              </p:cNvSpPr>
              <p:nvPr/>
            </p:nvSpPr>
            <p:spPr bwMode="auto">
              <a:xfrm>
                <a:off x="8158070" y="2633539"/>
                <a:ext cx="0" cy="1659939"/>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49" name="Line 18"/>
              <p:cNvSpPr>
                <a:spLocks noChangeShapeType="1"/>
              </p:cNvSpPr>
              <p:nvPr/>
            </p:nvSpPr>
            <p:spPr bwMode="auto">
              <a:xfrm>
                <a:off x="6655917" y="2625240"/>
                <a:ext cx="1502153"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50" name="Line 19"/>
              <p:cNvSpPr>
                <a:spLocks noChangeShapeType="1"/>
              </p:cNvSpPr>
              <p:nvPr/>
            </p:nvSpPr>
            <p:spPr bwMode="auto">
              <a:xfrm>
                <a:off x="5360753" y="2629389"/>
                <a:ext cx="612520" cy="0"/>
              </a:xfrm>
              <a:prstGeom prst="line">
                <a:avLst/>
              </a:prstGeom>
              <a:noFill/>
              <a:ln w="38100">
                <a:solidFill>
                  <a:srgbClr val="FFC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24" name="Line 20"/>
            <p:cNvSpPr>
              <a:spLocks noChangeShapeType="1"/>
            </p:cNvSpPr>
            <p:nvPr/>
          </p:nvSpPr>
          <p:spPr bwMode="auto">
            <a:xfrm flipV="1">
              <a:off x="5974118" y="2479165"/>
              <a:ext cx="267819" cy="150224"/>
            </a:xfrm>
            <a:prstGeom prst="line">
              <a:avLst/>
            </a:prstGeom>
            <a:noFill/>
            <a:ln w="38100">
              <a:solidFill>
                <a:srgbClr val="FFC000"/>
              </a:solidFill>
              <a:round/>
              <a:headEnd/>
              <a:tailEnd/>
            </a:ln>
            <a:effectLst/>
            <a:extLst/>
          </p:spPr>
          <p:txBody>
            <a:bodyPr/>
            <a:lstStyle/>
            <a:p>
              <a:pPr>
                <a:defRPr/>
              </a:pPr>
              <a:endParaRPr lang="es-CL" b="1">
                <a:solidFill>
                  <a:srgbClr val="000000"/>
                </a:solidFill>
                <a:latin typeface="Comic Sans MS" pitchFamily="1" charset="0"/>
                <a:cs typeface="+mn-cs"/>
              </a:endParaRPr>
            </a:p>
          </p:txBody>
        </p:sp>
      </p:grpSp>
      <p:sp>
        <p:nvSpPr>
          <p:cNvPr id="25" name="24 Marcador de número de diapositiva"/>
          <p:cNvSpPr>
            <a:spLocks noGrp="1"/>
          </p:cNvSpPr>
          <p:nvPr>
            <p:ph type="sldNum" sz="quarter" idx="12"/>
          </p:nvPr>
        </p:nvSpPr>
        <p:spPr/>
        <p:txBody>
          <a:bodyPr/>
          <a:lstStyle/>
          <a:p>
            <a:pPr>
              <a:defRPr/>
            </a:pPr>
            <a:fld id="{3D71F66F-99D2-4287-A887-67E087887B44}" type="slidenum">
              <a:rPr lang="es-CL" smtClean="0"/>
              <a:pPr>
                <a:defRPr/>
              </a:pPr>
              <a:t>16</a:t>
            </a:fld>
            <a:endParaRPr lang="es-CL"/>
          </a:p>
        </p:txBody>
      </p:sp>
    </p:spTree>
    <p:extLst>
      <p:ext uri="{BB962C8B-B14F-4D97-AF65-F5344CB8AC3E}">
        <p14:creationId xmlns:p14="http://schemas.microsoft.com/office/powerpoint/2010/main" val="13719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85475" y="2221111"/>
            <a:ext cx="6769099" cy="631825"/>
          </a:xfrm>
        </p:spPr>
        <p:txBody>
          <a:bodyPr/>
          <a:lstStyle/>
          <a:p>
            <a:pPr algn="l" eaLnBrk="1" hangingPunct="1"/>
            <a:r>
              <a:rPr lang="en-GB" altLang="es-CL" sz="2000" b="1" smtClean="0">
                <a:solidFill>
                  <a:schemeClr val="tx1"/>
                </a:solidFill>
                <a:latin typeface="Verdana" pitchFamily="34" charset="0"/>
                <a:ea typeface="Verdana" pitchFamily="34" charset="0"/>
                <a:cs typeface="Verdana" pitchFamily="34" charset="0"/>
              </a:rPr>
              <a:t>¿</a:t>
            </a:r>
            <a:r>
              <a:rPr lang="en-GB" altLang="es-CL" sz="2000" b="1" err="1" smtClean="0">
                <a:solidFill>
                  <a:schemeClr val="tx1"/>
                </a:solidFill>
                <a:latin typeface="Verdana" pitchFamily="34" charset="0"/>
                <a:ea typeface="Verdana" pitchFamily="34" charset="0"/>
                <a:cs typeface="Verdana" pitchFamily="34" charset="0"/>
              </a:rPr>
              <a:t>Cómo</a:t>
            </a:r>
            <a:r>
              <a:rPr lang="en-GB" altLang="es-CL" sz="2000" b="1" smtClean="0">
                <a:solidFill>
                  <a:schemeClr val="tx1"/>
                </a:solidFill>
                <a:latin typeface="Verdana" pitchFamily="34" charset="0"/>
                <a:ea typeface="Verdana" pitchFamily="34" charset="0"/>
                <a:cs typeface="Verdana" pitchFamily="34" charset="0"/>
              </a:rPr>
              <a:t> </a:t>
            </a:r>
            <a:r>
              <a:rPr lang="en-GB" altLang="es-CL" sz="2000" b="1" err="1" smtClean="0">
                <a:solidFill>
                  <a:schemeClr val="tx1"/>
                </a:solidFill>
                <a:latin typeface="Verdana" pitchFamily="34" charset="0"/>
                <a:ea typeface="Verdana" pitchFamily="34" charset="0"/>
                <a:cs typeface="Verdana" pitchFamily="34" charset="0"/>
              </a:rPr>
              <a:t>explicaría</a:t>
            </a:r>
            <a:r>
              <a:rPr lang="en-GB" altLang="es-CL" sz="2000" b="1" smtClean="0">
                <a:solidFill>
                  <a:schemeClr val="tx1"/>
                </a:solidFill>
                <a:latin typeface="Verdana" pitchFamily="34" charset="0"/>
                <a:ea typeface="Verdana" pitchFamily="34" charset="0"/>
                <a:cs typeface="Verdana" pitchFamily="34" charset="0"/>
              </a:rPr>
              <a:t> la </a:t>
            </a:r>
            <a:r>
              <a:rPr lang="en-GB" altLang="es-CL" sz="2000" b="1" err="1" smtClean="0">
                <a:solidFill>
                  <a:schemeClr val="tx1"/>
                </a:solidFill>
                <a:latin typeface="Verdana" pitchFamily="34" charset="0"/>
                <a:ea typeface="Verdana" pitchFamily="34" charset="0"/>
                <a:cs typeface="Verdana" pitchFamily="34" charset="0"/>
              </a:rPr>
              <a:t>diferencia</a:t>
            </a:r>
            <a:r>
              <a:rPr lang="en-GB" altLang="es-CL" sz="2000" b="1" smtClean="0">
                <a:solidFill>
                  <a:schemeClr val="tx1"/>
                </a:solidFill>
                <a:latin typeface="Verdana" pitchFamily="34" charset="0"/>
                <a:ea typeface="Verdana" pitchFamily="34" charset="0"/>
                <a:cs typeface="Verdana" pitchFamily="34" charset="0"/>
              </a:rPr>
              <a:t> entre el </a:t>
            </a:r>
            <a:r>
              <a:rPr lang="en-GB" altLang="es-CL" sz="2000" b="1" err="1" smtClean="0">
                <a:solidFill>
                  <a:schemeClr val="tx1"/>
                </a:solidFill>
                <a:latin typeface="Verdana" pitchFamily="34" charset="0"/>
                <a:ea typeface="Verdana" pitchFamily="34" charset="0"/>
                <a:cs typeface="Verdana" pitchFamily="34" charset="0"/>
              </a:rPr>
              <a:t>funcionamiento</a:t>
            </a:r>
            <a:r>
              <a:rPr lang="en-GB" altLang="es-CL" sz="2000" b="1" smtClean="0">
                <a:solidFill>
                  <a:schemeClr val="tx1"/>
                </a:solidFill>
                <a:latin typeface="Verdana" pitchFamily="34" charset="0"/>
                <a:ea typeface="Verdana" pitchFamily="34" charset="0"/>
                <a:cs typeface="Verdana" pitchFamily="34" charset="0"/>
              </a:rPr>
              <a:t> de un </a:t>
            </a:r>
            <a:r>
              <a:rPr lang="en-GB" altLang="es-CL" sz="2000" b="1" err="1" smtClean="0">
                <a:solidFill>
                  <a:schemeClr val="tx1"/>
                </a:solidFill>
                <a:latin typeface="Verdana" pitchFamily="34" charset="0"/>
                <a:ea typeface="Verdana" pitchFamily="34" charset="0"/>
                <a:cs typeface="Verdana" pitchFamily="34" charset="0"/>
              </a:rPr>
              <a:t>circuito</a:t>
            </a:r>
            <a:r>
              <a:rPr lang="en-GB" altLang="es-CL" sz="2000" b="1" smtClean="0">
                <a:solidFill>
                  <a:schemeClr val="tx1"/>
                </a:solidFill>
                <a:latin typeface="Verdana" pitchFamily="34" charset="0"/>
                <a:ea typeface="Verdana" pitchFamily="34" charset="0"/>
                <a:cs typeface="Verdana" pitchFamily="34" charset="0"/>
              </a:rPr>
              <a:t> </a:t>
            </a:r>
            <a:r>
              <a:rPr lang="en-GB" altLang="es-CL" sz="2000" b="1" err="1" smtClean="0">
                <a:solidFill>
                  <a:schemeClr val="tx1"/>
                </a:solidFill>
                <a:latin typeface="Verdana" pitchFamily="34" charset="0"/>
                <a:ea typeface="Verdana" pitchFamily="34" charset="0"/>
                <a:cs typeface="Verdana" pitchFamily="34" charset="0"/>
              </a:rPr>
              <a:t>abierto</a:t>
            </a:r>
            <a:r>
              <a:rPr lang="en-GB" altLang="es-CL" sz="2000" b="1" smtClean="0">
                <a:solidFill>
                  <a:schemeClr val="tx1"/>
                </a:solidFill>
                <a:latin typeface="Verdana" pitchFamily="34" charset="0"/>
                <a:ea typeface="Verdana" pitchFamily="34" charset="0"/>
                <a:cs typeface="Verdana" pitchFamily="34" charset="0"/>
              </a:rPr>
              <a:t> y el de un </a:t>
            </a:r>
            <a:r>
              <a:rPr lang="en-GB" altLang="es-CL" sz="2000" b="1" err="1" smtClean="0">
                <a:solidFill>
                  <a:schemeClr val="tx1"/>
                </a:solidFill>
                <a:latin typeface="Verdana" pitchFamily="34" charset="0"/>
                <a:ea typeface="Verdana" pitchFamily="34" charset="0"/>
                <a:cs typeface="Verdana" pitchFamily="34" charset="0"/>
              </a:rPr>
              <a:t>circuito</a:t>
            </a:r>
            <a:r>
              <a:rPr lang="en-GB" altLang="es-CL" sz="2000" b="1" smtClean="0">
                <a:solidFill>
                  <a:schemeClr val="tx1"/>
                </a:solidFill>
                <a:latin typeface="Verdana" pitchFamily="34" charset="0"/>
                <a:ea typeface="Verdana" pitchFamily="34" charset="0"/>
                <a:cs typeface="Verdana" pitchFamily="34" charset="0"/>
              </a:rPr>
              <a:t> </a:t>
            </a:r>
            <a:r>
              <a:rPr lang="en-GB" altLang="es-CL" sz="2000" b="1" err="1" smtClean="0">
                <a:solidFill>
                  <a:schemeClr val="tx1"/>
                </a:solidFill>
                <a:latin typeface="Verdana" pitchFamily="34" charset="0"/>
                <a:ea typeface="Verdana" pitchFamily="34" charset="0"/>
                <a:cs typeface="Verdana" pitchFamily="34" charset="0"/>
              </a:rPr>
              <a:t>cerrado</a:t>
            </a:r>
            <a:r>
              <a:rPr lang="en-GB" altLang="es-CL" sz="2000" b="1" smtClean="0">
                <a:solidFill>
                  <a:schemeClr val="tx1"/>
                </a:solidFill>
                <a:latin typeface="Verdana" pitchFamily="34" charset="0"/>
                <a:ea typeface="Verdana" pitchFamily="34" charset="0"/>
                <a:cs typeface="Verdana" pitchFamily="34" charset="0"/>
              </a:rPr>
              <a:t>?</a:t>
            </a:r>
            <a:br>
              <a:rPr lang="en-GB" altLang="es-CL" sz="2000" b="1" smtClean="0">
                <a:solidFill>
                  <a:schemeClr val="tx1"/>
                </a:solidFill>
                <a:latin typeface="Verdana" pitchFamily="34" charset="0"/>
                <a:ea typeface="Verdana" pitchFamily="34" charset="0"/>
                <a:cs typeface="Verdana" pitchFamily="34" charset="0"/>
              </a:rPr>
            </a:br>
            <a:r>
              <a:rPr lang="en-GB" altLang="es-CL" sz="2000" b="1" smtClean="0">
                <a:solidFill>
                  <a:schemeClr val="tx1"/>
                </a:solidFill>
                <a:latin typeface="Verdana" pitchFamily="34" charset="0"/>
                <a:ea typeface="Verdana" pitchFamily="34" charset="0"/>
                <a:cs typeface="Verdana" pitchFamily="34" charset="0"/>
              </a:rPr>
              <a:t/>
            </a:r>
            <a:br>
              <a:rPr lang="en-GB" altLang="es-CL" sz="2000" b="1" smtClean="0">
                <a:solidFill>
                  <a:schemeClr val="tx1"/>
                </a:solidFill>
                <a:latin typeface="Verdana" pitchFamily="34" charset="0"/>
                <a:ea typeface="Verdana" pitchFamily="34" charset="0"/>
                <a:cs typeface="Verdana" pitchFamily="34" charset="0"/>
              </a:rPr>
            </a:br>
            <a:endParaRPr lang="en-US" altLang="es-CL" sz="2000" smtClean="0">
              <a:solidFill>
                <a:schemeClr val="tx1"/>
              </a:solidFill>
              <a:latin typeface="Verdana" pitchFamily="34" charset="0"/>
              <a:ea typeface="Verdana" pitchFamily="34" charset="0"/>
              <a:cs typeface="Verdana" pitchFamily="34" charset="0"/>
            </a:endParaRPr>
          </a:p>
        </p:txBody>
      </p:sp>
      <p:sp>
        <p:nvSpPr>
          <p:cNvPr id="27" name="Rectangle 23"/>
          <p:cNvSpPr>
            <a:spLocks noChangeArrowheads="1"/>
          </p:cNvSpPr>
          <p:nvPr/>
        </p:nvSpPr>
        <p:spPr bwMode="auto">
          <a:xfrm>
            <a:off x="1331913" y="3187392"/>
            <a:ext cx="691249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s-CL" sz="2000" dirty="0" smtClean="0">
                <a:latin typeface="Verdana" pitchFamily="34" charset="0"/>
              </a:rPr>
              <a:t>R: La </a:t>
            </a:r>
            <a:r>
              <a:rPr lang="en-GB" altLang="es-CL" sz="2000" dirty="0" err="1" smtClean="0">
                <a:latin typeface="Verdana" pitchFamily="34" charset="0"/>
              </a:rPr>
              <a:t>diferencia</a:t>
            </a:r>
            <a:r>
              <a:rPr lang="en-GB" altLang="es-CL" sz="2000" dirty="0" smtClean="0">
                <a:latin typeface="Verdana" pitchFamily="34" charset="0"/>
              </a:rPr>
              <a:t> </a:t>
            </a:r>
            <a:r>
              <a:rPr lang="en-GB" altLang="es-CL" sz="2000" dirty="0" err="1" smtClean="0">
                <a:latin typeface="Verdana" pitchFamily="34" charset="0"/>
              </a:rPr>
              <a:t>es</a:t>
            </a:r>
            <a:r>
              <a:rPr lang="en-GB" altLang="es-CL" sz="2000" dirty="0" smtClean="0">
                <a:latin typeface="Verdana" pitchFamily="34" charset="0"/>
              </a:rPr>
              <a:t> </a:t>
            </a:r>
            <a:r>
              <a:rPr lang="en-GB" altLang="es-CL" sz="2000" dirty="0" err="1" smtClean="0">
                <a:latin typeface="Verdana" pitchFamily="34" charset="0"/>
              </a:rPr>
              <a:t>que</a:t>
            </a:r>
            <a:r>
              <a:rPr lang="en-GB" altLang="es-CL" sz="2000" dirty="0" smtClean="0">
                <a:latin typeface="Verdana" pitchFamily="34" charset="0"/>
              </a:rPr>
              <a:t> al </a:t>
            </a:r>
            <a:r>
              <a:rPr lang="en-GB" altLang="es-CL" sz="2000" dirty="0" err="1" smtClean="0">
                <a:latin typeface="Verdana" pitchFamily="34" charset="0"/>
              </a:rPr>
              <a:t>estar</a:t>
            </a:r>
            <a:r>
              <a:rPr lang="en-GB" altLang="es-CL" sz="2000" dirty="0" smtClean="0">
                <a:latin typeface="Verdana" pitchFamily="34" charset="0"/>
              </a:rPr>
              <a:t> el </a:t>
            </a:r>
            <a:r>
              <a:rPr lang="en-GB" altLang="es-CL" sz="2000" dirty="0" err="1" smtClean="0">
                <a:latin typeface="Verdana" pitchFamily="34" charset="0"/>
              </a:rPr>
              <a:t>circuito</a:t>
            </a:r>
            <a:r>
              <a:rPr lang="en-GB" altLang="es-CL" sz="2000" dirty="0" smtClean="0">
                <a:latin typeface="Verdana" pitchFamily="34" charset="0"/>
              </a:rPr>
              <a:t> </a:t>
            </a:r>
            <a:r>
              <a:rPr lang="en-GB" altLang="es-CL" sz="2000" dirty="0" err="1" smtClean="0">
                <a:latin typeface="Verdana" pitchFamily="34" charset="0"/>
              </a:rPr>
              <a:t>cerrado</a:t>
            </a:r>
            <a:r>
              <a:rPr lang="en-GB" altLang="es-CL" sz="2000" dirty="0" smtClean="0">
                <a:latin typeface="Verdana" pitchFamily="34" charset="0"/>
              </a:rPr>
              <a:t> la </a:t>
            </a:r>
            <a:r>
              <a:rPr lang="en-GB" altLang="es-CL" sz="2000" dirty="0" err="1" smtClean="0">
                <a:latin typeface="Verdana" pitchFamily="34" charset="0"/>
              </a:rPr>
              <a:t>corriente</a:t>
            </a:r>
            <a:r>
              <a:rPr lang="en-GB" altLang="es-CL" sz="2000" dirty="0" smtClean="0">
                <a:latin typeface="Verdana" pitchFamily="34" charset="0"/>
              </a:rPr>
              <a:t> se </a:t>
            </a:r>
            <a:r>
              <a:rPr lang="en-GB" altLang="es-CL" sz="2000" dirty="0" err="1" smtClean="0">
                <a:latin typeface="Verdana" pitchFamily="34" charset="0"/>
              </a:rPr>
              <a:t>desplaza</a:t>
            </a:r>
            <a:r>
              <a:rPr lang="en-GB" altLang="es-CL" sz="2000" dirty="0" smtClean="0">
                <a:latin typeface="Verdana" pitchFamily="34" charset="0"/>
              </a:rPr>
              <a:t> </a:t>
            </a:r>
            <a:r>
              <a:rPr lang="en-GB" altLang="es-CL" sz="2000" dirty="0" err="1" smtClean="0">
                <a:latin typeface="Verdana" pitchFamily="34" charset="0"/>
              </a:rPr>
              <a:t>por</a:t>
            </a:r>
            <a:r>
              <a:rPr lang="en-GB" altLang="es-CL" sz="2000" dirty="0" smtClean="0">
                <a:latin typeface="Verdana" pitchFamily="34" charset="0"/>
              </a:rPr>
              <a:t> el </a:t>
            </a:r>
            <a:r>
              <a:rPr lang="en-GB" altLang="es-CL" sz="2000" dirty="0" err="1" smtClean="0">
                <a:latin typeface="Verdana" pitchFamily="34" charset="0"/>
              </a:rPr>
              <a:t>circuito</a:t>
            </a:r>
            <a:r>
              <a:rPr lang="en-GB" altLang="es-CL" sz="2000" dirty="0" smtClean="0">
                <a:latin typeface="Verdana" pitchFamily="34" charset="0"/>
              </a:rPr>
              <a:t>, </a:t>
            </a:r>
            <a:r>
              <a:rPr lang="en-GB" altLang="es-CL" sz="2000" dirty="0" err="1" smtClean="0">
                <a:latin typeface="Verdana" pitchFamily="34" charset="0"/>
              </a:rPr>
              <a:t>si</a:t>
            </a:r>
            <a:r>
              <a:rPr lang="en-GB" altLang="es-CL" sz="2000" dirty="0" smtClean="0">
                <a:latin typeface="Verdana" pitchFamily="34" charset="0"/>
              </a:rPr>
              <a:t> </a:t>
            </a:r>
            <a:r>
              <a:rPr lang="en-GB" altLang="es-CL" sz="2000" dirty="0" err="1" smtClean="0">
                <a:latin typeface="Verdana" pitchFamily="34" charset="0"/>
              </a:rPr>
              <a:t>está</a:t>
            </a:r>
            <a:r>
              <a:rPr lang="en-GB" altLang="es-CL" sz="2000" dirty="0" smtClean="0">
                <a:latin typeface="Verdana" pitchFamily="34" charset="0"/>
              </a:rPr>
              <a:t> </a:t>
            </a:r>
            <a:r>
              <a:rPr lang="en-GB" altLang="es-CL" sz="2000" dirty="0" err="1" smtClean="0">
                <a:latin typeface="Verdana" pitchFamily="34" charset="0"/>
              </a:rPr>
              <a:t>abierto</a:t>
            </a:r>
            <a:r>
              <a:rPr lang="en-GB" altLang="es-CL" sz="2000" dirty="0" smtClean="0">
                <a:latin typeface="Verdana" pitchFamily="34" charset="0"/>
              </a:rPr>
              <a:t> no hay </a:t>
            </a:r>
            <a:r>
              <a:rPr lang="en-GB" altLang="es-CL" sz="2000" dirty="0" err="1" smtClean="0">
                <a:latin typeface="Verdana" pitchFamily="34" charset="0"/>
              </a:rPr>
              <a:t>desplazamiento</a:t>
            </a:r>
            <a:r>
              <a:rPr lang="en-GB" altLang="es-CL" sz="2000" dirty="0" smtClean="0">
                <a:latin typeface="Verdana" pitchFamily="34" charset="0"/>
              </a:rPr>
              <a:t> de </a:t>
            </a:r>
            <a:r>
              <a:rPr lang="en-GB" altLang="es-CL" sz="2000" dirty="0" err="1" smtClean="0">
                <a:latin typeface="Verdana" pitchFamily="34" charset="0"/>
              </a:rPr>
              <a:t>corriente</a:t>
            </a:r>
            <a:r>
              <a:rPr lang="en-GB" altLang="es-CL" sz="2000" dirty="0" smtClean="0">
                <a:latin typeface="Verdana" pitchFamily="34" charset="0"/>
              </a:rPr>
              <a:t>.</a:t>
            </a:r>
          </a:p>
          <a:p>
            <a:pPr eaLnBrk="1" hangingPunct="1">
              <a:spcBef>
                <a:spcPct val="50000"/>
              </a:spcBef>
            </a:pPr>
            <a:endParaRPr lang="en-GB" altLang="es-CL" sz="2000" dirty="0" smtClean="0">
              <a:latin typeface="Verdana" pitchFamily="34" charset="0"/>
            </a:endParaRPr>
          </a:p>
        </p:txBody>
      </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arcador de número de diapositiva"/>
          <p:cNvSpPr>
            <a:spLocks noGrp="1"/>
          </p:cNvSpPr>
          <p:nvPr>
            <p:ph type="sldNum" sz="quarter" idx="12"/>
          </p:nvPr>
        </p:nvSpPr>
        <p:spPr/>
        <p:txBody>
          <a:bodyPr/>
          <a:lstStyle/>
          <a:p>
            <a:pPr>
              <a:defRPr/>
            </a:pPr>
            <a:fld id="{3D71F66F-99D2-4287-A887-67E087887B44}" type="slidenum">
              <a:rPr lang="es-CL" smtClean="0"/>
              <a:pPr>
                <a:defRPr/>
              </a:pPr>
              <a:t>17</a:t>
            </a:fld>
            <a:endParaRPr lang="es-CL"/>
          </a:p>
        </p:txBody>
      </p:sp>
    </p:spTree>
    <p:extLst>
      <p:ext uri="{BB962C8B-B14F-4D97-AF65-F5344CB8AC3E}">
        <p14:creationId xmlns:p14="http://schemas.microsoft.com/office/powerpoint/2010/main" val="21641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1" name="5 CuadroTexto"/>
          <p:cNvSpPr txBox="1">
            <a:spLocks noChangeArrowheads="1"/>
          </p:cNvSpPr>
          <p:nvPr/>
        </p:nvSpPr>
        <p:spPr bwMode="auto">
          <a:xfrm>
            <a:off x="1115616" y="1953886"/>
            <a:ext cx="7128792" cy="317009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CL" altLang="es-CL" sz="2000" dirty="0" smtClean="0">
                <a:latin typeface="Verdana" pitchFamily="34" charset="0"/>
              </a:rPr>
              <a:t>La </a:t>
            </a:r>
            <a:r>
              <a:rPr lang="es-CL" altLang="es-CL" sz="2000" b="1" dirty="0" smtClean="0">
                <a:latin typeface="Verdana" pitchFamily="34" charset="0"/>
              </a:rPr>
              <a:t>ley de OHM </a:t>
            </a:r>
            <a:r>
              <a:rPr lang="es-CL" altLang="es-CL" sz="2000" dirty="0" smtClean="0">
                <a:latin typeface="Verdana" pitchFamily="34" charset="0"/>
              </a:rPr>
              <a:t>que estudiaremos a continuación relaciona: </a:t>
            </a:r>
          </a:p>
          <a:p>
            <a:pPr eaLnBrk="1" hangingPunct="1">
              <a:defRPr/>
            </a:pPr>
            <a:endParaRPr lang="es-CL" altLang="es-CL" sz="2000" b="1" dirty="0">
              <a:latin typeface="Verdana" pitchFamily="34" charset="0"/>
            </a:endParaRPr>
          </a:p>
          <a:p>
            <a:pPr marL="342900" indent="-342900" eaLnBrk="1" hangingPunct="1">
              <a:buFont typeface="Arial" panose="020B0604020202020204" pitchFamily="34" charset="0"/>
              <a:buChar char="•"/>
              <a:defRPr/>
            </a:pPr>
            <a:r>
              <a:rPr lang="es-CL" altLang="es-CL" sz="2000" b="1" dirty="0" smtClean="0">
                <a:latin typeface="Verdana" pitchFamily="34" charset="0"/>
              </a:rPr>
              <a:t>La intensidad eléctrica.</a:t>
            </a:r>
          </a:p>
          <a:p>
            <a:pPr marL="342900" indent="-342900" eaLnBrk="1" hangingPunct="1">
              <a:buFont typeface="Arial" panose="020B0604020202020204" pitchFamily="34" charset="0"/>
              <a:buChar char="•"/>
              <a:defRPr/>
            </a:pPr>
            <a:r>
              <a:rPr lang="es-CL" altLang="es-CL" sz="2000" b="1" dirty="0" smtClean="0">
                <a:latin typeface="Verdana" pitchFamily="34" charset="0"/>
              </a:rPr>
              <a:t>La resistencia. </a:t>
            </a:r>
          </a:p>
          <a:p>
            <a:pPr marL="342900" indent="-342900" eaLnBrk="1" hangingPunct="1">
              <a:buFont typeface="Arial" panose="020B0604020202020204" pitchFamily="34" charset="0"/>
              <a:buChar char="•"/>
              <a:defRPr/>
            </a:pPr>
            <a:r>
              <a:rPr lang="es-CL" altLang="es-CL" sz="2000" b="1" dirty="0" smtClean="0">
                <a:latin typeface="Verdana" pitchFamily="34" charset="0"/>
              </a:rPr>
              <a:t>El voltaje (diferencia de potencial o tensión).</a:t>
            </a:r>
          </a:p>
          <a:p>
            <a:pPr eaLnBrk="1" hangingPunct="1">
              <a:defRPr/>
            </a:pPr>
            <a:endParaRPr lang="es-CL" altLang="es-CL" sz="2000" dirty="0">
              <a:latin typeface="Verdana" pitchFamily="34" charset="0"/>
            </a:endParaRPr>
          </a:p>
          <a:p>
            <a:pPr eaLnBrk="1" hangingPunct="1">
              <a:defRPr/>
            </a:pPr>
            <a:r>
              <a:rPr lang="es-CL" altLang="es-CL" sz="2000" dirty="0" smtClean="0">
                <a:latin typeface="Verdana" pitchFamily="34" charset="0"/>
              </a:rPr>
              <a:t>Para entender esta relación haremos un repaso de algunos conceptos básicos.</a:t>
            </a:r>
          </a:p>
          <a:p>
            <a:pPr eaLnBrk="1" hangingPunct="1">
              <a:defRPr/>
            </a:pPr>
            <a:endParaRPr lang="es-CL" altLang="es-CL" sz="2000" dirty="0">
              <a:latin typeface="Verdana" pitchFamily="34" charset="0"/>
            </a:endParaRPr>
          </a:p>
        </p:txBody>
      </p:sp>
      <p:sp>
        <p:nvSpPr>
          <p:cNvPr id="19" name="18 Marcador de número de diapositiva"/>
          <p:cNvSpPr>
            <a:spLocks noGrp="1"/>
          </p:cNvSpPr>
          <p:nvPr>
            <p:ph type="sldNum" sz="quarter" idx="12"/>
          </p:nvPr>
        </p:nvSpPr>
        <p:spPr/>
        <p:txBody>
          <a:bodyPr/>
          <a:lstStyle/>
          <a:p>
            <a:pPr>
              <a:defRPr/>
            </a:pPr>
            <a:fld id="{647901BD-D0AF-4EC7-8751-AA147FA06BC7}" type="slidenum">
              <a:rPr lang="es-CL" smtClean="0"/>
              <a:pPr>
                <a:defRPr/>
              </a:pPr>
              <a:t>18</a:t>
            </a:fld>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5 CuadroTexto"/>
          <p:cNvSpPr txBox="1">
            <a:spLocks noChangeArrowheads="1"/>
          </p:cNvSpPr>
          <p:nvPr/>
        </p:nvSpPr>
        <p:spPr bwMode="auto">
          <a:xfrm>
            <a:off x="2843213" y="1628775"/>
            <a:ext cx="4205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¿Qué es corriente eléctrica?</a:t>
            </a:r>
          </a:p>
        </p:txBody>
      </p:sp>
      <p:sp>
        <p:nvSpPr>
          <p:cNvPr id="19" name="18 Marcador de número de diapositiva"/>
          <p:cNvSpPr>
            <a:spLocks noGrp="1"/>
          </p:cNvSpPr>
          <p:nvPr>
            <p:ph type="sldNum" sz="quarter" idx="12"/>
          </p:nvPr>
        </p:nvSpPr>
        <p:spPr/>
        <p:txBody>
          <a:bodyPr/>
          <a:lstStyle/>
          <a:p>
            <a:pPr>
              <a:defRPr/>
            </a:pPr>
            <a:r>
              <a:rPr lang="es-CL" smtClean="0"/>
              <a:t> </a:t>
            </a:r>
            <a:fld id="{FDEAF2BC-0156-4E88-BCCF-3A1A4EEF3F62}" type="slidenum">
              <a:rPr lang="es-CL" smtClean="0"/>
              <a:pPr>
                <a:defRPr/>
              </a:pPr>
              <a:t>19</a:t>
            </a:fld>
            <a:endParaRPr lang="es-CL"/>
          </a:p>
        </p:txBody>
      </p:sp>
      <p:grpSp>
        <p:nvGrpSpPr>
          <p:cNvPr id="15" name="14 Grupo"/>
          <p:cNvGrpSpPr/>
          <p:nvPr/>
        </p:nvGrpSpPr>
        <p:grpSpPr>
          <a:xfrm>
            <a:off x="1430338" y="2276872"/>
            <a:ext cx="7390011" cy="4177903"/>
            <a:chOff x="1430338" y="2276872"/>
            <a:chExt cx="7390011" cy="4177903"/>
          </a:xfrm>
        </p:grpSpPr>
        <p:pic>
          <p:nvPicPr>
            <p:cNvPr id="13" name="Picture 3" descr="2003_25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21359">
              <a:off x="2091532" y="5476081"/>
              <a:ext cx="9826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a:spLocks noChangeArrowheads="1"/>
            </p:cNvSpPr>
            <p:nvPr/>
          </p:nvSpPr>
          <p:spPr bwMode="auto">
            <a:xfrm>
              <a:off x="3995936" y="2276872"/>
              <a:ext cx="4824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Corriente eléctrica es el flujo de electrones a través de un conductor.</a:t>
              </a:r>
            </a:p>
          </p:txBody>
        </p:sp>
        <p:pic>
          <p:nvPicPr>
            <p:cNvPr id="13326" name="Picture 5" descr="https://encrypted-tbn1.gstatic.com/images?q=tbn:ANd9GcQ3wWwxlpq2RtlLeQwdqHLjAEG3IbYIXPyizRCi0c2MVOcSjZf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0338" y="2349500"/>
              <a:ext cx="2332037" cy="268763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5"/>
            <p:cNvSpPr>
              <a:spLocks noChangeArrowheads="1"/>
            </p:cNvSpPr>
            <p:nvPr/>
          </p:nvSpPr>
          <p:spPr bwMode="auto">
            <a:xfrm rot="19546350">
              <a:off x="1610293" y="4240836"/>
              <a:ext cx="304800" cy="249647"/>
            </a:xfrm>
            <a:prstGeom prst="rect">
              <a:avLst/>
            </a:prstGeom>
            <a:noFill/>
            <a:ln w="38100">
              <a:solidFill>
                <a:srgbClr val="0070C0"/>
              </a:solidFill>
              <a:miter lim="800000"/>
              <a:headEnd/>
              <a:tailEnd/>
            </a:ln>
            <a:extLst/>
          </p:spPr>
          <p:txBody>
            <a:bodyPr wrap="none" anchor="ctr"/>
            <a:lstStyle/>
            <a:p>
              <a:pPr algn="ctr" fontAlgn="auto">
                <a:spcBef>
                  <a:spcPts val="0"/>
                </a:spcBef>
                <a:spcAft>
                  <a:spcPts val="0"/>
                </a:spcAft>
                <a:defRPr/>
              </a:pPr>
              <a:r>
                <a:rPr lang="en-US" kern="0">
                  <a:ln>
                    <a:solidFill>
                      <a:srgbClr val="FFFF00"/>
                    </a:solidFill>
                  </a:ln>
                  <a:solidFill>
                    <a:sysClr val="windowText" lastClr="000000"/>
                  </a:solidFill>
                  <a:latin typeface="+mn-lt"/>
                  <a:cs typeface="+mn-cs"/>
                </a:rPr>
                <a:t> </a:t>
              </a:r>
            </a:p>
          </p:txBody>
        </p:sp>
        <p:cxnSp>
          <p:nvCxnSpPr>
            <p:cNvPr id="20" name="19 Conector recto"/>
            <p:cNvCxnSpPr>
              <a:stCxn id="23" idx="1"/>
            </p:cNvCxnSpPr>
            <p:nvPr/>
          </p:nvCxnSpPr>
          <p:spPr>
            <a:xfrm>
              <a:off x="1636713" y="4451350"/>
              <a:ext cx="414337" cy="128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23" idx="3"/>
            </p:cNvCxnSpPr>
            <p:nvPr/>
          </p:nvCxnSpPr>
          <p:spPr>
            <a:xfrm>
              <a:off x="1889125" y="4279900"/>
              <a:ext cx="811213" cy="10937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3 CuadroTexto"/>
          <p:cNvSpPr txBox="1">
            <a:spLocks noChangeArrowheads="1"/>
          </p:cNvSpPr>
          <p:nvPr/>
        </p:nvSpPr>
        <p:spPr bwMode="auto">
          <a:xfrm>
            <a:off x="4067944" y="4005064"/>
            <a:ext cx="46815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El agua del río fluye a través </a:t>
            </a:r>
            <a:r>
              <a:rPr lang="es-CL" altLang="es-CL" dirty="0" smtClean="0">
                <a:latin typeface="Verdana" pitchFamily="34" charset="0"/>
              </a:rPr>
              <a:t>de su lecho.</a:t>
            </a:r>
          </a:p>
          <a:p>
            <a:pPr eaLnBrk="1" hangingPunct="1"/>
            <a:r>
              <a:rPr lang="es-CL" altLang="es-CL" dirty="0" smtClean="0">
                <a:latin typeface="Verdana" pitchFamily="34" charset="0"/>
              </a:rPr>
              <a:t>Los electrones se desplazan por un conductor.</a:t>
            </a:r>
          </a:p>
          <a:p>
            <a:pPr eaLnBrk="1" hangingPunct="1"/>
            <a:r>
              <a:rPr lang="es-CL" altLang="es-CL" dirty="0">
                <a:latin typeface="Verdana" pitchFamily="34" charset="0"/>
              </a:rPr>
              <a:t>L</a:t>
            </a:r>
            <a:r>
              <a:rPr lang="es-CL" altLang="es-CL" dirty="0" smtClean="0">
                <a:latin typeface="Verdana" pitchFamily="34" charset="0"/>
              </a:rPr>
              <a:t>a </a:t>
            </a:r>
            <a:r>
              <a:rPr lang="es-CL" altLang="es-CL" dirty="0">
                <a:latin typeface="Verdana" pitchFamily="34" charset="0"/>
              </a:rPr>
              <a:t>diferencia de </a:t>
            </a:r>
            <a:r>
              <a:rPr lang="es-CL" altLang="es-CL" dirty="0" smtClean="0">
                <a:latin typeface="Verdana" pitchFamily="34" charset="0"/>
              </a:rPr>
              <a:t>altura hace </a:t>
            </a:r>
            <a:r>
              <a:rPr lang="es-CL" altLang="es-CL" dirty="0">
                <a:latin typeface="Verdana" pitchFamily="34" charset="0"/>
              </a:rPr>
              <a:t>que el agua fluya en un cierto </a:t>
            </a:r>
            <a:r>
              <a:rPr lang="es-CL" altLang="es-CL" dirty="0" smtClean="0">
                <a:latin typeface="Verdana" pitchFamily="34" charset="0"/>
              </a:rPr>
              <a:t>sentido.</a:t>
            </a:r>
          </a:p>
          <a:p>
            <a:pPr eaLnBrk="1" hangingPunct="1"/>
            <a:r>
              <a:rPr lang="es-CL" altLang="es-CL" dirty="0">
                <a:latin typeface="Verdana" pitchFamily="34" charset="0"/>
              </a:rPr>
              <a:t>L</a:t>
            </a:r>
            <a:r>
              <a:rPr lang="es-CL" altLang="es-CL" dirty="0" smtClean="0">
                <a:latin typeface="Verdana" pitchFamily="34" charset="0"/>
              </a:rPr>
              <a:t>a </a:t>
            </a:r>
            <a:r>
              <a:rPr lang="es-CL" altLang="es-CL" dirty="0">
                <a:latin typeface="Verdana" pitchFamily="34" charset="0"/>
              </a:rPr>
              <a:t>diferencia de </a:t>
            </a:r>
            <a:r>
              <a:rPr lang="es-CL" altLang="es-CL" dirty="0" smtClean="0">
                <a:latin typeface="Verdana" pitchFamily="34" charset="0"/>
              </a:rPr>
              <a:t>potencial </a:t>
            </a:r>
            <a:r>
              <a:rPr lang="es-CL" altLang="es-CL" dirty="0">
                <a:latin typeface="Verdana" pitchFamily="34" charset="0"/>
              </a:rPr>
              <a:t>hace que los electrones </a:t>
            </a:r>
            <a:r>
              <a:rPr lang="es-CL" altLang="es-CL" dirty="0" smtClean="0">
                <a:latin typeface="Verdana" pitchFamily="34" charset="0"/>
              </a:rPr>
              <a:t>fluyan de un lugar a otro.</a:t>
            </a:r>
            <a:endParaRPr lang="es-CL" altLang="es-CL" dirty="0">
              <a:latin typeface="Verdana" pitchFamily="34" charset="0"/>
            </a:endParaRPr>
          </a:p>
        </p:txBody>
      </p:sp>
      <p:sp>
        <p:nvSpPr>
          <p:cNvPr id="3" name="2 CuadroTexto"/>
          <p:cNvSpPr txBox="1">
            <a:spLocks noChangeArrowheads="1"/>
          </p:cNvSpPr>
          <p:nvPr/>
        </p:nvSpPr>
        <p:spPr bwMode="auto">
          <a:xfrm>
            <a:off x="3995936" y="2996952"/>
            <a:ext cx="4949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Calibri" pitchFamily="34" charset="0"/>
              </a:rPr>
              <a:t> </a:t>
            </a:r>
            <a:r>
              <a:rPr lang="es-CL" altLang="es-CL" b="1" dirty="0">
                <a:solidFill>
                  <a:srgbClr val="000000"/>
                </a:solidFill>
                <a:latin typeface="Verdana" pitchFamily="34" charset="0"/>
              </a:rPr>
              <a:t>¿Qué similitud  tiene el río de la imagen  con la corriente en un circuito eléctrico?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D9B81CF-27BE-4BD6-BD5F-AD6FAA62DA3E}" type="slidenum">
              <a:rPr lang="es-CL" smtClean="0"/>
              <a:pPr>
                <a:defRPr/>
              </a:pPr>
              <a:t>2</a:t>
            </a:fld>
            <a:endParaRPr lang="es-CL"/>
          </a:p>
        </p:txBody>
      </p:sp>
      <p:grpSp>
        <p:nvGrpSpPr>
          <p:cNvPr id="6" name="5 Grupo"/>
          <p:cNvGrpSpPr/>
          <p:nvPr/>
        </p:nvGrpSpPr>
        <p:grpSpPr>
          <a:xfrm>
            <a:off x="1179296" y="1484784"/>
            <a:ext cx="8073224" cy="4826283"/>
            <a:chOff x="1179296" y="1484784"/>
            <a:chExt cx="8073224" cy="4826283"/>
          </a:xfrm>
        </p:grpSpPr>
        <p:sp>
          <p:nvSpPr>
            <p:cNvPr id="5" name="4 Rectángulo"/>
            <p:cNvSpPr/>
            <p:nvPr/>
          </p:nvSpPr>
          <p:spPr>
            <a:xfrm>
              <a:off x="1746095" y="1484784"/>
              <a:ext cx="6210281" cy="1754326"/>
            </a:xfrm>
            <a:prstGeom prst="rect">
              <a:avLst/>
            </a:prstGeom>
            <a:noFill/>
          </p:spPr>
          <p:txBody>
            <a:bodyPr>
              <a:spAutoFit/>
            </a:bodyPr>
            <a:lstStyle/>
            <a:p>
              <a:pPr algn="ctr" fontAlgn="auto">
                <a:spcBef>
                  <a:spcPts val="0"/>
                </a:spcBef>
                <a:spcAft>
                  <a:spcPts val="0"/>
                </a:spcAft>
                <a:defRPr/>
              </a:pPr>
              <a:endParaRPr lang="es-E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a:p>
              <a:pPr algn="ctr" fontAlgn="auto">
                <a:spcBef>
                  <a:spcPts val="0"/>
                </a:spcBef>
                <a:spcAft>
                  <a:spcPts val="0"/>
                </a:spcAft>
                <a:defRPr/>
              </a:pPr>
              <a:r>
                <a:rPr lang="es-E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PPT  4.1</a:t>
              </a:r>
            </a:p>
            <a:p>
              <a:pPr algn="ctr" fontAlgn="auto">
                <a:spcBef>
                  <a:spcPts val="0"/>
                </a:spcBef>
                <a:spcAft>
                  <a:spcPts val="0"/>
                </a:spcAft>
                <a:defRPr/>
              </a:pPr>
              <a:endParaRPr lang="es-E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3" name="12 Rectángulo"/>
            <p:cNvSpPr/>
            <p:nvPr/>
          </p:nvSpPr>
          <p:spPr>
            <a:xfrm>
              <a:off x="1179296" y="3140968"/>
              <a:ext cx="8073224" cy="3170099"/>
            </a:xfrm>
            <a:prstGeom prst="rect">
              <a:avLst/>
            </a:prstGeom>
            <a:noFill/>
          </p:spPr>
          <p:txBody>
            <a:bodyPr>
              <a:spAutoFit/>
            </a:bodyPr>
            <a:lstStyle/>
            <a:p>
              <a:pPr marL="857250" indent="-857250">
                <a:buFont typeface="+mj-lt"/>
                <a:buAutoNum type="romanUcPeriod"/>
                <a:defRPr/>
              </a:pPr>
              <a:r>
                <a:rPr lang="es-C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Introducción.</a:t>
              </a:r>
              <a:endPar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00050" indent="-400050">
                <a:buFontTx/>
                <a:buAutoNum type="romanUcPeriod"/>
                <a:defRPr/>
              </a:pPr>
              <a:r>
                <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Circuito </a:t>
              </a:r>
              <a:r>
                <a:rPr lang="es-C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Eléctrico.</a:t>
              </a:r>
              <a:endPar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00050" indent="-400050">
                <a:buFontTx/>
                <a:buAutoNum type="romanUcPeriod"/>
                <a:defRPr/>
              </a:pPr>
              <a:r>
                <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Ley de </a:t>
              </a:r>
              <a:r>
                <a:rPr lang="es-C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Ohm.</a:t>
              </a:r>
            </a:p>
            <a:p>
              <a:pPr marL="400050" indent="-400050">
                <a:buFontTx/>
                <a:buAutoNum type="romanUcPeriod"/>
                <a:defRPr/>
              </a:pPr>
              <a:r>
                <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C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Circuitos Serie y Paralelo.</a:t>
              </a:r>
              <a:endPar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00050" indent="-400050">
                <a:buFontTx/>
                <a:buAutoNum type="romanUcPeriod"/>
                <a:defRPr/>
              </a:pPr>
              <a:endParaRPr lang="es-C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3"/>
          <p:cNvSpPr>
            <a:spLocks noChangeArrowheads="1"/>
          </p:cNvSpPr>
          <p:nvPr/>
        </p:nvSpPr>
        <p:spPr bwMode="auto">
          <a:xfrm>
            <a:off x="1331913" y="2373313"/>
            <a:ext cx="7510462" cy="1200150"/>
          </a:xfrm>
          <a:prstGeom prst="rect">
            <a:avLst/>
          </a:prstGeom>
          <a:noFill/>
          <a:ln>
            <a:noFill/>
          </a:ln>
          <a:extLst/>
        </p:spPr>
        <p:txBody>
          <a:bodyPr anchor="ct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eaLnBrk="1" hangingPunct="1">
              <a:defRPr/>
            </a:pPr>
            <a:r>
              <a:rPr lang="es-ES" altLang="es-CL" dirty="0" smtClean="0">
                <a:solidFill>
                  <a:srgbClr val="000000"/>
                </a:solidFill>
                <a:latin typeface="Verdana" pitchFamily="34" charset="0"/>
              </a:rPr>
              <a:t>La intensidad de corriente eléctrica, es la </a:t>
            </a:r>
            <a:r>
              <a:rPr lang="es-ES" altLang="es-CL" u="sng" dirty="0" smtClean="0">
                <a:solidFill>
                  <a:srgbClr val="000000"/>
                </a:solidFill>
                <a:latin typeface="Verdana" pitchFamily="34" charset="0"/>
              </a:rPr>
              <a:t>cantidad</a:t>
            </a:r>
            <a:r>
              <a:rPr lang="es-ES" altLang="es-CL" dirty="0" smtClean="0">
                <a:solidFill>
                  <a:srgbClr val="000000"/>
                </a:solidFill>
                <a:latin typeface="Verdana" pitchFamily="34" charset="0"/>
              </a:rPr>
              <a:t> de electrones que circulan por un conductor en un tiempo determinado.</a:t>
            </a:r>
          </a:p>
          <a:p>
            <a:pPr eaLnBrk="1" hangingPunct="1">
              <a:defRPr/>
            </a:pPr>
            <a:r>
              <a:rPr lang="es-ES" altLang="es-CL" dirty="0" smtClean="0">
                <a:solidFill>
                  <a:srgbClr val="000000"/>
                </a:solidFill>
                <a:latin typeface="Verdana" pitchFamily="34" charset="0"/>
              </a:rPr>
              <a:t>  </a:t>
            </a:r>
            <a:endParaRPr lang="es-ES" altLang="es-CL" dirty="0">
              <a:solidFill>
                <a:srgbClr val="000000"/>
              </a:solidFill>
              <a:latin typeface="Verdana" pitchFamily="34" charset="0"/>
            </a:endParaRPr>
          </a:p>
        </p:txBody>
      </p:sp>
      <p:sp>
        <p:nvSpPr>
          <p:cNvPr id="14346" name="2 CuadroTexto"/>
          <p:cNvSpPr txBox="1">
            <a:spLocks noChangeArrowheads="1"/>
          </p:cNvSpPr>
          <p:nvPr/>
        </p:nvSpPr>
        <p:spPr bwMode="auto">
          <a:xfrm>
            <a:off x="1547664" y="1628800"/>
            <a:ext cx="6589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b="1" dirty="0">
                <a:latin typeface="Verdana" pitchFamily="34" charset="0"/>
              </a:rPr>
              <a:t>¿Qué es la intensidad de corriente eléctrica?</a:t>
            </a:r>
          </a:p>
        </p:txBody>
      </p:sp>
      <p:sp>
        <p:nvSpPr>
          <p:cNvPr id="12" name="11 Marcador de número de diapositiva"/>
          <p:cNvSpPr>
            <a:spLocks noGrp="1"/>
          </p:cNvSpPr>
          <p:nvPr>
            <p:ph type="sldNum" sz="quarter" idx="12"/>
          </p:nvPr>
        </p:nvSpPr>
        <p:spPr>
          <a:xfrm>
            <a:off x="6529388" y="6321425"/>
            <a:ext cx="2133600" cy="365125"/>
          </a:xfrm>
        </p:spPr>
        <p:txBody>
          <a:bodyPr/>
          <a:lstStyle/>
          <a:p>
            <a:pPr>
              <a:defRPr/>
            </a:pPr>
            <a:fld id="{5C1CF42B-4719-40DC-BFFE-DE0F8B66579E}" type="slidenum">
              <a:rPr lang="es-CL" smtClean="0"/>
              <a:pPr>
                <a:defRPr/>
              </a:pPr>
              <a:t>20</a:t>
            </a:fld>
            <a:endParaRPr lang="es-CL"/>
          </a:p>
        </p:txBody>
      </p:sp>
      <p:pic>
        <p:nvPicPr>
          <p:cNvPr id="655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2 CuadroTexto"/>
          <p:cNvSpPr txBox="1">
            <a:spLocks noChangeArrowheads="1"/>
          </p:cNvSpPr>
          <p:nvPr/>
        </p:nvSpPr>
        <p:spPr bwMode="auto">
          <a:xfrm>
            <a:off x="1259632" y="3789040"/>
            <a:ext cx="719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latin typeface="Verdana" pitchFamily="34" charset="0"/>
              </a:rPr>
              <a:t>¿En qué unidad se expresa la intensidad de corriente?</a:t>
            </a:r>
          </a:p>
        </p:txBody>
      </p:sp>
      <p:sp>
        <p:nvSpPr>
          <p:cNvPr id="66571" name="3 Rectángulo"/>
          <p:cNvSpPr>
            <a:spLocks noChangeArrowheads="1"/>
          </p:cNvSpPr>
          <p:nvPr/>
        </p:nvSpPr>
        <p:spPr bwMode="auto">
          <a:xfrm>
            <a:off x="1331640" y="4653136"/>
            <a:ext cx="698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S" altLang="es-CL" dirty="0">
                <a:solidFill>
                  <a:srgbClr val="000000"/>
                </a:solidFill>
                <a:latin typeface="Verdana" pitchFamily="34" charset="0"/>
              </a:rPr>
              <a:t>La intensidad de corriente </a:t>
            </a:r>
            <a:r>
              <a:rPr lang="es-ES" altLang="es-CL" dirty="0" smtClean="0">
                <a:solidFill>
                  <a:srgbClr val="000000"/>
                </a:solidFill>
                <a:latin typeface="Verdana" pitchFamily="34" charset="0"/>
              </a:rPr>
              <a:t>se expresa </a:t>
            </a:r>
            <a:r>
              <a:rPr lang="es-ES" altLang="es-CL" dirty="0">
                <a:solidFill>
                  <a:srgbClr val="000000"/>
                </a:solidFill>
                <a:latin typeface="Verdana" pitchFamily="34" charset="0"/>
              </a:rPr>
              <a:t>en ampere (A) y su símbolo  es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5" grpId="0"/>
      <p:bldP spid="665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4 CuadroTexto"/>
          <p:cNvSpPr txBox="1">
            <a:spLocks noChangeArrowheads="1"/>
          </p:cNvSpPr>
          <p:nvPr/>
        </p:nvSpPr>
        <p:spPr bwMode="auto">
          <a:xfrm>
            <a:off x="1619672" y="1700808"/>
            <a:ext cx="655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¿Qué es el voltaje o diferencia de potencial?</a:t>
            </a:r>
          </a:p>
        </p:txBody>
      </p:sp>
      <p:pic>
        <p:nvPicPr>
          <p:cNvPr id="665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F07B21-8007-4B63-9248-1D713D297D58}" type="slidenum">
              <a:rPr lang="es-CL" altLang="es-CL" smtClean="0">
                <a:solidFill>
                  <a:srgbClr val="898989"/>
                </a:solidFill>
              </a:rPr>
              <a:pPr eaLnBrk="1" hangingPunct="1"/>
              <a:t>21</a:t>
            </a:fld>
            <a:endParaRPr lang="es-CL" altLang="es-CL" smtClean="0">
              <a:solidFill>
                <a:srgbClr val="898989"/>
              </a:solidFill>
            </a:endParaRPr>
          </a:p>
        </p:txBody>
      </p:sp>
      <p:grpSp>
        <p:nvGrpSpPr>
          <p:cNvPr id="10" name="9 Grupo"/>
          <p:cNvGrpSpPr/>
          <p:nvPr/>
        </p:nvGrpSpPr>
        <p:grpSpPr>
          <a:xfrm>
            <a:off x="1187624" y="2348880"/>
            <a:ext cx="7560394" cy="2089150"/>
            <a:chOff x="1187624" y="2348880"/>
            <a:chExt cx="7560394" cy="2089150"/>
          </a:xfrm>
        </p:grpSpPr>
        <p:sp>
          <p:nvSpPr>
            <p:cNvPr id="67593" name="1 Rectángulo"/>
            <p:cNvSpPr>
              <a:spLocks noChangeArrowheads="1"/>
            </p:cNvSpPr>
            <p:nvPr/>
          </p:nvSpPr>
          <p:spPr bwMode="auto">
            <a:xfrm>
              <a:off x="4283968" y="2564904"/>
              <a:ext cx="44640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latin typeface="Verdana" pitchFamily="34" charset="0"/>
                </a:rPr>
                <a:t>El voltaje, tensión o diferencia de potencial es la energía necesaria entregada  por la fuente a los electrones para que se desplacen dentro del circuito. </a:t>
              </a:r>
            </a:p>
          </p:txBody>
        </p:sp>
        <p:pic>
          <p:nvPicPr>
            <p:cNvPr id="67594" name="Picture 13" descr="http://www.asifunciona.com/electrotecnia/ke_voltaje/img_voltaje/img_mov_0008_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348880"/>
              <a:ext cx="24669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5" name="4 CuadroTexto"/>
          <p:cNvSpPr txBox="1">
            <a:spLocks noChangeArrowheads="1"/>
          </p:cNvSpPr>
          <p:nvPr/>
        </p:nvSpPr>
        <p:spPr bwMode="auto">
          <a:xfrm>
            <a:off x="1475656" y="4725144"/>
            <a:ext cx="709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¿En qué unidad se mide la diferencia de potencial?</a:t>
            </a:r>
          </a:p>
        </p:txBody>
      </p:sp>
      <p:sp>
        <p:nvSpPr>
          <p:cNvPr id="67596" name="4 Rectángulo"/>
          <p:cNvSpPr>
            <a:spLocks noChangeArrowheads="1"/>
          </p:cNvSpPr>
          <p:nvPr/>
        </p:nvSpPr>
        <p:spPr bwMode="auto">
          <a:xfrm>
            <a:off x="1331640" y="5157192"/>
            <a:ext cx="7416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La diferencia de potencial se mide en Volt y el símbolo es (V</a:t>
            </a:r>
            <a:r>
              <a:rPr lang="es-CL" altLang="es-CL" dirty="0" smtClean="0">
                <a:solidFill>
                  <a:srgbClr val="000000"/>
                </a:solidFill>
                <a:latin typeface="Verdana" pitchFamily="34" charset="0"/>
              </a:rPr>
              <a:t>).</a:t>
            </a:r>
            <a:endParaRPr lang="es-CL" altLang="es-CL" dirty="0"/>
          </a:p>
        </p:txBody>
      </p:sp>
      <p:sp>
        <p:nvSpPr>
          <p:cNvPr id="13" name="4 Rectángulo"/>
          <p:cNvSpPr>
            <a:spLocks noChangeArrowheads="1"/>
          </p:cNvSpPr>
          <p:nvPr/>
        </p:nvSpPr>
        <p:spPr bwMode="auto">
          <a:xfrm>
            <a:off x="1475656" y="5877272"/>
            <a:ext cx="7240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smtClean="0">
                <a:solidFill>
                  <a:srgbClr val="000000"/>
                </a:solidFill>
                <a:latin typeface="Verdana" pitchFamily="34" charset="0"/>
              </a:rPr>
              <a:t>OBS: “Fuente de </a:t>
            </a:r>
            <a:r>
              <a:rPr lang="es-CL" altLang="es-CL" sz="1400" dirty="0" err="1" smtClean="0">
                <a:solidFill>
                  <a:srgbClr val="000000"/>
                </a:solidFill>
                <a:latin typeface="Verdana" pitchFamily="34" charset="0"/>
              </a:rPr>
              <a:t>Fem</a:t>
            </a:r>
            <a:r>
              <a:rPr lang="es-CL" altLang="es-CL" sz="1400" dirty="0" smtClean="0">
                <a:solidFill>
                  <a:srgbClr val="000000"/>
                </a:solidFill>
                <a:latin typeface="Verdana" pitchFamily="34" charset="0"/>
              </a:rPr>
              <a:t>” </a:t>
            </a:r>
            <a:r>
              <a:rPr lang="es-CL" altLang="es-CL" sz="1400" dirty="0">
                <a:solidFill>
                  <a:srgbClr val="000000"/>
                </a:solidFill>
                <a:latin typeface="Verdana" pitchFamily="34" charset="0"/>
              </a:rPr>
              <a:t>hace referencia a</a:t>
            </a:r>
            <a:r>
              <a:rPr lang="es-CL" altLang="es-CL" sz="1400" dirty="0" smtClean="0">
                <a:solidFill>
                  <a:srgbClr val="000000"/>
                </a:solidFill>
                <a:latin typeface="Verdana" pitchFamily="34" charset="0"/>
              </a:rPr>
              <a:t> la fuente de fuerza electromotriz, que es la fuerza que mantiene la diferencia de potencial entre dos puntos.</a:t>
            </a:r>
            <a:endParaRPr lang="es-CL" altLang="es-C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p:bldP spid="67596"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4 CuadroTexto"/>
          <p:cNvSpPr txBox="1">
            <a:spLocks noChangeArrowheads="1"/>
          </p:cNvSpPr>
          <p:nvPr/>
        </p:nvSpPr>
        <p:spPr bwMode="auto">
          <a:xfrm>
            <a:off x="1259632" y="1700808"/>
            <a:ext cx="767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¿Qué similitud tiene la caída de agua de la imagen con el voltaje o diferencia de potencial?</a:t>
            </a:r>
          </a:p>
        </p:txBody>
      </p:sp>
      <p:pic>
        <p:nvPicPr>
          <p:cNvPr id="675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s://encrypted-tbn2.gstatic.com/images?q=tbn:ANd9GcSZuOY5h8eQ5DJU3BTN5kK4r7ZmPMexUL_L86eBtY8zex-mew9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5238" y="2622550"/>
            <a:ext cx="2787650" cy="34702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7594"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C0B070-B9AE-4F92-8085-89F8F2D3839C}" type="slidenum">
              <a:rPr lang="es-CL" altLang="es-CL" smtClean="0">
                <a:solidFill>
                  <a:srgbClr val="898989"/>
                </a:solidFill>
              </a:rPr>
              <a:pPr eaLnBrk="1" hangingPunct="1"/>
              <a:t>22</a:t>
            </a:fld>
            <a:endParaRPr lang="es-CL" altLang="es-CL" smtClean="0">
              <a:solidFill>
                <a:srgbClr val="898989"/>
              </a:solidFill>
            </a:endParaRPr>
          </a:p>
        </p:txBody>
      </p:sp>
      <p:grpSp>
        <p:nvGrpSpPr>
          <p:cNvPr id="8" name="7 Grupo"/>
          <p:cNvGrpSpPr/>
          <p:nvPr/>
        </p:nvGrpSpPr>
        <p:grpSpPr>
          <a:xfrm>
            <a:off x="4284663" y="2924175"/>
            <a:ext cx="4625975" cy="2281238"/>
            <a:chOff x="4284663" y="2924175"/>
            <a:chExt cx="4625975" cy="2281238"/>
          </a:xfrm>
        </p:grpSpPr>
        <p:sp>
          <p:nvSpPr>
            <p:cNvPr id="4" name="3 CuadroTexto"/>
            <p:cNvSpPr txBox="1">
              <a:spLocks noChangeArrowheads="1"/>
            </p:cNvSpPr>
            <p:nvPr/>
          </p:nvSpPr>
          <p:spPr bwMode="auto">
            <a:xfrm>
              <a:off x="4284663" y="4005263"/>
              <a:ext cx="462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a:solidFill>
                    <a:srgbClr val="000000"/>
                  </a:solidFill>
                  <a:latin typeface="Verdana" pitchFamily="34" charset="0"/>
                </a:rPr>
                <a:t>Los electrones circulan debido a la diferencia de potencial o fuerza que empuja  a los electrones a través del circuito eléctrico.</a:t>
              </a:r>
            </a:p>
          </p:txBody>
        </p:sp>
        <p:sp>
          <p:nvSpPr>
            <p:cNvPr id="2" name="1 CuadroTexto"/>
            <p:cNvSpPr txBox="1">
              <a:spLocks noChangeArrowheads="1"/>
            </p:cNvSpPr>
            <p:nvPr/>
          </p:nvSpPr>
          <p:spPr bwMode="auto">
            <a:xfrm>
              <a:off x="4284663" y="2924175"/>
              <a:ext cx="4391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El agua </a:t>
              </a:r>
              <a:r>
                <a:rPr lang="es-CL" altLang="es-CL" dirty="0" smtClean="0">
                  <a:solidFill>
                    <a:srgbClr val="000000"/>
                  </a:solidFill>
                  <a:latin typeface="Verdana" pitchFamily="34" charset="0"/>
                </a:rPr>
                <a:t>cae o </a:t>
              </a:r>
              <a:r>
                <a:rPr lang="es-CL" altLang="es-CL" dirty="0">
                  <a:solidFill>
                    <a:srgbClr val="000000"/>
                  </a:solidFill>
                  <a:latin typeface="Verdana" pitchFamily="34" charset="0"/>
                </a:rPr>
                <a:t>se desplaza </a:t>
              </a:r>
              <a:r>
                <a:rPr lang="es-CL" altLang="es-CL" dirty="0" smtClean="0">
                  <a:solidFill>
                    <a:srgbClr val="000000"/>
                  </a:solidFill>
                  <a:latin typeface="Verdana" pitchFamily="34" charset="0"/>
                </a:rPr>
                <a:t>debido </a:t>
              </a:r>
              <a:r>
                <a:rPr lang="es-CL" altLang="es-CL" dirty="0">
                  <a:solidFill>
                    <a:srgbClr val="000000"/>
                  </a:solidFill>
                  <a:latin typeface="Verdana" pitchFamily="34" charset="0"/>
                </a:rPr>
                <a:t>a la fuerza de gravedad.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E72CF7-BC7D-4062-9C35-9311D56F5C38}" type="slidenum">
              <a:rPr lang="es-CL" altLang="es-CL" smtClean="0">
                <a:solidFill>
                  <a:srgbClr val="898989"/>
                </a:solidFill>
              </a:rPr>
              <a:pPr eaLnBrk="1" hangingPunct="1"/>
              <a:t>23</a:t>
            </a:fld>
            <a:endParaRPr lang="es-CL" altLang="es-CL" smtClean="0">
              <a:solidFill>
                <a:srgbClr val="898989"/>
              </a:solidFill>
            </a:endParaRPr>
          </a:p>
        </p:txBody>
      </p:sp>
      <p:sp>
        <p:nvSpPr>
          <p:cNvPr id="68616" name="4 CuadroTexto"/>
          <p:cNvSpPr txBox="1">
            <a:spLocks noChangeArrowheads="1"/>
          </p:cNvSpPr>
          <p:nvPr/>
        </p:nvSpPr>
        <p:spPr bwMode="auto">
          <a:xfrm>
            <a:off x="2483768" y="170080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¿Qué es la resistencia eléctrica?</a:t>
            </a:r>
          </a:p>
        </p:txBody>
      </p:sp>
      <p:pic>
        <p:nvPicPr>
          <p:cNvPr id="686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1116013" y="2511425"/>
            <a:ext cx="7704137" cy="2705100"/>
            <a:chOff x="1116013" y="2511425"/>
            <a:chExt cx="7704137" cy="2705100"/>
          </a:xfrm>
        </p:grpSpPr>
        <p:sp>
          <p:nvSpPr>
            <p:cNvPr id="63498" name="3 Rectángulo"/>
            <p:cNvSpPr>
              <a:spLocks noChangeArrowheads="1"/>
            </p:cNvSpPr>
            <p:nvPr/>
          </p:nvSpPr>
          <p:spPr bwMode="auto">
            <a:xfrm>
              <a:off x="1116013" y="2511425"/>
              <a:ext cx="7704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S" altLang="es-CL" dirty="0">
                  <a:solidFill>
                    <a:srgbClr val="000000"/>
                  </a:solidFill>
                  <a:latin typeface="Verdana" pitchFamily="34" charset="0"/>
                </a:rPr>
                <a:t>La resistencia eléctrica es toda oposición que encuentran los electrones en su paso por un circuito eléctrico.</a:t>
              </a:r>
            </a:p>
            <a:p>
              <a:pPr algn="just" eaLnBrk="1" hangingPunct="1"/>
              <a:r>
                <a:rPr lang="es-ES" altLang="es-CL" dirty="0">
                  <a:solidFill>
                    <a:srgbClr val="000000"/>
                  </a:solidFill>
                  <a:latin typeface="Verdana" pitchFamily="34" charset="0"/>
                </a:rPr>
                <a:t>La resistencia se puede presentar por las características de un conductor o por un elemento que consuma energía eléctrica en el circuito.</a:t>
              </a:r>
            </a:p>
          </p:txBody>
        </p:sp>
        <p:sp>
          <p:nvSpPr>
            <p:cNvPr id="2" name="1 CuadroTexto"/>
            <p:cNvSpPr txBox="1">
              <a:spLocks noChangeArrowheads="1"/>
            </p:cNvSpPr>
            <p:nvPr/>
          </p:nvSpPr>
          <p:spPr bwMode="auto">
            <a:xfrm>
              <a:off x="1116013" y="4292600"/>
              <a:ext cx="770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a:solidFill>
                    <a:srgbClr val="000000"/>
                  </a:solidFill>
                  <a:latin typeface="Verdana" pitchFamily="34" charset="0"/>
                </a:rPr>
                <a:t>Cualquier dispositivo o componente conectado a un circuito eléctrico presenta resistencia u obstáculo para la circulación de la corriente eléctrica.</a:t>
              </a:r>
              <a:r>
                <a:rPr lang="es-ES" altLang="es-CL">
                  <a:solidFill>
                    <a:srgbClr val="000000"/>
                  </a:solidFill>
                  <a:latin typeface="Verdana" pitchFamily="34" charset="0"/>
                </a:rPr>
                <a:t> </a:t>
              </a:r>
              <a:endParaRPr lang="es-CL" altLang="es-CL">
                <a:solidFill>
                  <a:srgbClr val="000000"/>
                </a:solidFill>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Yough_River_Rap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636912"/>
            <a:ext cx="2436813" cy="3011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4 CuadroTexto"/>
          <p:cNvSpPr txBox="1">
            <a:spLocks noChangeArrowheads="1"/>
          </p:cNvSpPr>
          <p:nvPr/>
        </p:nvSpPr>
        <p:spPr bwMode="auto">
          <a:xfrm>
            <a:off x="4572000" y="2564904"/>
            <a:ext cx="43211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Respuesta: </a:t>
            </a:r>
          </a:p>
          <a:p>
            <a:pPr eaLnBrk="1" hangingPunct="1"/>
            <a:r>
              <a:rPr lang="es-CL" altLang="es-CL" dirty="0" smtClean="0">
                <a:solidFill>
                  <a:srgbClr val="000000"/>
                </a:solidFill>
                <a:latin typeface="Verdana" pitchFamily="34" charset="0"/>
              </a:rPr>
              <a:t>Tanto la corriente eléctrica como el agua se encuentran con elementos que se oponen a su paso.</a:t>
            </a:r>
          </a:p>
          <a:p>
            <a:pPr eaLnBrk="1" hangingPunct="1"/>
            <a:r>
              <a:rPr lang="es-CL" altLang="es-CL" dirty="0" smtClean="0">
                <a:solidFill>
                  <a:srgbClr val="000000"/>
                </a:solidFill>
                <a:latin typeface="Verdana" pitchFamily="34" charset="0"/>
              </a:rPr>
              <a:t>El tamaño del lecho del río y la existencia de rocas  en el caso del agua. </a:t>
            </a:r>
          </a:p>
          <a:p>
            <a:pPr eaLnBrk="1" hangingPunct="1"/>
            <a:r>
              <a:rPr lang="es-CL" altLang="es-CL" dirty="0" smtClean="0">
                <a:solidFill>
                  <a:srgbClr val="000000"/>
                </a:solidFill>
                <a:latin typeface="Verdana" pitchFamily="34" charset="0"/>
              </a:rPr>
              <a:t>El tamaño del conductor, sus características y los distintos receptores en el caso de la corriente.</a:t>
            </a:r>
            <a:endParaRPr lang="es-CL" altLang="es-CL" dirty="0">
              <a:solidFill>
                <a:srgbClr val="000000"/>
              </a:solidFill>
              <a:latin typeface="Verdana" pitchFamily="34" charset="0"/>
            </a:endParaRPr>
          </a:p>
          <a:p>
            <a:pPr eaLnBrk="1" hangingPunct="1"/>
            <a:endParaRPr lang="es-CL" altLang="es-CL" dirty="0">
              <a:solidFill>
                <a:srgbClr val="000000"/>
              </a:solidFill>
              <a:latin typeface="Verdana" pitchFamily="34" charset="0"/>
            </a:endParaRPr>
          </a:p>
        </p:txBody>
      </p:sp>
      <p:pic>
        <p:nvPicPr>
          <p:cNvPr id="696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290513"/>
            <a:ext cx="85883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B26877-1AA6-4E8C-A9D0-B82D657B30B7}" type="slidenum">
              <a:rPr lang="es-CL" altLang="es-CL" smtClean="0">
                <a:solidFill>
                  <a:srgbClr val="898989"/>
                </a:solidFill>
              </a:rPr>
              <a:pPr eaLnBrk="1" hangingPunct="1"/>
              <a:t>24</a:t>
            </a:fld>
            <a:endParaRPr lang="es-CL" altLang="es-CL" smtClean="0">
              <a:solidFill>
                <a:srgbClr val="898989"/>
              </a:solidFill>
            </a:endParaRPr>
          </a:p>
        </p:txBody>
      </p:sp>
      <p:sp>
        <p:nvSpPr>
          <p:cNvPr id="69643" name="4 CuadroTexto"/>
          <p:cNvSpPr txBox="1">
            <a:spLocks noChangeArrowheads="1"/>
          </p:cNvSpPr>
          <p:nvPr/>
        </p:nvSpPr>
        <p:spPr bwMode="auto">
          <a:xfrm>
            <a:off x="1691680" y="1556792"/>
            <a:ext cx="716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¿Qué similitud tiene el desplazamiento del agua que muestra la figura con la resistencia eléctrica?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1042988" y="4770438"/>
            <a:ext cx="7632700" cy="1754187"/>
            <a:chOff x="1042988" y="4770438"/>
            <a:chExt cx="7632700" cy="1754187"/>
          </a:xfrm>
        </p:grpSpPr>
        <p:pic>
          <p:nvPicPr>
            <p:cNvPr id="71688" name="Picture 13" descr="http://www.asifunciona.com/electrotecnia/ke_resistencia/img_resistencia/img_0009_01.jpg"/>
            <p:cNvPicPr>
              <a:picLocks noChangeAspect="1" noChangeArrowheads="1"/>
            </p:cNvPicPr>
            <p:nvPr/>
          </p:nvPicPr>
          <p:blipFill>
            <a:blip r:embed="rId2" cstate="print">
              <a:extLst>
                <a:ext uri="{28A0092B-C50C-407E-A947-70E740481C1C}">
                  <a14:useLocalDpi xmlns:a14="http://schemas.microsoft.com/office/drawing/2010/main" val="0"/>
                </a:ext>
              </a:extLst>
            </a:blip>
            <a:srcRect t="41994" b="2"/>
            <a:stretch>
              <a:fillRect/>
            </a:stretch>
          </p:blipFill>
          <p:spPr bwMode="auto">
            <a:xfrm>
              <a:off x="1042988" y="4973638"/>
              <a:ext cx="2376487"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a:spLocks noChangeArrowheads="1"/>
            </p:cNvSpPr>
            <p:nvPr/>
          </p:nvSpPr>
          <p:spPr bwMode="auto">
            <a:xfrm>
              <a:off x="3995738" y="4770438"/>
              <a:ext cx="4679950" cy="17541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a:solidFill>
                    <a:srgbClr val="000000"/>
                  </a:solidFill>
                  <a:latin typeface="Verdana" pitchFamily="34" charset="0"/>
                </a:rPr>
                <a:t>B.- Electrones fluyendo por un mal conductor eléctrico, que ofrece alta </a:t>
              </a:r>
              <a:r>
                <a:rPr lang="es-CL" altLang="es-CL" b="1">
                  <a:solidFill>
                    <a:srgbClr val="000000"/>
                  </a:solidFill>
                  <a:latin typeface="Verdana" pitchFamily="34" charset="0"/>
                </a:rPr>
                <a:t>resistencia</a:t>
              </a:r>
              <a:r>
                <a:rPr lang="es-CL" altLang="es-CL">
                  <a:solidFill>
                    <a:srgbClr val="000000"/>
                  </a:solidFill>
                  <a:latin typeface="Verdana" pitchFamily="34" charset="0"/>
                </a:rPr>
                <a:t> a su paso. En ese caso los electrones chocan unos contra otros al no poder circular libremente y, como consecuencia, </a:t>
              </a:r>
              <a:r>
                <a:rPr lang="es-CL" altLang="es-CL" b="1">
                  <a:solidFill>
                    <a:srgbClr val="000000"/>
                  </a:solidFill>
                  <a:latin typeface="Verdana" pitchFamily="34" charset="0"/>
                </a:rPr>
                <a:t>generan calor</a:t>
              </a:r>
              <a:r>
                <a:rPr lang="es-CL" altLang="es-CL" b="1" i="1">
                  <a:solidFill>
                    <a:srgbClr val="000000"/>
                  </a:solidFill>
                  <a:latin typeface="Verdana" pitchFamily="34" charset="0"/>
                </a:rPr>
                <a:t>.</a:t>
              </a:r>
              <a:endParaRPr lang="es-CL" altLang="es-CL" b="1">
                <a:solidFill>
                  <a:srgbClr val="000000"/>
                </a:solidFill>
                <a:latin typeface="Verdana" pitchFamily="34" charset="0"/>
              </a:endParaRPr>
            </a:p>
          </p:txBody>
        </p:sp>
      </p:grpSp>
      <p:grpSp>
        <p:nvGrpSpPr>
          <p:cNvPr id="11" name="10 Grupo"/>
          <p:cNvGrpSpPr/>
          <p:nvPr/>
        </p:nvGrpSpPr>
        <p:grpSpPr>
          <a:xfrm>
            <a:off x="1085850" y="3657600"/>
            <a:ext cx="7518400" cy="1066800"/>
            <a:chOff x="1085850" y="3657600"/>
            <a:chExt cx="7518400" cy="1066800"/>
          </a:xfrm>
        </p:grpSpPr>
        <p:sp>
          <p:nvSpPr>
            <p:cNvPr id="3" name="2 CuadroTexto"/>
            <p:cNvSpPr txBox="1">
              <a:spLocks noChangeArrowheads="1"/>
            </p:cNvSpPr>
            <p:nvPr/>
          </p:nvSpPr>
          <p:spPr bwMode="auto">
            <a:xfrm>
              <a:off x="3995738" y="3657600"/>
              <a:ext cx="4608512" cy="9239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solidFill>
                    <a:srgbClr val="000000"/>
                  </a:solidFill>
                  <a:latin typeface="Verdana" pitchFamily="34" charset="0"/>
                </a:rPr>
                <a:t>A.- Electrones fluyendo por un buen conductor eléctrico, que ofrece baja</a:t>
              </a:r>
              <a:r>
                <a:rPr lang="es-CL" altLang="es-CL" b="1">
                  <a:solidFill>
                    <a:srgbClr val="000000"/>
                  </a:solidFill>
                  <a:latin typeface="Verdana" pitchFamily="34" charset="0"/>
                </a:rPr>
                <a:t> resistencia</a:t>
              </a:r>
              <a:r>
                <a:rPr lang="es-CL" altLang="es-CL">
                  <a:solidFill>
                    <a:srgbClr val="000000"/>
                  </a:solidFill>
                  <a:latin typeface="Verdana" pitchFamily="34" charset="0"/>
                </a:rPr>
                <a:t>. </a:t>
              </a:r>
            </a:p>
          </p:txBody>
        </p:sp>
        <p:pic>
          <p:nvPicPr>
            <p:cNvPr id="2119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60989"/>
            <a:stretch>
              <a:fillRect/>
            </a:stretch>
          </p:blipFill>
          <p:spPr bwMode="auto">
            <a:xfrm>
              <a:off x="1085850" y="3765550"/>
              <a:ext cx="240665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666" name="4 Rectángulo"/>
          <p:cNvSpPr>
            <a:spLocks noChangeArrowheads="1"/>
          </p:cNvSpPr>
          <p:nvPr/>
        </p:nvSpPr>
        <p:spPr bwMode="auto">
          <a:xfrm>
            <a:off x="1259632" y="1557338"/>
            <a:ext cx="4465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Ejemplos de </a:t>
            </a:r>
            <a:r>
              <a:rPr lang="es-CL" altLang="es-CL" b="1" dirty="0">
                <a:solidFill>
                  <a:srgbClr val="000000"/>
                </a:solidFill>
                <a:latin typeface="Verdana" pitchFamily="34" charset="0"/>
              </a:rPr>
              <a:t>Resistencia Eléctrica</a:t>
            </a:r>
            <a:r>
              <a:rPr lang="es-CL" altLang="es-CL" dirty="0">
                <a:solidFill>
                  <a:srgbClr val="000000"/>
                </a:solidFill>
                <a:latin typeface="Verdana" pitchFamily="34" charset="0"/>
              </a:rPr>
              <a:t>:</a:t>
            </a:r>
          </a:p>
        </p:txBody>
      </p:sp>
      <p:grpSp>
        <p:nvGrpSpPr>
          <p:cNvPr id="10" name="9 Grupo"/>
          <p:cNvGrpSpPr/>
          <p:nvPr/>
        </p:nvGrpSpPr>
        <p:grpSpPr>
          <a:xfrm>
            <a:off x="1042988" y="2051050"/>
            <a:ext cx="7561262" cy="1377950"/>
            <a:chOff x="1042988" y="2051050"/>
            <a:chExt cx="7561262" cy="1377950"/>
          </a:xfrm>
        </p:grpSpPr>
        <p:sp>
          <p:nvSpPr>
            <p:cNvPr id="6" name="5 Rectángulo"/>
            <p:cNvSpPr>
              <a:spLocks noChangeArrowheads="1"/>
            </p:cNvSpPr>
            <p:nvPr/>
          </p:nvSpPr>
          <p:spPr bwMode="auto">
            <a:xfrm>
              <a:off x="2916238" y="2157413"/>
              <a:ext cx="5688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a:solidFill>
                    <a:srgbClr val="000000"/>
                  </a:solidFill>
                  <a:latin typeface="Verdana" pitchFamily="34" charset="0"/>
                </a:rPr>
                <a:t>En el circuito, el filamento de la ampolleta es un elemento que obstaculiza  la circulación de los electrones, por esta razón la ampolleta constituye una </a:t>
              </a:r>
              <a:r>
                <a:rPr lang="es-CL" altLang="es-CL" b="1">
                  <a:solidFill>
                    <a:srgbClr val="000000"/>
                  </a:solidFill>
                  <a:latin typeface="Verdana" pitchFamily="34" charset="0"/>
                </a:rPr>
                <a:t>resistencia </a:t>
              </a:r>
              <a:r>
                <a:rPr lang="es-CL" altLang="es-CL">
                  <a:solidFill>
                    <a:srgbClr val="000000"/>
                  </a:solidFill>
                  <a:latin typeface="Verdana" pitchFamily="34" charset="0"/>
                </a:rPr>
                <a:t>para el circuito.</a:t>
              </a:r>
            </a:p>
          </p:txBody>
        </p:sp>
        <p:pic>
          <p:nvPicPr>
            <p:cNvPr id="2119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2051050"/>
              <a:ext cx="16764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8 Marcador de número de diapositiva"/>
          <p:cNvSpPr>
            <a:spLocks noGrp="1"/>
          </p:cNvSpPr>
          <p:nvPr>
            <p:ph type="sldNum" sz="quarter" idx="12"/>
          </p:nvPr>
        </p:nvSpPr>
        <p:spPr/>
        <p:txBody>
          <a:bodyPr/>
          <a:lstStyle/>
          <a:p>
            <a:pPr>
              <a:defRPr/>
            </a:pPr>
            <a:fld id="{63A5C7A1-CB2D-49D7-BDD6-A604478697FD}" type="slidenum">
              <a:rPr lang="es-CL" smtClean="0"/>
              <a:pPr>
                <a:defRPr/>
              </a:pPr>
              <a:t>25</a:t>
            </a:fld>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7 CuadroTexto"/>
          <p:cNvSpPr txBox="1">
            <a:spLocks noChangeArrowheads="1"/>
          </p:cNvSpPr>
          <p:nvPr/>
        </p:nvSpPr>
        <p:spPr bwMode="auto">
          <a:xfrm>
            <a:off x="1475656" y="1556792"/>
            <a:ext cx="684076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latin typeface="Verdana" pitchFamily="34" charset="0"/>
              </a:rPr>
              <a:t>¿En qué unidad se expresa la resistencia eléctrica? ¿Qué símbolo la representa?</a:t>
            </a:r>
          </a:p>
        </p:txBody>
      </p:sp>
      <p:pic>
        <p:nvPicPr>
          <p:cNvPr id="7578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1548416" y="4869160"/>
            <a:ext cx="6267152" cy="1809750"/>
            <a:chOff x="1835696" y="4427562"/>
            <a:chExt cx="6267152" cy="1809750"/>
          </a:xfrm>
        </p:grpSpPr>
        <p:pic>
          <p:nvPicPr>
            <p:cNvPr id="76808" name="7 Imagen" descr="http://k42.kn3.net/318D306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905722"/>
              <a:ext cx="3098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8 Imagen" descr="http://www.rena.edu.ve/TerceraEtapa/Fisica/Imagenes/RESISTENCI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427562"/>
              <a:ext cx="22669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8 Marcador de número de diapositiva"/>
          <p:cNvSpPr>
            <a:spLocks noGrp="1"/>
          </p:cNvSpPr>
          <p:nvPr>
            <p:ph type="sldNum" sz="quarter" idx="12"/>
          </p:nvPr>
        </p:nvSpPr>
        <p:spPr/>
        <p:txBody>
          <a:bodyPr/>
          <a:lstStyle/>
          <a:p>
            <a:pPr>
              <a:defRPr/>
            </a:pPr>
            <a:fld id="{63A5C7A1-CB2D-49D7-BDD6-A604478697FD}" type="slidenum">
              <a:rPr lang="es-CL" smtClean="0"/>
              <a:pPr>
                <a:defRPr/>
              </a:pPr>
              <a:t>26</a:t>
            </a:fld>
            <a:endParaRPr lang="es-CL"/>
          </a:p>
        </p:txBody>
      </p:sp>
      <p:sp>
        <p:nvSpPr>
          <p:cNvPr id="11" name="10 CuadroTexto"/>
          <p:cNvSpPr txBox="1">
            <a:spLocks noChangeArrowheads="1"/>
          </p:cNvSpPr>
          <p:nvPr/>
        </p:nvSpPr>
        <p:spPr bwMode="auto">
          <a:xfrm>
            <a:off x="1475656" y="2420888"/>
            <a:ext cx="669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La resistencia eléctrica de un circuito se expresa en </a:t>
            </a:r>
            <a:r>
              <a:rPr lang="es-CL" altLang="es-CL" b="1" dirty="0">
                <a:solidFill>
                  <a:srgbClr val="000000"/>
                </a:solidFill>
                <a:latin typeface="Verdana" pitchFamily="34" charset="0"/>
              </a:rPr>
              <a:t>OHM </a:t>
            </a:r>
            <a:r>
              <a:rPr lang="es-CL" altLang="es-CL" dirty="0">
                <a:solidFill>
                  <a:srgbClr val="000000"/>
                </a:solidFill>
              </a:rPr>
              <a:t>(</a:t>
            </a:r>
            <a:r>
              <a:rPr lang="el-GR" altLang="es-CL" b="1" dirty="0">
                <a:solidFill>
                  <a:srgbClr val="000000"/>
                </a:solidFill>
              </a:rPr>
              <a:t>Ω</a:t>
            </a:r>
            <a:r>
              <a:rPr lang="es-CL" altLang="es-CL" dirty="0">
                <a:solidFill>
                  <a:srgbClr val="000000"/>
                </a:solidFill>
              </a:rPr>
              <a:t>).</a:t>
            </a:r>
            <a:endParaRPr lang="es-CL" altLang="es-CL" dirty="0">
              <a:solidFill>
                <a:srgbClr val="000000"/>
              </a:solidFill>
              <a:latin typeface="Verdana" pitchFamily="34" charset="0"/>
            </a:endParaRPr>
          </a:p>
        </p:txBody>
      </p:sp>
      <p:sp>
        <p:nvSpPr>
          <p:cNvPr id="12" name="12 CuadroTexto"/>
          <p:cNvSpPr txBox="1">
            <a:spLocks noChangeArrowheads="1"/>
          </p:cNvSpPr>
          <p:nvPr/>
        </p:nvSpPr>
        <p:spPr bwMode="auto">
          <a:xfrm>
            <a:off x="1530461" y="3212976"/>
            <a:ext cx="6218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La resistencia eléctrica se designa por una letra </a:t>
            </a:r>
            <a:r>
              <a:rPr lang="es-CL" altLang="es-CL" b="1" dirty="0" smtClean="0">
                <a:solidFill>
                  <a:srgbClr val="000000"/>
                </a:solidFill>
                <a:latin typeface="Verdana" pitchFamily="34" charset="0"/>
              </a:rPr>
              <a:t>R.</a:t>
            </a:r>
            <a:endParaRPr lang="es-CL" altLang="es-CL" b="1" dirty="0">
              <a:solidFill>
                <a:srgbClr val="000000"/>
              </a:solidFill>
              <a:latin typeface="Verdana" pitchFamily="34" charset="0"/>
            </a:endParaRPr>
          </a:p>
        </p:txBody>
      </p:sp>
      <p:sp>
        <p:nvSpPr>
          <p:cNvPr id="13" name="12 Rectángulo"/>
          <p:cNvSpPr/>
          <p:nvPr/>
        </p:nvSpPr>
        <p:spPr>
          <a:xfrm>
            <a:off x="1531723" y="3861048"/>
            <a:ext cx="6820265" cy="646331"/>
          </a:xfrm>
          <a:prstGeom prst="rect">
            <a:avLst/>
          </a:prstGeom>
        </p:spPr>
        <p:txBody>
          <a:bodyPr wrap="none">
            <a:spAutoFit/>
          </a:bodyPr>
          <a:lstStyle/>
          <a:p>
            <a:pPr eaLnBrk="1" hangingPunct="1"/>
            <a:r>
              <a:rPr lang="es-CL" altLang="es-CL" dirty="0" smtClean="0">
                <a:solidFill>
                  <a:srgbClr val="000000"/>
                </a:solidFill>
                <a:latin typeface="Verdana" pitchFamily="34" charset="0"/>
              </a:rPr>
              <a:t>En un circuito eléctrico se pueden encontrar resistencias </a:t>
            </a:r>
          </a:p>
          <a:p>
            <a:pPr eaLnBrk="1" hangingPunct="1"/>
            <a:r>
              <a:rPr lang="es-CL" altLang="es-CL" dirty="0" smtClean="0">
                <a:solidFill>
                  <a:srgbClr val="000000"/>
                </a:solidFill>
                <a:latin typeface="Verdana" pitchFamily="34" charset="0"/>
              </a:rPr>
              <a:t>eléctricas como los de la siguiente figura.</a:t>
            </a:r>
            <a:endParaRPr lang="es-CL" altLang="es-CL"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12 CuadroTexto"/>
          <p:cNvSpPr txBox="1">
            <a:spLocks noChangeArrowheads="1"/>
          </p:cNvSpPr>
          <p:nvPr/>
        </p:nvSpPr>
        <p:spPr bwMode="auto">
          <a:xfrm>
            <a:off x="1547664" y="2780928"/>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sz="2000" dirty="0">
              <a:latin typeface="Verdana" pitchFamily="34" charset="0"/>
            </a:endParaRPr>
          </a:p>
          <a:p>
            <a:pPr eaLnBrk="1" hangingPunct="1"/>
            <a:r>
              <a:rPr lang="es-CL" altLang="es-CL" sz="2000" dirty="0">
                <a:latin typeface="Verdana" pitchFamily="34" charset="0"/>
              </a:rPr>
              <a:t>No, </a:t>
            </a:r>
            <a:r>
              <a:rPr lang="es-CL" altLang="es-CL" sz="2000" dirty="0" smtClean="0">
                <a:latin typeface="Verdana" pitchFamily="34" charset="0"/>
              </a:rPr>
              <a:t>hay </a:t>
            </a:r>
            <a:r>
              <a:rPr lang="es-CL" altLang="es-CL" sz="2000" dirty="0">
                <a:latin typeface="Verdana" pitchFamily="34" charset="0"/>
              </a:rPr>
              <a:t>materiales que presentan menor resistencia (buenos conductores), y otros que presentan mayor resistencia(malos conductores).</a:t>
            </a:r>
          </a:p>
        </p:txBody>
      </p:sp>
      <p:sp>
        <p:nvSpPr>
          <p:cNvPr id="72711" name="1 CuadroTexto"/>
          <p:cNvSpPr txBox="1">
            <a:spLocks noChangeArrowheads="1"/>
          </p:cNvSpPr>
          <p:nvPr/>
        </p:nvSpPr>
        <p:spPr bwMode="auto">
          <a:xfrm>
            <a:off x="1403648" y="1772816"/>
            <a:ext cx="7345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¿Todos los materiales  presentan la misma resistencia al paso de los electrones</a:t>
            </a:r>
            <a:r>
              <a:rPr lang="es-CL" altLang="es-CL" b="1" dirty="0" smtClean="0">
                <a:solidFill>
                  <a:srgbClr val="000000"/>
                </a:solidFill>
                <a:latin typeface="Verdana" pitchFamily="34" charset="0"/>
              </a:rPr>
              <a:t>? </a:t>
            </a:r>
            <a:endParaRPr lang="es-CL" altLang="es-CL" b="1" dirty="0">
              <a:solidFill>
                <a:srgbClr val="000000"/>
              </a:solidFill>
              <a:latin typeface="Verdana" pitchFamily="34" charset="0"/>
            </a:endParaRPr>
          </a:p>
        </p:txBody>
      </p:sp>
      <p:pic>
        <p:nvPicPr>
          <p:cNvPr id="7168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266700"/>
            <a:ext cx="858838"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pPr>
              <a:defRPr/>
            </a:pPr>
            <a:fld id="{63A5C7A1-CB2D-49D7-BDD6-A604478697FD}" type="slidenum">
              <a:rPr lang="es-CL" smtClean="0"/>
              <a:pPr>
                <a:defRPr/>
              </a:pPr>
              <a:t>27</a:t>
            </a:fld>
            <a:endParaRPr 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12 CuadroTexto"/>
          <p:cNvSpPr txBox="1">
            <a:spLocks noChangeArrowheads="1"/>
          </p:cNvSpPr>
          <p:nvPr/>
        </p:nvSpPr>
        <p:spPr bwMode="auto">
          <a:xfrm>
            <a:off x="1403648" y="2780928"/>
            <a:ext cx="7272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Porque el cobre es un buen conductor y tiene un bajo costo.</a:t>
            </a:r>
          </a:p>
          <a:p>
            <a:pPr eaLnBrk="1" hangingPunct="1"/>
            <a:endParaRPr lang="es-CL" altLang="es-CL" dirty="0">
              <a:latin typeface="Verdana" pitchFamily="34" charset="0"/>
            </a:endParaRPr>
          </a:p>
          <a:p>
            <a:pPr eaLnBrk="1" hangingPunct="1"/>
            <a:r>
              <a:rPr lang="es-CL" altLang="es-CL" dirty="0">
                <a:latin typeface="Verdana" pitchFamily="34" charset="0"/>
              </a:rPr>
              <a:t>E</a:t>
            </a:r>
            <a:r>
              <a:rPr lang="es-CL" altLang="es-CL" dirty="0" smtClean="0">
                <a:latin typeface="Verdana" pitchFamily="34" charset="0"/>
              </a:rPr>
              <a:t>l oro también es un buen conductor, pero debido a su costo habitualmente no es utilizado para este fin.</a:t>
            </a:r>
          </a:p>
        </p:txBody>
      </p:sp>
      <p:sp>
        <p:nvSpPr>
          <p:cNvPr id="73735" name="1 CuadroTexto"/>
          <p:cNvSpPr txBox="1">
            <a:spLocks noChangeArrowheads="1"/>
          </p:cNvSpPr>
          <p:nvPr/>
        </p:nvSpPr>
        <p:spPr bwMode="auto">
          <a:xfrm>
            <a:off x="1403648" y="1844824"/>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¿Por qué los cables, de los aparatos electrodomésticos,  son de </a:t>
            </a:r>
            <a:r>
              <a:rPr lang="es-CL" altLang="es-CL" b="1" dirty="0" smtClean="0">
                <a:solidFill>
                  <a:srgbClr val="000000"/>
                </a:solidFill>
                <a:latin typeface="Verdana" pitchFamily="34" charset="0"/>
              </a:rPr>
              <a:t>cobre </a:t>
            </a:r>
            <a:r>
              <a:rPr lang="es-CL" altLang="es-CL" b="1" dirty="0">
                <a:solidFill>
                  <a:srgbClr val="000000"/>
                </a:solidFill>
                <a:latin typeface="Verdana" pitchFamily="34" charset="0"/>
              </a:rPr>
              <a:t>y no de otro material ?</a:t>
            </a:r>
          </a:p>
        </p:txBody>
      </p:sp>
      <p:pic>
        <p:nvPicPr>
          <p:cNvPr id="727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327025"/>
            <a:ext cx="858838"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pPr>
              <a:defRPr/>
            </a:pPr>
            <a:fld id="{63A5C7A1-CB2D-49D7-BDD6-A604478697FD}" type="slidenum">
              <a:rPr lang="es-CL" smtClean="0"/>
              <a:pPr>
                <a:defRPr/>
              </a:pPr>
              <a:t>28</a:t>
            </a:fld>
            <a:endParaRPr 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7 Imagen" descr="http://www.eidansoft.com/blog/wp-content/uploads/2012/10/conductividad.gif"/>
          <p:cNvPicPr>
            <a:picLocks noChangeAspect="1" noChangeArrowheads="1"/>
          </p:cNvPicPr>
          <p:nvPr/>
        </p:nvPicPr>
        <p:blipFill>
          <a:blip r:embed="rId2" cstate="print">
            <a:extLst>
              <a:ext uri="{28A0092B-C50C-407E-A947-70E740481C1C}">
                <a14:useLocalDpi xmlns:a14="http://schemas.microsoft.com/office/drawing/2010/main" val="0"/>
              </a:ext>
            </a:extLst>
          </a:blip>
          <a:srcRect r="30147"/>
          <a:stretch>
            <a:fillRect/>
          </a:stretch>
        </p:blipFill>
        <p:spPr bwMode="auto">
          <a:xfrm>
            <a:off x="827584" y="2348880"/>
            <a:ext cx="403341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12 CuadroTexto"/>
          <p:cNvSpPr txBox="1">
            <a:spLocks noChangeArrowheads="1"/>
          </p:cNvSpPr>
          <p:nvPr/>
        </p:nvSpPr>
        <p:spPr bwMode="auto">
          <a:xfrm>
            <a:off x="5292080" y="1700808"/>
            <a:ext cx="352774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anose="020B0604030504040204" pitchFamily="34" charset="0"/>
                <a:ea typeface="Verdana" panose="020B0604030504040204" pitchFamily="34" charset="0"/>
                <a:cs typeface="Verdana" panose="020B0604030504040204" pitchFamily="34" charset="0"/>
              </a:rPr>
              <a:t>C</a:t>
            </a:r>
            <a:r>
              <a:rPr lang="es-CL" altLang="es-CL" dirty="0" smtClean="0">
                <a:latin typeface="Verdana" panose="020B0604030504040204" pitchFamily="34" charset="0"/>
                <a:ea typeface="Verdana" panose="020B0604030504040204" pitchFamily="34" charset="0"/>
                <a:cs typeface="Verdana" panose="020B0604030504040204" pitchFamily="34" charset="0"/>
              </a:rPr>
              <a:t>onsiderando que la conductividad  es la facilidad de desplazamiento de la corriente eléctrica en un material y que es inversamente proporcional a la resistencia,</a:t>
            </a:r>
            <a:r>
              <a:rPr lang="es-CL" altLang="es-CL" b="1" dirty="0">
                <a:latin typeface="Verdana" panose="020B0604030504040204" pitchFamily="34" charset="0"/>
                <a:ea typeface="Verdana" panose="020B0604030504040204" pitchFamily="34" charset="0"/>
                <a:cs typeface="Verdana" panose="020B0604030504040204" pitchFamily="34" charset="0"/>
              </a:rPr>
              <a:t> entre el oro y el cuarzo </a:t>
            </a:r>
            <a:r>
              <a:rPr lang="es-CL" altLang="es-CL" b="1" dirty="0" smtClean="0">
                <a:latin typeface="Verdana" panose="020B0604030504040204" pitchFamily="34" charset="0"/>
                <a:ea typeface="Verdana" panose="020B0604030504040204" pitchFamily="34" charset="0"/>
                <a:cs typeface="Verdana" panose="020B0604030504040204" pitchFamily="34" charset="0"/>
              </a:rPr>
              <a:t>¿</a:t>
            </a:r>
            <a:r>
              <a:rPr lang="es-CL" altLang="es-CL" b="1" dirty="0">
                <a:latin typeface="Verdana" panose="020B0604030504040204" pitchFamily="34" charset="0"/>
                <a:ea typeface="Verdana" panose="020B0604030504040204" pitchFamily="34" charset="0"/>
                <a:cs typeface="Verdana" panose="020B0604030504040204" pitchFamily="34" charset="0"/>
              </a:rPr>
              <a:t>C</a:t>
            </a:r>
            <a:r>
              <a:rPr lang="es-CL" altLang="es-CL" b="1" dirty="0" smtClean="0">
                <a:latin typeface="Verdana" panose="020B0604030504040204" pitchFamily="34" charset="0"/>
                <a:ea typeface="Verdana" panose="020B0604030504040204" pitchFamily="34" charset="0"/>
                <a:cs typeface="Verdana" panose="020B0604030504040204" pitchFamily="34" charset="0"/>
              </a:rPr>
              <a:t>uál </a:t>
            </a:r>
            <a:r>
              <a:rPr lang="es-CL" altLang="es-CL" b="1" dirty="0">
                <a:latin typeface="Verdana" panose="020B0604030504040204" pitchFamily="34" charset="0"/>
                <a:ea typeface="Verdana" panose="020B0604030504040204" pitchFamily="34" charset="0"/>
                <a:cs typeface="Verdana" panose="020B0604030504040204" pitchFamily="34" charset="0"/>
              </a:rPr>
              <a:t>es mejor conductor según la tabla</a:t>
            </a:r>
            <a:r>
              <a:rPr lang="es-CL" altLang="es-CL" b="1" dirty="0" smtClean="0">
                <a:latin typeface="Verdana" panose="020B0604030504040204" pitchFamily="34" charset="0"/>
                <a:ea typeface="Verdana" panose="020B0604030504040204" pitchFamily="34" charset="0"/>
                <a:cs typeface="Verdana" panose="020B0604030504040204" pitchFamily="34" charset="0"/>
              </a:rPr>
              <a:t>?</a:t>
            </a:r>
            <a:endParaRPr lang="es-CL" alt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74760" name="16 CuadroTexto"/>
          <p:cNvSpPr txBox="1">
            <a:spLocks noChangeArrowheads="1"/>
          </p:cNvSpPr>
          <p:nvPr/>
        </p:nvSpPr>
        <p:spPr bwMode="auto">
          <a:xfrm>
            <a:off x="2771775" y="162877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p>
        </p:txBody>
      </p:sp>
      <p:sp>
        <p:nvSpPr>
          <p:cNvPr id="74761" name="17 CuadroTexto"/>
          <p:cNvSpPr txBox="1">
            <a:spLocks noChangeArrowheads="1"/>
          </p:cNvSpPr>
          <p:nvPr/>
        </p:nvSpPr>
        <p:spPr bwMode="auto">
          <a:xfrm>
            <a:off x="1022198" y="1630541"/>
            <a:ext cx="3693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t>CUADRO DE </a:t>
            </a:r>
            <a:r>
              <a:rPr lang="es-CL" altLang="es-CL" b="1" dirty="0" smtClean="0"/>
              <a:t>CONDUCTIVIDAD</a:t>
            </a:r>
          </a:p>
          <a:p>
            <a:pPr algn="ctr" eaLnBrk="1" hangingPunct="1"/>
            <a:r>
              <a:rPr lang="es-CL" altLang="es-CL" b="1" dirty="0" smtClean="0"/>
              <a:t> ELÉCTRICA.</a:t>
            </a:r>
            <a:endParaRPr lang="es-CL" altLang="es-CL" dirty="0"/>
          </a:p>
        </p:txBody>
      </p:sp>
      <p:pic>
        <p:nvPicPr>
          <p:cNvPr id="7476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288925"/>
            <a:ext cx="858838"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292080" y="4941168"/>
            <a:ext cx="3240360" cy="1477328"/>
          </a:xfrm>
          <a:prstGeom prst="rect">
            <a:avLst/>
          </a:prstGeom>
          <a:noFill/>
        </p:spPr>
        <p:txBody>
          <a:bodyPr wrap="square" rtlCol="0">
            <a:spAutoFit/>
          </a:bodyPr>
          <a:lstStyle/>
          <a:p>
            <a:r>
              <a:rPr lang="es-CL" dirty="0" smtClean="0">
                <a:latin typeface="Verdana" panose="020B0604030504040204" pitchFamily="34" charset="0"/>
                <a:ea typeface="Verdana" panose="020B0604030504040204" pitchFamily="34" charset="0"/>
                <a:cs typeface="Verdana" panose="020B0604030504040204" pitchFamily="34" charset="0"/>
              </a:rPr>
              <a:t>El oro es mejor conductor, la tabla indica que tiene mayor conductividad y por lo tanto menor resistencia.</a:t>
            </a:r>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8" name="7 Marcador de número de diapositiva"/>
          <p:cNvSpPr>
            <a:spLocks noGrp="1"/>
          </p:cNvSpPr>
          <p:nvPr>
            <p:ph type="sldNum" sz="quarter" idx="12"/>
          </p:nvPr>
        </p:nvSpPr>
        <p:spPr/>
        <p:txBody>
          <a:bodyPr/>
          <a:lstStyle/>
          <a:p>
            <a:pPr>
              <a:defRPr/>
            </a:pPr>
            <a:fld id="{63A5C7A1-CB2D-49D7-BDD6-A604478697FD}" type="slidenum">
              <a:rPr lang="es-CL" smtClean="0"/>
              <a:pPr>
                <a:defRPr/>
              </a:pPr>
              <a:t>29</a:t>
            </a:fld>
            <a:endParaRPr lang="es-CL"/>
          </a:p>
        </p:txBody>
      </p:sp>
      <p:sp>
        <p:nvSpPr>
          <p:cNvPr id="9" name="8 CuadroTexto"/>
          <p:cNvSpPr txBox="1"/>
          <p:nvPr/>
        </p:nvSpPr>
        <p:spPr>
          <a:xfrm>
            <a:off x="5292080" y="3861048"/>
            <a:ext cx="3528392" cy="369332"/>
          </a:xfrm>
          <a:prstGeom prst="rect">
            <a:avLst/>
          </a:prstGeom>
          <a:noFill/>
        </p:spPr>
        <p:txBody>
          <a:bodyPr wrap="square" rtlCol="0">
            <a:spAutoFit/>
          </a:bodyPr>
          <a:lstStyle/>
          <a:p>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4" descr="https://encrypted-tbn2.gstatic.com/images?q=tbn:ANd9GcRoHeTqWIk00lL0RivUuM67SmTwCRmLd3CDsDazK6CR2319jigj"/>
          <p:cNvPicPr>
            <a:picLocks noChangeAspect="1" noChangeArrowheads="1"/>
          </p:cNvPicPr>
          <p:nvPr/>
        </p:nvPicPr>
        <p:blipFill>
          <a:blip r:embed="rId2" cstate="print">
            <a:extLst>
              <a:ext uri="{28A0092B-C50C-407E-A947-70E740481C1C}">
                <a14:useLocalDpi xmlns:a14="http://schemas.microsoft.com/office/drawing/2010/main" val="0"/>
              </a:ext>
            </a:extLst>
          </a:blip>
          <a:srcRect t="8521"/>
          <a:stretch>
            <a:fillRect/>
          </a:stretch>
        </p:blipFill>
        <p:spPr bwMode="auto">
          <a:xfrm>
            <a:off x="1619672" y="3861048"/>
            <a:ext cx="15811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a:spLocks noChangeArrowheads="1"/>
          </p:cNvSpPr>
          <p:nvPr/>
        </p:nvSpPr>
        <p:spPr bwMode="auto">
          <a:xfrm>
            <a:off x="4427984" y="2420888"/>
            <a:ext cx="4278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Se requiere conectar</a:t>
            </a:r>
          </a:p>
          <a:p>
            <a:pPr eaLnBrk="1" hangingPunct="1"/>
            <a:r>
              <a:rPr lang="es-CL" altLang="es-CL" dirty="0" smtClean="0">
                <a:latin typeface="Verdana" pitchFamily="34" charset="0"/>
              </a:rPr>
              <a:t>adecuadamente, una </a:t>
            </a:r>
            <a:r>
              <a:rPr lang="es-CL" altLang="es-CL" dirty="0">
                <a:latin typeface="Verdana" pitchFamily="34" charset="0"/>
              </a:rPr>
              <a:t>ampolleta, </a:t>
            </a:r>
          </a:p>
          <a:p>
            <a:pPr eaLnBrk="1" hangingPunct="1"/>
            <a:r>
              <a:rPr lang="es-CL" altLang="es-CL" dirty="0">
                <a:latin typeface="Verdana" pitchFamily="34" charset="0"/>
              </a:rPr>
              <a:t>un conductor y una pila para lograr</a:t>
            </a:r>
          </a:p>
          <a:p>
            <a:pPr eaLnBrk="1" hangingPunct="1"/>
            <a:r>
              <a:rPr lang="es-CL" altLang="es-CL" dirty="0">
                <a:latin typeface="Verdana" pitchFamily="34" charset="0"/>
              </a:rPr>
              <a:t>que la ampolleta se encienda.</a:t>
            </a:r>
          </a:p>
        </p:txBody>
      </p:sp>
      <p:pic>
        <p:nvPicPr>
          <p:cNvPr id="512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204864"/>
            <a:ext cx="1616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Forma libre"/>
          <p:cNvSpPr/>
          <p:nvPr/>
        </p:nvSpPr>
        <p:spPr>
          <a:xfrm rot="17079611">
            <a:off x="2389799" y="2654526"/>
            <a:ext cx="1677987" cy="1547812"/>
          </a:xfrm>
          <a:custGeom>
            <a:avLst/>
            <a:gdLst>
              <a:gd name="connsiteX0" fmla="*/ 414121 w 1818997"/>
              <a:gd name="connsiteY0" fmla="*/ 0 h 2883369"/>
              <a:gd name="connsiteX1" fmla="*/ 1785721 w 1818997"/>
              <a:gd name="connsiteY1" fmla="*/ 1916349 h 2883369"/>
              <a:gd name="connsiteX2" fmla="*/ 1289610 w 1818997"/>
              <a:gd name="connsiteY2" fmla="*/ 2850205 h 2883369"/>
              <a:gd name="connsiteX3" fmla="*/ 122291 w 1818997"/>
              <a:gd name="connsiteY3" fmla="*/ 2675107 h 2883369"/>
              <a:gd name="connsiteX4" fmla="*/ 93108 w 1818997"/>
              <a:gd name="connsiteY4" fmla="*/ 2684834 h 2883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997" h="2883369">
                <a:moveTo>
                  <a:pt x="414121" y="0"/>
                </a:moveTo>
                <a:cubicBezTo>
                  <a:pt x="1026963" y="720657"/>
                  <a:pt x="1639806" y="1441315"/>
                  <a:pt x="1785721" y="1916349"/>
                </a:cubicBezTo>
                <a:cubicBezTo>
                  <a:pt x="1931636" y="2391383"/>
                  <a:pt x="1566848" y="2723745"/>
                  <a:pt x="1289610" y="2850205"/>
                </a:cubicBezTo>
                <a:cubicBezTo>
                  <a:pt x="1012372" y="2976665"/>
                  <a:pt x="321708" y="2702669"/>
                  <a:pt x="122291" y="2675107"/>
                </a:cubicBezTo>
                <a:cubicBezTo>
                  <a:pt x="-77126" y="2647545"/>
                  <a:pt x="7991" y="2666189"/>
                  <a:pt x="93108" y="268483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ln w="38100">
                <a:solidFill>
                  <a:srgbClr val="FF0000"/>
                </a:solidFill>
              </a:ln>
            </a:endParaRPr>
          </a:p>
        </p:txBody>
      </p:sp>
      <p:sp>
        <p:nvSpPr>
          <p:cNvPr id="15" name="14 Marcador de número de diapositiva"/>
          <p:cNvSpPr>
            <a:spLocks noGrp="1"/>
          </p:cNvSpPr>
          <p:nvPr>
            <p:ph type="sldNum" sz="quarter" idx="12"/>
          </p:nvPr>
        </p:nvSpPr>
        <p:spPr/>
        <p:txBody>
          <a:bodyPr/>
          <a:lstStyle/>
          <a:p>
            <a:pPr>
              <a:defRPr/>
            </a:pPr>
            <a:fld id="{DC7A486F-DCB0-4563-9469-488BA23FECF9}" type="slidenum">
              <a:rPr lang="es-CL" smtClean="0"/>
              <a:pPr>
                <a:defRPr/>
              </a:pPr>
              <a:t>3</a:t>
            </a:fld>
            <a:endParaRPr lang="es-CL"/>
          </a:p>
        </p:txBody>
      </p:sp>
      <p:sp>
        <p:nvSpPr>
          <p:cNvPr id="51211" name="3 CuadroTexto"/>
          <p:cNvSpPr txBox="1">
            <a:spLocks noChangeArrowheads="1"/>
          </p:cNvSpPr>
          <p:nvPr/>
        </p:nvSpPr>
        <p:spPr bwMode="auto">
          <a:xfrm>
            <a:off x="1116013" y="1700213"/>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Introducción.</a:t>
            </a:r>
            <a:endParaRPr lang="es-CL" altLang="es-CL" b="1" dirty="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número de diapositiva"/>
          <p:cNvSpPr>
            <a:spLocks noGrp="1"/>
          </p:cNvSpPr>
          <p:nvPr>
            <p:ph type="sldNum" sz="quarter" idx="12"/>
          </p:nvPr>
        </p:nvSpPr>
        <p:spPr/>
        <p:txBody>
          <a:bodyPr/>
          <a:lstStyle/>
          <a:p>
            <a:pPr>
              <a:defRPr/>
            </a:pPr>
            <a:fld id="{EA8DEE68-72E9-452A-AC29-D1DB1530F638}" type="slidenum">
              <a:rPr lang="es-CL" smtClean="0"/>
              <a:pPr>
                <a:defRPr/>
              </a:pPr>
              <a:t>30</a:t>
            </a:fld>
            <a:endParaRPr lang="es-CL"/>
          </a:p>
        </p:txBody>
      </p:sp>
      <p:sp>
        <p:nvSpPr>
          <p:cNvPr id="76807" name="3 CuadroTexto"/>
          <p:cNvSpPr txBox="1">
            <a:spLocks noChangeArrowheads="1"/>
          </p:cNvSpPr>
          <p:nvPr/>
        </p:nvSpPr>
        <p:spPr bwMode="auto">
          <a:xfrm>
            <a:off x="1259632" y="1628800"/>
            <a:ext cx="7344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Resumen del repaso de conceptos:</a:t>
            </a:r>
          </a:p>
          <a:p>
            <a:pPr eaLnBrk="1" hangingPunct="1"/>
            <a:r>
              <a:rPr lang="es-CL" altLang="es-CL" dirty="0" smtClean="0">
                <a:latin typeface="Verdana" pitchFamily="34" charset="0"/>
              </a:rPr>
              <a:t>Copie la siguiente tabla en su cuaderno y luego complétela.</a:t>
            </a:r>
            <a:endParaRPr lang="es-CL" altLang="es-CL" dirty="0">
              <a:latin typeface="Verdan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958261949"/>
              </p:ext>
            </p:extLst>
          </p:nvPr>
        </p:nvGraphicFramePr>
        <p:xfrm>
          <a:off x="1259632" y="2906614"/>
          <a:ext cx="7345364" cy="3114674"/>
        </p:xfrm>
        <a:graphic>
          <a:graphicData uri="http://schemas.openxmlformats.org/drawingml/2006/table">
            <a:tbl>
              <a:tblPr firstRow="1" bandRow="1">
                <a:tableStyleId>{5940675A-B579-460E-94D1-54222C63F5DA}</a:tableStyleId>
              </a:tblPr>
              <a:tblGrid>
                <a:gridCol w="2228645"/>
                <a:gridCol w="2939833"/>
                <a:gridCol w="2176886"/>
              </a:tblGrid>
              <a:tr h="370916">
                <a:tc>
                  <a:txBody>
                    <a:bodyPr/>
                    <a:lstStyle/>
                    <a:p>
                      <a:r>
                        <a:rPr lang="es-CL" sz="1800" b="1" dirty="0" smtClean="0"/>
                        <a:t>Magnitud eléctrica</a:t>
                      </a:r>
                      <a:endParaRPr lang="es-CL" sz="1800" b="1" dirty="0"/>
                    </a:p>
                  </a:txBody>
                  <a:tcPr marL="91447" marR="91447" marT="45729" marB="45729"/>
                </a:tc>
                <a:tc>
                  <a:txBody>
                    <a:bodyPr/>
                    <a:lstStyle/>
                    <a:p>
                      <a:r>
                        <a:rPr lang="es-CL" sz="1800" b="1" smtClean="0"/>
                        <a:t>Se relaciona con</a:t>
                      </a:r>
                      <a:endParaRPr lang="es-CL" sz="1800" b="1"/>
                    </a:p>
                  </a:txBody>
                  <a:tcPr marL="91447" marR="91447" marT="45729" marB="45729"/>
                </a:tc>
                <a:tc>
                  <a:txBody>
                    <a:bodyPr/>
                    <a:lstStyle/>
                    <a:p>
                      <a:r>
                        <a:rPr lang="es-CL" sz="1800" b="1" smtClean="0"/>
                        <a:t>Se mide en </a:t>
                      </a:r>
                      <a:endParaRPr lang="es-CL" sz="1800" b="1"/>
                    </a:p>
                  </a:txBody>
                  <a:tcPr marL="91447" marR="91447" marT="45729" marB="45729"/>
                </a:tc>
              </a:tr>
              <a:tr h="914586">
                <a:tc>
                  <a:txBody>
                    <a:bodyPr/>
                    <a:lstStyle/>
                    <a:p>
                      <a:pPr algn="l"/>
                      <a:r>
                        <a:rPr lang="es-CL" sz="1800" dirty="0" smtClean="0"/>
                        <a:t>Intensidad (I).</a:t>
                      </a:r>
                      <a:endParaRPr lang="es-CL" sz="1800" dirty="0"/>
                    </a:p>
                  </a:txBody>
                  <a:tcPr marL="91447" marR="91447" marT="45729" marB="45729" anchor="ctr"/>
                </a:tc>
                <a:tc>
                  <a:txBody>
                    <a:bodyPr/>
                    <a:lstStyle/>
                    <a:p>
                      <a:pPr algn="l"/>
                      <a:endParaRPr lang="es-CL" sz="1800" dirty="0"/>
                    </a:p>
                  </a:txBody>
                  <a:tcPr marL="91447" marR="91447" marT="45729" marB="45729" anchor="ctr"/>
                </a:tc>
                <a:tc>
                  <a:txBody>
                    <a:bodyPr/>
                    <a:lstStyle/>
                    <a:p>
                      <a:pPr algn="ctr"/>
                      <a:r>
                        <a:rPr lang="es-CL" sz="1800" dirty="0" smtClean="0"/>
                        <a:t>Amperes(A).</a:t>
                      </a:r>
                      <a:endParaRPr lang="es-CL" sz="1800" dirty="0"/>
                    </a:p>
                  </a:txBody>
                  <a:tcPr marL="91447" marR="91447" marT="45729" marB="45729" anchor="ctr"/>
                </a:tc>
              </a:tr>
              <a:tr h="914586">
                <a:tc>
                  <a:txBody>
                    <a:bodyPr/>
                    <a:lstStyle/>
                    <a:p>
                      <a:pPr algn="l"/>
                      <a:r>
                        <a:rPr lang="es-CL" sz="1800" dirty="0" smtClean="0"/>
                        <a:t>Tensión</a:t>
                      </a:r>
                      <a:r>
                        <a:rPr lang="es-CL" sz="1800" baseline="0" dirty="0" smtClean="0"/>
                        <a:t>, voltaje (V) o diferencia de potencial.</a:t>
                      </a:r>
                      <a:endParaRPr lang="es-CL" sz="1800" dirty="0"/>
                    </a:p>
                  </a:txBody>
                  <a:tcPr marL="91447" marR="91447" marT="45729" marB="45729" anchor="ctr"/>
                </a:tc>
                <a:tc>
                  <a:txBody>
                    <a:bodyPr/>
                    <a:lstStyle/>
                    <a:p>
                      <a:pPr algn="l"/>
                      <a:r>
                        <a:rPr lang="es-CL" sz="1800" dirty="0" smtClean="0"/>
                        <a:t>El</a:t>
                      </a:r>
                      <a:r>
                        <a:rPr lang="es-CL" sz="1800" baseline="0" dirty="0" smtClean="0"/>
                        <a:t> fenómeno que impulsa  el movimiento de electrones.</a:t>
                      </a:r>
                    </a:p>
                    <a:p>
                      <a:pPr algn="l"/>
                      <a:endParaRPr lang="es-CL" sz="1800" dirty="0"/>
                    </a:p>
                  </a:txBody>
                  <a:tcPr marL="91447" marR="91447" marT="45729" marB="45729" anchor="ctr"/>
                </a:tc>
                <a:tc>
                  <a:txBody>
                    <a:bodyPr/>
                    <a:lstStyle/>
                    <a:p>
                      <a:pPr algn="ctr"/>
                      <a:endParaRPr lang="es-CL" sz="1800" dirty="0"/>
                    </a:p>
                  </a:txBody>
                  <a:tcPr marL="91447" marR="91447" marT="45729" marB="45729" anchor="ctr"/>
                </a:tc>
              </a:tr>
              <a:tr h="914586">
                <a:tc>
                  <a:txBody>
                    <a:bodyPr/>
                    <a:lstStyle/>
                    <a:p>
                      <a:pPr algn="l"/>
                      <a:endParaRPr lang="es-CL" sz="1800" dirty="0"/>
                    </a:p>
                  </a:txBody>
                  <a:tcPr marL="91447" marR="91447" marT="45729" marB="45729" anchor="ctr"/>
                </a:tc>
                <a:tc>
                  <a:txBody>
                    <a:bodyPr/>
                    <a:lstStyle/>
                    <a:p>
                      <a:pPr algn="l"/>
                      <a:r>
                        <a:rPr lang="es-CL" sz="1800" dirty="0" smtClean="0"/>
                        <a:t>Oposición al desplazamiento de los</a:t>
                      </a:r>
                      <a:r>
                        <a:rPr lang="es-CL" sz="1800" baseline="0" dirty="0" smtClean="0"/>
                        <a:t> electrones en un conductor o en un circuito.</a:t>
                      </a:r>
                      <a:endParaRPr lang="es-CL" sz="1800" dirty="0"/>
                    </a:p>
                  </a:txBody>
                  <a:tcPr marL="91447" marR="91447" marT="45729" marB="45729" anchor="ctr"/>
                </a:tc>
                <a:tc>
                  <a:txBody>
                    <a:bodyPr/>
                    <a:lstStyle/>
                    <a:p>
                      <a:pPr algn="ctr"/>
                      <a:endParaRPr lang="es-CL" sz="1800" dirty="0"/>
                    </a:p>
                  </a:txBody>
                  <a:tcPr marL="91447" marR="91447" marT="45729" marB="45729" anchor="ct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6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número de diapositiva"/>
          <p:cNvSpPr>
            <a:spLocks noGrp="1"/>
          </p:cNvSpPr>
          <p:nvPr>
            <p:ph type="sldNum" sz="quarter" idx="12"/>
          </p:nvPr>
        </p:nvSpPr>
        <p:spPr/>
        <p:txBody>
          <a:bodyPr/>
          <a:lstStyle/>
          <a:p>
            <a:pPr>
              <a:defRPr/>
            </a:pPr>
            <a:fld id="{EA8DEE68-72E9-452A-AC29-D1DB1530F638}" type="slidenum">
              <a:rPr lang="es-CL" smtClean="0"/>
              <a:pPr>
                <a:defRPr/>
              </a:pPr>
              <a:t>31</a:t>
            </a:fld>
            <a:endParaRPr lang="es-CL"/>
          </a:p>
        </p:txBody>
      </p:sp>
      <p:sp>
        <p:nvSpPr>
          <p:cNvPr id="76807" name="3 CuadroTexto"/>
          <p:cNvSpPr txBox="1">
            <a:spLocks noChangeArrowheads="1"/>
          </p:cNvSpPr>
          <p:nvPr/>
        </p:nvSpPr>
        <p:spPr bwMode="auto">
          <a:xfrm>
            <a:off x="2339752" y="1628800"/>
            <a:ext cx="489654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Resumen del repaso de conceptos:</a:t>
            </a:r>
            <a:endParaRPr lang="es-CL" altLang="es-CL" b="1" dirty="0">
              <a:latin typeface="Verdan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701972651"/>
              </p:ext>
            </p:extLst>
          </p:nvPr>
        </p:nvGraphicFramePr>
        <p:xfrm>
          <a:off x="1259632" y="2348880"/>
          <a:ext cx="7345364" cy="3114674"/>
        </p:xfrm>
        <a:graphic>
          <a:graphicData uri="http://schemas.openxmlformats.org/drawingml/2006/table">
            <a:tbl>
              <a:tblPr firstRow="1" bandRow="1">
                <a:tableStyleId>{5940675A-B579-460E-94D1-54222C63F5DA}</a:tableStyleId>
              </a:tblPr>
              <a:tblGrid>
                <a:gridCol w="2228645"/>
                <a:gridCol w="2939833"/>
                <a:gridCol w="2176886"/>
              </a:tblGrid>
              <a:tr h="370916">
                <a:tc>
                  <a:txBody>
                    <a:bodyPr/>
                    <a:lstStyle/>
                    <a:p>
                      <a:r>
                        <a:rPr lang="es-CL" sz="1800" b="1" dirty="0" smtClean="0"/>
                        <a:t>Magnitud eléctrica</a:t>
                      </a:r>
                      <a:endParaRPr lang="es-CL" sz="1800" b="1" dirty="0"/>
                    </a:p>
                  </a:txBody>
                  <a:tcPr marL="91447" marR="91447" marT="45729" marB="45729"/>
                </a:tc>
                <a:tc>
                  <a:txBody>
                    <a:bodyPr/>
                    <a:lstStyle/>
                    <a:p>
                      <a:r>
                        <a:rPr lang="es-CL" sz="1800" b="1" smtClean="0"/>
                        <a:t>Se relaciona con</a:t>
                      </a:r>
                      <a:endParaRPr lang="es-CL" sz="1800" b="1"/>
                    </a:p>
                  </a:txBody>
                  <a:tcPr marL="91447" marR="91447" marT="45729" marB="45729"/>
                </a:tc>
                <a:tc>
                  <a:txBody>
                    <a:bodyPr/>
                    <a:lstStyle/>
                    <a:p>
                      <a:r>
                        <a:rPr lang="es-CL" sz="1800" b="1" smtClean="0"/>
                        <a:t>Se mide en </a:t>
                      </a:r>
                      <a:endParaRPr lang="es-CL" sz="1800" b="1"/>
                    </a:p>
                  </a:txBody>
                  <a:tcPr marL="91447" marR="91447" marT="45729" marB="45729"/>
                </a:tc>
              </a:tr>
              <a:tr h="914586">
                <a:tc>
                  <a:txBody>
                    <a:bodyPr/>
                    <a:lstStyle/>
                    <a:p>
                      <a:pPr algn="l"/>
                      <a:r>
                        <a:rPr lang="es-CL" sz="1800" dirty="0" smtClean="0"/>
                        <a:t>Intensidad (I).</a:t>
                      </a:r>
                      <a:endParaRPr lang="es-CL" sz="1800" dirty="0"/>
                    </a:p>
                  </a:txBody>
                  <a:tcPr marL="91447" marR="91447" marT="45729" marB="45729" anchor="ctr"/>
                </a:tc>
                <a:tc>
                  <a:txBody>
                    <a:bodyPr/>
                    <a:lstStyle/>
                    <a:p>
                      <a:pPr algn="l"/>
                      <a:r>
                        <a:rPr lang="es-CL" sz="1800" dirty="0" smtClean="0"/>
                        <a:t>Cantidad de electrones que se</a:t>
                      </a:r>
                      <a:r>
                        <a:rPr lang="es-CL" sz="1800" baseline="0" dirty="0" smtClean="0"/>
                        <a:t> desplazan </a:t>
                      </a:r>
                      <a:r>
                        <a:rPr lang="es-CL" sz="1800" dirty="0" smtClean="0"/>
                        <a:t> en un período de tiempo. </a:t>
                      </a:r>
                      <a:endParaRPr lang="es-CL" sz="1800" dirty="0"/>
                    </a:p>
                  </a:txBody>
                  <a:tcPr marL="91447" marR="91447" marT="45729" marB="45729" anchor="ctr"/>
                </a:tc>
                <a:tc>
                  <a:txBody>
                    <a:bodyPr/>
                    <a:lstStyle/>
                    <a:p>
                      <a:pPr algn="ctr"/>
                      <a:r>
                        <a:rPr lang="es-CL" sz="1800" dirty="0" smtClean="0"/>
                        <a:t>Amperes(A).</a:t>
                      </a:r>
                      <a:endParaRPr lang="es-CL" sz="1800" dirty="0"/>
                    </a:p>
                  </a:txBody>
                  <a:tcPr marL="91447" marR="91447" marT="45729" marB="45729" anchor="ctr"/>
                </a:tc>
              </a:tr>
              <a:tr h="914586">
                <a:tc>
                  <a:txBody>
                    <a:bodyPr/>
                    <a:lstStyle/>
                    <a:p>
                      <a:pPr algn="l"/>
                      <a:r>
                        <a:rPr lang="es-CL" sz="1800" dirty="0" smtClean="0"/>
                        <a:t>Tensión</a:t>
                      </a:r>
                      <a:r>
                        <a:rPr lang="es-CL" sz="1800" baseline="0" dirty="0" smtClean="0"/>
                        <a:t>, voltaje (V) o diferencia de potencial.</a:t>
                      </a:r>
                      <a:endParaRPr lang="es-CL" sz="1800" dirty="0"/>
                    </a:p>
                  </a:txBody>
                  <a:tcPr marL="91447" marR="91447" marT="45729" marB="45729" anchor="ctr"/>
                </a:tc>
                <a:tc>
                  <a:txBody>
                    <a:bodyPr/>
                    <a:lstStyle/>
                    <a:p>
                      <a:pPr algn="l"/>
                      <a:r>
                        <a:rPr lang="es-CL" sz="1800" dirty="0" smtClean="0"/>
                        <a:t>El</a:t>
                      </a:r>
                      <a:r>
                        <a:rPr lang="es-CL" sz="1800" baseline="0" dirty="0" smtClean="0"/>
                        <a:t> fenómeno que impulsa  el movimiento de electrones.</a:t>
                      </a:r>
                    </a:p>
                    <a:p>
                      <a:pPr algn="l"/>
                      <a:endParaRPr lang="es-CL" sz="1800" dirty="0"/>
                    </a:p>
                  </a:txBody>
                  <a:tcPr marL="91447" marR="91447" marT="45729" marB="45729" anchor="ctr"/>
                </a:tc>
                <a:tc>
                  <a:txBody>
                    <a:bodyPr/>
                    <a:lstStyle/>
                    <a:p>
                      <a:pPr algn="ctr"/>
                      <a:r>
                        <a:rPr lang="es-CL" sz="1800" dirty="0" smtClean="0"/>
                        <a:t>Volt(V).</a:t>
                      </a:r>
                      <a:endParaRPr lang="es-CL" sz="1800" dirty="0"/>
                    </a:p>
                  </a:txBody>
                  <a:tcPr marL="91447" marR="91447" marT="45729" marB="45729" anchor="ctr"/>
                </a:tc>
              </a:tr>
              <a:tr h="914586">
                <a:tc>
                  <a:txBody>
                    <a:bodyPr/>
                    <a:lstStyle/>
                    <a:p>
                      <a:pPr algn="l"/>
                      <a:r>
                        <a:rPr lang="es-CL" sz="1800" dirty="0" smtClean="0"/>
                        <a:t>Resistencia(R).</a:t>
                      </a:r>
                      <a:endParaRPr lang="es-CL" sz="1800" dirty="0"/>
                    </a:p>
                  </a:txBody>
                  <a:tcPr marL="91447" marR="91447" marT="45729" marB="45729" anchor="ctr"/>
                </a:tc>
                <a:tc>
                  <a:txBody>
                    <a:bodyPr/>
                    <a:lstStyle/>
                    <a:p>
                      <a:pPr algn="l"/>
                      <a:r>
                        <a:rPr lang="es-CL" sz="1800" dirty="0" smtClean="0"/>
                        <a:t>Oposición al desplazamiento de los</a:t>
                      </a:r>
                      <a:r>
                        <a:rPr lang="es-CL" sz="1800" baseline="0" dirty="0" smtClean="0"/>
                        <a:t> electrones en un conductor o en un circuito.</a:t>
                      </a:r>
                      <a:endParaRPr lang="es-CL" sz="1800" dirty="0"/>
                    </a:p>
                  </a:txBody>
                  <a:tcPr marL="91447" marR="91447" marT="45729" marB="45729" anchor="ctr"/>
                </a:tc>
                <a:tc>
                  <a:txBody>
                    <a:bodyPr/>
                    <a:lstStyle/>
                    <a:p>
                      <a:pPr algn="ctr"/>
                      <a:r>
                        <a:rPr lang="es-CL" sz="1800" dirty="0" smtClean="0"/>
                        <a:t>Ohm (</a:t>
                      </a:r>
                      <a:r>
                        <a:rPr lang="el-GR" sz="1800" dirty="0" smtClean="0"/>
                        <a:t>Ω</a:t>
                      </a:r>
                      <a:r>
                        <a:rPr lang="es-CL" sz="1800" dirty="0" smtClean="0"/>
                        <a:t>).</a:t>
                      </a:r>
                      <a:endParaRPr lang="es-CL" sz="1800" dirty="0"/>
                    </a:p>
                  </a:txBody>
                  <a:tcPr marL="91447" marR="91447" marT="45729" marB="45729"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1115615" y="1628775"/>
            <a:ext cx="763284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L" altLang="es-CL" sz="2000" dirty="0" smtClean="0">
              <a:latin typeface="Verdana" pitchFamily="34" charset="0"/>
            </a:endParaRPr>
          </a:p>
          <a:p>
            <a:pPr algn="just" eaLnBrk="1" hangingPunct="1"/>
            <a:r>
              <a:rPr lang="es-CL" altLang="es-CL" sz="2000" dirty="0" smtClean="0">
                <a:latin typeface="Verdana" pitchFamily="34" charset="0"/>
              </a:rPr>
              <a:t>En un circuito eléctrico, la intensidad (I), la resistencia(R) y el voltaje(V)  están relacionados.</a:t>
            </a:r>
          </a:p>
          <a:p>
            <a:pPr algn="just" eaLnBrk="1" hangingPunct="1"/>
            <a:endParaRPr lang="es-CL" altLang="es-CL" sz="2000" dirty="0" smtClean="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a:latin typeface="Verdana" pitchFamily="34" charset="0"/>
            </a:endParaRPr>
          </a:p>
          <a:p>
            <a:pPr algn="just" eaLnBrk="1" hangingPunct="1"/>
            <a:r>
              <a:rPr lang="es-CL" altLang="es-CL" sz="2000" dirty="0" smtClean="0">
                <a:latin typeface="Verdana" pitchFamily="34" charset="0"/>
              </a:rPr>
              <a:t>Por ejemplo, si en un mismo circuito se varía el voltaje, adicionando pilas, también variará la intensidad de corriente.</a:t>
            </a:r>
          </a:p>
          <a:p>
            <a:pPr algn="just" eaLnBrk="1" hangingPunct="1"/>
            <a:endParaRPr lang="es-CL" altLang="es-CL" sz="2000" dirty="0" smtClean="0">
              <a:latin typeface="Verdana" pitchFamily="34" charset="0"/>
            </a:endParaRPr>
          </a:p>
          <a:p>
            <a:pPr algn="just" eaLnBrk="1" hangingPunct="1"/>
            <a:endParaRPr lang="es-CL" altLang="es-CL" sz="2000"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A2044799-2609-4D85-96C9-47A25F23BCDB}" type="slidenum">
              <a:rPr lang="es-CL" smtClean="0"/>
              <a:pPr>
                <a:defRPr/>
              </a:pPr>
              <a:t>32</a:t>
            </a:fld>
            <a:endParaRPr lang="es-CL"/>
          </a:p>
        </p:txBody>
      </p:sp>
    </p:spTree>
    <p:extLst>
      <p:ext uri="{BB962C8B-B14F-4D97-AF65-F5344CB8AC3E}">
        <p14:creationId xmlns:p14="http://schemas.microsoft.com/office/powerpoint/2010/main" val="3935027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900113" y="1340768"/>
            <a:ext cx="799306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L" altLang="es-CL" sz="2000" dirty="0">
              <a:latin typeface="Verdana" pitchFamily="34" charset="0"/>
            </a:endParaRPr>
          </a:p>
          <a:p>
            <a:pPr algn="just" eaLnBrk="1" hangingPunct="1"/>
            <a:r>
              <a:rPr lang="es-CL" altLang="es-CL" sz="2000" dirty="0">
                <a:latin typeface="Verdana" pitchFamily="34" charset="0"/>
              </a:rPr>
              <a:t>L</a:t>
            </a:r>
            <a:r>
              <a:rPr lang="es-CL" altLang="es-CL" sz="2000" dirty="0" smtClean="0">
                <a:latin typeface="Verdana" pitchFamily="34" charset="0"/>
              </a:rPr>
              <a:t>a simulación que aparece en el cuadro siguiente muestra </a:t>
            </a:r>
            <a:r>
              <a:rPr lang="es-CL" altLang="es-CL" sz="2000" dirty="0">
                <a:latin typeface="Verdana" pitchFamily="34" charset="0"/>
              </a:rPr>
              <a:t>un </a:t>
            </a:r>
            <a:r>
              <a:rPr lang="es-CL" altLang="es-CL" sz="2000" dirty="0" smtClean="0">
                <a:latin typeface="Verdana" pitchFamily="34" charset="0"/>
              </a:rPr>
              <a:t>circuito con las medidas de la intensidad de corriente (I), una resistencia (R) y un voltaje (V).   </a:t>
            </a:r>
            <a:endParaRPr lang="es-CL" altLang="es-CL" sz="2000" dirty="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smtClean="0">
              <a:latin typeface="Verdana" pitchFamily="34" charset="0"/>
            </a:endParaRPr>
          </a:p>
          <a:p>
            <a:pPr algn="just" eaLnBrk="1" hangingPunct="1"/>
            <a:endParaRPr lang="es-CL" altLang="es-CL" sz="2000" dirty="0" smtClean="0">
              <a:latin typeface="Verdana" pitchFamily="34" charset="0"/>
            </a:endParaRPr>
          </a:p>
          <a:p>
            <a:pPr algn="just" eaLnBrk="1" hangingPunct="1"/>
            <a:r>
              <a:rPr lang="es-CL" altLang="es-CL" sz="2000" dirty="0" smtClean="0">
                <a:latin typeface="Verdana" pitchFamily="34" charset="0"/>
              </a:rPr>
              <a:t>Para observar lo que sucede con los parámetros, mantenga uno constante, y varíe uno de los dos restantes. Luego  observe lo que sucede con el otro.</a:t>
            </a:r>
            <a:endParaRPr lang="es-CL" altLang="es-CL" sz="2000"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A2044799-2609-4D85-96C9-47A25F23BCDB}" type="slidenum">
              <a:rPr lang="es-CL" smtClean="0"/>
              <a:pPr>
                <a:defRPr/>
              </a:pPr>
              <a:t>33</a:t>
            </a:fld>
            <a:endParaRPr lang="es-CL" dirty="0"/>
          </a:p>
        </p:txBody>
      </p:sp>
      <p:sp>
        <p:nvSpPr>
          <p:cNvPr id="5" name="4 CuadroTexto"/>
          <p:cNvSpPr txBox="1">
            <a:spLocks noChangeArrowheads="1"/>
          </p:cNvSpPr>
          <p:nvPr/>
        </p:nvSpPr>
        <p:spPr bwMode="auto">
          <a:xfrm>
            <a:off x="971600" y="3212976"/>
            <a:ext cx="3816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dirty="0" smtClean="0">
                <a:solidFill>
                  <a:srgbClr val="000000"/>
                </a:solidFill>
                <a:latin typeface="Verdana" pitchFamily="34" charset="0"/>
              </a:rPr>
              <a:t>El </a:t>
            </a:r>
            <a:r>
              <a:rPr lang="es-CL" altLang="es-CL" sz="2000" dirty="0">
                <a:solidFill>
                  <a:srgbClr val="000000"/>
                </a:solidFill>
                <a:latin typeface="Verdana" pitchFamily="34" charset="0"/>
              </a:rPr>
              <a:t>tamaño de las letras V, I y R representan la magnitud </a:t>
            </a:r>
            <a:r>
              <a:rPr lang="es-CL" altLang="es-CL" sz="2000" dirty="0" smtClean="0">
                <a:solidFill>
                  <a:srgbClr val="000000"/>
                </a:solidFill>
                <a:latin typeface="Verdana" pitchFamily="34" charset="0"/>
              </a:rPr>
              <a:t>de </a:t>
            </a:r>
            <a:r>
              <a:rPr lang="es-CL" altLang="es-CL" sz="2000" dirty="0">
                <a:solidFill>
                  <a:srgbClr val="000000"/>
                </a:solidFill>
                <a:latin typeface="Verdana" pitchFamily="34" charset="0"/>
              </a:rPr>
              <a:t>cada uno de los parámetros.</a:t>
            </a:r>
            <a:endParaRPr lang="es-CL" altLang="es-CL" sz="1400" dirty="0">
              <a:solidFill>
                <a:srgbClr val="000000"/>
              </a:solidFill>
              <a:latin typeface="Verdana" pitchFamily="34" charset="0"/>
            </a:endParaRPr>
          </a:p>
        </p:txBody>
      </p:sp>
      <p:pic>
        <p:nvPicPr>
          <p:cNvPr id="10" name="9 Imagen"/>
          <p:cNvPicPr/>
          <p:nvPr/>
        </p:nvPicPr>
        <p:blipFill rotWithShape="1">
          <a:blip r:embed="rId3" cstate="print"/>
          <a:srcRect l="52826" t="21753" r="1143" b="11783"/>
          <a:stretch/>
        </p:blipFill>
        <p:spPr bwMode="auto">
          <a:xfrm>
            <a:off x="4932040" y="2852936"/>
            <a:ext cx="3456384" cy="2095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5339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número de diapositiva"/>
          <p:cNvSpPr>
            <a:spLocks noGrp="1"/>
          </p:cNvSpPr>
          <p:nvPr>
            <p:ph type="sldNum" sz="quarter" idx="12"/>
          </p:nvPr>
        </p:nvSpPr>
        <p:spPr/>
        <p:txBody>
          <a:bodyPr/>
          <a:lstStyle/>
          <a:p>
            <a:pPr>
              <a:defRPr/>
            </a:pPr>
            <a:fld id="{C847AAC4-9C49-4FE7-8FC4-FA0D89C37616}" type="slidenum">
              <a:rPr lang="es-CL" smtClean="0"/>
              <a:pPr>
                <a:defRPr/>
              </a:pPr>
              <a:t>34</a:t>
            </a:fld>
            <a:endParaRPr lang="es-CL"/>
          </a:p>
        </p:txBody>
      </p:sp>
      <p:sp>
        <p:nvSpPr>
          <p:cNvPr id="78859" name="2 CuadroTexto"/>
          <p:cNvSpPr txBox="1">
            <a:spLocks noChangeArrowheads="1"/>
          </p:cNvSpPr>
          <p:nvPr/>
        </p:nvSpPr>
        <p:spPr bwMode="auto">
          <a:xfrm>
            <a:off x="2914650" y="6381750"/>
            <a:ext cx="390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400" dirty="0">
                <a:latin typeface="Verdana" pitchFamily="34" charset="0"/>
                <a:hlinkClick r:id="rId4"/>
              </a:rPr>
              <a:t>https://phet</a:t>
            </a:r>
            <a:r>
              <a:rPr lang="es-CL" altLang="es-CL" sz="1400" dirty="0">
                <a:latin typeface="Verdana" pitchFamily="34" charset="0"/>
              </a:rPr>
              <a:t> colorado.edu/es/</a:t>
            </a:r>
            <a:r>
              <a:rPr lang="es-CL" altLang="es-CL" sz="1400" dirty="0" err="1">
                <a:latin typeface="Verdana" pitchFamily="34" charset="0"/>
              </a:rPr>
              <a:t>simulations</a:t>
            </a:r>
            <a:endParaRPr lang="es-CL" altLang="es-CL" sz="1400" dirty="0">
              <a:latin typeface="Verdana" pitchFamily="34" charset="0"/>
            </a:endParaRPr>
          </a:p>
        </p:txBody>
      </p:sp>
      <p:pic>
        <p:nvPicPr>
          <p:cNvPr id="3" name="MEB.U1.PPT4.ADOTEC Ley de Ohm"/>
          <p:cNvPicPr>
            <a:picLocks noRot="1" noChangeAspect="1"/>
          </p:cNvPicPr>
          <p:nvPr>
            <a:videoFile r:link="rId1"/>
          </p:nvPr>
        </p:nvPicPr>
        <p:blipFill>
          <a:blip r:embed="rId5"/>
          <a:stretch>
            <a:fillRect/>
          </a:stretch>
        </p:blipFill>
        <p:spPr>
          <a:xfrm>
            <a:off x="1806935" y="1813823"/>
            <a:ext cx="6120680" cy="4590510"/>
          </a:xfrm>
          <a:prstGeom prst="rect">
            <a:avLst/>
          </a:prstGeom>
        </p:spPr>
      </p:pic>
      <p:sp>
        <p:nvSpPr>
          <p:cNvPr id="5" name="CuadroTexto 3"/>
          <p:cNvSpPr txBox="1"/>
          <p:nvPr/>
        </p:nvSpPr>
        <p:spPr>
          <a:xfrm>
            <a:off x="6012160" y="1431791"/>
            <a:ext cx="2088232"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L" b="1" dirty="0" smtClean="0"/>
              <a:t>VER ANIMACIÓN</a:t>
            </a:r>
            <a:endParaRPr lang="es-C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900113" y="1412874"/>
            <a:ext cx="799306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Actividad.</a:t>
            </a:r>
          </a:p>
          <a:p>
            <a:pPr algn="just" eaLnBrk="1" hangingPunct="1"/>
            <a:endParaRPr lang="es-CL" altLang="es-CL" dirty="0" smtClean="0">
              <a:latin typeface="Verdana" pitchFamily="34" charset="0"/>
            </a:endParaRPr>
          </a:p>
          <a:p>
            <a:pPr algn="just" eaLnBrk="1" hangingPunct="1"/>
            <a:r>
              <a:rPr lang="es-CL" altLang="es-CL" dirty="0" smtClean="0">
                <a:latin typeface="Verdana" pitchFamily="34" charset="0"/>
              </a:rPr>
              <a:t>Copie las siguientes preguntas en su cuaderno y responda según lo observado en el circuito:</a:t>
            </a:r>
            <a:endParaRPr lang="es-CL" altLang="es-CL" dirty="0">
              <a:latin typeface="Verdana" pitchFamily="34" charset="0"/>
            </a:endParaRPr>
          </a:p>
          <a:p>
            <a:pPr algn="just" eaLnBrk="1" hangingPunct="1"/>
            <a:endParaRPr lang="es-CL" altLang="es-CL" dirty="0" smtClean="0">
              <a:latin typeface="Verdana" pitchFamily="34" charset="0"/>
            </a:endParaRPr>
          </a:p>
          <a:p>
            <a:pPr eaLnBrk="1" hangingPunct="1"/>
            <a:r>
              <a:rPr lang="es-CL" altLang="es-CL" b="1" dirty="0" smtClean="0">
                <a:latin typeface="Verdana" pitchFamily="34" charset="0"/>
              </a:rPr>
              <a:t>1. Si el voltaje se mantiene fijo.</a:t>
            </a:r>
          </a:p>
          <a:p>
            <a:pPr eaLnBrk="1" hangingPunct="1"/>
            <a:r>
              <a:rPr lang="es-CL" altLang="es-CL" dirty="0" smtClean="0">
                <a:latin typeface="Verdana" pitchFamily="34" charset="0"/>
              </a:rPr>
              <a:t>a) ¿Qué ocurre con la intensidad cuando la resistencia se aumenta?</a:t>
            </a:r>
          </a:p>
          <a:p>
            <a:pPr eaLnBrk="1" hangingPunct="1"/>
            <a:r>
              <a:rPr lang="es-CL" altLang="es-CL" dirty="0" smtClean="0">
                <a:latin typeface="Verdana" pitchFamily="34" charset="0"/>
              </a:rPr>
              <a:t>b) ¿Qué ocurre con la intensidad cuando la resistencia disminuye?</a:t>
            </a:r>
            <a:endParaRPr lang="es-CL" altLang="es-CL" dirty="0">
              <a:latin typeface="Verdana" pitchFamily="34" charset="0"/>
            </a:endParaRPr>
          </a:p>
          <a:p>
            <a:pPr algn="just" eaLnBrk="1" hangingPunct="1"/>
            <a:endParaRPr lang="es-CL" altLang="es-CL" dirty="0">
              <a:latin typeface="Verdana" pitchFamily="34" charset="0"/>
            </a:endParaRPr>
          </a:p>
          <a:p>
            <a:pPr eaLnBrk="1" hangingPunct="1"/>
            <a:r>
              <a:rPr lang="es-CL" altLang="es-CL" b="1" dirty="0" smtClean="0">
                <a:latin typeface="Verdana" pitchFamily="34" charset="0"/>
              </a:rPr>
              <a:t>2. Si la resistencia se mantiene fija.</a:t>
            </a:r>
          </a:p>
          <a:p>
            <a:pPr eaLnBrk="1" hangingPunct="1"/>
            <a:r>
              <a:rPr lang="es-CL" altLang="es-CL" dirty="0" smtClean="0">
                <a:latin typeface="Verdana" pitchFamily="34" charset="0"/>
              </a:rPr>
              <a:t>a) ¿Qué </a:t>
            </a:r>
            <a:r>
              <a:rPr lang="es-CL" altLang="es-CL" dirty="0">
                <a:latin typeface="Verdana" pitchFamily="34" charset="0"/>
              </a:rPr>
              <a:t>ocurre con la </a:t>
            </a:r>
            <a:r>
              <a:rPr lang="es-CL" altLang="es-CL" dirty="0" smtClean="0">
                <a:latin typeface="Verdana" pitchFamily="34" charset="0"/>
              </a:rPr>
              <a:t>intensidad cuando </a:t>
            </a:r>
            <a:r>
              <a:rPr lang="es-CL" altLang="es-CL" dirty="0">
                <a:latin typeface="Verdana" pitchFamily="34" charset="0"/>
              </a:rPr>
              <a:t>el voltaje se </a:t>
            </a:r>
            <a:r>
              <a:rPr lang="es-CL" altLang="es-CL" dirty="0" smtClean="0">
                <a:latin typeface="Verdana" pitchFamily="34" charset="0"/>
              </a:rPr>
              <a:t> incrementa?</a:t>
            </a:r>
          </a:p>
          <a:p>
            <a:pPr eaLnBrk="1" hangingPunct="1"/>
            <a:r>
              <a:rPr lang="es-CL" altLang="es-CL" dirty="0" smtClean="0">
                <a:latin typeface="Verdana" pitchFamily="34" charset="0"/>
              </a:rPr>
              <a:t>b) ¿Qué ocurre con la intensidad de corriente cuando el voltaje         disminuye?</a:t>
            </a:r>
          </a:p>
          <a:p>
            <a:pPr algn="just" eaLnBrk="1" hangingPunct="1"/>
            <a:endParaRPr lang="es-CL" altLang="es-CL" dirty="0">
              <a:latin typeface="Verdana" pitchFamily="34" charset="0"/>
            </a:endParaRPr>
          </a:p>
          <a:p>
            <a:pPr eaLnBrk="1" hangingPunct="1"/>
            <a:r>
              <a:rPr lang="es-CL" altLang="es-CL" b="1" dirty="0" smtClean="0">
                <a:latin typeface="Verdana" pitchFamily="34" charset="0"/>
              </a:rPr>
              <a:t>3. Si la intensidad se mantuviera fija.</a:t>
            </a:r>
          </a:p>
          <a:p>
            <a:pPr eaLnBrk="1" hangingPunct="1"/>
            <a:r>
              <a:rPr lang="es-CL" altLang="es-CL" dirty="0" smtClean="0">
                <a:latin typeface="Verdana" pitchFamily="34" charset="0"/>
              </a:rPr>
              <a:t>a) ¿Qué ocurriría con la resistencia si aumenta el voltaje?</a:t>
            </a:r>
          </a:p>
          <a:p>
            <a:pPr eaLnBrk="1" hangingPunct="1"/>
            <a:r>
              <a:rPr lang="es-CL" altLang="es-CL" dirty="0" smtClean="0">
                <a:latin typeface="Verdana" pitchFamily="34" charset="0"/>
              </a:rPr>
              <a:t>b) ¿Qué ocurriría con el voltaje si la resistencia disminuyera?</a:t>
            </a:r>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E71FB50C-5A8E-4775-AA91-8821E8059AEE}" type="slidenum">
              <a:rPr lang="es-CL" smtClean="0"/>
              <a:pPr>
                <a:defRPr/>
              </a:pPr>
              <a:t>35</a:t>
            </a:fld>
            <a:endParaRPr lang="es-CL"/>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899592" y="1844824"/>
            <a:ext cx="777686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Respuestas actividad:</a:t>
            </a:r>
          </a:p>
          <a:p>
            <a:pPr algn="just" eaLnBrk="1" hangingPunct="1"/>
            <a:endParaRPr lang="es-CL" altLang="es-CL" dirty="0" smtClean="0">
              <a:latin typeface="Verdana" pitchFamily="34" charset="0"/>
            </a:endParaRPr>
          </a:p>
          <a:p>
            <a:pPr marL="342900" indent="-342900" algn="just" eaLnBrk="1" hangingPunct="1">
              <a:buAutoNum type="arabicPeriod"/>
            </a:pPr>
            <a:r>
              <a:rPr lang="es-CL" altLang="es-CL" b="1" dirty="0" smtClean="0">
                <a:latin typeface="Verdana" pitchFamily="34" charset="0"/>
              </a:rPr>
              <a:t>Si el voltaje se mantiene fijo.</a:t>
            </a:r>
          </a:p>
          <a:p>
            <a:pPr marL="342900" indent="-342900" algn="just" eaLnBrk="1" hangingPunct="1"/>
            <a:endParaRPr lang="es-CL" altLang="es-CL" b="1" dirty="0" smtClean="0">
              <a:latin typeface="Verdana" pitchFamily="34" charset="0"/>
            </a:endParaRPr>
          </a:p>
          <a:p>
            <a:pPr marL="1085850" lvl="1" indent="-342900" algn="just" eaLnBrk="1" hangingPunct="1">
              <a:buAutoNum type="alphaLcParenR"/>
            </a:pPr>
            <a:r>
              <a:rPr lang="es-CL" altLang="es-CL" b="1" dirty="0" smtClean="0">
                <a:latin typeface="Verdana" pitchFamily="34" charset="0"/>
              </a:rPr>
              <a:t>¿Qué ocurre con la intensidad cuando la resistencia se aumenta?</a:t>
            </a:r>
          </a:p>
          <a:p>
            <a:pPr marL="342900" indent="-342900" algn="just" eaLnBrk="1" hangingPunct="1">
              <a:buAutoNum type="alphaLcParenR"/>
            </a:pPr>
            <a:endParaRPr lang="es-CL" altLang="es-CL" b="1" dirty="0" smtClean="0">
              <a:latin typeface="Verdana" pitchFamily="34" charset="0"/>
            </a:endParaRPr>
          </a:p>
          <a:p>
            <a:pPr algn="just" eaLnBrk="1" hangingPunct="1"/>
            <a:r>
              <a:rPr lang="es-CL" altLang="es-CL" dirty="0" smtClean="0">
                <a:latin typeface="Verdana" pitchFamily="34" charset="0"/>
              </a:rPr>
              <a:t>		R: La intensidad disminuye.</a:t>
            </a:r>
          </a:p>
          <a:p>
            <a:pPr algn="just" eaLnBrk="1" hangingPunct="1"/>
            <a:endParaRPr lang="es-CL" altLang="es-CL" dirty="0" smtClean="0">
              <a:latin typeface="Verdana" pitchFamily="34" charset="0"/>
            </a:endParaRPr>
          </a:p>
          <a:p>
            <a:pPr algn="just" eaLnBrk="1" hangingPunct="1"/>
            <a:r>
              <a:rPr lang="es-CL" altLang="es-CL" dirty="0" smtClean="0">
                <a:latin typeface="Verdana" pitchFamily="34" charset="0"/>
              </a:rPr>
              <a:t>	</a:t>
            </a:r>
          </a:p>
          <a:p>
            <a:pPr marL="1085850" lvl="1" indent="-342900" algn="just" eaLnBrk="1" hangingPunct="1">
              <a:buFont typeface="+mj-lt"/>
              <a:buAutoNum type="alphaLcParenR" startAt="2"/>
            </a:pPr>
            <a:r>
              <a:rPr lang="es-CL" altLang="es-CL" b="1" dirty="0" smtClean="0">
                <a:latin typeface="Verdana" pitchFamily="34" charset="0"/>
              </a:rPr>
              <a:t>¿Qué ocurre con la intensidad cuando la resistencia     disminuye?</a:t>
            </a:r>
          </a:p>
          <a:p>
            <a:pPr algn="just" eaLnBrk="1" hangingPunct="1"/>
            <a:endParaRPr lang="es-CL" altLang="es-CL" b="1" dirty="0" smtClean="0">
              <a:latin typeface="Verdana" pitchFamily="34" charset="0"/>
            </a:endParaRPr>
          </a:p>
          <a:p>
            <a:pPr algn="just" eaLnBrk="1" hangingPunct="1"/>
            <a:r>
              <a:rPr lang="es-CL" altLang="es-CL" dirty="0" smtClean="0">
                <a:latin typeface="Verdana" pitchFamily="34" charset="0"/>
              </a:rPr>
              <a:t>		R: La intensidad aumenta.</a:t>
            </a:r>
            <a:endParaRPr lang="es-CL" altLang="es-CL" dirty="0">
              <a:latin typeface="Verdana" pitchFamily="34" charset="0"/>
            </a:endParaRPr>
          </a:p>
          <a:p>
            <a:pPr algn="just" eaLnBrk="1" hangingPunct="1"/>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E71FB50C-5A8E-4775-AA91-8821E8059AEE}" type="slidenum">
              <a:rPr lang="es-CL" smtClean="0"/>
              <a:pPr>
                <a:defRPr/>
              </a:pPr>
              <a:t>36</a:t>
            </a:fld>
            <a:endParaRPr lang="es-CL"/>
          </a:p>
        </p:txBody>
      </p:sp>
      <p:pic>
        <p:nvPicPr>
          <p:cNvPr id="798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9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899592" y="1844824"/>
            <a:ext cx="777686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Repuestas actividad:</a:t>
            </a:r>
          </a:p>
          <a:p>
            <a:pPr algn="just" eaLnBrk="1" hangingPunct="1"/>
            <a:endParaRPr lang="es-CL" altLang="es-CL" dirty="0" smtClean="0">
              <a:latin typeface="Verdana" pitchFamily="34" charset="0"/>
            </a:endParaRPr>
          </a:p>
          <a:p>
            <a:pPr marL="342900" indent="-342900" algn="just" eaLnBrk="1" hangingPunct="1">
              <a:buFont typeface="+mj-lt"/>
              <a:buAutoNum type="arabicPeriod" startAt="2"/>
            </a:pPr>
            <a:r>
              <a:rPr lang="es-CL" altLang="es-CL" b="1" dirty="0" smtClean="0">
                <a:latin typeface="Verdana" pitchFamily="34" charset="0"/>
              </a:rPr>
              <a:t>Si la resistencia se mantiene fija.</a:t>
            </a:r>
          </a:p>
          <a:p>
            <a:pPr marL="342900" indent="-342900" algn="just" eaLnBrk="1" hangingPunct="1"/>
            <a:endParaRPr lang="es-CL" altLang="es-CL" b="1" dirty="0" smtClean="0">
              <a:latin typeface="Verdana" pitchFamily="34" charset="0"/>
            </a:endParaRPr>
          </a:p>
          <a:p>
            <a:pPr marL="1085850" lvl="1" indent="-342900" algn="just" eaLnBrk="1" hangingPunct="1">
              <a:buAutoNum type="alphaLcParenR"/>
            </a:pPr>
            <a:r>
              <a:rPr lang="es-CL" altLang="es-CL" b="1" dirty="0" smtClean="0">
                <a:latin typeface="Verdana" pitchFamily="34" charset="0"/>
              </a:rPr>
              <a:t>¿Qué ocurre con la intensidad cuando el voltaje se  incrementa?</a:t>
            </a:r>
          </a:p>
          <a:p>
            <a:pPr marL="342900" indent="-342900" algn="just" eaLnBrk="1" hangingPunct="1">
              <a:buAutoNum type="alphaLcParenR"/>
            </a:pPr>
            <a:endParaRPr lang="es-CL" altLang="es-CL" b="1" dirty="0" smtClean="0">
              <a:latin typeface="Verdana" pitchFamily="34" charset="0"/>
            </a:endParaRPr>
          </a:p>
          <a:p>
            <a:pPr algn="just" eaLnBrk="1" hangingPunct="1"/>
            <a:r>
              <a:rPr lang="es-CL" altLang="es-CL" dirty="0" smtClean="0">
                <a:latin typeface="Verdana" pitchFamily="34" charset="0"/>
              </a:rPr>
              <a:t>		R:La intensidad también se incrementa.</a:t>
            </a:r>
          </a:p>
          <a:p>
            <a:pPr algn="just" eaLnBrk="1" hangingPunct="1"/>
            <a:endParaRPr lang="es-CL" altLang="es-CL" dirty="0" smtClean="0">
              <a:latin typeface="Verdana" pitchFamily="34" charset="0"/>
            </a:endParaRPr>
          </a:p>
          <a:p>
            <a:pPr algn="just" eaLnBrk="1" hangingPunct="1"/>
            <a:r>
              <a:rPr lang="es-CL" altLang="es-CL" dirty="0" smtClean="0">
                <a:latin typeface="Verdana" pitchFamily="34" charset="0"/>
              </a:rPr>
              <a:t>	</a:t>
            </a:r>
          </a:p>
          <a:p>
            <a:pPr marL="1085850" lvl="1" indent="-342900" eaLnBrk="1" hangingPunct="1">
              <a:buFont typeface="+mj-lt"/>
              <a:buAutoNum type="alphaLcParenR" startAt="2"/>
            </a:pPr>
            <a:r>
              <a:rPr lang="es-CL" altLang="es-CL" b="1" dirty="0" smtClean="0">
                <a:latin typeface="Verdana" pitchFamily="34" charset="0"/>
              </a:rPr>
              <a:t>¿Qué ocurre con la intensidad de corriente cuando el voltaje disminuye?</a:t>
            </a:r>
          </a:p>
          <a:p>
            <a:pPr marL="1085850" lvl="1" indent="-342900" eaLnBrk="1" hangingPunct="1"/>
            <a:endParaRPr lang="es-CL" altLang="es-CL" b="1" dirty="0" smtClean="0">
              <a:latin typeface="Verdana" pitchFamily="34" charset="0"/>
            </a:endParaRPr>
          </a:p>
          <a:p>
            <a:pPr algn="just" eaLnBrk="1" hangingPunct="1"/>
            <a:r>
              <a:rPr lang="es-CL" altLang="es-CL" dirty="0" smtClean="0">
                <a:latin typeface="Verdana" pitchFamily="34" charset="0"/>
              </a:rPr>
              <a:t>		R:La intensidad también disminuye.</a:t>
            </a:r>
            <a:endParaRPr lang="es-CL" altLang="es-CL" dirty="0">
              <a:latin typeface="Verdana" pitchFamily="34" charset="0"/>
            </a:endParaRPr>
          </a:p>
          <a:p>
            <a:pPr algn="just" eaLnBrk="1" hangingPunct="1"/>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E71FB50C-5A8E-4775-AA91-8821E8059AEE}" type="slidenum">
              <a:rPr lang="es-CL" smtClean="0"/>
              <a:pPr>
                <a:defRPr/>
              </a:pPr>
              <a:t>37</a:t>
            </a:fld>
            <a:endParaRPr lang="es-CL"/>
          </a:p>
        </p:txBody>
      </p:sp>
      <p:pic>
        <p:nvPicPr>
          <p:cNvPr id="798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9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900113" y="1412874"/>
            <a:ext cx="799306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L" altLang="es-CL" b="1" dirty="0" smtClean="0">
              <a:latin typeface="Verdana" pitchFamily="34" charset="0"/>
            </a:endParaRPr>
          </a:p>
          <a:p>
            <a:pPr algn="just" eaLnBrk="1" hangingPunct="1"/>
            <a:endParaRPr lang="es-CL" altLang="es-CL" b="1" dirty="0">
              <a:latin typeface="Verdana" pitchFamily="34" charset="0"/>
            </a:endParaRPr>
          </a:p>
          <a:p>
            <a:pPr eaLnBrk="1" hangingPunct="1"/>
            <a:r>
              <a:rPr lang="es-CL" altLang="es-CL" dirty="0" smtClean="0">
                <a:latin typeface="Verdana" pitchFamily="34" charset="0"/>
              </a:rPr>
              <a:t>Respuestas actividad:</a:t>
            </a:r>
          </a:p>
          <a:p>
            <a:pPr algn="just" eaLnBrk="1" hangingPunct="1"/>
            <a:endParaRPr lang="es-CL" altLang="es-CL" dirty="0" smtClean="0">
              <a:latin typeface="Verdana" pitchFamily="34" charset="0"/>
            </a:endParaRPr>
          </a:p>
          <a:p>
            <a:pPr algn="just" eaLnBrk="1" hangingPunct="1"/>
            <a:r>
              <a:rPr lang="es-CL" altLang="es-CL" b="1" dirty="0" smtClean="0">
                <a:latin typeface="Verdana" pitchFamily="34" charset="0"/>
              </a:rPr>
              <a:t>3. Si la Intensidad se mantuviera fija.</a:t>
            </a:r>
          </a:p>
          <a:p>
            <a:pPr algn="just" eaLnBrk="1" hangingPunct="1"/>
            <a:endParaRPr lang="es-CL" altLang="es-CL" b="1" dirty="0" smtClean="0">
              <a:latin typeface="Verdana" pitchFamily="34" charset="0"/>
            </a:endParaRPr>
          </a:p>
          <a:p>
            <a:pPr marL="1085850" lvl="1" indent="-342900" algn="just" eaLnBrk="1" hangingPunct="1">
              <a:buFont typeface="+mj-lt"/>
              <a:buAutoNum type="alphaLcParenR"/>
            </a:pPr>
            <a:r>
              <a:rPr lang="es-CL" altLang="es-CL" b="1" dirty="0" smtClean="0">
                <a:latin typeface="Verdana" pitchFamily="34" charset="0"/>
              </a:rPr>
              <a:t>¿Qué ocurriría con la resistencia si aumentara el voltaje?</a:t>
            </a:r>
          </a:p>
          <a:p>
            <a:pPr algn="just" eaLnBrk="1" hangingPunct="1"/>
            <a:endParaRPr lang="es-CL" altLang="es-CL" b="1" dirty="0" smtClean="0">
              <a:latin typeface="Verdana" pitchFamily="34" charset="0"/>
            </a:endParaRPr>
          </a:p>
          <a:p>
            <a:pPr algn="just" eaLnBrk="1" hangingPunct="1"/>
            <a:r>
              <a:rPr lang="es-CL" altLang="es-CL" dirty="0" smtClean="0">
                <a:latin typeface="Verdana" pitchFamily="34" charset="0"/>
              </a:rPr>
              <a:t>		R: La resistencia también aumentaría.</a:t>
            </a:r>
          </a:p>
          <a:p>
            <a:pPr algn="just" eaLnBrk="1" hangingPunct="1"/>
            <a:endParaRPr lang="es-CL" altLang="es-CL" dirty="0">
              <a:latin typeface="Verdana" pitchFamily="34" charset="0"/>
            </a:endParaRPr>
          </a:p>
          <a:p>
            <a:pPr algn="just" eaLnBrk="1" hangingPunct="1"/>
            <a:endParaRPr lang="es-CL" altLang="es-CL" dirty="0" smtClean="0">
              <a:latin typeface="Verdana" pitchFamily="34" charset="0"/>
            </a:endParaRPr>
          </a:p>
          <a:p>
            <a:pPr marL="1085850" lvl="1" indent="-342900" algn="just" eaLnBrk="1" hangingPunct="1">
              <a:buFont typeface="+mj-lt"/>
              <a:buAutoNum type="alphaLcParenR" startAt="2"/>
            </a:pPr>
            <a:r>
              <a:rPr lang="es-CL" altLang="es-CL" b="1" dirty="0" smtClean="0">
                <a:latin typeface="Verdana" pitchFamily="34" charset="0"/>
              </a:rPr>
              <a:t>¿Qué ocurriría con el voltaje si la resistencia disminuyera?</a:t>
            </a:r>
          </a:p>
          <a:p>
            <a:pPr algn="just" eaLnBrk="1" hangingPunct="1"/>
            <a:endParaRPr lang="es-CL" altLang="es-CL" b="1" dirty="0" smtClean="0">
              <a:latin typeface="Verdana" pitchFamily="34" charset="0"/>
            </a:endParaRPr>
          </a:p>
          <a:p>
            <a:pPr algn="just" eaLnBrk="1" hangingPunct="1"/>
            <a:r>
              <a:rPr lang="es-CL" altLang="es-CL" dirty="0" smtClean="0">
                <a:latin typeface="Verdana" pitchFamily="34" charset="0"/>
              </a:rPr>
              <a:t>		R: La resistencia también disminuiría.</a:t>
            </a:r>
          </a:p>
          <a:p>
            <a:pPr algn="just" eaLnBrk="1" hangingPunct="1"/>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E71FB50C-5A8E-4775-AA91-8821E8059AEE}" type="slidenum">
              <a:rPr lang="es-CL" smtClean="0"/>
              <a:pPr>
                <a:defRPr/>
              </a:pPr>
              <a:t>38</a:t>
            </a:fld>
            <a:endParaRPr lang="es-CL"/>
          </a:p>
        </p:txBody>
      </p:sp>
      <p:pic>
        <p:nvPicPr>
          <p:cNvPr id="798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9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1030 CuadroTexto"/>
          <p:cNvSpPr txBox="1">
            <a:spLocks noChangeArrowheads="1"/>
          </p:cNvSpPr>
          <p:nvPr/>
        </p:nvSpPr>
        <p:spPr bwMode="auto">
          <a:xfrm>
            <a:off x="1265238" y="191611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81928" name="11 Título"/>
          <p:cNvSpPr>
            <a:spLocks noGrp="1"/>
          </p:cNvSpPr>
          <p:nvPr>
            <p:ph type="ctrTitle"/>
          </p:nvPr>
        </p:nvSpPr>
        <p:spPr>
          <a:xfrm>
            <a:off x="1187624" y="1628800"/>
            <a:ext cx="7483475" cy="4464496"/>
          </a:xfrm>
        </p:spPr>
        <p:txBody>
          <a:bodyPr/>
          <a:lstStyle/>
          <a:p>
            <a:pPr algn="l"/>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err="1" smtClean="0">
                <a:latin typeface="Verdana" panose="020B0604030504040204" pitchFamily="34" charset="0"/>
                <a:ea typeface="Verdana" panose="020B0604030504040204" pitchFamily="34" charset="0"/>
                <a:cs typeface="Verdana" panose="020B0604030504040204" pitchFamily="34" charset="0"/>
              </a:rPr>
              <a:t>Georg</a:t>
            </a:r>
            <a:r>
              <a:rPr lang="es-CL" altLang="es-CL" sz="2400" dirty="0" smtClean="0">
                <a:latin typeface="Verdana" panose="020B0604030504040204" pitchFamily="34" charset="0"/>
                <a:ea typeface="Verdana" panose="020B0604030504040204" pitchFamily="34" charset="0"/>
                <a:cs typeface="Verdana" panose="020B0604030504040204" pitchFamily="34" charset="0"/>
              </a:rPr>
              <a:t> Ohm (1789-1854)  fue un físico y matemático alemán que estudió la relación entre el voltaje (V)  aplicado a una resistencia (R)  y la intensidad de corriente (I) que circula por ella.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a:latin typeface="Verdana" panose="020B0604030504040204" pitchFamily="34" charset="0"/>
                <a:ea typeface="Verdana" panose="020B0604030504040204" pitchFamily="34" charset="0"/>
                <a:cs typeface="Verdana" panose="020B0604030504040204" pitchFamily="34" charset="0"/>
              </a:rPr>
              <a:t/>
            </a:r>
            <a:br>
              <a:rPr lang="es-CL" altLang="es-CL" sz="2400" dirty="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Ohm estableció la siguiente relación matemática entre ellas.</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t>
            </a:r>
            <a:r>
              <a:rPr lang="es-CL" altLang="es-CL" sz="3600" b="1" dirty="0" smtClean="0">
                <a:latin typeface="Verdana" panose="020B0604030504040204" pitchFamily="34" charset="0"/>
                <a:ea typeface="Verdana" panose="020B0604030504040204" pitchFamily="34" charset="0"/>
                <a:cs typeface="Verdana" panose="020B0604030504040204" pitchFamily="34" charset="0"/>
              </a:rPr>
              <a:t>V = R x I</a:t>
            </a: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endParaRPr lang="es-CL" altLang="es-CL" sz="2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1930" name="Picture 21" descr="http://1.bp.blogspot.com/-pxJBioZ8Sxk/T-n70D1vkRI/AAAAAAAAAqI/zPtENX7NPqA/s1600/Oh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581128"/>
            <a:ext cx="18632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Marcador de número de diapositiva"/>
          <p:cNvSpPr>
            <a:spLocks noGrp="1"/>
          </p:cNvSpPr>
          <p:nvPr>
            <p:ph type="sldNum" sz="quarter" idx="12"/>
          </p:nvPr>
        </p:nvSpPr>
        <p:spPr/>
        <p:txBody>
          <a:bodyPr/>
          <a:lstStyle/>
          <a:p>
            <a:pPr>
              <a:defRPr/>
            </a:pPr>
            <a:fld id="{8AC003B5-94D4-4EE1-9285-D00AC516EFC8}" type="slidenum">
              <a:rPr lang="es-CL" smtClean="0"/>
              <a:pPr>
                <a:defRPr/>
              </a:pPr>
              <a:t>39</a:t>
            </a:fld>
            <a:endParaRPr lang="es-C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5" descr="bul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7475">
            <a:off x="6051550" y="1666875"/>
            <a:ext cx="1155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descr="https://encrypted-tbn2.gstatic.com/images?q=tbn:ANd9GcRoHeTqWIk00lL0RivUuM67SmTwCRmLd3CDsDazK6CR2319jigj"/>
          <p:cNvPicPr>
            <a:picLocks noChangeAspect="1" noChangeArrowheads="1"/>
          </p:cNvPicPr>
          <p:nvPr/>
        </p:nvPicPr>
        <p:blipFill>
          <a:blip r:embed="rId3" cstate="print">
            <a:extLst>
              <a:ext uri="{28A0092B-C50C-407E-A947-70E740481C1C}">
                <a14:useLocalDpi xmlns:a14="http://schemas.microsoft.com/office/drawing/2010/main" val="0"/>
              </a:ext>
            </a:extLst>
          </a:blip>
          <a:srcRect t="8521"/>
          <a:stretch>
            <a:fillRect/>
          </a:stretch>
        </p:blipFill>
        <p:spPr bwMode="auto">
          <a:xfrm>
            <a:off x="2582863" y="3429000"/>
            <a:ext cx="15811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438" y="2852738"/>
            <a:ext cx="3390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1841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a:spLocks noChangeArrowheads="1"/>
          </p:cNvSpPr>
          <p:nvPr/>
        </p:nvSpPr>
        <p:spPr bwMode="auto">
          <a:xfrm>
            <a:off x="5003800" y="4581525"/>
            <a:ext cx="352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¿Se encenderá la ampolleta?</a:t>
            </a:r>
          </a:p>
        </p:txBody>
      </p:sp>
      <p:sp>
        <p:nvSpPr>
          <p:cNvPr id="4" name="3 CuadroTexto"/>
          <p:cNvSpPr txBox="1">
            <a:spLocks noChangeArrowheads="1"/>
          </p:cNvSpPr>
          <p:nvPr/>
        </p:nvSpPr>
        <p:spPr bwMode="auto">
          <a:xfrm>
            <a:off x="1331913" y="6083300"/>
            <a:ext cx="3998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Respuesta: No, no se enciende.</a:t>
            </a:r>
          </a:p>
        </p:txBody>
      </p:sp>
      <p:sp>
        <p:nvSpPr>
          <p:cNvPr id="16" name="15 Marcador de número de diapositiva"/>
          <p:cNvSpPr>
            <a:spLocks noGrp="1"/>
          </p:cNvSpPr>
          <p:nvPr>
            <p:ph type="sldNum" sz="quarter" idx="12"/>
          </p:nvPr>
        </p:nvSpPr>
        <p:spPr/>
        <p:txBody>
          <a:bodyPr/>
          <a:lstStyle/>
          <a:p>
            <a:pPr>
              <a:defRPr/>
            </a:pPr>
            <a:fld id="{6EE9CA0C-5551-42B7-8ADF-0488E87D0029}" type="slidenum">
              <a:rPr lang="es-CL" smtClean="0"/>
              <a:pPr>
                <a:defRPr/>
              </a:pPr>
              <a:t>4</a:t>
            </a:fld>
            <a:endParaRPr lang="es-CL"/>
          </a:p>
        </p:txBody>
      </p:sp>
      <p:sp>
        <p:nvSpPr>
          <p:cNvPr id="15" name="14 CuadroTexto"/>
          <p:cNvSpPr txBox="1">
            <a:spLocks noChangeArrowheads="1"/>
          </p:cNvSpPr>
          <p:nvPr/>
        </p:nvSpPr>
        <p:spPr bwMode="auto">
          <a:xfrm>
            <a:off x="1331913" y="1874838"/>
            <a:ext cx="292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1° opción de conexión: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1030 CuadroTexto"/>
          <p:cNvSpPr txBox="1">
            <a:spLocks noChangeArrowheads="1"/>
          </p:cNvSpPr>
          <p:nvPr/>
        </p:nvSpPr>
        <p:spPr bwMode="auto">
          <a:xfrm>
            <a:off x="1265238" y="191611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81928" name="11 Título"/>
          <p:cNvSpPr>
            <a:spLocks noGrp="1"/>
          </p:cNvSpPr>
          <p:nvPr>
            <p:ph type="ctrTitle"/>
          </p:nvPr>
        </p:nvSpPr>
        <p:spPr>
          <a:xfrm>
            <a:off x="1259632" y="1700808"/>
            <a:ext cx="7483475" cy="4896544"/>
          </a:xfrm>
        </p:spPr>
        <p:txBody>
          <a:bodyPr/>
          <a:lstStyle/>
          <a:p>
            <a:pPr algn="l"/>
            <a:r>
              <a:rPr lang="es-CL" altLang="es-CL" sz="2400" dirty="0" smtClean="0">
                <a:latin typeface="Verdana" panose="020B0604030504040204" pitchFamily="34" charset="0"/>
                <a:ea typeface="Verdana" panose="020B0604030504040204" pitchFamily="34" charset="0"/>
                <a:cs typeface="Verdana" panose="020B0604030504040204" pitchFamily="34" charset="0"/>
              </a:rPr>
              <a:t>Esa relación permite calcular cualquiera de las tres magnitudes en un circuito, conociendo sólo dos de ellas.</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t>
            </a:r>
            <a:r>
              <a:rPr lang="es-CL" altLang="es-CL" sz="3200" b="1" dirty="0" smtClean="0">
                <a:latin typeface="Verdana" panose="020B0604030504040204" pitchFamily="34" charset="0"/>
                <a:ea typeface="Verdana" panose="020B0604030504040204" pitchFamily="34" charset="0"/>
                <a:cs typeface="Verdana" panose="020B0604030504040204" pitchFamily="34" charset="0"/>
              </a:rPr>
              <a:t/>
            </a:r>
            <a:br>
              <a:rPr lang="es-CL" altLang="es-CL" sz="3200" b="1" dirty="0" smtClean="0">
                <a:latin typeface="Verdana" panose="020B0604030504040204" pitchFamily="34" charset="0"/>
                <a:ea typeface="Verdana" panose="020B0604030504040204" pitchFamily="34" charset="0"/>
                <a:cs typeface="Verdana" panose="020B0604030504040204" pitchFamily="34" charset="0"/>
              </a:rPr>
            </a:br>
            <a:r>
              <a:rPr lang="es-CL" altLang="es-CL" sz="3600" b="1" dirty="0">
                <a:latin typeface="Verdana" panose="020B0604030504040204" pitchFamily="34" charset="0"/>
                <a:ea typeface="Verdana" panose="020B0604030504040204" pitchFamily="34" charset="0"/>
                <a:cs typeface="Verdana" panose="020B0604030504040204" pitchFamily="34" charset="0"/>
              </a:rPr>
              <a:t/>
            </a:r>
            <a:br>
              <a:rPr lang="es-CL" altLang="es-CL" sz="3600" b="1" dirty="0">
                <a:latin typeface="Verdana" panose="020B0604030504040204" pitchFamily="34" charset="0"/>
                <a:ea typeface="Verdana" panose="020B0604030504040204" pitchFamily="34" charset="0"/>
                <a:cs typeface="Verdana" panose="020B0604030504040204" pitchFamily="34" charset="0"/>
              </a:rPr>
            </a:br>
            <a:r>
              <a:rPr lang="es-CL" altLang="es-CL" sz="3600" b="1" dirty="0">
                <a:latin typeface="Verdana" panose="020B0604030504040204" pitchFamily="34" charset="0"/>
                <a:ea typeface="Verdana" panose="020B0604030504040204" pitchFamily="34" charset="0"/>
                <a:cs typeface="Verdana" panose="020B0604030504040204" pitchFamily="34" charset="0"/>
              </a:rPr>
              <a:t>              </a:t>
            </a:r>
            <a:r>
              <a:rPr lang="es-CL" altLang="es-CL" sz="3600" b="1" dirty="0" smtClean="0">
                <a:latin typeface="Verdana" panose="020B0604030504040204" pitchFamily="34" charset="0"/>
                <a:ea typeface="Verdana" panose="020B0604030504040204" pitchFamily="34" charset="0"/>
                <a:cs typeface="Verdana" panose="020B0604030504040204" pitchFamily="34" charset="0"/>
              </a:rPr>
              <a:t> </a:t>
            </a:r>
            <a:r>
              <a:rPr lang="es-CL" altLang="es-CL" sz="2800" b="1" dirty="0" smtClean="0">
                <a:latin typeface="Verdana" panose="020B0604030504040204" pitchFamily="34" charset="0"/>
                <a:ea typeface="Verdana" panose="020B0604030504040204" pitchFamily="34" charset="0"/>
                <a:cs typeface="Verdana" panose="020B0604030504040204" pitchFamily="34" charset="0"/>
              </a:rPr>
              <a:t/>
            </a:r>
            <a:br>
              <a:rPr lang="es-CL" altLang="es-CL" sz="2800" b="1" dirty="0" smtClean="0">
                <a:latin typeface="Verdana" panose="020B0604030504040204" pitchFamily="34" charset="0"/>
                <a:ea typeface="Verdana" panose="020B0604030504040204" pitchFamily="34" charset="0"/>
                <a:cs typeface="Verdana" panose="020B0604030504040204" pitchFamily="34" charset="0"/>
              </a:rPr>
            </a:br>
            <a:r>
              <a:rPr lang="es-CL" altLang="es-CL" sz="3600" b="1" dirty="0" smtClean="0">
                <a:latin typeface="Verdana" panose="020B0604030504040204" pitchFamily="34" charset="0"/>
                <a:ea typeface="Verdana" panose="020B0604030504040204" pitchFamily="34" charset="0"/>
                <a:cs typeface="Verdana" panose="020B0604030504040204" pitchFamily="34" charset="0"/>
              </a:rPr>
              <a:t> </a:t>
            </a:r>
            <a:r>
              <a:rPr lang="es-CL" altLang="es-CL" sz="2800" b="1" dirty="0" smtClean="0">
                <a:latin typeface="Verdana" panose="020B0604030504040204" pitchFamily="34" charset="0"/>
                <a:ea typeface="Verdana" panose="020B0604030504040204" pitchFamily="34" charset="0"/>
                <a:cs typeface="Verdana" panose="020B0604030504040204" pitchFamily="34" charset="0"/>
              </a:rPr>
              <a:t>V </a:t>
            </a:r>
            <a:r>
              <a:rPr lang="es-CL" altLang="es-CL" sz="2800" b="1" dirty="0">
                <a:latin typeface="Verdana" panose="020B0604030504040204" pitchFamily="34" charset="0"/>
                <a:ea typeface="Verdana" panose="020B0604030504040204" pitchFamily="34" charset="0"/>
                <a:cs typeface="Verdana" panose="020B0604030504040204" pitchFamily="34" charset="0"/>
              </a:rPr>
              <a:t>= </a:t>
            </a:r>
            <a:r>
              <a:rPr lang="es-CL" altLang="es-CL" sz="2800" dirty="0">
                <a:latin typeface="Verdana" panose="020B0604030504040204" pitchFamily="34" charset="0"/>
                <a:ea typeface="Verdana" panose="020B0604030504040204" pitchFamily="34" charset="0"/>
                <a:cs typeface="Verdana" panose="020B0604030504040204" pitchFamily="34" charset="0"/>
              </a:rPr>
              <a:t>R x I </a:t>
            </a:r>
            <a:r>
              <a:rPr lang="es-CL" altLang="es-CL" sz="2800" dirty="0" smtClean="0">
                <a:latin typeface="Verdana" panose="020B0604030504040204" pitchFamily="34" charset="0"/>
                <a:ea typeface="Verdana" panose="020B0604030504040204" pitchFamily="34" charset="0"/>
                <a:cs typeface="Verdana" panose="020B0604030504040204" pitchFamily="34" charset="0"/>
              </a:rPr>
              <a:t>     </a:t>
            </a:r>
            <a:r>
              <a:rPr lang="es-CL" altLang="es-CL" sz="2800" b="1" dirty="0" err="1" smtClean="0">
                <a:latin typeface="Verdana" panose="020B0604030504040204" pitchFamily="34" charset="0"/>
                <a:ea typeface="Verdana" panose="020B0604030504040204" pitchFamily="34" charset="0"/>
                <a:cs typeface="Verdana" panose="020B0604030504040204" pitchFamily="34" charset="0"/>
              </a:rPr>
              <a:t>I</a:t>
            </a:r>
            <a:r>
              <a:rPr lang="es-CL" altLang="es-CL" sz="2800" b="1" dirty="0" smtClean="0">
                <a:latin typeface="Verdana" panose="020B0604030504040204" pitchFamily="34" charset="0"/>
                <a:ea typeface="Verdana" panose="020B0604030504040204" pitchFamily="34" charset="0"/>
                <a:cs typeface="Verdana" panose="020B0604030504040204" pitchFamily="34" charset="0"/>
              </a:rPr>
              <a:t> = </a:t>
            </a:r>
            <a:r>
              <a:rPr lang="es-CL" altLang="es-CL" sz="2800" dirty="0" smtClean="0">
                <a:latin typeface="Verdana" panose="020B0604030504040204" pitchFamily="34" charset="0"/>
                <a:ea typeface="Verdana" panose="020B0604030504040204" pitchFamily="34" charset="0"/>
                <a:cs typeface="Verdana" panose="020B0604030504040204" pitchFamily="34" charset="0"/>
              </a:rPr>
              <a:t>V/R </a:t>
            </a:r>
            <a:r>
              <a:rPr lang="es-CL" altLang="es-CL" sz="2800" b="1" dirty="0" smtClean="0">
                <a:latin typeface="Verdana" panose="020B0604030504040204" pitchFamily="34" charset="0"/>
                <a:ea typeface="Verdana" panose="020B0604030504040204" pitchFamily="34" charset="0"/>
                <a:cs typeface="Verdana" panose="020B0604030504040204" pitchFamily="34" charset="0"/>
              </a:rPr>
              <a:t>       </a:t>
            </a:r>
            <a:r>
              <a:rPr lang="es-CL" altLang="es-CL" sz="2800" b="1" dirty="0" err="1" smtClean="0">
                <a:latin typeface="Verdana" panose="020B0604030504040204" pitchFamily="34" charset="0"/>
                <a:ea typeface="Verdana" panose="020B0604030504040204" pitchFamily="34" charset="0"/>
                <a:cs typeface="Verdana" panose="020B0604030504040204" pitchFamily="34" charset="0"/>
              </a:rPr>
              <a:t>R</a:t>
            </a:r>
            <a:r>
              <a:rPr lang="es-CL" altLang="es-CL" sz="2800" b="1" dirty="0" smtClean="0">
                <a:latin typeface="Verdana" panose="020B0604030504040204" pitchFamily="34" charset="0"/>
                <a:ea typeface="Verdana" panose="020B0604030504040204" pitchFamily="34" charset="0"/>
                <a:cs typeface="Verdana" panose="020B0604030504040204" pitchFamily="34" charset="0"/>
              </a:rPr>
              <a:t> = </a:t>
            </a:r>
            <a:r>
              <a:rPr lang="es-CL" altLang="es-CL" sz="2800" dirty="0">
                <a:latin typeface="Verdana" panose="020B0604030504040204" pitchFamily="34" charset="0"/>
                <a:ea typeface="Verdana" panose="020B0604030504040204" pitchFamily="34" charset="0"/>
                <a:cs typeface="Verdana" panose="020B0604030504040204" pitchFamily="34" charset="0"/>
              </a:rPr>
              <a:t>V/I</a:t>
            </a:r>
            <a:r>
              <a:rPr lang="es-CL" altLang="es-CL" sz="2800" b="1" dirty="0">
                <a:latin typeface="Verdana" panose="020B0604030504040204" pitchFamily="34" charset="0"/>
                <a:ea typeface="Verdana" panose="020B0604030504040204" pitchFamily="34" charset="0"/>
                <a:cs typeface="Verdana" panose="020B0604030504040204" pitchFamily="34" charset="0"/>
              </a:rPr>
              <a:t/>
            </a:r>
            <a:br>
              <a:rPr lang="es-CL" altLang="es-CL" sz="2800" b="1" dirty="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3200" dirty="0" smtClean="0">
                <a:latin typeface="Verdana" panose="020B0604030504040204" pitchFamily="34" charset="0"/>
                <a:ea typeface="Verdana" panose="020B0604030504040204" pitchFamily="34" charset="0"/>
                <a:cs typeface="Verdana" panose="020B0604030504040204" pitchFamily="34" charset="0"/>
              </a:rPr>
              <a:t>                   </a:t>
            </a: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endParaRPr lang="es-CL" altLang="es-CL"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19 Marcador de número de diapositiva"/>
          <p:cNvSpPr>
            <a:spLocks noGrp="1"/>
          </p:cNvSpPr>
          <p:nvPr>
            <p:ph type="sldNum" sz="quarter" idx="12"/>
          </p:nvPr>
        </p:nvSpPr>
        <p:spPr/>
        <p:txBody>
          <a:bodyPr/>
          <a:lstStyle/>
          <a:p>
            <a:pPr>
              <a:defRPr/>
            </a:pPr>
            <a:fld id="{8AC003B5-94D4-4EE1-9285-D00AC516EFC8}" type="slidenum">
              <a:rPr lang="es-CL" smtClean="0"/>
              <a:pPr>
                <a:defRPr/>
              </a:pPr>
              <a:t>40</a:t>
            </a:fld>
            <a:endParaRPr lang="es-CL"/>
          </a:p>
        </p:txBody>
      </p:sp>
      <p:pic>
        <p:nvPicPr>
          <p:cNvPr id="12" name="Picture 21" descr="http://1.bp.blogspot.com/-pxJBioZ8Sxk/T-n70D1vkRI/AAAAAAAAAqI/zPtENX7NPqA/s1600/Oh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780928"/>
            <a:ext cx="18632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98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1030 CuadroTexto"/>
          <p:cNvSpPr txBox="1">
            <a:spLocks noChangeArrowheads="1"/>
          </p:cNvSpPr>
          <p:nvPr/>
        </p:nvSpPr>
        <p:spPr bwMode="auto">
          <a:xfrm>
            <a:off x="1265238" y="191611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81928" name="11 Título"/>
          <p:cNvSpPr>
            <a:spLocks noGrp="1"/>
          </p:cNvSpPr>
          <p:nvPr>
            <p:ph type="ctrTitle"/>
          </p:nvPr>
        </p:nvSpPr>
        <p:spPr>
          <a:xfrm>
            <a:off x="1187624" y="1484784"/>
            <a:ext cx="7483475" cy="801216"/>
          </a:xfrm>
        </p:spPr>
        <p:txBody>
          <a:bodyPr/>
          <a:lstStyle/>
          <a:p>
            <a:pPr algn="l"/>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b="1" dirty="0" smtClean="0">
                <a:latin typeface="Verdana" panose="020B0604030504040204" pitchFamily="34" charset="0"/>
                <a:ea typeface="Verdana" panose="020B0604030504040204" pitchFamily="34" charset="0"/>
                <a:cs typeface="Verdana" panose="020B0604030504040204" pitchFamily="34" charset="0"/>
              </a:rPr>
              <a:t>Conclusiones:</a:t>
            </a: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r>
              <a:rPr lang="es-CL" altLang="es-CL" sz="2400" dirty="0" smtClean="0">
                <a:latin typeface="Verdana" panose="020B0604030504040204" pitchFamily="34" charset="0"/>
                <a:ea typeface="Verdana" panose="020B0604030504040204" pitchFamily="34" charset="0"/>
                <a:cs typeface="Verdana" panose="020B0604030504040204" pitchFamily="34" charset="0"/>
              </a:rPr>
              <a:t/>
            </a:r>
            <a:br>
              <a:rPr lang="es-CL" altLang="es-CL" sz="2400" dirty="0" smtClean="0">
                <a:latin typeface="Verdana" panose="020B0604030504040204" pitchFamily="34" charset="0"/>
                <a:ea typeface="Verdana" panose="020B0604030504040204" pitchFamily="34" charset="0"/>
                <a:cs typeface="Verdana" panose="020B0604030504040204" pitchFamily="34" charset="0"/>
              </a:rPr>
            </a:br>
            <a:endParaRPr lang="es-CL" altLang="es-CL"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19 Marcador de número de diapositiva"/>
          <p:cNvSpPr>
            <a:spLocks noGrp="1"/>
          </p:cNvSpPr>
          <p:nvPr>
            <p:ph type="sldNum" sz="quarter" idx="12"/>
          </p:nvPr>
        </p:nvSpPr>
        <p:spPr/>
        <p:txBody>
          <a:bodyPr/>
          <a:lstStyle/>
          <a:p>
            <a:pPr>
              <a:defRPr/>
            </a:pPr>
            <a:fld id="{8AC003B5-94D4-4EE1-9285-D00AC516EFC8}" type="slidenum">
              <a:rPr lang="es-CL" smtClean="0"/>
              <a:pPr>
                <a:defRPr/>
              </a:pPr>
              <a:t>41</a:t>
            </a:fld>
            <a:endParaRPr lang="es-CL"/>
          </a:p>
        </p:txBody>
      </p:sp>
      <p:sp>
        <p:nvSpPr>
          <p:cNvPr id="2" name="1 Rectángulo"/>
          <p:cNvSpPr/>
          <p:nvPr/>
        </p:nvSpPr>
        <p:spPr>
          <a:xfrm>
            <a:off x="1265238" y="2278613"/>
            <a:ext cx="6907162" cy="646331"/>
          </a:xfrm>
          <a:prstGeom prst="rect">
            <a:avLst/>
          </a:prstGeom>
        </p:spPr>
        <p:txBody>
          <a:bodyPr wrap="square">
            <a:spAutoFit/>
          </a:bodyPr>
          <a:lstStyle/>
          <a:p>
            <a:r>
              <a:rPr lang="es-CL" altLang="es-CL" dirty="0">
                <a:latin typeface="Verdana" panose="020B0604030504040204" pitchFamily="34" charset="0"/>
                <a:ea typeface="Verdana" panose="020B0604030504040204" pitchFamily="34" charset="0"/>
                <a:cs typeface="Verdana" panose="020B0604030504040204" pitchFamily="34" charset="0"/>
              </a:rPr>
              <a:t>1: Si el </a:t>
            </a:r>
            <a:r>
              <a:rPr lang="es-CL" altLang="es-CL" u="sng" dirty="0">
                <a:latin typeface="Verdana" panose="020B0604030504040204" pitchFamily="34" charset="0"/>
                <a:ea typeface="Verdana" panose="020B0604030504040204" pitchFamily="34" charset="0"/>
                <a:cs typeface="Verdana" panose="020B0604030504040204" pitchFamily="34" charset="0"/>
              </a:rPr>
              <a:t>voltaje</a:t>
            </a:r>
            <a:r>
              <a:rPr lang="es-CL" altLang="es-CL" dirty="0">
                <a:latin typeface="Verdana" panose="020B0604030504040204" pitchFamily="34" charset="0"/>
                <a:ea typeface="Verdana" panose="020B0604030504040204" pitchFamily="34" charset="0"/>
                <a:cs typeface="Verdana" panose="020B0604030504040204" pitchFamily="34" charset="0"/>
              </a:rPr>
              <a:t> permanece </a:t>
            </a:r>
            <a:r>
              <a:rPr lang="es-CL" altLang="es-CL" b="1" dirty="0">
                <a:latin typeface="Verdana" panose="020B0604030504040204" pitchFamily="34" charset="0"/>
                <a:ea typeface="Verdana" panose="020B0604030504040204" pitchFamily="34" charset="0"/>
                <a:cs typeface="Verdana" panose="020B0604030504040204" pitchFamily="34" charset="0"/>
              </a:rPr>
              <a:t>constante</a:t>
            </a:r>
            <a:r>
              <a:rPr lang="es-CL" altLang="es-CL" dirty="0">
                <a:latin typeface="Verdana" panose="020B0604030504040204" pitchFamily="34" charset="0"/>
                <a:ea typeface="Verdana" panose="020B0604030504040204" pitchFamily="34" charset="0"/>
                <a:cs typeface="Verdana" panose="020B0604030504040204" pitchFamily="34" charset="0"/>
              </a:rPr>
              <a:t>, mientras  </a:t>
            </a:r>
            <a:r>
              <a:rPr lang="es-CL" altLang="es-CL" b="1" dirty="0">
                <a:latin typeface="Verdana" panose="020B0604030504040204" pitchFamily="34" charset="0"/>
                <a:ea typeface="Verdana" panose="020B0604030504040204" pitchFamily="34" charset="0"/>
                <a:cs typeface="Verdana" panose="020B0604030504040204" pitchFamily="34" charset="0"/>
              </a:rPr>
              <a:t>mayor</a:t>
            </a:r>
            <a:r>
              <a:rPr lang="es-CL" altLang="es-CL" dirty="0">
                <a:latin typeface="Verdana" panose="020B0604030504040204" pitchFamily="34" charset="0"/>
                <a:ea typeface="Verdana" panose="020B0604030504040204" pitchFamily="34" charset="0"/>
                <a:cs typeface="Verdana" panose="020B0604030504040204" pitchFamily="34" charset="0"/>
              </a:rPr>
              <a:t> sea la </a:t>
            </a:r>
            <a:r>
              <a:rPr lang="es-CL" altLang="es-CL" u="sng" dirty="0">
                <a:latin typeface="Verdana" panose="020B0604030504040204" pitchFamily="34" charset="0"/>
                <a:ea typeface="Verdana" panose="020B0604030504040204" pitchFamily="34" charset="0"/>
                <a:cs typeface="Verdana" panose="020B0604030504040204" pitchFamily="34" charset="0"/>
              </a:rPr>
              <a:t>resistencia</a:t>
            </a:r>
            <a:r>
              <a:rPr lang="es-CL" altLang="es-CL" dirty="0">
                <a:latin typeface="Verdana" panose="020B0604030504040204" pitchFamily="34" charset="0"/>
                <a:ea typeface="Verdana" panose="020B0604030504040204" pitchFamily="34" charset="0"/>
                <a:cs typeface="Verdana" panose="020B0604030504040204" pitchFamily="34" charset="0"/>
              </a:rPr>
              <a:t> </a:t>
            </a:r>
            <a:r>
              <a:rPr lang="es-CL" altLang="es-CL" b="1" dirty="0">
                <a:latin typeface="Verdana" panose="020B0604030504040204" pitchFamily="34" charset="0"/>
                <a:ea typeface="Verdana" panose="020B0604030504040204" pitchFamily="34" charset="0"/>
                <a:cs typeface="Verdana" panose="020B0604030504040204" pitchFamily="34" charset="0"/>
              </a:rPr>
              <a:t>menor</a:t>
            </a:r>
            <a:r>
              <a:rPr lang="es-CL" altLang="es-CL" dirty="0">
                <a:latin typeface="Verdana" panose="020B0604030504040204" pitchFamily="34" charset="0"/>
                <a:ea typeface="Verdana" panose="020B0604030504040204" pitchFamily="34" charset="0"/>
                <a:cs typeface="Verdana" panose="020B0604030504040204" pitchFamily="34" charset="0"/>
              </a:rPr>
              <a:t> será la  </a:t>
            </a:r>
            <a:r>
              <a:rPr lang="es-CL" altLang="es-CL" u="sng" dirty="0">
                <a:latin typeface="Verdana" panose="020B0604030504040204" pitchFamily="34" charset="0"/>
                <a:ea typeface="Verdana" panose="020B0604030504040204" pitchFamily="34" charset="0"/>
                <a:cs typeface="Verdana" panose="020B0604030504040204" pitchFamily="34" charset="0"/>
              </a:rPr>
              <a:t>intensidad</a:t>
            </a:r>
            <a:r>
              <a:rPr lang="es-CL" altLang="es-CL" dirty="0" smtClean="0">
                <a:latin typeface="Verdana" panose="020B0604030504040204" pitchFamily="34" charset="0"/>
                <a:ea typeface="Verdana" panose="020B0604030504040204" pitchFamily="34" charset="0"/>
                <a:cs typeface="Verdana" panose="020B0604030504040204" pitchFamily="34" charset="0"/>
              </a:rPr>
              <a:t>.</a:t>
            </a:r>
            <a:endParaRPr lang="es-CL" dirty="0"/>
          </a:p>
        </p:txBody>
      </p:sp>
      <p:sp>
        <p:nvSpPr>
          <p:cNvPr id="6" name="5 Rectángulo"/>
          <p:cNvSpPr/>
          <p:nvPr/>
        </p:nvSpPr>
        <p:spPr>
          <a:xfrm>
            <a:off x="1271563" y="3380799"/>
            <a:ext cx="6540797" cy="646331"/>
          </a:xfrm>
          <a:prstGeom prst="rect">
            <a:avLst/>
          </a:prstGeom>
        </p:spPr>
        <p:txBody>
          <a:bodyPr wrap="square">
            <a:spAutoFit/>
          </a:bodyPr>
          <a:lstStyle/>
          <a:p>
            <a:r>
              <a:rPr lang="es-CL" altLang="es-CL" dirty="0" smtClean="0">
                <a:latin typeface="Verdana" panose="020B0604030504040204" pitchFamily="34" charset="0"/>
                <a:ea typeface="Verdana" panose="020B0604030504040204" pitchFamily="34" charset="0"/>
                <a:cs typeface="Verdana" panose="020B0604030504040204" pitchFamily="34" charset="0"/>
              </a:rPr>
              <a:t>2</a:t>
            </a:r>
            <a:r>
              <a:rPr lang="es-CL" altLang="es-CL" dirty="0">
                <a:latin typeface="Verdana" panose="020B0604030504040204" pitchFamily="34" charset="0"/>
                <a:ea typeface="Verdana" panose="020B0604030504040204" pitchFamily="34" charset="0"/>
                <a:cs typeface="Verdana" panose="020B0604030504040204" pitchFamily="34" charset="0"/>
              </a:rPr>
              <a:t>: Si la </a:t>
            </a:r>
            <a:r>
              <a:rPr lang="es-CL" altLang="es-CL" u="sng" dirty="0">
                <a:latin typeface="Verdana" panose="020B0604030504040204" pitchFamily="34" charset="0"/>
                <a:ea typeface="Verdana" panose="020B0604030504040204" pitchFamily="34" charset="0"/>
                <a:cs typeface="Verdana" panose="020B0604030504040204" pitchFamily="34" charset="0"/>
              </a:rPr>
              <a:t>intensidad</a:t>
            </a:r>
            <a:r>
              <a:rPr lang="es-CL" altLang="es-CL" dirty="0">
                <a:latin typeface="Verdana" panose="020B0604030504040204" pitchFamily="34" charset="0"/>
                <a:ea typeface="Verdana" panose="020B0604030504040204" pitchFamily="34" charset="0"/>
                <a:cs typeface="Verdana" panose="020B0604030504040204" pitchFamily="34" charset="0"/>
              </a:rPr>
              <a:t> permanece </a:t>
            </a:r>
            <a:r>
              <a:rPr lang="es-CL" altLang="es-CL" b="1" dirty="0">
                <a:latin typeface="Verdana" panose="020B0604030504040204" pitchFamily="34" charset="0"/>
                <a:ea typeface="Verdana" panose="020B0604030504040204" pitchFamily="34" charset="0"/>
                <a:cs typeface="Verdana" panose="020B0604030504040204" pitchFamily="34" charset="0"/>
              </a:rPr>
              <a:t>constante</a:t>
            </a:r>
            <a:r>
              <a:rPr lang="es-CL" altLang="es-CL" dirty="0">
                <a:latin typeface="Verdana" panose="020B0604030504040204" pitchFamily="34" charset="0"/>
                <a:ea typeface="Verdana" panose="020B0604030504040204" pitchFamily="34" charset="0"/>
                <a:cs typeface="Verdana" panose="020B0604030504040204" pitchFamily="34" charset="0"/>
              </a:rPr>
              <a:t>, mientras </a:t>
            </a:r>
            <a:r>
              <a:rPr lang="es-CL" altLang="es-CL" b="1" dirty="0">
                <a:latin typeface="Verdana" panose="020B0604030504040204" pitchFamily="34" charset="0"/>
                <a:ea typeface="Verdana" panose="020B0604030504040204" pitchFamily="34" charset="0"/>
                <a:cs typeface="Verdana" panose="020B0604030504040204" pitchFamily="34" charset="0"/>
              </a:rPr>
              <a:t>mayor</a:t>
            </a:r>
            <a:r>
              <a:rPr lang="es-CL" altLang="es-CL" dirty="0">
                <a:latin typeface="Verdana" panose="020B0604030504040204" pitchFamily="34" charset="0"/>
                <a:ea typeface="Verdana" panose="020B0604030504040204" pitchFamily="34" charset="0"/>
                <a:cs typeface="Verdana" panose="020B0604030504040204" pitchFamily="34" charset="0"/>
              </a:rPr>
              <a:t> sea la </a:t>
            </a:r>
            <a:r>
              <a:rPr lang="es-CL" altLang="es-CL" u="sng" dirty="0">
                <a:latin typeface="Verdana" panose="020B0604030504040204" pitchFamily="34" charset="0"/>
                <a:ea typeface="Verdana" panose="020B0604030504040204" pitchFamily="34" charset="0"/>
                <a:cs typeface="Verdana" panose="020B0604030504040204" pitchFamily="34" charset="0"/>
              </a:rPr>
              <a:t>resistencia</a:t>
            </a:r>
            <a:r>
              <a:rPr lang="es-CL" altLang="es-CL" dirty="0">
                <a:latin typeface="Verdana" panose="020B0604030504040204" pitchFamily="34" charset="0"/>
                <a:ea typeface="Verdana" panose="020B0604030504040204" pitchFamily="34" charset="0"/>
                <a:cs typeface="Verdana" panose="020B0604030504040204" pitchFamily="34" charset="0"/>
              </a:rPr>
              <a:t> </a:t>
            </a:r>
            <a:r>
              <a:rPr lang="es-CL" altLang="es-CL" b="1" dirty="0">
                <a:latin typeface="Verdana" panose="020B0604030504040204" pitchFamily="34" charset="0"/>
                <a:ea typeface="Verdana" panose="020B0604030504040204" pitchFamily="34" charset="0"/>
                <a:cs typeface="Verdana" panose="020B0604030504040204" pitchFamily="34" charset="0"/>
              </a:rPr>
              <a:t>mayor</a:t>
            </a:r>
            <a:r>
              <a:rPr lang="es-CL" altLang="es-CL" dirty="0">
                <a:latin typeface="Verdana" panose="020B0604030504040204" pitchFamily="34" charset="0"/>
                <a:ea typeface="Verdana" panose="020B0604030504040204" pitchFamily="34" charset="0"/>
                <a:cs typeface="Verdana" panose="020B0604030504040204" pitchFamily="34" charset="0"/>
              </a:rPr>
              <a:t> será el </a:t>
            </a:r>
            <a:r>
              <a:rPr lang="es-CL" altLang="es-CL" u="sng" dirty="0">
                <a:latin typeface="Verdana" panose="020B0604030504040204" pitchFamily="34" charset="0"/>
                <a:ea typeface="Verdana" panose="020B0604030504040204" pitchFamily="34" charset="0"/>
                <a:cs typeface="Verdana" panose="020B0604030504040204" pitchFamily="34" charset="0"/>
              </a:rPr>
              <a:t>voltaje</a:t>
            </a:r>
            <a:r>
              <a:rPr lang="es-CL" altLang="es-CL" dirty="0" smtClean="0">
                <a:latin typeface="Verdana" panose="020B0604030504040204" pitchFamily="34" charset="0"/>
                <a:ea typeface="Verdana" panose="020B0604030504040204" pitchFamily="34" charset="0"/>
                <a:cs typeface="Verdana" panose="020B0604030504040204" pitchFamily="34" charset="0"/>
              </a:rPr>
              <a:t>.</a:t>
            </a:r>
            <a:endParaRPr lang="es-CL" dirty="0"/>
          </a:p>
        </p:txBody>
      </p:sp>
      <p:sp>
        <p:nvSpPr>
          <p:cNvPr id="7" name="6 Rectángulo"/>
          <p:cNvSpPr/>
          <p:nvPr/>
        </p:nvSpPr>
        <p:spPr>
          <a:xfrm>
            <a:off x="1259632" y="4449886"/>
            <a:ext cx="6912768" cy="923330"/>
          </a:xfrm>
          <a:prstGeom prst="rect">
            <a:avLst/>
          </a:prstGeom>
        </p:spPr>
        <p:txBody>
          <a:bodyPr wrap="square">
            <a:spAutoFit/>
          </a:bodyPr>
          <a:lstStyle/>
          <a:p>
            <a:r>
              <a:rPr lang="es-CL" altLang="es-CL" dirty="0" smtClean="0">
                <a:latin typeface="Verdana" panose="020B0604030504040204" pitchFamily="34" charset="0"/>
                <a:ea typeface="Verdana" panose="020B0604030504040204" pitchFamily="34" charset="0"/>
                <a:cs typeface="Verdana" panose="020B0604030504040204" pitchFamily="34" charset="0"/>
              </a:rPr>
              <a:t>3</a:t>
            </a:r>
            <a:r>
              <a:rPr lang="es-CL" altLang="es-CL" dirty="0">
                <a:latin typeface="Verdana" panose="020B0604030504040204" pitchFamily="34" charset="0"/>
                <a:ea typeface="Verdana" panose="020B0604030504040204" pitchFamily="34" charset="0"/>
                <a:cs typeface="Verdana" panose="020B0604030504040204" pitchFamily="34" charset="0"/>
              </a:rPr>
              <a:t>: Si la </a:t>
            </a:r>
            <a:r>
              <a:rPr lang="es-CL" altLang="es-CL" u="sng" dirty="0">
                <a:latin typeface="Verdana" panose="020B0604030504040204" pitchFamily="34" charset="0"/>
                <a:ea typeface="Verdana" panose="020B0604030504040204" pitchFamily="34" charset="0"/>
                <a:cs typeface="Verdana" panose="020B0604030504040204" pitchFamily="34" charset="0"/>
              </a:rPr>
              <a:t>resistencia</a:t>
            </a:r>
            <a:r>
              <a:rPr lang="es-CL" altLang="es-CL" dirty="0">
                <a:latin typeface="Verdana" panose="020B0604030504040204" pitchFamily="34" charset="0"/>
                <a:ea typeface="Verdana" panose="020B0604030504040204" pitchFamily="34" charset="0"/>
                <a:cs typeface="Verdana" panose="020B0604030504040204" pitchFamily="34" charset="0"/>
              </a:rPr>
              <a:t> se mantiene </a:t>
            </a:r>
            <a:r>
              <a:rPr lang="es-CL" altLang="es-CL" b="1" dirty="0">
                <a:latin typeface="Verdana" panose="020B0604030504040204" pitchFamily="34" charset="0"/>
                <a:ea typeface="Verdana" panose="020B0604030504040204" pitchFamily="34" charset="0"/>
                <a:cs typeface="Verdana" panose="020B0604030504040204" pitchFamily="34" charset="0"/>
              </a:rPr>
              <a:t>constante,</a:t>
            </a:r>
            <a:r>
              <a:rPr lang="es-CL" altLang="es-CL" dirty="0">
                <a:latin typeface="Verdana" panose="020B0604030504040204" pitchFamily="34" charset="0"/>
                <a:ea typeface="Verdana" panose="020B0604030504040204" pitchFamily="34" charset="0"/>
                <a:cs typeface="Verdana" panose="020B0604030504040204" pitchFamily="34" charset="0"/>
              </a:rPr>
              <a:t> mientras </a:t>
            </a:r>
            <a:r>
              <a:rPr lang="es-CL" altLang="es-CL" b="1" dirty="0">
                <a:latin typeface="Verdana" panose="020B0604030504040204" pitchFamily="34" charset="0"/>
                <a:ea typeface="Verdana" panose="020B0604030504040204" pitchFamily="34" charset="0"/>
                <a:cs typeface="Verdana" panose="020B0604030504040204" pitchFamily="34" charset="0"/>
              </a:rPr>
              <a:t>mayor</a:t>
            </a:r>
            <a:r>
              <a:rPr lang="es-CL" altLang="es-CL" dirty="0">
                <a:latin typeface="Verdana" panose="020B0604030504040204" pitchFamily="34" charset="0"/>
                <a:ea typeface="Verdana" panose="020B0604030504040204" pitchFamily="34" charset="0"/>
                <a:cs typeface="Verdana" panose="020B0604030504040204" pitchFamily="34" charset="0"/>
              </a:rPr>
              <a:t> sea la </a:t>
            </a:r>
            <a:r>
              <a:rPr lang="es-CL" altLang="es-CL" u="sng" dirty="0">
                <a:latin typeface="Verdana" panose="020B0604030504040204" pitchFamily="34" charset="0"/>
                <a:ea typeface="Verdana" panose="020B0604030504040204" pitchFamily="34" charset="0"/>
                <a:cs typeface="Verdana" panose="020B0604030504040204" pitchFamily="34" charset="0"/>
              </a:rPr>
              <a:t>intensidad</a:t>
            </a:r>
            <a:r>
              <a:rPr lang="es-CL" altLang="es-CL" dirty="0">
                <a:latin typeface="Verdana" panose="020B0604030504040204" pitchFamily="34" charset="0"/>
                <a:ea typeface="Verdana" panose="020B0604030504040204" pitchFamily="34" charset="0"/>
                <a:cs typeface="Verdana" panose="020B0604030504040204" pitchFamily="34" charset="0"/>
              </a:rPr>
              <a:t> </a:t>
            </a:r>
            <a:r>
              <a:rPr lang="es-CL" altLang="es-CL" b="1" dirty="0">
                <a:latin typeface="Verdana" panose="020B0604030504040204" pitchFamily="34" charset="0"/>
                <a:ea typeface="Verdana" panose="020B0604030504040204" pitchFamily="34" charset="0"/>
                <a:cs typeface="Verdana" panose="020B0604030504040204" pitchFamily="34" charset="0"/>
              </a:rPr>
              <a:t>mayor </a:t>
            </a:r>
            <a:r>
              <a:rPr lang="es-CL" altLang="es-CL" dirty="0">
                <a:latin typeface="Verdana" panose="020B0604030504040204" pitchFamily="34" charset="0"/>
                <a:ea typeface="Verdana" panose="020B0604030504040204" pitchFamily="34" charset="0"/>
                <a:cs typeface="Verdana" panose="020B0604030504040204" pitchFamily="34" charset="0"/>
              </a:rPr>
              <a:t>será el </a:t>
            </a:r>
            <a:r>
              <a:rPr lang="es-CL" altLang="es-CL" u="sng" dirty="0">
                <a:latin typeface="Verdana" panose="020B0604030504040204" pitchFamily="34" charset="0"/>
                <a:ea typeface="Verdana" panose="020B0604030504040204" pitchFamily="34" charset="0"/>
                <a:cs typeface="Verdana" panose="020B0604030504040204" pitchFamily="34" charset="0"/>
              </a:rPr>
              <a:t>voltaje</a:t>
            </a:r>
            <a:r>
              <a:rPr lang="es-CL" altLang="es-CL" dirty="0">
                <a:latin typeface="Verdana" panose="020B0604030504040204" pitchFamily="34" charset="0"/>
                <a:ea typeface="Verdana" panose="020B0604030504040204" pitchFamily="34" charset="0"/>
                <a:cs typeface="Verdana" panose="020B0604030504040204" pitchFamily="34" charset="0"/>
              </a:rPr>
              <a:t>.</a:t>
            </a:r>
            <a:br>
              <a:rPr lang="es-CL" altLang="es-CL" dirty="0">
                <a:latin typeface="Verdana" panose="020B0604030504040204" pitchFamily="34" charset="0"/>
                <a:ea typeface="Verdana" panose="020B0604030504040204" pitchFamily="34" charset="0"/>
                <a:cs typeface="Verdana" panose="020B0604030504040204" pitchFamily="34" charset="0"/>
              </a:rPr>
            </a:br>
            <a:endParaRPr lang="es-CL" dirty="0"/>
          </a:p>
        </p:txBody>
      </p:sp>
    </p:spTree>
    <p:extLst>
      <p:ext uri="{BB962C8B-B14F-4D97-AF65-F5344CB8AC3E}">
        <p14:creationId xmlns:p14="http://schemas.microsoft.com/office/powerpoint/2010/main" val="27719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1030 CuadroTexto"/>
          <p:cNvSpPr txBox="1">
            <a:spLocks noChangeArrowheads="1"/>
          </p:cNvSpPr>
          <p:nvPr/>
        </p:nvSpPr>
        <p:spPr bwMode="auto">
          <a:xfrm>
            <a:off x="1265238" y="191611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81928" name="11 Título"/>
          <p:cNvSpPr>
            <a:spLocks noGrp="1"/>
          </p:cNvSpPr>
          <p:nvPr>
            <p:ph type="ctrTitle"/>
          </p:nvPr>
        </p:nvSpPr>
        <p:spPr>
          <a:xfrm>
            <a:off x="1331640" y="1484784"/>
            <a:ext cx="7483475" cy="4968552"/>
          </a:xfrm>
        </p:spPr>
        <p:txBody>
          <a:bodyPr/>
          <a:lstStyle/>
          <a:p>
            <a:pPr algn="l"/>
            <a:r>
              <a:rPr lang="es-CL" altLang="es-CL" sz="2000" b="1" dirty="0" smtClean="0">
                <a:latin typeface="Verdana" pitchFamily="34" charset="0"/>
                <a:ea typeface="+mn-ea"/>
                <a:cs typeface="Arial" charset="0"/>
              </a:rPr>
              <a:t>Actividad.</a:t>
            </a:r>
            <a:br>
              <a:rPr lang="es-CL" altLang="es-CL" sz="2000" b="1" dirty="0" smtClean="0">
                <a:latin typeface="Verdana" pitchFamily="34" charset="0"/>
                <a:ea typeface="+mn-ea"/>
                <a:cs typeface="Arial"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Copie en su cuaderno y luego complete con mayor o menor:</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b="1" dirty="0" smtClean="0">
                <a:latin typeface="Verdana" panose="020B0604030504040204" pitchFamily="34" charset="0"/>
                <a:ea typeface="Verdana" panose="020B0604030504040204" pitchFamily="34" charset="0"/>
                <a:cs typeface="Verdana" panose="020B0604030504040204" pitchFamily="34" charset="0"/>
              </a:rPr>
              <a:t>En un circuito eléctrico:</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1. Si el voltaje permanece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sea la resistencia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_____</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será la  intensidad.</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2. Si la intensidad permanece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sea la resistencia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_____</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será el voltaje.</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3. La resistencia se mantiene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 </a:t>
            </a:r>
            <a:r>
              <a:rPr lang="es-CL" altLang="es-CL" sz="2000" dirty="0" smtClean="0">
                <a:latin typeface="Verdana" panose="020B0604030504040204" pitchFamily="34" charset="0"/>
                <a:ea typeface="Verdana" panose="020B0604030504040204" pitchFamily="34" charset="0"/>
                <a:cs typeface="Verdana" panose="020B0604030504040204" pitchFamily="34" charset="0"/>
              </a:rPr>
              <a:t>sea la intensidad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______</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el voltaje.</a:t>
            </a:r>
            <a:r>
              <a:rPr lang="es-CL" altLang="es-CL" sz="2000" dirty="0">
                <a:latin typeface="Verdana" panose="020B0604030504040204" pitchFamily="34" charset="0"/>
                <a:ea typeface="Verdana" panose="020B0604030504040204" pitchFamily="34" charset="0"/>
                <a:cs typeface="Verdana" panose="020B0604030504040204" pitchFamily="34" charset="0"/>
              </a:rPr>
              <a:t/>
            </a:r>
            <a:br>
              <a:rPr lang="es-CL" altLang="es-CL" sz="2000" dirty="0">
                <a:latin typeface="Verdana" panose="020B0604030504040204" pitchFamily="34" charset="0"/>
                <a:ea typeface="Verdana" panose="020B0604030504040204" pitchFamily="34" charset="0"/>
                <a:cs typeface="Verdana" panose="020B0604030504040204" pitchFamily="34" charset="0"/>
              </a:rPr>
            </a:br>
            <a:endParaRPr lang="es-CL" altLang="es-C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19 Marcador de número de diapositiva"/>
          <p:cNvSpPr>
            <a:spLocks noGrp="1"/>
          </p:cNvSpPr>
          <p:nvPr>
            <p:ph type="sldNum" sz="quarter" idx="12"/>
          </p:nvPr>
        </p:nvSpPr>
        <p:spPr/>
        <p:txBody>
          <a:bodyPr/>
          <a:lstStyle/>
          <a:p>
            <a:pPr>
              <a:defRPr/>
            </a:pPr>
            <a:fld id="{8AC003B5-94D4-4EE1-9285-D00AC516EFC8}" type="slidenum">
              <a:rPr lang="es-CL" smtClean="0"/>
              <a:pPr>
                <a:defRPr/>
              </a:pPr>
              <a:t>42</a:t>
            </a:fld>
            <a:endParaRPr lang="es-CL"/>
          </a:p>
        </p:txBody>
      </p:sp>
    </p:spTree>
    <p:extLst>
      <p:ext uri="{BB962C8B-B14F-4D97-AF65-F5344CB8AC3E}">
        <p14:creationId xmlns:p14="http://schemas.microsoft.com/office/powerpoint/2010/main" val="1938624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1030 CuadroTexto"/>
          <p:cNvSpPr txBox="1">
            <a:spLocks noChangeArrowheads="1"/>
          </p:cNvSpPr>
          <p:nvPr/>
        </p:nvSpPr>
        <p:spPr bwMode="auto">
          <a:xfrm>
            <a:off x="1265238" y="191611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81928" name="11 Título"/>
          <p:cNvSpPr>
            <a:spLocks noGrp="1"/>
          </p:cNvSpPr>
          <p:nvPr>
            <p:ph type="ctrTitle"/>
          </p:nvPr>
        </p:nvSpPr>
        <p:spPr>
          <a:xfrm>
            <a:off x="1362514" y="1484784"/>
            <a:ext cx="7483475" cy="4968552"/>
          </a:xfrm>
        </p:spPr>
        <p:txBody>
          <a:bodyPr/>
          <a:lstStyle/>
          <a:p>
            <a:pPr algn="l"/>
            <a:r>
              <a:rPr lang="es-CL" altLang="es-CL" sz="2000" b="1" dirty="0" smtClean="0">
                <a:latin typeface="Verdana" pitchFamily="34" charset="0"/>
                <a:ea typeface="+mn-ea"/>
                <a:cs typeface="Arial" charset="0"/>
              </a:rPr>
              <a:t>Respuestas Actividad.</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En un circuito eléctrico:</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1. Si el voltaje permanece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sea la resistencia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mayor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será la  intensidad.</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2. Si la intensidad de corriente permanece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sea la resistencia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será el voltaje.</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
            </a:r>
            <a:br>
              <a:rPr lang="es-CL" altLang="es-CL" sz="2000" dirty="0" smtClean="0">
                <a:latin typeface="Verdana" panose="020B0604030504040204" pitchFamily="34" charset="0"/>
                <a:ea typeface="Verdana" panose="020B0604030504040204" pitchFamily="34" charset="0"/>
                <a:cs typeface="Verdana" panose="020B0604030504040204" pitchFamily="34" charset="0"/>
              </a:rPr>
            </a:br>
            <a:r>
              <a:rPr lang="es-CL" altLang="es-CL" sz="2000" dirty="0" smtClean="0">
                <a:latin typeface="Verdana" panose="020B0604030504040204" pitchFamily="34" charset="0"/>
                <a:ea typeface="Verdana" panose="020B0604030504040204" pitchFamily="34" charset="0"/>
                <a:cs typeface="Verdana" panose="020B0604030504040204" pitchFamily="34" charset="0"/>
              </a:rPr>
              <a:t>3. La resistencia se mantiene constante mientras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 </a:t>
            </a:r>
            <a:r>
              <a:rPr lang="es-CL" altLang="es-CL" sz="2000" dirty="0" smtClean="0">
                <a:latin typeface="Verdana" panose="020B0604030504040204" pitchFamily="34" charset="0"/>
                <a:ea typeface="Verdana" panose="020B0604030504040204" pitchFamily="34" charset="0"/>
                <a:cs typeface="Verdana" panose="020B0604030504040204" pitchFamily="34" charset="0"/>
              </a:rPr>
              <a:t>sea la intensidad </a:t>
            </a:r>
            <a:r>
              <a:rPr lang="es-CL" altLang="es-CL" sz="2000" b="1" dirty="0" smtClean="0">
                <a:latin typeface="Verdana" panose="020B0604030504040204" pitchFamily="34" charset="0"/>
                <a:ea typeface="Verdana" panose="020B0604030504040204" pitchFamily="34" charset="0"/>
                <a:cs typeface="Verdana" panose="020B0604030504040204" pitchFamily="34" charset="0"/>
              </a:rPr>
              <a:t>menor</a:t>
            </a:r>
            <a:r>
              <a:rPr lang="es-CL" altLang="es-CL" sz="2000" dirty="0" smtClean="0">
                <a:latin typeface="Verdana" panose="020B0604030504040204" pitchFamily="34" charset="0"/>
                <a:ea typeface="Verdana" panose="020B0604030504040204" pitchFamily="34" charset="0"/>
                <a:cs typeface="Verdana" panose="020B0604030504040204" pitchFamily="34" charset="0"/>
              </a:rPr>
              <a:t> el voltaje.</a:t>
            </a:r>
            <a:r>
              <a:rPr lang="es-CL" altLang="es-CL" sz="2000" dirty="0">
                <a:latin typeface="Verdana" panose="020B0604030504040204" pitchFamily="34" charset="0"/>
                <a:ea typeface="Verdana" panose="020B0604030504040204" pitchFamily="34" charset="0"/>
                <a:cs typeface="Verdana" panose="020B0604030504040204" pitchFamily="34" charset="0"/>
              </a:rPr>
              <a:t/>
            </a:r>
            <a:br>
              <a:rPr lang="es-CL" altLang="es-CL" sz="2000" dirty="0">
                <a:latin typeface="Verdana" panose="020B0604030504040204" pitchFamily="34" charset="0"/>
                <a:ea typeface="Verdana" panose="020B0604030504040204" pitchFamily="34" charset="0"/>
                <a:cs typeface="Verdana" panose="020B0604030504040204" pitchFamily="34" charset="0"/>
              </a:rPr>
            </a:br>
            <a:endParaRPr lang="es-CL" altLang="es-C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19 Marcador de número de diapositiva"/>
          <p:cNvSpPr>
            <a:spLocks noGrp="1"/>
          </p:cNvSpPr>
          <p:nvPr>
            <p:ph type="sldNum" sz="quarter" idx="12"/>
          </p:nvPr>
        </p:nvSpPr>
        <p:spPr/>
        <p:txBody>
          <a:bodyPr/>
          <a:lstStyle/>
          <a:p>
            <a:pPr>
              <a:defRPr/>
            </a:pPr>
            <a:fld id="{8AC003B5-94D4-4EE1-9285-D00AC516EFC8}" type="slidenum">
              <a:rPr lang="es-CL" smtClean="0"/>
              <a:pPr>
                <a:defRPr/>
              </a:pPr>
              <a:t>43</a:t>
            </a:fld>
            <a:endParaRPr lang="es-CL"/>
          </a:p>
        </p:txBody>
      </p:sp>
    </p:spTree>
    <p:extLst>
      <p:ext uri="{BB962C8B-B14F-4D97-AF65-F5344CB8AC3E}">
        <p14:creationId xmlns:p14="http://schemas.microsoft.com/office/powerpoint/2010/main" val="1567965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7" name="16 Imagen"/>
          <p:cNvPicPr>
            <a:picLocks noChangeAspect="1" noChangeArrowheads="1"/>
          </p:cNvPicPr>
          <p:nvPr/>
        </p:nvPicPr>
        <p:blipFill>
          <a:blip r:embed="rId3" cstate="print">
            <a:extLst>
              <a:ext uri="{28A0092B-C50C-407E-A947-70E740481C1C}">
                <a14:useLocalDpi xmlns:a14="http://schemas.microsoft.com/office/drawing/2010/main" val="0"/>
              </a:ext>
            </a:extLst>
          </a:blip>
          <a:srcRect l="22064" t="25681" r="68092" b="60054"/>
          <a:stretch>
            <a:fillRect/>
          </a:stretch>
        </p:blipFill>
        <p:spPr bwMode="auto">
          <a:xfrm>
            <a:off x="6372200" y="2060848"/>
            <a:ext cx="1943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http://monstersciences.com/blog/wp-content/uploads/2009/04/eleccircuits.jpg"/>
          <p:cNvPicPr>
            <a:picLocks noChangeAspect="1" noChangeArrowheads="1"/>
          </p:cNvPicPr>
          <p:nvPr/>
        </p:nvPicPr>
        <p:blipFill>
          <a:blip r:embed="rId5" cstate="print">
            <a:extLst>
              <a:ext uri="{28A0092B-C50C-407E-A947-70E740481C1C}">
                <a14:useLocalDpi xmlns:a14="http://schemas.microsoft.com/office/drawing/2010/main" val="0"/>
              </a:ext>
            </a:extLst>
          </a:blip>
          <a:srcRect l="40746" t="-2936" r="22351" b="76752"/>
          <a:stretch>
            <a:fillRect/>
          </a:stretch>
        </p:blipFill>
        <p:spPr bwMode="auto">
          <a:xfrm rot="-494207">
            <a:off x="1548403" y="2308734"/>
            <a:ext cx="25415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9" descr="http://monstersciences.com/blog/wp-content/uploads/2009/04/eleccircuits.jpg"/>
          <p:cNvPicPr>
            <a:picLocks noChangeAspect="1" noChangeArrowheads="1"/>
          </p:cNvPicPr>
          <p:nvPr/>
        </p:nvPicPr>
        <p:blipFill>
          <a:blip r:embed="rId5" cstate="print">
            <a:extLst>
              <a:ext uri="{28A0092B-C50C-407E-A947-70E740481C1C}">
                <a14:useLocalDpi xmlns:a14="http://schemas.microsoft.com/office/drawing/2010/main" val="0"/>
              </a:ext>
            </a:extLst>
          </a:blip>
          <a:srcRect l="40012" t="50000" r="39577"/>
          <a:stretch>
            <a:fillRect/>
          </a:stretch>
        </p:blipFill>
        <p:spPr bwMode="auto">
          <a:xfrm>
            <a:off x="4341813" y="4092575"/>
            <a:ext cx="78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18 Conector curvado"/>
          <p:cNvCxnSpPr>
            <a:stCxn id="82951" idx="1"/>
          </p:cNvCxnSpPr>
          <p:nvPr/>
        </p:nvCxnSpPr>
        <p:spPr>
          <a:xfrm rot="10800000" flipH="1" flipV="1">
            <a:off x="1561511" y="3090074"/>
            <a:ext cx="2780301" cy="2139126"/>
          </a:xfrm>
          <a:prstGeom prst="curvedConnector3">
            <a:avLst>
              <a:gd name="adj1" fmla="val -8694"/>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curvado"/>
          <p:cNvCxnSpPr/>
          <p:nvPr/>
        </p:nvCxnSpPr>
        <p:spPr>
          <a:xfrm flipV="1">
            <a:off x="5076056" y="3573016"/>
            <a:ext cx="2376264" cy="1611512"/>
          </a:xfrm>
          <a:prstGeom prst="curvedConnector3">
            <a:avLst>
              <a:gd name="adj1" fmla="val 102265"/>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2955" name="1030 CuadroTexto"/>
          <p:cNvSpPr txBox="1">
            <a:spLocks noChangeArrowheads="1"/>
          </p:cNvSpPr>
          <p:nvPr/>
        </p:nvSpPr>
        <p:spPr bwMode="auto">
          <a:xfrm>
            <a:off x="1484146" y="1556792"/>
            <a:ext cx="5989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Actividad1:  de aplicación de la Ley de Ohm:</a:t>
            </a:r>
            <a:r>
              <a:rPr lang="es-CL" altLang="es-CL" dirty="0" smtClean="0">
                <a:latin typeface="Verdana" pitchFamily="34" charset="0"/>
              </a:rPr>
              <a:t> </a:t>
            </a:r>
            <a:endParaRPr lang="es-CL" altLang="es-CL" dirty="0">
              <a:latin typeface="Verdana" pitchFamily="34" charset="0"/>
            </a:endParaRPr>
          </a:p>
        </p:txBody>
      </p:sp>
      <p:sp>
        <p:nvSpPr>
          <p:cNvPr id="20" name="19 Marcador de número de diapositiva"/>
          <p:cNvSpPr>
            <a:spLocks noGrp="1"/>
          </p:cNvSpPr>
          <p:nvPr>
            <p:ph type="sldNum" sz="quarter" idx="12"/>
          </p:nvPr>
        </p:nvSpPr>
        <p:spPr/>
        <p:txBody>
          <a:bodyPr/>
          <a:lstStyle/>
          <a:p>
            <a:pPr>
              <a:defRPr/>
            </a:pPr>
            <a:fld id="{A9CDF4A6-14FB-46C3-9EC0-257D9C5611D9}" type="slidenum">
              <a:rPr lang="es-CL" smtClean="0"/>
              <a:pPr>
                <a:defRPr/>
              </a:pPr>
              <a:t>44</a:t>
            </a:fld>
            <a:endParaRPr lang="es-CL"/>
          </a:p>
        </p:txBody>
      </p:sp>
      <p:sp>
        <p:nvSpPr>
          <p:cNvPr id="82958" name="22 CuadroTexto"/>
          <p:cNvSpPr txBox="1">
            <a:spLocks noChangeArrowheads="1"/>
          </p:cNvSpPr>
          <p:nvPr/>
        </p:nvSpPr>
        <p:spPr bwMode="auto">
          <a:xfrm>
            <a:off x="2195736" y="2132856"/>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dirty="0"/>
              <a:t>1,5 V</a:t>
            </a:r>
          </a:p>
        </p:txBody>
      </p:sp>
      <p:sp>
        <p:nvSpPr>
          <p:cNvPr id="1026" name="1025 Rectángulo"/>
          <p:cNvSpPr>
            <a:spLocks noChangeArrowheads="1"/>
          </p:cNvSpPr>
          <p:nvPr/>
        </p:nvSpPr>
        <p:spPr bwMode="auto">
          <a:xfrm>
            <a:off x="1619250" y="5818188"/>
            <a:ext cx="66198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¿Cuál es la resistencia  de la ampolleta de la figura?</a:t>
            </a:r>
            <a:endParaRPr lang="es-CL" altLang="es-CL" b="1" dirty="0">
              <a:solidFill>
                <a:srgbClr val="000000"/>
              </a:solidFill>
              <a:latin typeface="Calibri" pitchFamily="34" charset="0"/>
            </a:endParaRPr>
          </a:p>
        </p:txBody>
      </p:sp>
      <p:cxnSp>
        <p:nvCxnSpPr>
          <p:cNvPr id="29" name="28 Conector curvado"/>
          <p:cNvCxnSpPr>
            <a:stCxn id="82951" idx="3"/>
          </p:cNvCxnSpPr>
          <p:nvPr/>
        </p:nvCxnSpPr>
        <p:spPr>
          <a:xfrm>
            <a:off x="4076881" y="2725956"/>
            <a:ext cx="3015399" cy="919068"/>
          </a:xfrm>
          <a:prstGeom prst="curvedConnector3">
            <a:avLst>
              <a:gd name="adj1"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descr="http://monstersciences.com/blog/wp-content/uploads/2009/04/eleccircuits.jpg"/>
          <p:cNvPicPr>
            <a:picLocks noChangeAspect="1" noChangeArrowheads="1"/>
          </p:cNvPicPr>
          <p:nvPr/>
        </p:nvPicPr>
        <p:blipFill>
          <a:blip r:embed="rId4" cstate="print">
            <a:extLst>
              <a:ext uri="{28A0092B-C50C-407E-A947-70E740481C1C}">
                <a14:useLocalDpi xmlns:a14="http://schemas.microsoft.com/office/drawing/2010/main" val="0"/>
              </a:ext>
            </a:extLst>
          </a:blip>
          <a:srcRect l="40746" t="-2936" r="22351" b="76752"/>
          <a:stretch>
            <a:fillRect/>
          </a:stretch>
        </p:blipFill>
        <p:spPr bwMode="auto">
          <a:xfrm rot="-494207">
            <a:off x="1476395" y="2092710"/>
            <a:ext cx="25415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9" descr="http://monstersciences.com/blog/wp-content/uploads/2009/04/eleccircuits.jpg"/>
          <p:cNvPicPr>
            <a:picLocks noChangeAspect="1" noChangeArrowheads="1"/>
          </p:cNvPicPr>
          <p:nvPr/>
        </p:nvPicPr>
        <p:blipFill>
          <a:blip r:embed="rId4" cstate="print">
            <a:extLst>
              <a:ext uri="{28A0092B-C50C-407E-A947-70E740481C1C}">
                <a14:useLocalDpi xmlns:a14="http://schemas.microsoft.com/office/drawing/2010/main" val="0"/>
              </a:ext>
            </a:extLst>
          </a:blip>
          <a:srcRect l="40012" t="50000" r="39577"/>
          <a:stretch>
            <a:fillRect/>
          </a:stretch>
        </p:blipFill>
        <p:spPr bwMode="auto">
          <a:xfrm>
            <a:off x="4355976" y="3356992"/>
            <a:ext cx="78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18 Conector curvado"/>
          <p:cNvCxnSpPr>
            <a:stCxn id="83975" idx="1"/>
          </p:cNvCxnSpPr>
          <p:nvPr/>
        </p:nvCxnSpPr>
        <p:spPr>
          <a:xfrm rot="10800000" flipH="1" flipV="1">
            <a:off x="1489504" y="2874050"/>
            <a:ext cx="2938480" cy="1563062"/>
          </a:xfrm>
          <a:prstGeom prst="curvedConnector3">
            <a:avLst>
              <a:gd name="adj1" fmla="val -8226"/>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curvado"/>
          <p:cNvCxnSpPr/>
          <p:nvPr/>
        </p:nvCxnSpPr>
        <p:spPr>
          <a:xfrm flipV="1">
            <a:off x="5076056" y="3356993"/>
            <a:ext cx="2232248" cy="1080119"/>
          </a:xfrm>
          <a:prstGeom prst="curvedConnector3">
            <a:avLst>
              <a:gd name="adj1" fmla="val 100745"/>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3979" name="1030 CuadroTexto"/>
          <p:cNvSpPr txBox="1">
            <a:spLocks noChangeArrowheads="1"/>
          </p:cNvSpPr>
          <p:nvPr/>
        </p:nvSpPr>
        <p:spPr bwMode="auto">
          <a:xfrm>
            <a:off x="899592" y="1556792"/>
            <a:ext cx="170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Desarrollo:</a:t>
            </a:r>
            <a:r>
              <a:rPr lang="es-CL" altLang="es-CL" dirty="0">
                <a:latin typeface="Verdana" pitchFamily="34" charset="0"/>
              </a:rPr>
              <a:t> </a:t>
            </a:r>
          </a:p>
        </p:txBody>
      </p:sp>
      <p:sp>
        <p:nvSpPr>
          <p:cNvPr id="1032" name="1031 CuadroTexto"/>
          <p:cNvSpPr txBox="1">
            <a:spLocks noChangeArrowheads="1"/>
          </p:cNvSpPr>
          <p:nvPr/>
        </p:nvSpPr>
        <p:spPr bwMode="auto">
          <a:xfrm>
            <a:off x="935149" y="4653136"/>
            <a:ext cx="36368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Datos: V = 1,5 ; I = 0,3 A </a:t>
            </a:r>
          </a:p>
          <a:p>
            <a:pPr eaLnBrk="1" hangingPunct="1"/>
            <a:endParaRPr lang="es-CL" altLang="es-CL" dirty="0" smtClean="0">
              <a:latin typeface="Verdana" pitchFamily="34" charset="0"/>
            </a:endParaRPr>
          </a:p>
          <a:p>
            <a:pPr eaLnBrk="1" hangingPunct="1"/>
            <a:r>
              <a:rPr lang="es-CL" altLang="es-CL" dirty="0" smtClean="0">
                <a:latin typeface="Verdana" pitchFamily="34" charset="0"/>
              </a:rPr>
              <a:t>Y según la ley de Ohm:</a:t>
            </a: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V</a:t>
            </a:r>
            <a:r>
              <a:rPr lang="es-CL" altLang="es-CL" dirty="0">
                <a:latin typeface="Verdana" panose="020B0604030504040204" pitchFamily="34" charset="0"/>
                <a:ea typeface="Verdana" panose="020B0604030504040204" pitchFamily="34" charset="0"/>
                <a:cs typeface="Verdana" panose="020B0604030504040204" pitchFamily="34" charset="0"/>
              </a:rPr>
              <a:t>= I x R    entonces   </a:t>
            </a:r>
            <a:r>
              <a:rPr lang="es-CL" altLang="es-CL"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es-CL" altLang="es-CL"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R =  </a:t>
            </a:r>
            <a:r>
              <a:rPr lang="es-CL" altLang="es-CL" u="sng" dirty="0" smtClean="0">
                <a:latin typeface="Verdana" panose="020B0604030504040204" pitchFamily="34" charset="0"/>
                <a:ea typeface="Verdana" panose="020B0604030504040204" pitchFamily="34" charset="0"/>
                <a:cs typeface="Verdana" panose="020B0604030504040204" pitchFamily="34" charset="0"/>
              </a:rPr>
              <a:t> </a:t>
            </a:r>
            <a:r>
              <a:rPr lang="es-CL" altLang="es-CL" u="sng" dirty="0">
                <a:latin typeface="Verdana" panose="020B0604030504040204" pitchFamily="34" charset="0"/>
                <a:ea typeface="Verdana" panose="020B0604030504040204" pitchFamily="34" charset="0"/>
                <a:cs typeface="Verdana" panose="020B0604030504040204" pitchFamily="34" charset="0"/>
              </a:rPr>
              <a:t>V </a:t>
            </a:r>
            <a:r>
              <a:rPr lang="es-CL" altLang="es-CL" dirty="0">
                <a:latin typeface="Verdana" panose="020B0604030504040204" pitchFamily="34" charset="0"/>
                <a:ea typeface="Verdana" panose="020B0604030504040204" pitchFamily="34" charset="0"/>
                <a:cs typeface="Verdana" panose="020B0604030504040204" pitchFamily="34" charset="0"/>
              </a:rPr>
              <a:t> </a:t>
            </a:r>
            <a:r>
              <a:rPr lang="es-CL" altLang="es-CL" dirty="0" smtClean="0">
                <a:latin typeface="Verdana" panose="020B0604030504040204" pitchFamily="34" charset="0"/>
                <a:ea typeface="Verdana" panose="020B0604030504040204" pitchFamily="34" charset="0"/>
                <a:cs typeface="Verdana" panose="020B0604030504040204" pitchFamily="34" charset="0"/>
              </a:rPr>
              <a:t>  =   </a:t>
            </a:r>
            <a:r>
              <a:rPr lang="es-CL" altLang="es-CL" u="sng" dirty="0" smtClean="0">
                <a:latin typeface="Verdana" panose="020B0604030504040204" pitchFamily="34" charset="0"/>
                <a:ea typeface="Verdana" panose="020B0604030504040204" pitchFamily="34" charset="0"/>
                <a:cs typeface="Verdana" panose="020B0604030504040204" pitchFamily="34" charset="0"/>
              </a:rPr>
              <a:t> </a:t>
            </a:r>
            <a:r>
              <a:rPr lang="es-CL" altLang="es-CL" u="sng" dirty="0">
                <a:latin typeface="Verdana" panose="020B0604030504040204" pitchFamily="34" charset="0"/>
                <a:ea typeface="Verdana" panose="020B0604030504040204" pitchFamily="34" charset="0"/>
                <a:cs typeface="Verdana" panose="020B0604030504040204" pitchFamily="34" charset="0"/>
              </a:rPr>
              <a:t>1,5 </a:t>
            </a:r>
            <a:r>
              <a:rPr lang="es-CL" altLang="es-CL" u="sng" dirty="0" smtClean="0">
                <a:latin typeface="Verdana" panose="020B0604030504040204" pitchFamily="34" charset="0"/>
                <a:ea typeface="Verdana" panose="020B0604030504040204" pitchFamily="34" charset="0"/>
                <a:cs typeface="Verdana" panose="020B0604030504040204" pitchFamily="34" charset="0"/>
              </a:rPr>
              <a:t>V</a:t>
            </a: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         I          0,3 </a:t>
            </a:r>
            <a:r>
              <a:rPr lang="es-CL" altLang="es-CL" dirty="0">
                <a:latin typeface="Verdana" panose="020B0604030504040204" pitchFamily="34" charset="0"/>
                <a:ea typeface="Verdana" panose="020B0604030504040204" pitchFamily="34" charset="0"/>
                <a:cs typeface="Verdana" panose="020B0604030504040204" pitchFamily="34" charset="0"/>
              </a:rPr>
              <a:t>A</a:t>
            </a:r>
          </a:p>
        </p:txBody>
      </p:sp>
      <p:sp>
        <p:nvSpPr>
          <p:cNvPr id="20" name="19 Marcador de número de diapositiva"/>
          <p:cNvSpPr>
            <a:spLocks noGrp="1"/>
          </p:cNvSpPr>
          <p:nvPr>
            <p:ph type="sldNum" sz="quarter" idx="12"/>
          </p:nvPr>
        </p:nvSpPr>
        <p:spPr/>
        <p:txBody>
          <a:bodyPr/>
          <a:lstStyle/>
          <a:p>
            <a:pPr>
              <a:defRPr/>
            </a:pPr>
            <a:fld id="{BEDCA818-675E-410F-8D88-C6A71486D12E}" type="slidenum">
              <a:rPr lang="es-CL" smtClean="0"/>
              <a:pPr>
                <a:defRPr/>
              </a:pPr>
              <a:t>45</a:t>
            </a:fld>
            <a:endParaRPr lang="es-CL"/>
          </a:p>
        </p:txBody>
      </p:sp>
      <p:sp>
        <p:nvSpPr>
          <p:cNvPr id="69651" name="2 CuadroTexto"/>
          <p:cNvSpPr txBox="1">
            <a:spLocks noChangeArrowheads="1"/>
          </p:cNvSpPr>
          <p:nvPr/>
        </p:nvSpPr>
        <p:spPr bwMode="auto">
          <a:xfrm>
            <a:off x="5508104" y="5301208"/>
            <a:ext cx="2869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anose="020B0604030504040204" pitchFamily="34" charset="0"/>
                <a:ea typeface="Verdana" panose="020B0604030504040204" pitchFamily="34" charset="0"/>
                <a:cs typeface="Verdana" panose="020B0604030504040204" pitchFamily="34" charset="0"/>
              </a:rPr>
              <a:t>Respuesta: R= 5 </a:t>
            </a:r>
            <a:r>
              <a:rPr lang="el-GR" altLang="es-CL" sz="2000" b="1" dirty="0">
                <a:solidFill>
                  <a:srgbClr val="000000"/>
                </a:solidFill>
                <a:latin typeface="Verdana" panose="020B0604030504040204" pitchFamily="34" charset="0"/>
                <a:ea typeface="Verdana" panose="020B0604030504040204" pitchFamily="34" charset="0"/>
                <a:cs typeface="Verdana" panose="020B0604030504040204" pitchFamily="34" charset="0"/>
              </a:rPr>
              <a:t>Ω</a:t>
            </a:r>
            <a:endParaRPr lang="es-CL" altLang="es-CL" sz="20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83983" name="16 Imagen"/>
          <p:cNvPicPr>
            <a:picLocks noChangeAspect="1" noChangeArrowheads="1"/>
          </p:cNvPicPr>
          <p:nvPr/>
        </p:nvPicPr>
        <p:blipFill>
          <a:blip r:embed="rId5" cstate="print">
            <a:extLst>
              <a:ext uri="{28A0092B-C50C-407E-A947-70E740481C1C}">
                <a14:useLocalDpi xmlns:a14="http://schemas.microsoft.com/office/drawing/2010/main" val="0"/>
              </a:ext>
            </a:extLst>
          </a:blip>
          <a:srcRect l="22064" t="25681" r="68092" b="60054"/>
          <a:stretch>
            <a:fillRect/>
          </a:stretch>
        </p:blipFill>
        <p:spPr bwMode="auto">
          <a:xfrm>
            <a:off x="6228184" y="1844824"/>
            <a:ext cx="1943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4" name="22 CuadroTexto"/>
          <p:cNvSpPr txBox="1">
            <a:spLocks noChangeArrowheads="1"/>
          </p:cNvSpPr>
          <p:nvPr/>
        </p:nvSpPr>
        <p:spPr bwMode="auto">
          <a:xfrm>
            <a:off x="3132138" y="1989138"/>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a:t>1,5 V</a:t>
            </a:r>
          </a:p>
        </p:txBody>
      </p:sp>
      <p:cxnSp>
        <p:nvCxnSpPr>
          <p:cNvPr id="28" name="27 Conector curvado"/>
          <p:cNvCxnSpPr>
            <a:stCxn id="83975" idx="3"/>
          </p:cNvCxnSpPr>
          <p:nvPr/>
        </p:nvCxnSpPr>
        <p:spPr>
          <a:xfrm>
            <a:off x="4004873" y="2509932"/>
            <a:ext cx="2943391" cy="847060"/>
          </a:xfrm>
          <a:prstGeom prst="curvedConnector3">
            <a:avLst>
              <a:gd name="adj1"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Grupo"/>
          <p:cNvGrpSpPr/>
          <p:nvPr/>
        </p:nvGrpSpPr>
        <p:grpSpPr>
          <a:xfrm>
            <a:off x="2411760" y="2204864"/>
            <a:ext cx="4176760" cy="1270000"/>
            <a:chOff x="1634158" y="2374900"/>
            <a:chExt cx="4344203" cy="1654175"/>
          </a:xfrm>
        </p:grpSpPr>
        <p:pic>
          <p:nvPicPr>
            <p:cNvPr id="849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15623" r="69290" b="21547"/>
            <a:stretch>
              <a:fillRect/>
            </a:stretch>
          </p:blipFill>
          <p:spPr bwMode="auto">
            <a:xfrm>
              <a:off x="1634158" y="2374900"/>
              <a:ext cx="113188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57758" t="27553" r="30173" b="37024"/>
            <a:stretch>
              <a:fillRect/>
            </a:stretch>
          </p:blipFill>
          <p:spPr bwMode="auto">
            <a:xfrm>
              <a:off x="4859338" y="2749550"/>
              <a:ext cx="4445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p:nvCxnSpPr>
          <p:spPr>
            <a:xfrm>
              <a:off x="2374900" y="2379663"/>
              <a:ext cx="2706688" cy="0"/>
            </a:xfrm>
            <a:prstGeom prst="line">
              <a:avLst/>
            </a:prstGeom>
            <a:ln w="57150">
              <a:solidFill>
                <a:srgbClr val="002060"/>
              </a:solidFill>
            </a:ln>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a:off x="2374900" y="4029075"/>
              <a:ext cx="270668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076825" y="2379663"/>
              <a:ext cx="0" cy="4730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5081588" y="3644900"/>
              <a:ext cx="0" cy="384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5009" name="4113 CuadroTexto"/>
            <p:cNvSpPr txBox="1">
              <a:spLocks noChangeArrowheads="1"/>
            </p:cNvSpPr>
            <p:nvPr/>
          </p:nvSpPr>
          <p:spPr bwMode="auto">
            <a:xfrm>
              <a:off x="3132138" y="2997200"/>
              <a:ext cx="731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latin typeface="Verdana" pitchFamily="34" charset="0"/>
                </a:rPr>
                <a:t>I= ?</a:t>
              </a:r>
            </a:p>
          </p:txBody>
        </p:sp>
        <p:sp>
          <p:nvSpPr>
            <p:cNvPr id="85010" name="4114 CuadroTexto"/>
            <p:cNvSpPr txBox="1">
              <a:spLocks noChangeArrowheads="1"/>
            </p:cNvSpPr>
            <p:nvPr/>
          </p:nvSpPr>
          <p:spPr bwMode="auto">
            <a:xfrm>
              <a:off x="5192548" y="2997201"/>
              <a:ext cx="78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latin typeface="Verdana" pitchFamily="34" charset="0"/>
                </a:rPr>
                <a:t>15 </a:t>
              </a:r>
              <a:r>
                <a:rPr lang="el-GR" altLang="es-CL" b="1">
                  <a:latin typeface="Verdana" pitchFamily="34" charset="0"/>
                </a:rPr>
                <a:t>Ω</a:t>
              </a:r>
              <a:endParaRPr lang="es-CL" altLang="es-CL" b="1">
                <a:latin typeface="Verdana" pitchFamily="34" charset="0"/>
              </a:endParaRPr>
            </a:p>
          </p:txBody>
        </p:sp>
      </p:grpSp>
      <p:sp>
        <p:nvSpPr>
          <p:cNvPr id="1024" name="1023 CuadroTexto"/>
          <p:cNvSpPr txBox="1">
            <a:spLocks noChangeArrowheads="1"/>
          </p:cNvSpPr>
          <p:nvPr/>
        </p:nvSpPr>
        <p:spPr bwMode="auto">
          <a:xfrm>
            <a:off x="1619672" y="3717032"/>
            <a:ext cx="6165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¿Cuál es la </a:t>
            </a:r>
            <a:r>
              <a:rPr lang="es-CL" altLang="es-CL" b="1" dirty="0" smtClean="0">
                <a:latin typeface="Verdana" pitchFamily="34" charset="0"/>
              </a:rPr>
              <a:t>corriente o intensidad de corriente</a:t>
            </a:r>
          </a:p>
          <a:p>
            <a:pPr eaLnBrk="1" hangingPunct="1"/>
            <a:r>
              <a:rPr lang="es-CL" altLang="es-CL" b="1" dirty="0" smtClean="0">
                <a:latin typeface="Verdana" pitchFamily="34" charset="0"/>
              </a:rPr>
              <a:t> </a:t>
            </a:r>
            <a:r>
              <a:rPr lang="es-CL" altLang="es-CL" b="1" dirty="0">
                <a:latin typeface="Verdana" pitchFamily="34" charset="0"/>
              </a:rPr>
              <a:t>que circula por el circuito de la figura?</a:t>
            </a:r>
          </a:p>
        </p:txBody>
      </p:sp>
      <p:sp>
        <p:nvSpPr>
          <p:cNvPr id="30" name="29 Marcador de número de diapositiva"/>
          <p:cNvSpPr>
            <a:spLocks noGrp="1"/>
          </p:cNvSpPr>
          <p:nvPr>
            <p:ph type="sldNum" sz="quarter" idx="12"/>
          </p:nvPr>
        </p:nvSpPr>
        <p:spPr/>
        <p:txBody>
          <a:bodyPr/>
          <a:lstStyle/>
          <a:p>
            <a:pPr>
              <a:defRPr/>
            </a:pPr>
            <a:fld id="{06CC8C96-913D-4DE2-9F60-07F135D4E9E3}" type="slidenum">
              <a:rPr lang="es-CL" smtClean="0"/>
              <a:pPr>
                <a:defRPr/>
              </a:pPr>
              <a:t>46</a:t>
            </a:fld>
            <a:endParaRPr lang="es-CL"/>
          </a:p>
        </p:txBody>
      </p:sp>
      <p:sp>
        <p:nvSpPr>
          <p:cNvPr id="28" name="1030 CuadroTexto"/>
          <p:cNvSpPr txBox="1">
            <a:spLocks noChangeArrowheads="1"/>
          </p:cNvSpPr>
          <p:nvPr/>
        </p:nvSpPr>
        <p:spPr bwMode="auto">
          <a:xfrm>
            <a:off x="1763688" y="1556792"/>
            <a:ext cx="5896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Actividad 2 de aplicación de la Ley de Ohm:</a:t>
            </a:r>
            <a:r>
              <a:rPr lang="es-CL" altLang="es-CL" dirty="0" smtClean="0">
                <a:latin typeface="Verdana" pitchFamily="34" charset="0"/>
              </a:rPr>
              <a:t> </a:t>
            </a:r>
            <a:endParaRPr lang="es-CL" altLang="es-CL" dirty="0">
              <a:latin typeface="Verdana" pitchFamily="34" charset="0"/>
            </a:endParaRPr>
          </a:p>
        </p:txBody>
      </p:sp>
      <p:grpSp>
        <p:nvGrpSpPr>
          <p:cNvPr id="17" name="16 Grupo"/>
          <p:cNvGrpSpPr/>
          <p:nvPr/>
        </p:nvGrpSpPr>
        <p:grpSpPr>
          <a:xfrm>
            <a:off x="971600" y="4433044"/>
            <a:ext cx="7764051" cy="2308324"/>
            <a:chOff x="971600" y="4433044"/>
            <a:chExt cx="7764051" cy="2308324"/>
          </a:xfrm>
        </p:grpSpPr>
        <p:sp>
          <p:nvSpPr>
            <p:cNvPr id="29" name="28 CuadroTexto"/>
            <p:cNvSpPr txBox="1">
              <a:spLocks noChangeArrowheads="1"/>
            </p:cNvSpPr>
            <p:nvPr/>
          </p:nvSpPr>
          <p:spPr bwMode="auto">
            <a:xfrm>
              <a:off x="971600" y="4433044"/>
              <a:ext cx="38164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Datos: V = 25  ;  R = 15</a:t>
              </a:r>
              <a:r>
                <a:rPr lang="el-GR" altLang="es-CL" b="1" dirty="0" smtClean="0">
                  <a:latin typeface="Verdana" pitchFamily="34" charset="0"/>
                </a:rPr>
                <a:t>Ω</a:t>
              </a:r>
              <a:endParaRPr lang="es-CL" altLang="es-CL" b="1" dirty="0" smtClean="0">
                <a:latin typeface="Verdana" pitchFamily="34" charset="0"/>
              </a:endParaRPr>
            </a:p>
            <a:p>
              <a:pPr eaLnBrk="1" hangingPunct="1"/>
              <a:endParaRPr lang="es-CL" altLang="es-CL" dirty="0" smtClean="0">
                <a:latin typeface="Verdana" pitchFamily="34" charset="0"/>
              </a:endParaRPr>
            </a:p>
            <a:p>
              <a:pPr eaLnBrk="1" hangingPunct="1"/>
              <a:r>
                <a:rPr lang="es-CL" altLang="es-CL" dirty="0" smtClean="0">
                  <a:latin typeface="Verdana" pitchFamily="34" charset="0"/>
                </a:rPr>
                <a:t>Y según la ley de Ohm:</a:t>
              </a:r>
              <a:endParaRPr lang="es-CL" altLang="es-CL" dirty="0">
                <a:latin typeface="Verdana" pitchFamily="34" charset="0"/>
              </a:endParaRP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V= </a:t>
              </a:r>
              <a:r>
                <a:rPr lang="es-CL" altLang="es-CL" dirty="0">
                  <a:latin typeface="Verdana" panose="020B0604030504040204" pitchFamily="34" charset="0"/>
                  <a:ea typeface="Verdana" panose="020B0604030504040204" pitchFamily="34" charset="0"/>
                  <a:cs typeface="Verdana" panose="020B0604030504040204" pitchFamily="34" charset="0"/>
                </a:rPr>
                <a:t>I x R    entonces </a:t>
              </a:r>
              <a:endParaRPr lang="es-CL" altLang="es-CL"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I  =  </a:t>
              </a:r>
              <a:r>
                <a:rPr lang="es-CL" altLang="es-CL" u="sng" dirty="0" smtClean="0">
                  <a:latin typeface="Verdana" panose="020B0604030504040204" pitchFamily="34" charset="0"/>
                  <a:ea typeface="Verdana" panose="020B0604030504040204" pitchFamily="34" charset="0"/>
                  <a:cs typeface="Verdana" panose="020B0604030504040204" pitchFamily="34" charset="0"/>
                </a:rPr>
                <a:t> V </a:t>
              </a:r>
              <a:r>
                <a:rPr lang="es-CL" altLang="es-CL" dirty="0" smtClean="0">
                  <a:latin typeface="Verdana" panose="020B0604030504040204" pitchFamily="34" charset="0"/>
                  <a:ea typeface="Verdana" panose="020B0604030504040204" pitchFamily="34" charset="0"/>
                  <a:cs typeface="Verdana" panose="020B0604030504040204" pitchFamily="34" charset="0"/>
                </a:rPr>
                <a:t>   =   </a:t>
              </a:r>
              <a:r>
                <a:rPr lang="es-CL" altLang="es-CL" u="sng" dirty="0" smtClean="0">
                  <a:latin typeface="Verdana" panose="020B0604030504040204" pitchFamily="34" charset="0"/>
                  <a:ea typeface="Verdana" panose="020B0604030504040204" pitchFamily="34" charset="0"/>
                  <a:cs typeface="Verdana" panose="020B0604030504040204" pitchFamily="34" charset="0"/>
                </a:rPr>
                <a:t> </a:t>
              </a:r>
              <a:r>
                <a:rPr lang="es-CL" altLang="es-CL" u="sng" dirty="0">
                  <a:latin typeface="Verdana" panose="020B0604030504040204" pitchFamily="34" charset="0"/>
                  <a:ea typeface="Verdana" panose="020B0604030504040204" pitchFamily="34" charset="0"/>
                  <a:cs typeface="Verdana" panose="020B0604030504040204" pitchFamily="34" charset="0"/>
                </a:rPr>
                <a:t>2</a:t>
              </a:r>
              <a:r>
                <a:rPr lang="es-CL" altLang="es-CL" u="sng" dirty="0" smtClean="0">
                  <a:latin typeface="Verdana" panose="020B0604030504040204" pitchFamily="34" charset="0"/>
                  <a:ea typeface="Verdana" panose="020B0604030504040204" pitchFamily="34" charset="0"/>
                  <a:cs typeface="Verdana" panose="020B0604030504040204" pitchFamily="34" charset="0"/>
                </a:rPr>
                <a:t>5 V</a:t>
              </a: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         R          15 </a:t>
              </a:r>
              <a:r>
                <a:rPr lang="el-GR" altLang="es-CL" b="1" dirty="0">
                  <a:latin typeface="Verdana" pitchFamily="34" charset="0"/>
                </a:rPr>
                <a:t>Ω</a:t>
              </a:r>
              <a:endParaRPr lang="es-CL" altLang="es-CL" b="1" dirty="0">
                <a:latin typeface="Verdana" pitchFamily="34" charset="0"/>
              </a:endParaRPr>
            </a:p>
            <a:p>
              <a:pPr eaLnBrk="1" hangingPunct="1"/>
              <a:r>
                <a:rPr lang="es-CL" altLang="es-CL" dirty="0" smtClean="0">
                  <a:latin typeface="Verdana" panose="020B0604030504040204" pitchFamily="34" charset="0"/>
                  <a:ea typeface="Verdana" panose="020B0604030504040204" pitchFamily="34" charset="0"/>
                  <a:cs typeface="Verdana" panose="020B0604030504040204" pitchFamily="34" charset="0"/>
                </a:rPr>
                <a:t>          I    = 1,666…A</a:t>
              </a:r>
              <a:endParaRPr lang="es-CL" altLang="es-CL" dirty="0">
                <a:latin typeface="Verdana" panose="020B0604030504040204" pitchFamily="34" charset="0"/>
                <a:ea typeface="Verdana" panose="020B0604030504040204" pitchFamily="34" charset="0"/>
                <a:cs typeface="Verdana" panose="020B0604030504040204" pitchFamily="34" charset="0"/>
              </a:endParaRPr>
            </a:p>
          </p:txBody>
        </p:sp>
        <p:sp>
          <p:nvSpPr>
            <p:cNvPr id="18" name="17 CuadroTexto"/>
            <p:cNvSpPr txBox="1">
              <a:spLocks noChangeArrowheads="1"/>
            </p:cNvSpPr>
            <p:nvPr/>
          </p:nvSpPr>
          <p:spPr bwMode="auto">
            <a:xfrm>
              <a:off x="5292080" y="5085184"/>
              <a:ext cx="3443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Respuesta: </a:t>
              </a:r>
              <a:r>
                <a:rPr lang="es-CL" altLang="es-CL" b="1" dirty="0" smtClean="0">
                  <a:solidFill>
                    <a:srgbClr val="000000"/>
                  </a:solidFill>
                  <a:latin typeface="Verdana" pitchFamily="34" charset="0"/>
                </a:rPr>
                <a:t>1,67  </a:t>
              </a:r>
              <a:r>
                <a:rPr lang="es-CL" altLang="es-CL" b="1" dirty="0">
                  <a:solidFill>
                    <a:srgbClr val="000000"/>
                  </a:solidFill>
                  <a:latin typeface="Verdana" pitchFamily="34" charset="0"/>
                </a:rPr>
                <a:t>Ampere</a:t>
              </a:r>
              <a:endParaRPr lang="es-CL" altLang="es-CL" b="1"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1760" y="3429000"/>
            <a:ext cx="4572000" cy="1200329"/>
          </a:xfrm>
          <a:prstGeom prst="rect">
            <a:avLst/>
          </a:prstGeom>
        </p:spPr>
        <p:txBody>
          <a:bodyPr>
            <a:spAutoFit/>
          </a:bodyPr>
          <a:lstStyle/>
          <a:p>
            <a:r>
              <a:rPr lang="es-CL" b="1" dirty="0" smtClean="0"/>
              <a:t>LINK</a:t>
            </a:r>
          </a:p>
          <a:p>
            <a:r>
              <a:rPr lang="es-CL" dirty="0" smtClean="0"/>
              <a:t>http</a:t>
            </a:r>
            <a:r>
              <a:rPr lang="es-CL" dirty="0"/>
              <a:t>://www.taringa.net/posts/ciencia-educacion/16059911/Analogia-entre-circuito-electricos-y-el-agua.html</a:t>
            </a:r>
          </a:p>
        </p:txBody>
      </p:sp>
      <p:sp>
        <p:nvSpPr>
          <p:cNvPr id="31" name="30 Rectángulo"/>
          <p:cNvSpPr/>
          <p:nvPr/>
        </p:nvSpPr>
        <p:spPr>
          <a:xfrm>
            <a:off x="1265237" y="1628800"/>
            <a:ext cx="6973888" cy="1200329"/>
          </a:xfrm>
          <a:prstGeom prst="rect">
            <a:avLst/>
          </a:prstGeom>
        </p:spPr>
        <p:txBody>
          <a:bodyPr wrap="square">
            <a:spAutoFit/>
          </a:bodyPr>
          <a:lstStyle/>
          <a:p>
            <a:r>
              <a:rPr lang="es-CL" dirty="0" smtClean="0">
                <a:latin typeface="Verdana" pitchFamily="34" charset="0"/>
                <a:ea typeface="Verdana" pitchFamily="34" charset="0"/>
                <a:cs typeface="Verdana" pitchFamily="34" charset="0"/>
              </a:rPr>
              <a:t>Se recomienda a los alumnos ver el siguiente video que  explica con mucha claridad los conceptos de Intensidad, resistencia y diferencia de potencial  en un circuito eléctrico.</a:t>
            </a:r>
          </a:p>
        </p:txBody>
      </p:sp>
      <p:sp>
        <p:nvSpPr>
          <p:cNvPr id="4" name="3 Marcador de número de diapositiva"/>
          <p:cNvSpPr>
            <a:spLocks noGrp="1"/>
          </p:cNvSpPr>
          <p:nvPr>
            <p:ph type="sldNum" sz="quarter" idx="12"/>
          </p:nvPr>
        </p:nvSpPr>
        <p:spPr/>
        <p:txBody>
          <a:bodyPr/>
          <a:lstStyle/>
          <a:p>
            <a:pPr>
              <a:defRPr/>
            </a:pPr>
            <a:fld id="{AC36A84B-F5BA-46DB-96A0-05709A24D634}" type="slidenum">
              <a:rPr lang="es-CL" smtClean="0"/>
              <a:pPr>
                <a:defRPr/>
              </a:pPr>
              <a:t>47</a:t>
            </a:fld>
            <a:endParaRPr lang="es-CL" dirty="0"/>
          </a:p>
        </p:txBody>
      </p:sp>
    </p:spTree>
    <p:extLst>
      <p:ext uri="{BB962C8B-B14F-4D97-AF65-F5344CB8AC3E}">
        <p14:creationId xmlns:p14="http://schemas.microsoft.com/office/powerpoint/2010/main" val="1078324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4"/>
          <p:cNvSpPr>
            <a:spLocks noChangeArrowheads="1"/>
          </p:cNvSpPr>
          <p:nvPr/>
        </p:nvSpPr>
        <p:spPr bwMode="auto">
          <a:xfrm>
            <a:off x="827584" y="1450975"/>
            <a:ext cx="849694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s-CL" sz="2000" b="1" dirty="0" smtClean="0">
                <a:latin typeface="Verdana" pitchFamily="34" charset="0"/>
              </a:rPr>
              <a:t>               TIPOS DE CIRCUITOS ELÉCTRICOS.</a:t>
            </a:r>
          </a:p>
          <a:p>
            <a:pPr algn="ctr" eaLnBrk="1" hangingPunct="1"/>
            <a:endParaRPr lang="en-GB" altLang="es-CL" sz="2000" dirty="0" smtClean="0">
              <a:latin typeface="Verdana" pitchFamily="34" charset="0"/>
            </a:endParaRPr>
          </a:p>
          <a:p>
            <a:pPr eaLnBrk="1" hangingPunct="1"/>
            <a:r>
              <a:rPr lang="en-GB" altLang="es-CL" dirty="0" smtClean="0">
                <a:latin typeface="Verdana" pitchFamily="34" charset="0"/>
              </a:rPr>
              <a:t>Este </a:t>
            </a:r>
            <a:r>
              <a:rPr lang="en-GB" altLang="es-CL" dirty="0" err="1" smtClean="0">
                <a:latin typeface="Verdana" pitchFamily="34" charset="0"/>
              </a:rPr>
              <a:t>es</a:t>
            </a:r>
            <a:r>
              <a:rPr lang="en-GB" altLang="es-CL" dirty="0" smtClean="0">
                <a:latin typeface="Verdana" pitchFamily="34" charset="0"/>
              </a:rPr>
              <a:t> un </a:t>
            </a:r>
            <a:r>
              <a:rPr lang="en-GB" altLang="es-CL" b="1" dirty="0" err="1" smtClean="0">
                <a:latin typeface="Verdana" pitchFamily="34" charset="0"/>
              </a:rPr>
              <a:t>circuito</a:t>
            </a:r>
            <a:r>
              <a:rPr lang="en-GB" altLang="es-CL" b="1" dirty="0" smtClean="0">
                <a:latin typeface="Verdana" pitchFamily="34" charset="0"/>
              </a:rPr>
              <a:t> </a:t>
            </a:r>
            <a:r>
              <a:rPr lang="en-GB" altLang="es-CL" b="1" dirty="0" err="1" smtClean="0">
                <a:latin typeface="Verdana" pitchFamily="34" charset="0"/>
              </a:rPr>
              <a:t>básico</a:t>
            </a:r>
            <a:r>
              <a:rPr lang="en-GB" altLang="es-CL" b="1" dirty="0" smtClean="0">
                <a:latin typeface="Verdana" pitchFamily="34" charset="0"/>
              </a:rPr>
              <a:t> </a:t>
            </a:r>
            <a:r>
              <a:rPr lang="en-GB" altLang="es-CL" dirty="0" err="1" smtClean="0">
                <a:latin typeface="Verdana" pitchFamily="34" charset="0"/>
              </a:rPr>
              <a:t>que</a:t>
            </a:r>
            <a:r>
              <a:rPr lang="en-GB" altLang="es-CL" dirty="0" smtClean="0">
                <a:latin typeface="Verdana" pitchFamily="34" charset="0"/>
              </a:rPr>
              <a:t> </a:t>
            </a:r>
            <a:r>
              <a:rPr lang="en-GB" altLang="es-CL" dirty="0" err="1" smtClean="0">
                <a:latin typeface="Verdana" pitchFamily="34" charset="0"/>
              </a:rPr>
              <a:t>cuenta</a:t>
            </a:r>
            <a:r>
              <a:rPr lang="en-GB" altLang="es-CL" dirty="0" smtClean="0">
                <a:latin typeface="Verdana" pitchFamily="34" charset="0"/>
              </a:rPr>
              <a:t> con </a:t>
            </a:r>
            <a:r>
              <a:rPr lang="en-GB" altLang="es-CL" dirty="0" err="1" smtClean="0">
                <a:latin typeface="Verdana" pitchFamily="34" charset="0"/>
              </a:rPr>
              <a:t>una</a:t>
            </a:r>
            <a:r>
              <a:rPr lang="en-GB" altLang="es-CL" dirty="0" smtClean="0">
                <a:latin typeface="Verdana" pitchFamily="34" charset="0"/>
              </a:rPr>
              <a:t> sola </a:t>
            </a:r>
            <a:r>
              <a:rPr lang="en-GB" altLang="es-CL" dirty="0" err="1" smtClean="0">
                <a:latin typeface="Verdana" pitchFamily="34" charset="0"/>
              </a:rPr>
              <a:t>resistencia</a:t>
            </a:r>
            <a:r>
              <a:rPr lang="en-GB" altLang="es-CL" dirty="0" smtClean="0">
                <a:latin typeface="Verdana" pitchFamily="34" charset="0"/>
              </a:rPr>
              <a:t>, la </a:t>
            </a:r>
            <a:r>
              <a:rPr lang="en-GB" altLang="es-CL" dirty="0" err="1" smtClean="0">
                <a:latin typeface="Verdana" pitchFamily="34" charset="0"/>
              </a:rPr>
              <a:t>ampolleta</a:t>
            </a:r>
            <a:r>
              <a:rPr lang="en-GB" altLang="es-CL" dirty="0" smtClean="0">
                <a:latin typeface="Verdana" pitchFamily="34" charset="0"/>
              </a:rPr>
              <a:t>.</a:t>
            </a:r>
          </a:p>
          <a:p>
            <a:pPr algn="ctr" eaLnBrk="1" hangingPunct="1"/>
            <a:r>
              <a:rPr lang="en-GB" altLang="es-CL" sz="2000" dirty="0" smtClean="0">
                <a:latin typeface="Verdana" pitchFamily="34" charset="0"/>
              </a:rPr>
              <a:t> </a:t>
            </a:r>
          </a:p>
        </p:txBody>
      </p:sp>
      <p:pic>
        <p:nvPicPr>
          <p:cNvPr id="36" name="1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492896"/>
            <a:ext cx="1080492" cy="161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900" y="3740150"/>
            <a:ext cx="15843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7 Forma libre"/>
          <p:cNvSpPr/>
          <p:nvPr/>
        </p:nvSpPr>
        <p:spPr>
          <a:xfrm>
            <a:off x="3059113" y="3740149"/>
            <a:ext cx="2017712" cy="2568575"/>
          </a:xfrm>
          <a:custGeom>
            <a:avLst/>
            <a:gdLst>
              <a:gd name="connsiteX0" fmla="*/ 195771 w 2235348"/>
              <a:gd name="connsiteY0" fmla="*/ 0 h 2736573"/>
              <a:gd name="connsiteX1" fmla="*/ 1792923 w 2235348"/>
              <a:gd name="connsiteY1" fmla="*/ 97536 h 2736573"/>
              <a:gd name="connsiteX2" fmla="*/ 2231835 w 2235348"/>
              <a:gd name="connsiteY2" fmla="*/ 1060704 h 2736573"/>
              <a:gd name="connsiteX3" fmla="*/ 1975803 w 2235348"/>
              <a:gd name="connsiteY3" fmla="*/ 1682496 h 2736573"/>
              <a:gd name="connsiteX4" fmla="*/ 1561275 w 2235348"/>
              <a:gd name="connsiteY4" fmla="*/ 2255520 h 2736573"/>
              <a:gd name="connsiteX5" fmla="*/ 1158939 w 2235348"/>
              <a:gd name="connsiteY5" fmla="*/ 2560320 h 2736573"/>
              <a:gd name="connsiteX6" fmla="*/ 293307 w 2235348"/>
              <a:gd name="connsiteY6" fmla="*/ 2731008 h 2736573"/>
              <a:gd name="connsiteX7" fmla="*/ 25083 w 2235348"/>
              <a:gd name="connsiteY7" fmla="*/ 2670048 h 2736573"/>
              <a:gd name="connsiteX8" fmla="*/ 12891 w 2235348"/>
              <a:gd name="connsiteY8" fmla="*/ 2426208 h 2736573"/>
              <a:gd name="connsiteX9" fmla="*/ 37275 w 2235348"/>
              <a:gd name="connsiteY9" fmla="*/ 2426208 h 273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5348" h="2736573">
                <a:moveTo>
                  <a:pt x="195771" y="0"/>
                </a:moveTo>
                <a:lnTo>
                  <a:pt x="1792923" y="97536"/>
                </a:lnTo>
                <a:cubicBezTo>
                  <a:pt x="2132267" y="274320"/>
                  <a:pt x="2201355" y="796544"/>
                  <a:pt x="2231835" y="1060704"/>
                </a:cubicBezTo>
                <a:cubicBezTo>
                  <a:pt x="2262315" y="1324864"/>
                  <a:pt x="2087563" y="1483360"/>
                  <a:pt x="1975803" y="1682496"/>
                </a:cubicBezTo>
                <a:cubicBezTo>
                  <a:pt x="1864043" y="1881632"/>
                  <a:pt x="1697419" y="2109216"/>
                  <a:pt x="1561275" y="2255520"/>
                </a:cubicBezTo>
                <a:cubicBezTo>
                  <a:pt x="1425131" y="2401824"/>
                  <a:pt x="1370267" y="2481072"/>
                  <a:pt x="1158939" y="2560320"/>
                </a:cubicBezTo>
                <a:cubicBezTo>
                  <a:pt x="947611" y="2639568"/>
                  <a:pt x="482283" y="2712720"/>
                  <a:pt x="293307" y="2731008"/>
                </a:cubicBezTo>
                <a:cubicBezTo>
                  <a:pt x="104331" y="2749296"/>
                  <a:pt x="71819" y="2720848"/>
                  <a:pt x="25083" y="2670048"/>
                </a:cubicBezTo>
                <a:cubicBezTo>
                  <a:pt x="-21653" y="2619248"/>
                  <a:pt x="10859" y="2466848"/>
                  <a:pt x="12891" y="2426208"/>
                </a:cubicBezTo>
                <a:cubicBezTo>
                  <a:pt x="14923" y="2385568"/>
                  <a:pt x="26099" y="2405888"/>
                  <a:pt x="37275" y="2426208"/>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CL">
              <a:solidFill>
                <a:srgbClr val="FF0000"/>
              </a:solidFill>
            </a:endParaRPr>
          </a:p>
        </p:txBody>
      </p:sp>
      <p:sp>
        <p:nvSpPr>
          <p:cNvPr id="8" name="3 Marcador de número de diapositiva"/>
          <p:cNvSpPr txBox="1">
            <a:spLocks/>
          </p:cNvSpPr>
          <p:nvPr/>
        </p:nvSpPr>
        <p:spPr>
          <a:xfrm>
            <a:off x="6588224" y="63093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C36A84B-F5BA-46DB-96A0-05709A24D634}" type="slidenum">
              <a:rPr kumimoji="0" lang="es-C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CL"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2 CuadroTexto"/>
          <p:cNvSpPr txBox="1">
            <a:spLocks noChangeArrowheads="1"/>
          </p:cNvSpPr>
          <p:nvPr/>
        </p:nvSpPr>
        <p:spPr bwMode="auto">
          <a:xfrm>
            <a:off x="1547664" y="1484784"/>
            <a:ext cx="648072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solidFill>
                  <a:srgbClr val="000000"/>
                </a:solidFill>
                <a:latin typeface="Verdana" pitchFamily="34" charset="0"/>
              </a:rPr>
              <a:t>TIPOS DE </a:t>
            </a:r>
            <a:r>
              <a:rPr lang="es-CL" altLang="es-CL" b="1" dirty="0" smtClean="0">
                <a:solidFill>
                  <a:srgbClr val="000000"/>
                </a:solidFill>
                <a:latin typeface="Verdana" pitchFamily="34" charset="0"/>
              </a:rPr>
              <a:t>CIRCUITOS.</a:t>
            </a:r>
            <a:endParaRPr lang="es-CL" altLang="es-CL" b="1" dirty="0">
              <a:solidFill>
                <a:srgbClr val="000000"/>
              </a:solidFill>
              <a:latin typeface="Verdana" pitchFamily="34" charset="0"/>
            </a:endParaRPr>
          </a:p>
          <a:p>
            <a:pPr eaLnBrk="1" hangingPunct="1"/>
            <a:endParaRPr lang="es-CL" altLang="es-CL" b="1" dirty="0">
              <a:solidFill>
                <a:srgbClr val="000000"/>
              </a:solidFill>
              <a:latin typeface="Verdana" pitchFamily="34" charset="0"/>
            </a:endParaRPr>
          </a:p>
          <a:p>
            <a:pPr eaLnBrk="1" hangingPunct="1"/>
            <a:r>
              <a:rPr lang="es-CL" altLang="es-CL" dirty="0" smtClean="0">
                <a:solidFill>
                  <a:srgbClr val="000000"/>
                </a:solidFill>
                <a:latin typeface="Verdana" pitchFamily="34" charset="0"/>
              </a:rPr>
              <a:t>Este es un circuito que cuenta con dos resistencias (ampolletas). Estas resistencias están conectadas  una a continuación de la otra. Este tipo de conexión recibe el nombre </a:t>
            </a:r>
            <a:r>
              <a:rPr lang="es-CL" altLang="es-CL" dirty="0">
                <a:solidFill>
                  <a:srgbClr val="000000"/>
                </a:solidFill>
                <a:latin typeface="Verdana" pitchFamily="34" charset="0"/>
              </a:rPr>
              <a:t>de </a:t>
            </a:r>
            <a:r>
              <a:rPr lang="es-CL" altLang="es-CL" dirty="0" smtClean="0">
                <a:solidFill>
                  <a:srgbClr val="000000"/>
                </a:solidFill>
                <a:latin typeface="Verdana" pitchFamily="34" charset="0"/>
              </a:rPr>
              <a:t>circuito </a:t>
            </a:r>
            <a:r>
              <a:rPr lang="es-CL" altLang="es-CL" dirty="0">
                <a:solidFill>
                  <a:srgbClr val="000000"/>
                </a:solidFill>
                <a:latin typeface="Verdana" pitchFamily="34" charset="0"/>
              </a:rPr>
              <a:t>en </a:t>
            </a:r>
            <a:r>
              <a:rPr lang="es-CL" altLang="es-CL" b="1" dirty="0" smtClean="0">
                <a:solidFill>
                  <a:srgbClr val="000000"/>
                </a:solidFill>
                <a:latin typeface="Verdana" pitchFamily="34" charset="0"/>
              </a:rPr>
              <a:t>SERIE </a:t>
            </a:r>
            <a:r>
              <a:rPr lang="es-CL" altLang="es-CL" dirty="0" smtClean="0">
                <a:solidFill>
                  <a:srgbClr val="000000"/>
                </a:solidFill>
                <a:latin typeface="Verdana" pitchFamily="34" charset="0"/>
              </a:rPr>
              <a:t>y tiene la característica que la </a:t>
            </a:r>
            <a:r>
              <a:rPr lang="es-CL" altLang="es-CL" dirty="0">
                <a:solidFill>
                  <a:srgbClr val="000000"/>
                </a:solidFill>
                <a:latin typeface="Verdana" pitchFamily="34" charset="0"/>
              </a:rPr>
              <a:t>corriente eléctrica tiene sólo un camino a </a:t>
            </a:r>
            <a:r>
              <a:rPr lang="es-CL" altLang="es-CL" dirty="0" smtClean="0">
                <a:solidFill>
                  <a:srgbClr val="000000"/>
                </a:solidFill>
                <a:latin typeface="Verdana" pitchFamily="34" charset="0"/>
              </a:rPr>
              <a:t>seguir.</a:t>
            </a:r>
            <a:endParaRPr lang="es-CL" altLang="es-CL" dirty="0">
              <a:solidFill>
                <a:srgbClr val="000000"/>
              </a:solidFill>
              <a:latin typeface="Verdana" pitchFamily="34" charset="0"/>
            </a:endParaRPr>
          </a:p>
          <a:p>
            <a:pPr eaLnBrk="1" hangingPunct="1"/>
            <a:r>
              <a:rPr lang="es-CL" altLang="es-CL" dirty="0">
                <a:solidFill>
                  <a:srgbClr val="000000"/>
                </a:solidFill>
                <a:latin typeface="Verdana" pitchFamily="34" charset="0"/>
              </a:rPr>
              <a:t> </a:t>
            </a:r>
          </a:p>
          <a:p>
            <a:pPr eaLnBrk="1" hangingPunct="1"/>
            <a:endParaRPr lang="es-CL" altLang="es-CL" b="1" dirty="0">
              <a:solidFill>
                <a:srgbClr val="000000"/>
              </a:solidFill>
              <a:latin typeface="Verdana" pitchFamily="34" charset="0"/>
            </a:endParaRPr>
          </a:p>
          <a:p>
            <a:pPr eaLnBrk="1" hangingPunct="1"/>
            <a:endParaRPr lang="es-CL" altLang="es-CL" b="1" dirty="0">
              <a:solidFill>
                <a:srgbClr val="000000"/>
              </a:solidFill>
              <a:latin typeface="Verdana" pitchFamily="34" charset="0"/>
            </a:endParaRPr>
          </a:p>
        </p:txBody>
      </p:sp>
      <p:sp>
        <p:nvSpPr>
          <p:cNvPr id="13" name="12 Marcador de número de diapositiva"/>
          <p:cNvSpPr>
            <a:spLocks noGrp="1"/>
          </p:cNvSpPr>
          <p:nvPr>
            <p:ph type="sldNum" sz="quarter" idx="12"/>
          </p:nvPr>
        </p:nvSpPr>
        <p:spPr/>
        <p:txBody>
          <a:bodyPr/>
          <a:lstStyle/>
          <a:p>
            <a:pPr>
              <a:defRPr/>
            </a:pPr>
            <a:fld id="{4B7B8294-CE34-4A2D-B1E2-052C056E6110}" type="slidenum">
              <a:rPr lang="es-CL" smtClean="0"/>
              <a:pPr>
                <a:defRPr/>
              </a:pPr>
              <a:t>49</a:t>
            </a:fld>
            <a:endParaRPr lang="es-CL"/>
          </a:p>
        </p:txBody>
      </p:sp>
      <p:pic>
        <p:nvPicPr>
          <p:cNvPr id="9" name="8 Imagen" descr="CIRCUITO_2.png"/>
          <p:cNvPicPr>
            <a:picLocks noChangeAspect="1"/>
          </p:cNvPicPr>
          <p:nvPr/>
        </p:nvPicPr>
        <p:blipFill>
          <a:blip r:embed="rId3" cstate="print"/>
          <a:stretch>
            <a:fillRect/>
          </a:stretch>
        </p:blipFill>
        <p:spPr>
          <a:xfrm>
            <a:off x="2843808" y="3933056"/>
            <a:ext cx="3522687" cy="22278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4" descr="https://encrypted-tbn2.gstatic.com/images?q=tbn:ANd9GcRoHeTqWIk00lL0RivUuM67SmTwCRmLd3CDsDazK6CR2319jigj"/>
          <p:cNvPicPr>
            <a:picLocks noChangeAspect="1" noChangeArrowheads="1"/>
          </p:cNvPicPr>
          <p:nvPr/>
        </p:nvPicPr>
        <p:blipFill>
          <a:blip r:embed="rId2" cstate="print">
            <a:extLst>
              <a:ext uri="{28A0092B-C50C-407E-A947-70E740481C1C}">
                <a14:useLocalDpi xmlns:a14="http://schemas.microsoft.com/office/drawing/2010/main" val="0"/>
              </a:ext>
            </a:extLst>
          </a:blip>
          <a:srcRect t="8521"/>
          <a:stretch>
            <a:fillRect/>
          </a:stretch>
        </p:blipFill>
        <p:spPr bwMode="auto">
          <a:xfrm>
            <a:off x="2651125" y="3398838"/>
            <a:ext cx="15811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1841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a:spLocks noChangeArrowheads="1"/>
          </p:cNvSpPr>
          <p:nvPr/>
        </p:nvSpPr>
        <p:spPr bwMode="auto">
          <a:xfrm>
            <a:off x="4932040" y="3284984"/>
            <a:ext cx="360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¿Se encenderá  la ampolleta?</a:t>
            </a:r>
          </a:p>
        </p:txBody>
      </p:sp>
      <p:pic>
        <p:nvPicPr>
          <p:cNvPr id="532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2863" y="2090738"/>
            <a:ext cx="1616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orma libre"/>
          <p:cNvSpPr/>
          <p:nvPr/>
        </p:nvSpPr>
        <p:spPr>
          <a:xfrm>
            <a:off x="3419475" y="2982913"/>
            <a:ext cx="412750" cy="723900"/>
          </a:xfrm>
          <a:custGeom>
            <a:avLst/>
            <a:gdLst>
              <a:gd name="connsiteX0" fmla="*/ 175794 w 411888"/>
              <a:gd name="connsiteY0" fmla="*/ 0 h 724107"/>
              <a:gd name="connsiteX1" fmla="*/ 409258 w 411888"/>
              <a:gd name="connsiteY1" fmla="*/ 184826 h 724107"/>
              <a:gd name="connsiteX2" fmla="*/ 39607 w 411888"/>
              <a:gd name="connsiteY2" fmla="*/ 690664 h 724107"/>
              <a:gd name="connsiteX3" fmla="*/ 10424 w 411888"/>
              <a:gd name="connsiteY3" fmla="*/ 680937 h 724107"/>
            </a:gdLst>
            <a:ahLst/>
            <a:cxnLst>
              <a:cxn ang="0">
                <a:pos x="connsiteX0" y="connsiteY0"/>
              </a:cxn>
              <a:cxn ang="0">
                <a:pos x="connsiteX1" y="connsiteY1"/>
              </a:cxn>
              <a:cxn ang="0">
                <a:pos x="connsiteX2" y="connsiteY2"/>
              </a:cxn>
              <a:cxn ang="0">
                <a:pos x="connsiteX3" y="connsiteY3"/>
              </a:cxn>
            </a:cxnLst>
            <a:rect l="l" t="t" r="r" b="b"/>
            <a:pathLst>
              <a:path w="411888" h="724107">
                <a:moveTo>
                  <a:pt x="175794" y="0"/>
                </a:moveTo>
                <a:cubicBezTo>
                  <a:pt x="303875" y="34857"/>
                  <a:pt x="431956" y="69715"/>
                  <a:pt x="409258" y="184826"/>
                </a:cubicBezTo>
                <a:cubicBezTo>
                  <a:pt x="386560" y="299937"/>
                  <a:pt x="106079" y="607979"/>
                  <a:pt x="39607" y="690664"/>
                </a:cubicBezTo>
                <a:cubicBezTo>
                  <a:pt x="-26865" y="773349"/>
                  <a:pt x="10424" y="676073"/>
                  <a:pt x="10424" y="680937"/>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srgbClr val="FF0000"/>
              </a:solidFill>
            </a:endParaRPr>
          </a:p>
        </p:txBody>
      </p:sp>
      <p:sp>
        <p:nvSpPr>
          <p:cNvPr id="4" name="3 CuadroTexto"/>
          <p:cNvSpPr txBox="1">
            <a:spLocks noChangeArrowheads="1"/>
          </p:cNvSpPr>
          <p:nvPr/>
        </p:nvSpPr>
        <p:spPr bwMode="auto">
          <a:xfrm>
            <a:off x="4860032" y="5013176"/>
            <a:ext cx="3859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Respuesta: No, no se </a:t>
            </a:r>
            <a:r>
              <a:rPr lang="es-CL" altLang="es-CL" dirty="0" smtClean="0">
                <a:latin typeface="Verdana" pitchFamily="34" charset="0"/>
              </a:rPr>
              <a:t>enciende.</a:t>
            </a:r>
            <a:endParaRPr lang="es-CL" altLang="es-CL" dirty="0">
              <a:latin typeface="Verdana" pitchFamily="34" charset="0"/>
            </a:endParaRPr>
          </a:p>
        </p:txBody>
      </p:sp>
      <p:sp>
        <p:nvSpPr>
          <p:cNvPr id="16" name="15 Marcador de número de diapositiva"/>
          <p:cNvSpPr>
            <a:spLocks noGrp="1"/>
          </p:cNvSpPr>
          <p:nvPr>
            <p:ph type="sldNum" sz="quarter" idx="12"/>
          </p:nvPr>
        </p:nvSpPr>
        <p:spPr/>
        <p:txBody>
          <a:bodyPr/>
          <a:lstStyle/>
          <a:p>
            <a:pPr>
              <a:defRPr/>
            </a:pPr>
            <a:fld id="{AB2E5313-B0FA-46B2-8528-13A975A54B7A}" type="slidenum">
              <a:rPr lang="es-CL" smtClean="0"/>
              <a:pPr>
                <a:defRPr/>
              </a:pPr>
              <a:t>5</a:t>
            </a:fld>
            <a:endParaRPr lang="es-CL"/>
          </a:p>
        </p:txBody>
      </p:sp>
      <p:sp>
        <p:nvSpPr>
          <p:cNvPr id="15" name="14 CuadroTexto"/>
          <p:cNvSpPr txBox="1">
            <a:spLocks noChangeArrowheads="1"/>
          </p:cNvSpPr>
          <p:nvPr/>
        </p:nvSpPr>
        <p:spPr bwMode="auto">
          <a:xfrm>
            <a:off x="1331913" y="1874838"/>
            <a:ext cx="292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2° opción de conexión: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2 CuadroTexto"/>
          <p:cNvSpPr txBox="1">
            <a:spLocks noChangeArrowheads="1"/>
          </p:cNvSpPr>
          <p:nvPr/>
        </p:nvSpPr>
        <p:spPr bwMode="auto">
          <a:xfrm>
            <a:off x="1691679" y="2060848"/>
            <a:ext cx="64807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solidFill>
                  <a:srgbClr val="000000"/>
                </a:solidFill>
                <a:latin typeface="Verdana" pitchFamily="34" charset="0"/>
              </a:rPr>
              <a:t>Este circuito también cuenta con dos resistencias (ampolletas), esta vez  se han conectado en forma paralela.</a:t>
            </a:r>
          </a:p>
          <a:p>
            <a:pPr algn="just" eaLnBrk="1" hangingPunct="1"/>
            <a:r>
              <a:rPr lang="es-CL" altLang="es-CL" dirty="0" smtClean="0">
                <a:solidFill>
                  <a:srgbClr val="000000"/>
                </a:solidFill>
                <a:latin typeface="Verdana" pitchFamily="34" charset="0"/>
              </a:rPr>
              <a:t>Este tipo de circuito recibe el nombre de conexión en </a:t>
            </a:r>
            <a:r>
              <a:rPr lang="es-CL" altLang="es-CL" b="1" dirty="0" smtClean="0">
                <a:solidFill>
                  <a:srgbClr val="000000"/>
                </a:solidFill>
                <a:latin typeface="Verdana" pitchFamily="34" charset="0"/>
              </a:rPr>
              <a:t>paralelo</a:t>
            </a:r>
            <a:r>
              <a:rPr lang="es-CL" altLang="es-CL" dirty="0" smtClean="0">
                <a:solidFill>
                  <a:srgbClr val="000000"/>
                </a:solidFill>
                <a:latin typeface="Verdana" pitchFamily="34" charset="0"/>
              </a:rPr>
              <a:t> y se caracteriza porque la corriente tiene distintos caminos que recorrer.</a:t>
            </a:r>
          </a:p>
        </p:txBody>
      </p:sp>
      <p:sp>
        <p:nvSpPr>
          <p:cNvPr id="13" name="12 Marcador de número de diapositiva"/>
          <p:cNvSpPr>
            <a:spLocks noGrp="1"/>
          </p:cNvSpPr>
          <p:nvPr>
            <p:ph type="sldNum" sz="quarter" idx="12"/>
          </p:nvPr>
        </p:nvSpPr>
        <p:spPr/>
        <p:txBody>
          <a:bodyPr/>
          <a:lstStyle/>
          <a:p>
            <a:pPr>
              <a:defRPr/>
            </a:pPr>
            <a:fld id="{BA0362E0-9A45-4DC2-ABEE-46F81C2FE300}" type="slidenum">
              <a:rPr lang="es-CL" smtClean="0"/>
              <a:pPr>
                <a:defRPr/>
              </a:pPr>
              <a:t>50</a:t>
            </a:fld>
            <a:endParaRPr lang="es-CL"/>
          </a:p>
        </p:txBody>
      </p:sp>
      <p:sp>
        <p:nvSpPr>
          <p:cNvPr id="4107" name="2 CuadroTexto"/>
          <p:cNvSpPr txBox="1">
            <a:spLocks noChangeArrowheads="1"/>
          </p:cNvSpPr>
          <p:nvPr/>
        </p:nvSpPr>
        <p:spPr bwMode="auto">
          <a:xfrm>
            <a:off x="3162704" y="1556792"/>
            <a:ext cx="30588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solidFill>
                  <a:srgbClr val="000000"/>
                </a:solidFill>
                <a:latin typeface="Verdana" pitchFamily="34" charset="0"/>
              </a:rPr>
              <a:t>TIPOS DE </a:t>
            </a:r>
            <a:r>
              <a:rPr lang="es-CL" altLang="es-CL" b="1" dirty="0" smtClean="0">
                <a:solidFill>
                  <a:srgbClr val="000000"/>
                </a:solidFill>
                <a:latin typeface="Verdana" pitchFamily="34" charset="0"/>
              </a:rPr>
              <a:t>CIRCUITOS.</a:t>
            </a:r>
            <a:endParaRPr lang="es-CL" altLang="es-CL" b="1" dirty="0">
              <a:solidFill>
                <a:srgbClr val="000000"/>
              </a:solidFill>
              <a:latin typeface="Verdana" pitchFamily="34" charset="0"/>
            </a:endParaRPr>
          </a:p>
        </p:txBody>
      </p:sp>
      <p:pic>
        <p:nvPicPr>
          <p:cNvPr id="16" name="15 Imagen" descr="circuito en paraleo[5].jpg"/>
          <p:cNvPicPr>
            <a:picLocks noChangeAspect="1"/>
          </p:cNvPicPr>
          <p:nvPr/>
        </p:nvPicPr>
        <p:blipFill>
          <a:blip r:embed="rId3" cstate="print"/>
          <a:stretch>
            <a:fillRect/>
          </a:stretch>
        </p:blipFill>
        <p:spPr>
          <a:xfrm>
            <a:off x="2915816" y="3933056"/>
            <a:ext cx="3709503" cy="2448272"/>
          </a:xfrm>
          <a:prstGeom prst="rect">
            <a:avLst/>
          </a:prstGeom>
        </p:spPr>
      </p:pic>
    </p:spTree>
    <p:extLst>
      <p:ext uri="{BB962C8B-B14F-4D97-AF65-F5344CB8AC3E}">
        <p14:creationId xmlns:p14="http://schemas.microsoft.com/office/powerpoint/2010/main" val="10483650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64088" y="5445224"/>
            <a:ext cx="865187" cy="863600"/>
            <a:chOff x="3288" y="1797"/>
            <a:chExt cx="545" cy="544"/>
          </a:xfrm>
        </p:grpSpPr>
        <p:sp>
          <p:nvSpPr>
            <p:cNvPr id="1440771" name="Oval 3"/>
            <p:cNvSpPr>
              <a:spLocks noChangeArrowheads="1"/>
            </p:cNvSpPr>
            <p:nvPr/>
          </p:nvSpPr>
          <p:spPr bwMode="auto">
            <a:xfrm>
              <a:off x="3288" y="1797"/>
              <a:ext cx="545" cy="544"/>
            </a:xfrm>
            <a:prstGeom prst="ellipse">
              <a:avLst/>
            </a:prstGeom>
            <a:solidFill>
              <a:schemeClr val="accent1">
                <a:alpha val="60001"/>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772" name="Text Box 4"/>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dirty="0">
                  <a:solidFill>
                    <a:srgbClr val="000000"/>
                  </a:solidFill>
                  <a:cs typeface="+mn-cs"/>
                </a:rPr>
                <a:t> 1A</a:t>
              </a:r>
              <a:endParaRPr lang="en-US" dirty="0">
                <a:solidFill>
                  <a:srgbClr val="000000"/>
                </a:solidFill>
                <a:cs typeface="+mn-cs"/>
              </a:endParaRPr>
            </a:p>
          </p:txBody>
        </p:sp>
      </p:grpSp>
      <p:sp>
        <p:nvSpPr>
          <p:cNvPr id="1440790" name="Oval 22"/>
          <p:cNvSpPr>
            <a:spLocks noChangeArrowheads="1"/>
          </p:cNvSpPr>
          <p:nvPr/>
        </p:nvSpPr>
        <p:spPr bwMode="auto">
          <a:xfrm>
            <a:off x="5364088" y="5373216"/>
            <a:ext cx="936625" cy="936625"/>
          </a:xfrm>
          <a:prstGeom prst="ellipse">
            <a:avLst/>
          </a:prstGeom>
          <a:solidFill>
            <a:srgbClr val="FFFF00">
              <a:alpha val="64999"/>
            </a:srgbClr>
          </a:solidFill>
          <a:ln w="9525">
            <a:solidFill>
              <a:srgbClr val="FFFF00"/>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grpSp>
        <p:nvGrpSpPr>
          <p:cNvPr id="5" name="Group 23"/>
          <p:cNvGrpSpPr>
            <a:grpSpLocks/>
          </p:cNvGrpSpPr>
          <p:nvPr/>
        </p:nvGrpSpPr>
        <p:grpSpPr bwMode="auto">
          <a:xfrm>
            <a:off x="3979863" y="2268538"/>
            <a:ext cx="865187" cy="863600"/>
            <a:chOff x="1020" y="1752"/>
            <a:chExt cx="545" cy="544"/>
          </a:xfrm>
        </p:grpSpPr>
        <p:sp>
          <p:nvSpPr>
            <p:cNvPr id="1440792" name="Oval 24"/>
            <p:cNvSpPr>
              <a:spLocks noChangeArrowheads="1"/>
            </p:cNvSpPr>
            <p:nvPr/>
          </p:nvSpPr>
          <p:spPr bwMode="auto">
            <a:xfrm>
              <a:off x="1020" y="1752"/>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793" name="Text Box 25"/>
            <p:cNvSpPr txBox="1">
              <a:spLocks noChangeArrowheads="1"/>
            </p:cNvSpPr>
            <p:nvPr/>
          </p:nvSpPr>
          <p:spPr bwMode="auto">
            <a:xfrm>
              <a:off x="1066" y="1888"/>
              <a:ext cx="454"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sp>
        <p:nvSpPr>
          <p:cNvPr id="1440794" name="Text Box 26"/>
          <p:cNvSpPr txBox="1">
            <a:spLocks noChangeArrowheads="1"/>
          </p:cNvSpPr>
          <p:nvPr/>
        </p:nvSpPr>
        <p:spPr bwMode="auto">
          <a:xfrm>
            <a:off x="1187624" y="1443038"/>
            <a:ext cx="7776863" cy="400110"/>
          </a:xfrm>
          <a:prstGeom prst="rect">
            <a:avLst/>
          </a:prstGeom>
          <a:noFill/>
          <a:ln>
            <a:noFill/>
          </a:ln>
          <a:effectLst/>
          <a:extLst/>
        </p:spPr>
        <p:txBody>
          <a:bodyPr wrap="square">
            <a:spAutoFit/>
          </a:bodyPr>
          <a:lstStyle/>
          <a:p>
            <a:pPr>
              <a:spcBef>
                <a:spcPct val="50000"/>
              </a:spcBef>
              <a:defRPr/>
            </a:pPr>
            <a:r>
              <a:rPr lang="en-GB" sz="2000" b="1" dirty="0" err="1" smtClean="0">
                <a:latin typeface="Verdana" pitchFamily="34" charset="0"/>
              </a:rPr>
              <a:t>Desplazamiento</a:t>
            </a:r>
            <a:r>
              <a:rPr lang="en-GB" sz="2000" b="1" dirty="0" smtClean="0">
                <a:latin typeface="Verdana" pitchFamily="34" charset="0"/>
              </a:rPr>
              <a:t> </a:t>
            </a:r>
            <a:r>
              <a:rPr lang="en-GB" sz="2000" b="1" dirty="0">
                <a:latin typeface="Verdana" pitchFamily="34" charset="0"/>
              </a:rPr>
              <a:t>de la </a:t>
            </a:r>
            <a:r>
              <a:rPr lang="en-GB" sz="2000" b="1" dirty="0" err="1">
                <a:latin typeface="Verdana" pitchFamily="34" charset="0"/>
              </a:rPr>
              <a:t>corriente</a:t>
            </a:r>
            <a:r>
              <a:rPr lang="en-GB" sz="2000" b="1" dirty="0">
                <a:latin typeface="Verdana" pitchFamily="34" charset="0"/>
              </a:rPr>
              <a:t> </a:t>
            </a:r>
            <a:r>
              <a:rPr lang="en-GB" sz="2000" b="1" dirty="0" err="1">
                <a:latin typeface="Verdana" pitchFamily="34" charset="0"/>
              </a:rPr>
              <a:t>en</a:t>
            </a:r>
            <a:r>
              <a:rPr lang="en-GB" sz="2000" b="1" dirty="0">
                <a:latin typeface="Verdana" pitchFamily="34" charset="0"/>
              </a:rPr>
              <a:t> un </a:t>
            </a:r>
            <a:r>
              <a:rPr lang="en-GB" sz="2000" b="1" dirty="0" err="1" smtClean="0">
                <a:latin typeface="Verdana" pitchFamily="34" charset="0"/>
              </a:rPr>
              <a:t>Circuito</a:t>
            </a:r>
            <a:r>
              <a:rPr lang="en-GB" sz="2000" b="1" dirty="0" smtClean="0">
                <a:latin typeface="Verdana" pitchFamily="34" charset="0"/>
              </a:rPr>
              <a:t> </a:t>
            </a:r>
            <a:r>
              <a:rPr lang="en-GB" sz="2000" b="1" dirty="0" err="1" smtClean="0">
                <a:latin typeface="Verdana" pitchFamily="34" charset="0"/>
              </a:rPr>
              <a:t>Serie</a:t>
            </a:r>
            <a:r>
              <a:rPr lang="en-GB" sz="2000" b="1" dirty="0" smtClean="0">
                <a:latin typeface="Verdana" pitchFamily="34" charset="0"/>
              </a:rPr>
              <a:t>. </a:t>
            </a:r>
            <a:endParaRPr lang="en-US" sz="2000" b="1" dirty="0">
              <a:latin typeface="Verdana" pitchFamily="34" charset="0"/>
            </a:endParaRPr>
          </a:p>
        </p:txBody>
      </p:sp>
      <p:grpSp>
        <p:nvGrpSpPr>
          <p:cNvPr id="6" name="Group 28"/>
          <p:cNvGrpSpPr>
            <a:grpSpLocks/>
          </p:cNvGrpSpPr>
          <p:nvPr/>
        </p:nvGrpSpPr>
        <p:grpSpPr bwMode="auto">
          <a:xfrm>
            <a:off x="6732588" y="2284413"/>
            <a:ext cx="865187" cy="863600"/>
            <a:chOff x="3288" y="1797"/>
            <a:chExt cx="545" cy="544"/>
          </a:xfrm>
        </p:grpSpPr>
        <p:sp>
          <p:nvSpPr>
            <p:cNvPr id="1440797" name="Oval 29"/>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798" name="Text Box 30"/>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grpSp>
        <p:nvGrpSpPr>
          <p:cNvPr id="7" name="Group 31"/>
          <p:cNvGrpSpPr>
            <a:grpSpLocks/>
          </p:cNvGrpSpPr>
          <p:nvPr/>
        </p:nvGrpSpPr>
        <p:grpSpPr bwMode="auto">
          <a:xfrm>
            <a:off x="6732588" y="5335588"/>
            <a:ext cx="865187" cy="863600"/>
            <a:chOff x="3288" y="1797"/>
            <a:chExt cx="545" cy="544"/>
          </a:xfrm>
        </p:grpSpPr>
        <p:sp>
          <p:nvSpPr>
            <p:cNvPr id="1440800" name="Oval 32"/>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801" name="Text Box 33"/>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grpSp>
        <p:nvGrpSpPr>
          <p:cNvPr id="8" name="Group 34"/>
          <p:cNvGrpSpPr>
            <a:grpSpLocks/>
          </p:cNvGrpSpPr>
          <p:nvPr/>
        </p:nvGrpSpPr>
        <p:grpSpPr bwMode="auto">
          <a:xfrm>
            <a:off x="2627784" y="5373216"/>
            <a:ext cx="865187" cy="863600"/>
            <a:chOff x="3288" y="1797"/>
            <a:chExt cx="545" cy="544"/>
          </a:xfrm>
        </p:grpSpPr>
        <p:sp>
          <p:nvSpPr>
            <p:cNvPr id="1440803" name="Oval 35"/>
            <p:cNvSpPr>
              <a:spLocks noChangeArrowheads="1"/>
            </p:cNvSpPr>
            <p:nvPr/>
          </p:nvSpPr>
          <p:spPr bwMode="auto">
            <a:xfrm>
              <a:off x="3288" y="1797"/>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804" name="Text Box 36"/>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sp>
        <p:nvSpPr>
          <p:cNvPr id="1440805" name="Oval 37"/>
          <p:cNvSpPr>
            <a:spLocks noChangeArrowheads="1"/>
          </p:cNvSpPr>
          <p:nvPr/>
        </p:nvSpPr>
        <p:spPr bwMode="auto">
          <a:xfrm>
            <a:off x="2627784" y="5301208"/>
            <a:ext cx="936625" cy="936625"/>
          </a:xfrm>
          <a:prstGeom prst="ellipse">
            <a:avLst/>
          </a:prstGeom>
          <a:solidFill>
            <a:srgbClr val="FFFF00">
              <a:alpha val="64999"/>
            </a:srgbClr>
          </a:solidFill>
          <a:ln w="9525">
            <a:solidFill>
              <a:srgbClr val="FFFF00"/>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grpSp>
        <p:nvGrpSpPr>
          <p:cNvPr id="9" name="Group 38"/>
          <p:cNvGrpSpPr>
            <a:grpSpLocks/>
          </p:cNvGrpSpPr>
          <p:nvPr/>
        </p:nvGrpSpPr>
        <p:grpSpPr bwMode="auto">
          <a:xfrm>
            <a:off x="1546225" y="5422900"/>
            <a:ext cx="865188" cy="863600"/>
            <a:chOff x="3288" y="1797"/>
            <a:chExt cx="545" cy="544"/>
          </a:xfrm>
        </p:grpSpPr>
        <p:sp>
          <p:nvSpPr>
            <p:cNvPr id="1440807" name="Oval 39"/>
            <p:cNvSpPr>
              <a:spLocks noChangeArrowheads="1"/>
            </p:cNvSpPr>
            <p:nvPr/>
          </p:nvSpPr>
          <p:spPr bwMode="auto">
            <a:xfrm>
              <a:off x="3288" y="1797"/>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808" name="Text Box 40"/>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grpSp>
        <p:nvGrpSpPr>
          <p:cNvPr id="10" name="Group 41"/>
          <p:cNvGrpSpPr>
            <a:grpSpLocks/>
          </p:cNvGrpSpPr>
          <p:nvPr/>
        </p:nvGrpSpPr>
        <p:grpSpPr bwMode="auto">
          <a:xfrm>
            <a:off x="1619250" y="2211388"/>
            <a:ext cx="865188" cy="863600"/>
            <a:chOff x="3288" y="1797"/>
            <a:chExt cx="545" cy="544"/>
          </a:xfrm>
        </p:grpSpPr>
        <p:sp>
          <p:nvSpPr>
            <p:cNvPr id="1440810" name="Oval 42"/>
            <p:cNvSpPr>
              <a:spLocks noChangeArrowheads="1"/>
            </p:cNvSpPr>
            <p:nvPr/>
          </p:nvSpPr>
          <p:spPr bwMode="auto">
            <a:xfrm>
              <a:off x="3288" y="1797"/>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811" name="Text Box 43"/>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1A</a:t>
              </a:r>
              <a:endParaRPr lang="en-US">
                <a:solidFill>
                  <a:srgbClr val="000000"/>
                </a:solidFill>
                <a:cs typeface="+mn-cs"/>
              </a:endParaRPr>
            </a:p>
          </p:txBody>
        </p:sp>
      </p:grpSp>
      <p:grpSp>
        <p:nvGrpSpPr>
          <p:cNvPr id="45" name="44 Grupo"/>
          <p:cNvGrpSpPr/>
          <p:nvPr/>
        </p:nvGrpSpPr>
        <p:grpSpPr>
          <a:xfrm>
            <a:off x="1907704" y="2348880"/>
            <a:ext cx="5256212" cy="3888432"/>
            <a:chOff x="2123728" y="2348880"/>
            <a:chExt cx="5256212" cy="3888432"/>
          </a:xfrm>
        </p:grpSpPr>
        <p:grpSp>
          <p:nvGrpSpPr>
            <p:cNvPr id="3" name="Group 5"/>
            <p:cNvGrpSpPr>
              <a:grpSpLocks/>
            </p:cNvGrpSpPr>
            <p:nvPr/>
          </p:nvGrpSpPr>
          <p:grpSpPr bwMode="auto">
            <a:xfrm>
              <a:off x="2123728" y="2348880"/>
              <a:ext cx="5256212" cy="3887788"/>
              <a:chOff x="1247" y="1480"/>
              <a:chExt cx="3311" cy="2449"/>
            </a:xfrm>
          </p:grpSpPr>
          <p:sp>
            <p:nvSpPr>
              <p:cNvPr id="1440774" name="Line 6"/>
              <p:cNvSpPr>
                <a:spLocks noChangeShapeType="1"/>
              </p:cNvSpPr>
              <p:nvPr/>
            </p:nvSpPr>
            <p:spPr bwMode="auto">
              <a:xfrm>
                <a:off x="1247" y="1701"/>
                <a:ext cx="0" cy="200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75" name="Line 7"/>
              <p:cNvSpPr>
                <a:spLocks noChangeShapeType="1"/>
              </p:cNvSpPr>
              <p:nvPr/>
            </p:nvSpPr>
            <p:spPr bwMode="auto">
              <a:xfrm>
                <a:off x="2336" y="1706"/>
                <a:ext cx="362" cy="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76" name="Line 8"/>
              <p:cNvSpPr>
                <a:spLocks noChangeShapeType="1"/>
              </p:cNvSpPr>
              <p:nvPr/>
            </p:nvSpPr>
            <p:spPr bwMode="auto">
              <a:xfrm flipV="1">
                <a:off x="1247" y="3720"/>
                <a:ext cx="544" cy="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77" name="Line 9"/>
              <p:cNvSpPr>
                <a:spLocks noChangeShapeType="1"/>
              </p:cNvSpPr>
              <p:nvPr/>
            </p:nvSpPr>
            <p:spPr bwMode="auto">
              <a:xfrm flipV="1">
                <a:off x="3878" y="3711"/>
                <a:ext cx="680" cy="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78" name="Line 10"/>
              <p:cNvSpPr>
                <a:spLocks noChangeShapeType="1"/>
              </p:cNvSpPr>
              <p:nvPr/>
            </p:nvSpPr>
            <p:spPr bwMode="auto">
              <a:xfrm>
                <a:off x="4558" y="1711"/>
                <a:ext cx="0" cy="200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grpSp>
            <p:nvGrpSpPr>
              <p:cNvPr id="89119" name="Group 11"/>
              <p:cNvGrpSpPr>
                <a:grpSpLocks/>
              </p:cNvGrpSpPr>
              <p:nvPr/>
            </p:nvGrpSpPr>
            <p:grpSpPr bwMode="auto">
              <a:xfrm>
                <a:off x="2701" y="1480"/>
                <a:ext cx="79" cy="433"/>
                <a:chOff x="1500" y="11715"/>
                <a:chExt cx="120" cy="675"/>
              </a:xfrm>
            </p:grpSpPr>
            <p:sp>
              <p:nvSpPr>
                <p:cNvPr id="1440780" name="Line 12"/>
                <p:cNvSpPr>
                  <a:spLocks noChangeShapeType="1"/>
                </p:cNvSpPr>
                <p:nvPr/>
              </p:nvSpPr>
              <p:spPr bwMode="auto">
                <a:xfrm>
                  <a:off x="1500" y="11715"/>
                  <a:ext cx="0" cy="675"/>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81" name="Line 13"/>
                <p:cNvSpPr>
                  <a:spLocks noChangeShapeType="1"/>
                </p:cNvSpPr>
                <p:nvPr/>
              </p:nvSpPr>
              <p:spPr bwMode="auto">
                <a:xfrm>
                  <a:off x="1620" y="11939"/>
                  <a:ext cx="0" cy="285"/>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1440782" name="Line 14"/>
              <p:cNvSpPr>
                <a:spLocks noChangeShapeType="1"/>
              </p:cNvSpPr>
              <p:nvPr/>
            </p:nvSpPr>
            <p:spPr bwMode="auto">
              <a:xfrm>
                <a:off x="2780" y="1701"/>
                <a:ext cx="1778" cy="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83" name="Line 15"/>
              <p:cNvSpPr>
                <a:spLocks noChangeShapeType="1"/>
              </p:cNvSpPr>
              <p:nvPr/>
            </p:nvSpPr>
            <p:spPr bwMode="auto">
              <a:xfrm>
                <a:off x="1247" y="1706"/>
                <a:ext cx="725" cy="0"/>
              </a:xfrm>
              <a:prstGeom prst="line">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84" name="Freeform 16"/>
              <p:cNvSpPr>
                <a:spLocks/>
              </p:cNvSpPr>
              <p:nvPr/>
            </p:nvSpPr>
            <p:spPr bwMode="auto">
              <a:xfrm>
                <a:off x="1655" y="3475"/>
                <a:ext cx="544" cy="454"/>
              </a:xfrm>
              <a:prstGeom prst="mathMultiply">
                <a:avLst>
                  <a:gd name="adj1" fmla="val 0"/>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0786" name="Line 18"/>
              <p:cNvSpPr>
                <a:spLocks noChangeShapeType="1"/>
              </p:cNvSpPr>
              <p:nvPr/>
            </p:nvSpPr>
            <p:spPr bwMode="auto">
              <a:xfrm>
                <a:off x="2140" y="3701"/>
                <a:ext cx="1404"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0787" name="Line 19"/>
              <p:cNvSpPr>
                <a:spLocks noChangeShapeType="1"/>
              </p:cNvSpPr>
              <p:nvPr/>
            </p:nvSpPr>
            <p:spPr bwMode="auto">
              <a:xfrm>
                <a:off x="1972" y="1706"/>
                <a:ext cx="364"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0788" name="Oval 20"/>
              <p:cNvSpPr>
                <a:spLocks noChangeArrowheads="1"/>
              </p:cNvSpPr>
              <p:nvPr/>
            </p:nvSpPr>
            <p:spPr bwMode="auto">
              <a:xfrm>
                <a:off x="3470" y="3519"/>
                <a:ext cx="408" cy="363"/>
              </a:xfrm>
              <a:prstGeom prst="ellipse">
                <a:avLst/>
              </a:prstGeom>
              <a:no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0789" name="Oval 21"/>
              <p:cNvSpPr>
                <a:spLocks noChangeArrowheads="1"/>
              </p:cNvSpPr>
              <p:nvPr/>
            </p:nvSpPr>
            <p:spPr bwMode="auto">
              <a:xfrm>
                <a:off x="1732" y="3519"/>
                <a:ext cx="408" cy="363"/>
              </a:xfrm>
              <a:prstGeom prst="ellipse">
                <a:avLst/>
              </a:prstGeom>
              <a:no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grpSp>
        <p:sp>
          <p:nvSpPr>
            <p:cNvPr id="44" name="Freeform 16"/>
            <p:cNvSpPr>
              <a:spLocks/>
            </p:cNvSpPr>
            <p:nvPr/>
          </p:nvSpPr>
          <p:spPr bwMode="auto">
            <a:xfrm>
              <a:off x="5580112" y="5517232"/>
              <a:ext cx="864096" cy="720080"/>
            </a:xfrm>
            <a:prstGeom prst="mathMultiply">
              <a:avLst>
                <a:gd name="adj1" fmla="val 0"/>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grpSp>
      <p:sp>
        <p:nvSpPr>
          <p:cNvPr id="47" name="12 Marcador de número de diapositiva"/>
          <p:cNvSpPr txBox="1">
            <a:spLocks/>
          </p:cNvSpPr>
          <p:nvPr/>
        </p:nvSpPr>
        <p:spPr>
          <a:xfrm>
            <a:off x="6732240" y="63093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prstClr val="black">
                    <a:tint val="75000"/>
                  </a:prstClr>
                </a:solidFill>
                <a:effectLst/>
                <a:uLnTx/>
                <a:uFillTx/>
                <a:latin typeface="+mn-lt"/>
                <a:ea typeface="+mn-ea"/>
                <a:cs typeface="+mn-cs"/>
              </a:rPr>
              <a: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ox(in)">
                                      <p:cBhvr>
                                        <p:cTn id="10" dur="2000"/>
                                        <p:tgtEl>
                                          <p:spTgt spid="45"/>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63" presetClass="path" presetSubtype="0" repeatCount="indefinite" fill="hold" nodeType="withEffect">
                                  <p:stCondLst>
                                    <p:cond delay="0"/>
                                  </p:stCondLst>
                                  <p:childTnLst>
                                    <p:animMotion origin="layout" path="M -0.00608 0.00115 L 0.30277 0.00416 " pathEditMode="relative" rAng="0" ptsTypes="AA">
                                      <p:cBhvr>
                                        <p:cTn id="15" dur="500" fill="hold"/>
                                        <p:tgtEl>
                                          <p:spTgt spid="5"/>
                                        </p:tgtEl>
                                        <p:attrNameLst>
                                          <p:attrName>ppt_x</p:attrName>
                                          <p:attrName>ppt_y</p:attrName>
                                        </p:attrNameLst>
                                      </p:cBhvr>
                                      <p:rCtr x="154" y="1"/>
                                    </p:animMotion>
                                  </p:childTnLst>
                                </p:cTn>
                              </p:par>
                            </p:childTnLst>
                          </p:cTn>
                        </p:par>
                        <p:par>
                          <p:cTn id="16" fill="hold" nodeType="afterGroup">
                            <p:stCondLst>
                              <p:cond delay="2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nodeType="afterGroup">
                            <p:stCondLst>
                              <p:cond delay="2500"/>
                            </p:stCondLst>
                            <p:childTnLst>
                              <p:par>
                                <p:cTn id="20" presetID="64" presetClass="path" presetSubtype="0" repeatCount="indefinite" fill="hold" nodeType="afterEffect">
                                  <p:stCondLst>
                                    <p:cond delay="0"/>
                                  </p:stCondLst>
                                  <p:childTnLst>
                                    <p:animMotion origin="layout" path="M 0.00781 0.46024 L 0.00781 -0.00232 " pathEditMode="relative" rAng="0" ptsTypes="AA">
                                      <p:cBhvr>
                                        <p:cTn id="21" dur="500" spd="-100000" fill="hold"/>
                                        <p:tgtEl>
                                          <p:spTgt spid="6"/>
                                        </p:tgtEl>
                                        <p:attrNameLst>
                                          <p:attrName>ppt_x</p:attrName>
                                          <p:attrName>ppt_y</p:attrName>
                                        </p:attrNameLst>
                                      </p:cBhvr>
                                      <p:rCtr x="0" y="-2313900"/>
                                    </p:animMotion>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nodeType="afterGroup">
                            <p:stCondLst>
                              <p:cond delay="3000"/>
                            </p:stCondLst>
                            <p:childTnLst>
                              <p:par>
                                <p:cTn id="26" presetID="64" presetClass="path" presetSubtype="0" repeatCount="indefinite" fill="hold" nodeType="afterEffect">
                                  <p:stCondLst>
                                    <p:cond delay="0"/>
                                  </p:stCondLst>
                                  <p:childTnLst>
                                    <p:animMotion origin="layout" path="M -0.14184 0.01595 L 0.00782 0.01595 " pathEditMode="relative" rAng="0" ptsTypes="AA">
                                      <p:cBhvr>
                                        <p:cTn id="27" dur="500" spd="-100000" fill="hold"/>
                                        <p:tgtEl>
                                          <p:spTgt spid="7"/>
                                        </p:tgtEl>
                                        <p:attrNameLst>
                                          <p:attrName>ppt_x</p:attrName>
                                          <p:attrName>ppt_y</p:attrName>
                                        </p:attrNameLst>
                                      </p:cBhvr>
                                      <p:rCtr x="748300" y="0"/>
                                    </p:animMotion>
                                  </p:childTnLst>
                                </p:cTn>
                              </p:par>
                              <p:par>
                                <p:cTn id="28" presetID="55" presetClass="entr" presetSubtype="0" fill="hold" grpId="0" nodeType="withEffect">
                                  <p:stCondLst>
                                    <p:cond delay="0"/>
                                  </p:stCondLst>
                                  <p:childTnLst>
                                    <p:set>
                                      <p:cBhvr>
                                        <p:cTn id="29" dur="1" fill="hold">
                                          <p:stCondLst>
                                            <p:cond delay="0"/>
                                          </p:stCondLst>
                                        </p:cTn>
                                        <p:tgtEl>
                                          <p:spTgt spid="1440790"/>
                                        </p:tgtEl>
                                        <p:attrNameLst>
                                          <p:attrName>style.visibility</p:attrName>
                                        </p:attrNameLst>
                                      </p:cBhvr>
                                      <p:to>
                                        <p:strVal val="visible"/>
                                      </p:to>
                                    </p:set>
                                    <p:anim calcmode="lin" valueType="num">
                                      <p:cBhvr>
                                        <p:cTn id="30" dur="500" fill="hold"/>
                                        <p:tgtEl>
                                          <p:spTgt spid="1440790"/>
                                        </p:tgtEl>
                                        <p:attrNameLst>
                                          <p:attrName>ppt_w</p:attrName>
                                        </p:attrNameLst>
                                      </p:cBhvr>
                                      <p:tavLst>
                                        <p:tav tm="0">
                                          <p:val>
                                            <p:strVal val="#ppt_w*0.70"/>
                                          </p:val>
                                        </p:tav>
                                        <p:tav tm="100000">
                                          <p:val>
                                            <p:strVal val="#ppt_w"/>
                                          </p:val>
                                        </p:tav>
                                      </p:tavLst>
                                    </p:anim>
                                    <p:anim calcmode="lin" valueType="num">
                                      <p:cBhvr>
                                        <p:cTn id="31" dur="500" fill="hold"/>
                                        <p:tgtEl>
                                          <p:spTgt spid="1440790"/>
                                        </p:tgtEl>
                                        <p:attrNameLst>
                                          <p:attrName>ppt_h</p:attrName>
                                        </p:attrNameLst>
                                      </p:cBhvr>
                                      <p:tavLst>
                                        <p:tav tm="0">
                                          <p:val>
                                            <p:strVal val="#ppt_h"/>
                                          </p:val>
                                        </p:tav>
                                        <p:tav tm="100000">
                                          <p:val>
                                            <p:strVal val="#ppt_h"/>
                                          </p:val>
                                        </p:tav>
                                      </p:tavLst>
                                    </p:anim>
                                    <p:animEffect transition="in" filter="fade">
                                      <p:cBhvr>
                                        <p:cTn id="32" dur="500"/>
                                        <p:tgtEl>
                                          <p:spTgt spid="1440790"/>
                                        </p:tgtEl>
                                      </p:cBhvr>
                                    </p:animEffect>
                                  </p:childTnLst>
                                </p:cTn>
                              </p:par>
                            </p:childTnLst>
                          </p:cTn>
                        </p:par>
                        <p:par>
                          <p:cTn id="33" fill="hold" nodeType="afterGroup">
                            <p:stCondLst>
                              <p:cond delay="3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nodeType="afterGroup">
                            <p:stCondLst>
                              <p:cond delay="3500"/>
                            </p:stCondLst>
                            <p:childTnLst>
                              <p:par>
                                <p:cTn id="37" presetID="64" presetClass="path" presetSubtype="0" repeatCount="indefinite" fill="hold" nodeType="afterEffect">
                                  <p:stCondLst>
                                    <p:cond delay="0"/>
                                  </p:stCondLst>
                                  <p:childTnLst>
                                    <p:animMotion origin="layout" path="M -0.30677 -0.00832 L 0.00017 -0.00416 " pathEditMode="relative" rAng="0" ptsTypes="AA">
                                      <p:cBhvr>
                                        <p:cTn id="38" dur="500" spd="-100000" fill="hold"/>
                                        <p:tgtEl>
                                          <p:spTgt spid="2"/>
                                        </p:tgtEl>
                                        <p:attrNameLst>
                                          <p:attrName>ppt_x</p:attrName>
                                          <p:attrName>ppt_y</p:attrName>
                                        </p:attrNameLst>
                                      </p:cBhvr>
                                      <p:rCtr x="1534700" y="20800"/>
                                    </p:animMotion>
                                  </p:childTnLst>
                                </p:cTn>
                              </p:par>
                            </p:childTnLst>
                          </p:cTn>
                        </p:par>
                        <p:par>
                          <p:cTn id="39" fill="hold" nodeType="afterGroup">
                            <p:stCondLst>
                              <p:cond delay="4000"/>
                            </p:stCondLst>
                            <p:childTnLst>
                              <p:par>
                                <p:cTn id="40" presetID="1"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nodeType="afterGroup">
                            <p:stCondLst>
                              <p:cond delay="4000"/>
                            </p:stCondLst>
                            <p:childTnLst>
                              <p:par>
                                <p:cTn id="43" presetID="64" presetClass="path" presetSubtype="0" repeatCount="indefinite" fill="hold" nodeType="afterEffect">
                                  <p:stCondLst>
                                    <p:cond delay="0"/>
                                  </p:stCondLst>
                                  <p:childTnLst>
                                    <p:animMotion origin="layout" path="M -0.11788 0.00555 L -0.00746 0.00139 " pathEditMode="relative" rAng="0" ptsTypes="AA">
                                      <p:cBhvr>
                                        <p:cTn id="44" dur="500" spd="-100000" fill="hold"/>
                                        <p:tgtEl>
                                          <p:spTgt spid="8"/>
                                        </p:tgtEl>
                                        <p:attrNameLst>
                                          <p:attrName>ppt_x</p:attrName>
                                          <p:attrName>ppt_y</p:attrName>
                                        </p:attrNameLst>
                                      </p:cBhvr>
                                      <p:rCtr x="552100" y="-20800"/>
                                    </p:animMotion>
                                  </p:childTnLst>
                                </p:cTn>
                              </p:par>
                              <p:par>
                                <p:cTn id="45" presetID="55" presetClass="entr" presetSubtype="0" fill="hold" grpId="0" nodeType="withEffect">
                                  <p:stCondLst>
                                    <p:cond delay="0"/>
                                  </p:stCondLst>
                                  <p:childTnLst>
                                    <p:set>
                                      <p:cBhvr>
                                        <p:cTn id="46" dur="1" fill="hold">
                                          <p:stCondLst>
                                            <p:cond delay="0"/>
                                          </p:stCondLst>
                                        </p:cTn>
                                        <p:tgtEl>
                                          <p:spTgt spid="1440805"/>
                                        </p:tgtEl>
                                        <p:attrNameLst>
                                          <p:attrName>style.visibility</p:attrName>
                                        </p:attrNameLst>
                                      </p:cBhvr>
                                      <p:to>
                                        <p:strVal val="visible"/>
                                      </p:to>
                                    </p:set>
                                    <p:anim calcmode="lin" valueType="num">
                                      <p:cBhvr>
                                        <p:cTn id="47" dur="500" fill="hold"/>
                                        <p:tgtEl>
                                          <p:spTgt spid="1440805"/>
                                        </p:tgtEl>
                                        <p:attrNameLst>
                                          <p:attrName>ppt_w</p:attrName>
                                        </p:attrNameLst>
                                      </p:cBhvr>
                                      <p:tavLst>
                                        <p:tav tm="0">
                                          <p:val>
                                            <p:strVal val="#ppt_w*0.70"/>
                                          </p:val>
                                        </p:tav>
                                        <p:tav tm="100000">
                                          <p:val>
                                            <p:strVal val="#ppt_w"/>
                                          </p:val>
                                        </p:tav>
                                      </p:tavLst>
                                    </p:anim>
                                    <p:anim calcmode="lin" valueType="num">
                                      <p:cBhvr>
                                        <p:cTn id="48" dur="500" fill="hold"/>
                                        <p:tgtEl>
                                          <p:spTgt spid="1440805"/>
                                        </p:tgtEl>
                                        <p:attrNameLst>
                                          <p:attrName>ppt_h</p:attrName>
                                        </p:attrNameLst>
                                      </p:cBhvr>
                                      <p:tavLst>
                                        <p:tav tm="0">
                                          <p:val>
                                            <p:strVal val="#ppt_h"/>
                                          </p:val>
                                        </p:tav>
                                        <p:tav tm="100000">
                                          <p:val>
                                            <p:strVal val="#ppt_h"/>
                                          </p:val>
                                        </p:tav>
                                      </p:tavLst>
                                    </p:anim>
                                    <p:animEffect transition="in" filter="fade">
                                      <p:cBhvr>
                                        <p:cTn id="49" dur="500"/>
                                        <p:tgtEl>
                                          <p:spTgt spid="1440805"/>
                                        </p:tgtEl>
                                      </p:cBhvr>
                                    </p:animEffect>
                                  </p:childTnLst>
                                </p:cTn>
                              </p:par>
                            </p:childTnLst>
                          </p:cTn>
                        </p:par>
                        <p:par>
                          <p:cTn id="50" fill="hold" nodeType="afterGroup">
                            <p:stCondLst>
                              <p:cond delay="4500"/>
                            </p:stCondLst>
                            <p:childTnLst>
                              <p:par>
                                <p:cTn id="51" presetID="1"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par>
                          <p:cTn id="53" fill="hold" nodeType="afterGroup">
                            <p:stCondLst>
                              <p:cond delay="4500"/>
                            </p:stCondLst>
                            <p:childTnLst>
                              <p:par>
                                <p:cTn id="54" presetID="64" presetClass="path" presetSubtype="0" repeatCount="indefinite" fill="hold" nodeType="afterEffect">
                                  <p:stCondLst>
                                    <p:cond delay="0"/>
                                  </p:stCondLst>
                                  <p:childTnLst>
                                    <p:animMotion origin="layout" path="M 4.44444E-6 -0.45931 L 4.44444E-6 0.01318 " pathEditMode="relative" rAng="0" ptsTypes="AA">
                                      <p:cBhvr>
                                        <p:cTn id="55" dur="500" spd="-100000" fill="hold"/>
                                        <p:tgtEl>
                                          <p:spTgt spid="9"/>
                                        </p:tgtEl>
                                        <p:attrNameLst>
                                          <p:attrName>ppt_x</p:attrName>
                                          <p:attrName>ppt_y</p:attrName>
                                        </p:attrNameLst>
                                      </p:cBhvr>
                                      <p:rCtr x="0" y="2362500"/>
                                    </p:animMotion>
                                  </p:childTnLst>
                                </p:cTn>
                              </p:par>
                            </p:childTnLst>
                          </p:cTn>
                        </p:par>
                        <p:par>
                          <p:cTn id="56" fill="hold" nodeType="afterGroup">
                            <p:stCondLst>
                              <p:cond delay="5000"/>
                            </p:stCondLst>
                            <p:childTnLst>
                              <p:par>
                                <p:cTn id="57" presetID="1"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nodeType="afterGroup">
                            <p:stCondLst>
                              <p:cond delay="5000"/>
                            </p:stCondLst>
                            <p:childTnLst>
                              <p:par>
                                <p:cTn id="60" presetID="64" presetClass="path" presetSubtype="0" repeatCount="indefinite" fill="hold" nodeType="afterEffect">
                                  <p:stCondLst>
                                    <p:cond delay="0"/>
                                  </p:stCondLst>
                                  <p:childTnLst>
                                    <p:animMotion origin="layout" path="M 0.23542 0.00832 L -0.00798 0.00832 " pathEditMode="relative" rAng="0" ptsTypes="AA">
                                      <p:cBhvr>
                                        <p:cTn id="61" dur="500" spd="-100000" fill="hold"/>
                                        <p:tgtEl>
                                          <p:spTgt spid="10"/>
                                        </p:tgtEl>
                                        <p:attrNameLst>
                                          <p:attrName>ppt_x</p:attrName>
                                          <p:attrName>ppt_y</p:attrName>
                                        </p:attrNameLst>
                                      </p:cBhvr>
                                      <p:rCtr x="-1217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790" grpId="0" animBg="1"/>
      <p:bldP spid="144080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Line 2"/>
          <p:cNvSpPr>
            <a:spLocks noChangeShapeType="1"/>
          </p:cNvSpPr>
          <p:nvPr/>
        </p:nvSpPr>
        <p:spPr bwMode="auto">
          <a:xfrm>
            <a:off x="3276600" y="1773238"/>
            <a:ext cx="0" cy="4175125"/>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19" name="Line 3"/>
          <p:cNvSpPr>
            <a:spLocks noChangeShapeType="1"/>
          </p:cNvSpPr>
          <p:nvPr/>
        </p:nvSpPr>
        <p:spPr bwMode="auto">
          <a:xfrm>
            <a:off x="900113" y="3282950"/>
            <a:ext cx="2376487"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20" name="Line 4"/>
          <p:cNvSpPr>
            <a:spLocks noChangeShapeType="1"/>
          </p:cNvSpPr>
          <p:nvPr/>
        </p:nvSpPr>
        <p:spPr bwMode="auto">
          <a:xfrm>
            <a:off x="3276600" y="1773238"/>
            <a:ext cx="2520950"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21" name="Line 5"/>
          <p:cNvSpPr>
            <a:spLocks noChangeShapeType="1"/>
          </p:cNvSpPr>
          <p:nvPr/>
        </p:nvSpPr>
        <p:spPr bwMode="auto">
          <a:xfrm>
            <a:off x="3276600" y="5948363"/>
            <a:ext cx="2520950"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22" name="Line 6"/>
          <p:cNvSpPr>
            <a:spLocks noChangeShapeType="1"/>
          </p:cNvSpPr>
          <p:nvPr/>
        </p:nvSpPr>
        <p:spPr bwMode="auto">
          <a:xfrm>
            <a:off x="5797550" y="1773238"/>
            <a:ext cx="0" cy="4175125"/>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23" name="Line 7"/>
          <p:cNvSpPr>
            <a:spLocks noChangeShapeType="1"/>
          </p:cNvSpPr>
          <p:nvPr/>
        </p:nvSpPr>
        <p:spPr bwMode="auto">
          <a:xfrm>
            <a:off x="5797550" y="3355975"/>
            <a:ext cx="2016125"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grpSp>
        <p:nvGrpSpPr>
          <p:cNvPr id="2" name="Group 8"/>
          <p:cNvGrpSpPr>
            <a:grpSpLocks/>
          </p:cNvGrpSpPr>
          <p:nvPr/>
        </p:nvGrpSpPr>
        <p:grpSpPr bwMode="auto">
          <a:xfrm>
            <a:off x="5364163" y="2924175"/>
            <a:ext cx="865187" cy="863600"/>
            <a:chOff x="1020" y="1752"/>
            <a:chExt cx="545" cy="544"/>
          </a:xfrm>
        </p:grpSpPr>
        <p:sp>
          <p:nvSpPr>
            <p:cNvPr id="1442825" name="Oval 9"/>
            <p:cNvSpPr>
              <a:spLocks noChangeArrowheads="1"/>
            </p:cNvSpPr>
            <p:nvPr/>
          </p:nvSpPr>
          <p:spPr bwMode="auto">
            <a:xfrm>
              <a:off x="1020" y="1752"/>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26" name="Text Box 10"/>
            <p:cNvSpPr txBox="1">
              <a:spLocks noChangeArrowheads="1"/>
            </p:cNvSpPr>
            <p:nvPr/>
          </p:nvSpPr>
          <p:spPr bwMode="auto">
            <a:xfrm>
              <a:off x="1066" y="1888"/>
              <a:ext cx="454"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grpSp>
        <p:nvGrpSpPr>
          <p:cNvPr id="3" name="Group 11"/>
          <p:cNvGrpSpPr>
            <a:grpSpLocks/>
          </p:cNvGrpSpPr>
          <p:nvPr/>
        </p:nvGrpSpPr>
        <p:grpSpPr bwMode="auto">
          <a:xfrm>
            <a:off x="541338" y="2924175"/>
            <a:ext cx="792162" cy="790575"/>
            <a:chOff x="1020" y="1752"/>
            <a:chExt cx="545" cy="544"/>
          </a:xfrm>
        </p:grpSpPr>
        <p:sp>
          <p:nvSpPr>
            <p:cNvPr id="1442828" name="Oval 12"/>
            <p:cNvSpPr>
              <a:spLocks noChangeArrowheads="1"/>
            </p:cNvSpPr>
            <p:nvPr/>
          </p:nvSpPr>
          <p:spPr bwMode="auto">
            <a:xfrm>
              <a:off x="1020" y="1752"/>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29" name="Text Box 13"/>
            <p:cNvSpPr txBox="1">
              <a:spLocks noChangeArrowheads="1"/>
            </p:cNvSpPr>
            <p:nvPr/>
          </p:nvSpPr>
          <p:spPr bwMode="auto">
            <a:xfrm>
              <a:off x="1066" y="1889"/>
              <a:ext cx="454" cy="230"/>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grpSp>
        <p:nvGrpSpPr>
          <p:cNvPr id="4" name="Group 14"/>
          <p:cNvGrpSpPr>
            <a:grpSpLocks/>
          </p:cNvGrpSpPr>
          <p:nvPr/>
        </p:nvGrpSpPr>
        <p:grpSpPr bwMode="auto">
          <a:xfrm>
            <a:off x="2700338" y="2851150"/>
            <a:ext cx="865187" cy="863600"/>
            <a:chOff x="3288" y="1797"/>
            <a:chExt cx="545" cy="544"/>
          </a:xfrm>
        </p:grpSpPr>
        <p:sp>
          <p:nvSpPr>
            <p:cNvPr id="1442831" name="Oval 15"/>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32" name="Text Box 16"/>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grpSp>
        <p:nvGrpSpPr>
          <p:cNvPr id="5" name="Group 17"/>
          <p:cNvGrpSpPr>
            <a:grpSpLocks/>
          </p:cNvGrpSpPr>
          <p:nvPr/>
        </p:nvGrpSpPr>
        <p:grpSpPr bwMode="auto">
          <a:xfrm>
            <a:off x="2700338" y="2901950"/>
            <a:ext cx="863600" cy="812800"/>
            <a:chOff x="3288" y="1797"/>
            <a:chExt cx="545" cy="544"/>
          </a:xfrm>
        </p:grpSpPr>
        <p:sp>
          <p:nvSpPr>
            <p:cNvPr id="1442834" name="Oval 18"/>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35" name="Text Box 19"/>
            <p:cNvSpPr txBox="1">
              <a:spLocks noChangeArrowheads="1"/>
            </p:cNvSpPr>
            <p:nvPr/>
          </p:nvSpPr>
          <p:spPr bwMode="auto">
            <a:xfrm>
              <a:off x="3379" y="1979"/>
              <a:ext cx="362" cy="235"/>
            </a:xfrm>
            <a:prstGeom prst="rect">
              <a:avLst/>
            </a:prstGeom>
            <a:no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grpSp>
        <p:nvGrpSpPr>
          <p:cNvPr id="6" name="Group 20"/>
          <p:cNvGrpSpPr>
            <a:grpSpLocks/>
          </p:cNvGrpSpPr>
          <p:nvPr/>
        </p:nvGrpSpPr>
        <p:grpSpPr bwMode="auto">
          <a:xfrm>
            <a:off x="5508625" y="5394325"/>
            <a:ext cx="865188" cy="769938"/>
            <a:chOff x="3288" y="1797"/>
            <a:chExt cx="545" cy="544"/>
          </a:xfrm>
        </p:grpSpPr>
        <p:sp>
          <p:nvSpPr>
            <p:cNvPr id="1442837" name="Oval 21"/>
            <p:cNvSpPr>
              <a:spLocks noChangeArrowheads="1"/>
            </p:cNvSpPr>
            <p:nvPr/>
          </p:nvSpPr>
          <p:spPr bwMode="auto">
            <a:xfrm>
              <a:off x="3288" y="1797"/>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38" name="Text Box 22"/>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grpSp>
        <p:nvGrpSpPr>
          <p:cNvPr id="7" name="Group 23"/>
          <p:cNvGrpSpPr>
            <a:grpSpLocks/>
          </p:cNvGrpSpPr>
          <p:nvPr/>
        </p:nvGrpSpPr>
        <p:grpSpPr bwMode="auto">
          <a:xfrm>
            <a:off x="5437188" y="1557338"/>
            <a:ext cx="792162" cy="863600"/>
            <a:chOff x="3288" y="1797"/>
            <a:chExt cx="545" cy="544"/>
          </a:xfrm>
        </p:grpSpPr>
        <p:sp>
          <p:nvSpPr>
            <p:cNvPr id="1442840" name="Oval 24"/>
            <p:cNvSpPr>
              <a:spLocks noChangeArrowheads="1"/>
            </p:cNvSpPr>
            <p:nvPr/>
          </p:nvSpPr>
          <p:spPr bwMode="auto">
            <a:xfrm>
              <a:off x="3288" y="1797"/>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41" name="Text Box 25"/>
            <p:cNvSpPr txBox="1">
              <a:spLocks noChangeArrowheads="1"/>
            </p:cNvSpPr>
            <p:nvPr/>
          </p:nvSpPr>
          <p:spPr bwMode="auto">
            <a:xfrm>
              <a:off x="3379" y="1979"/>
              <a:ext cx="366" cy="231"/>
            </a:xfrm>
            <a:prstGeom prst="rect">
              <a:avLst/>
            </a:prstGeom>
            <a:solidFill>
              <a:schemeClr val="accent1">
                <a:alpha val="20000"/>
              </a:schemeClr>
            </a:solid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grpSp>
        <p:nvGrpSpPr>
          <p:cNvPr id="8" name="Group 26"/>
          <p:cNvGrpSpPr>
            <a:grpSpLocks/>
          </p:cNvGrpSpPr>
          <p:nvPr/>
        </p:nvGrpSpPr>
        <p:grpSpPr bwMode="auto">
          <a:xfrm>
            <a:off x="2989263" y="5394325"/>
            <a:ext cx="792162" cy="769938"/>
            <a:chOff x="3288" y="1797"/>
            <a:chExt cx="545" cy="544"/>
          </a:xfrm>
        </p:grpSpPr>
        <p:sp>
          <p:nvSpPr>
            <p:cNvPr id="1442843" name="Oval 27"/>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44" name="Text Box 28"/>
            <p:cNvSpPr txBox="1">
              <a:spLocks noChangeArrowheads="1"/>
            </p:cNvSpPr>
            <p:nvPr/>
          </p:nvSpPr>
          <p:spPr bwMode="auto">
            <a:xfrm>
              <a:off x="3379" y="1979"/>
              <a:ext cx="366"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grpSp>
        <p:nvGrpSpPr>
          <p:cNvPr id="9" name="Group 29"/>
          <p:cNvGrpSpPr>
            <a:grpSpLocks/>
          </p:cNvGrpSpPr>
          <p:nvPr/>
        </p:nvGrpSpPr>
        <p:grpSpPr bwMode="auto">
          <a:xfrm>
            <a:off x="2700338" y="1484313"/>
            <a:ext cx="1009650" cy="936625"/>
            <a:chOff x="3288" y="1797"/>
            <a:chExt cx="545" cy="544"/>
          </a:xfrm>
        </p:grpSpPr>
        <p:sp>
          <p:nvSpPr>
            <p:cNvPr id="1442846" name="Oval 30"/>
            <p:cNvSpPr>
              <a:spLocks noChangeArrowheads="1"/>
            </p:cNvSpPr>
            <p:nvPr/>
          </p:nvSpPr>
          <p:spPr bwMode="auto">
            <a:xfrm>
              <a:off x="3288" y="1797"/>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47" name="Text Box 31"/>
            <p:cNvSpPr txBox="1">
              <a:spLocks noChangeArrowheads="1"/>
            </p:cNvSpPr>
            <p:nvPr/>
          </p:nvSpPr>
          <p:spPr bwMode="auto">
            <a:xfrm>
              <a:off x="3379" y="1979"/>
              <a:ext cx="36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2A</a:t>
              </a:r>
              <a:endParaRPr lang="en-US">
                <a:solidFill>
                  <a:srgbClr val="000000"/>
                </a:solidFill>
                <a:cs typeface="+mn-cs"/>
              </a:endParaRPr>
            </a:p>
          </p:txBody>
        </p:sp>
      </p:grpSp>
      <p:sp>
        <p:nvSpPr>
          <p:cNvPr id="1442848" name="Line 32"/>
          <p:cNvSpPr>
            <a:spLocks noChangeShapeType="1"/>
          </p:cNvSpPr>
          <p:nvPr/>
        </p:nvSpPr>
        <p:spPr bwMode="auto">
          <a:xfrm>
            <a:off x="900113" y="3284538"/>
            <a:ext cx="0" cy="3046412"/>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49" name="Line 33"/>
          <p:cNvSpPr>
            <a:spLocks noChangeShapeType="1"/>
          </p:cNvSpPr>
          <p:nvPr/>
        </p:nvSpPr>
        <p:spPr bwMode="auto">
          <a:xfrm>
            <a:off x="920750" y="6332538"/>
            <a:ext cx="647700"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50" name="Line 34"/>
          <p:cNvSpPr>
            <a:spLocks noChangeShapeType="1"/>
          </p:cNvSpPr>
          <p:nvPr/>
        </p:nvSpPr>
        <p:spPr bwMode="auto">
          <a:xfrm>
            <a:off x="1744663" y="6332538"/>
            <a:ext cx="6048375" cy="0"/>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51" name="Line 35"/>
          <p:cNvSpPr>
            <a:spLocks noChangeShapeType="1"/>
          </p:cNvSpPr>
          <p:nvPr/>
        </p:nvSpPr>
        <p:spPr bwMode="auto">
          <a:xfrm>
            <a:off x="7812088" y="3359150"/>
            <a:ext cx="0" cy="2973388"/>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52" name="Line 36"/>
          <p:cNvSpPr>
            <a:spLocks noChangeShapeType="1"/>
          </p:cNvSpPr>
          <p:nvPr/>
        </p:nvSpPr>
        <p:spPr bwMode="auto">
          <a:xfrm>
            <a:off x="1598613" y="5713413"/>
            <a:ext cx="0" cy="1144587"/>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sp>
        <p:nvSpPr>
          <p:cNvPr id="1442853" name="Line 37"/>
          <p:cNvSpPr>
            <a:spLocks noChangeShapeType="1"/>
          </p:cNvSpPr>
          <p:nvPr/>
        </p:nvSpPr>
        <p:spPr bwMode="auto">
          <a:xfrm flipH="1">
            <a:off x="1685925" y="6094413"/>
            <a:ext cx="1588" cy="346075"/>
          </a:xfrm>
          <a:prstGeom prst="line">
            <a:avLst/>
          </a:prstGeom>
          <a:noFill/>
          <a:ln w="9525">
            <a:solidFill>
              <a:schemeClr val="tx1"/>
            </a:solidFill>
            <a:round/>
            <a:headEnd/>
            <a:tailEnd/>
          </a:ln>
          <a:effectLst/>
          <a:extLst/>
        </p:spPr>
        <p:txBody>
          <a:bodyPr/>
          <a:lstStyle/>
          <a:p>
            <a:pPr>
              <a:defRPr/>
            </a:pPr>
            <a:endParaRPr lang="es-CL" b="1">
              <a:solidFill>
                <a:srgbClr val="000000"/>
              </a:solidFill>
              <a:latin typeface="Comic Sans MS" pitchFamily="1" charset="0"/>
              <a:cs typeface="+mn-cs"/>
            </a:endParaRPr>
          </a:p>
        </p:txBody>
      </p:sp>
      <p:grpSp>
        <p:nvGrpSpPr>
          <p:cNvPr id="10" name="Group 38"/>
          <p:cNvGrpSpPr>
            <a:grpSpLocks/>
          </p:cNvGrpSpPr>
          <p:nvPr/>
        </p:nvGrpSpPr>
        <p:grpSpPr bwMode="auto">
          <a:xfrm>
            <a:off x="1116013" y="6094413"/>
            <a:ext cx="793750" cy="763587"/>
            <a:chOff x="1020" y="1752"/>
            <a:chExt cx="545" cy="544"/>
          </a:xfrm>
        </p:grpSpPr>
        <p:sp>
          <p:nvSpPr>
            <p:cNvPr id="1442855" name="Oval 39"/>
            <p:cNvSpPr>
              <a:spLocks noChangeArrowheads="1"/>
            </p:cNvSpPr>
            <p:nvPr/>
          </p:nvSpPr>
          <p:spPr bwMode="auto">
            <a:xfrm>
              <a:off x="1020" y="1752"/>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56" name="Text Box 40"/>
            <p:cNvSpPr txBox="1">
              <a:spLocks noChangeArrowheads="1"/>
            </p:cNvSpPr>
            <p:nvPr/>
          </p:nvSpPr>
          <p:spPr bwMode="auto">
            <a:xfrm>
              <a:off x="1066" y="1888"/>
              <a:ext cx="457"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grpSp>
        <p:nvGrpSpPr>
          <p:cNvPr id="11" name="Group 41"/>
          <p:cNvGrpSpPr>
            <a:grpSpLocks/>
          </p:cNvGrpSpPr>
          <p:nvPr/>
        </p:nvGrpSpPr>
        <p:grpSpPr bwMode="auto">
          <a:xfrm>
            <a:off x="517525" y="6094413"/>
            <a:ext cx="792163" cy="763587"/>
            <a:chOff x="1020" y="1752"/>
            <a:chExt cx="545" cy="544"/>
          </a:xfrm>
        </p:grpSpPr>
        <p:sp>
          <p:nvSpPr>
            <p:cNvPr id="1442858" name="Oval 42"/>
            <p:cNvSpPr>
              <a:spLocks noChangeArrowheads="1"/>
            </p:cNvSpPr>
            <p:nvPr/>
          </p:nvSpPr>
          <p:spPr bwMode="auto">
            <a:xfrm>
              <a:off x="1020" y="1752"/>
              <a:ext cx="545" cy="544"/>
            </a:xfrm>
            <a:prstGeom prst="ellipse">
              <a:avLst/>
            </a:prstGeom>
            <a:solidFill>
              <a:schemeClr val="accent1"/>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59" name="Text Box 43"/>
            <p:cNvSpPr txBox="1">
              <a:spLocks noChangeArrowheads="1"/>
            </p:cNvSpPr>
            <p:nvPr/>
          </p:nvSpPr>
          <p:spPr bwMode="auto">
            <a:xfrm>
              <a:off x="1066" y="1888"/>
              <a:ext cx="454"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grpSp>
        <p:nvGrpSpPr>
          <p:cNvPr id="12" name="Group 44"/>
          <p:cNvGrpSpPr>
            <a:grpSpLocks/>
          </p:cNvGrpSpPr>
          <p:nvPr/>
        </p:nvGrpSpPr>
        <p:grpSpPr bwMode="auto">
          <a:xfrm>
            <a:off x="7391400" y="2851150"/>
            <a:ext cx="800100" cy="914400"/>
            <a:chOff x="1020" y="1752"/>
            <a:chExt cx="545" cy="544"/>
          </a:xfrm>
        </p:grpSpPr>
        <p:sp>
          <p:nvSpPr>
            <p:cNvPr id="1442861" name="Oval 45"/>
            <p:cNvSpPr>
              <a:spLocks noChangeArrowheads="1"/>
            </p:cNvSpPr>
            <p:nvPr/>
          </p:nvSpPr>
          <p:spPr bwMode="auto">
            <a:xfrm>
              <a:off x="1020" y="1752"/>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62" name="Text Box 46"/>
            <p:cNvSpPr txBox="1">
              <a:spLocks noChangeArrowheads="1"/>
            </p:cNvSpPr>
            <p:nvPr/>
          </p:nvSpPr>
          <p:spPr bwMode="auto">
            <a:xfrm>
              <a:off x="1066" y="1888"/>
              <a:ext cx="452"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grpSp>
        <p:nvGrpSpPr>
          <p:cNvPr id="13" name="Group 47"/>
          <p:cNvGrpSpPr>
            <a:grpSpLocks/>
          </p:cNvGrpSpPr>
          <p:nvPr/>
        </p:nvGrpSpPr>
        <p:grpSpPr bwMode="auto">
          <a:xfrm>
            <a:off x="7399338" y="5994400"/>
            <a:ext cx="792162" cy="747713"/>
            <a:chOff x="1020" y="1752"/>
            <a:chExt cx="545" cy="544"/>
          </a:xfrm>
        </p:grpSpPr>
        <p:sp>
          <p:nvSpPr>
            <p:cNvPr id="1442864" name="Oval 48"/>
            <p:cNvSpPr>
              <a:spLocks noChangeArrowheads="1"/>
            </p:cNvSpPr>
            <p:nvPr/>
          </p:nvSpPr>
          <p:spPr bwMode="auto">
            <a:xfrm>
              <a:off x="1020" y="1752"/>
              <a:ext cx="545" cy="544"/>
            </a:xfrm>
            <a:prstGeom prst="ellipse">
              <a:avLst/>
            </a:prstGeom>
            <a:solidFill>
              <a:schemeClr val="accent1">
                <a:alpha val="20000"/>
              </a:schemeClr>
            </a:solidFill>
            <a:ln w="9525">
              <a:solidFill>
                <a:schemeClr val="tx1"/>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65" name="Text Box 49"/>
            <p:cNvSpPr txBox="1">
              <a:spLocks noChangeArrowheads="1"/>
            </p:cNvSpPr>
            <p:nvPr/>
          </p:nvSpPr>
          <p:spPr bwMode="auto">
            <a:xfrm>
              <a:off x="1066" y="1888"/>
              <a:ext cx="454" cy="231"/>
            </a:xfrm>
            <a:prstGeom prst="rect">
              <a:avLst/>
            </a:prstGeom>
            <a:noFill/>
            <a:ln>
              <a:noFill/>
            </a:ln>
            <a:effectLst/>
            <a:extLst/>
          </p:spPr>
          <p:txBody>
            <a:bodyPr>
              <a:spAutoFit/>
            </a:bodyPr>
            <a:lstStyle/>
            <a:p>
              <a:pPr>
                <a:spcBef>
                  <a:spcPct val="50000"/>
                </a:spcBef>
                <a:defRPr/>
              </a:pPr>
              <a:r>
                <a:rPr lang="en-GB">
                  <a:solidFill>
                    <a:srgbClr val="000000"/>
                  </a:solidFill>
                  <a:cs typeface="+mn-cs"/>
                </a:rPr>
                <a:t>  4A</a:t>
              </a:r>
              <a:endParaRPr lang="en-US">
                <a:solidFill>
                  <a:srgbClr val="000000"/>
                </a:solidFill>
                <a:cs typeface="+mn-cs"/>
              </a:endParaRPr>
            </a:p>
          </p:txBody>
        </p:sp>
      </p:grpSp>
      <p:sp>
        <p:nvSpPr>
          <p:cNvPr id="92186" name="Rectangle 50"/>
          <p:cNvSpPr>
            <a:spLocks noChangeArrowheads="1"/>
          </p:cNvSpPr>
          <p:nvPr/>
        </p:nvSpPr>
        <p:spPr bwMode="auto">
          <a:xfrm>
            <a:off x="6372200" y="1949450"/>
            <a:ext cx="252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s-CL" b="1" dirty="0" err="1">
                <a:latin typeface="Verdana" pitchFamily="34" charset="0"/>
              </a:rPr>
              <a:t>Circuito</a:t>
            </a:r>
            <a:r>
              <a:rPr lang="en-GB" altLang="es-CL" b="1" dirty="0">
                <a:latin typeface="Verdana" pitchFamily="34" charset="0"/>
              </a:rPr>
              <a:t> </a:t>
            </a:r>
            <a:r>
              <a:rPr lang="en-GB" altLang="es-CL" b="1" dirty="0" err="1" smtClean="0">
                <a:latin typeface="Verdana" pitchFamily="34" charset="0"/>
              </a:rPr>
              <a:t>Paralelo</a:t>
            </a:r>
            <a:r>
              <a:rPr lang="en-GB" altLang="es-CL" b="1" dirty="0" smtClean="0">
                <a:latin typeface="Verdana" pitchFamily="34" charset="0"/>
              </a:rPr>
              <a:t>.</a:t>
            </a:r>
            <a:endParaRPr lang="en-US" altLang="es-CL" b="1" dirty="0">
              <a:latin typeface="Verdana" pitchFamily="34" charset="0"/>
            </a:endParaRPr>
          </a:p>
        </p:txBody>
      </p:sp>
      <p:sp>
        <p:nvSpPr>
          <p:cNvPr id="1442868" name="Oval 52"/>
          <p:cNvSpPr>
            <a:spLocks noChangeArrowheads="1"/>
          </p:cNvSpPr>
          <p:nvPr/>
        </p:nvSpPr>
        <p:spPr bwMode="auto">
          <a:xfrm>
            <a:off x="4292600" y="1630363"/>
            <a:ext cx="546100" cy="503237"/>
          </a:xfrm>
          <a:prstGeom prst="ellipse">
            <a:avLst/>
          </a:prstGeom>
          <a:solidFill>
            <a:srgbClr val="FFFFFF"/>
          </a:solidFill>
          <a:ln w="9525">
            <a:solidFill>
              <a:srgbClr val="000000"/>
            </a:solidFill>
            <a:round/>
            <a:headEnd/>
            <a:tailEnd/>
          </a:ln>
        </p:spPr>
        <p:txBody>
          <a:bodyPr/>
          <a:lstStyle/>
          <a:p>
            <a:pPr>
              <a:defRPr/>
            </a:pPr>
            <a:endParaRPr lang="es-CL" b="1">
              <a:solidFill>
                <a:srgbClr val="000000"/>
              </a:solidFill>
              <a:latin typeface="Comic Sans MS" pitchFamily="1" charset="0"/>
              <a:cs typeface="+mn-cs"/>
            </a:endParaRPr>
          </a:p>
        </p:txBody>
      </p:sp>
      <p:sp>
        <p:nvSpPr>
          <p:cNvPr id="1442871" name="Oval 55"/>
          <p:cNvSpPr>
            <a:spLocks noChangeArrowheads="1"/>
          </p:cNvSpPr>
          <p:nvPr/>
        </p:nvSpPr>
        <p:spPr bwMode="auto">
          <a:xfrm>
            <a:off x="4268788" y="5695950"/>
            <a:ext cx="546100" cy="503238"/>
          </a:xfrm>
          <a:prstGeom prst="ellipse">
            <a:avLst/>
          </a:prstGeom>
          <a:solidFill>
            <a:srgbClr val="FFFFFF"/>
          </a:solidFill>
          <a:ln w="9525">
            <a:solidFill>
              <a:srgbClr val="000000"/>
            </a:solidFill>
            <a:round/>
            <a:headEnd/>
            <a:tailEnd/>
          </a:ln>
        </p:spPr>
        <p:txBody>
          <a:bodyPr/>
          <a:lstStyle/>
          <a:p>
            <a:pPr>
              <a:defRPr/>
            </a:pPr>
            <a:endParaRPr lang="es-CL" b="1">
              <a:solidFill>
                <a:srgbClr val="000000"/>
              </a:solidFill>
              <a:latin typeface="Comic Sans MS" pitchFamily="1" charset="0"/>
              <a:cs typeface="+mn-cs"/>
            </a:endParaRPr>
          </a:p>
        </p:txBody>
      </p:sp>
      <p:sp>
        <p:nvSpPr>
          <p:cNvPr id="59" name="Freeform 16"/>
          <p:cNvSpPr>
            <a:spLocks/>
          </p:cNvSpPr>
          <p:nvPr/>
        </p:nvSpPr>
        <p:spPr bwMode="auto">
          <a:xfrm>
            <a:off x="4211960" y="1484784"/>
            <a:ext cx="720080" cy="792088"/>
          </a:xfrm>
          <a:prstGeom prst="mathMultiply">
            <a:avLst>
              <a:gd name="adj1" fmla="val 0"/>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60" name="Freeform 16"/>
          <p:cNvSpPr>
            <a:spLocks/>
          </p:cNvSpPr>
          <p:nvPr/>
        </p:nvSpPr>
        <p:spPr bwMode="auto">
          <a:xfrm>
            <a:off x="4139952" y="5661248"/>
            <a:ext cx="792088" cy="576064"/>
          </a:xfrm>
          <a:prstGeom prst="mathMultiply">
            <a:avLst>
              <a:gd name="adj1" fmla="val 0"/>
            </a:avLst>
          </a:prstGeom>
          <a:noFill/>
          <a:ln w="9525">
            <a:solidFill>
              <a:srgbClr val="000000"/>
            </a:solidFill>
            <a:round/>
            <a:headEnd/>
            <a:tailEnd/>
          </a:ln>
          <a:extLst/>
        </p:spPr>
        <p:txBody>
          <a:bodyPr/>
          <a:lstStyle/>
          <a:p>
            <a:pPr>
              <a:defRPr/>
            </a:pPr>
            <a:endParaRPr lang="es-CL" b="1">
              <a:solidFill>
                <a:srgbClr val="000000"/>
              </a:solidFill>
              <a:latin typeface="Comic Sans MS" pitchFamily="1" charset="0"/>
              <a:cs typeface="+mn-cs"/>
            </a:endParaRPr>
          </a:p>
        </p:txBody>
      </p:sp>
      <p:sp>
        <p:nvSpPr>
          <p:cNvPr id="1442873" name="Oval 57"/>
          <p:cNvSpPr>
            <a:spLocks noChangeArrowheads="1"/>
          </p:cNvSpPr>
          <p:nvPr/>
        </p:nvSpPr>
        <p:spPr bwMode="auto">
          <a:xfrm>
            <a:off x="4067944" y="1412776"/>
            <a:ext cx="936625" cy="936625"/>
          </a:xfrm>
          <a:prstGeom prst="ellipse">
            <a:avLst/>
          </a:prstGeom>
          <a:solidFill>
            <a:srgbClr val="FFFF00">
              <a:alpha val="89999"/>
            </a:srgbClr>
          </a:solidFill>
          <a:ln w="9525">
            <a:solidFill>
              <a:srgbClr val="FFFF00"/>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1442874" name="Oval 58"/>
          <p:cNvSpPr>
            <a:spLocks noChangeArrowheads="1"/>
          </p:cNvSpPr>
          <p:nvPr/>
        </p:nvSpPr>
        <p:spPr bwMode="auto">
          <a:xfrm>
            <a:off x="4067944" y="5373216"/>
            <a:ext cx="936625" cy="936625"/>
          </a:xfrm>
          <a:prstGeom prst="ellipse">
            <a:avLst/>
          </a:prstGeom>
          <a:solidFill>
            <a:srgbClr val="FFFF00">
              <a:alpha val="89999"/>
            </a:srgbClr>
          </a:solidFill>
          <a:ln w="9525">
            <a:solidFill>
              <a:srgbClr val="FFFF00"/>
            </a:solidFill>
            <a:round/>
            <a:headEnd/>
            <a:tailEnd/>
          </a:ln>
          <a:effectLst/>
          <a:extLst/>
        </p:spPr>
        <p:txBody>
          <a:bodyPr wrap="none" anchor="ctr"/>
          <a:lstStyle/>
          <a:p>
            <a:pPr>
              <a:defRPr/>
            </a:pPr>
            <a:endParaRPr lang="es-CL" b="1">
              <a:solidFill>
                <a:srgbClr val="000000"/>
              </a:solidFill>
              <a:latin typeface="Comic Sans MS" pitchFamily="1" charset="0"/>
              <a:cs typeface="+mn-cs"/>
            </a:endParaRPr>
          </a:p>
        </p:txBody>
      </p:sp>
      <p:sp>
        <p:nvSpPr>
          <p:cNvPr id="58" name="12 Marcador de número de diapositiva"/>
          <p:cNvSpPr txBox="1">
            <a:spLocks/>
          </p:cNvSpPr>
          <p:nvPr/>
        </p:nvSpPr>
        <p:spPr>
          <a:xfrm>
            <a:off x="6732240" y="63093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prstClr val="black">
                    <a:tint val="75000"/>
                  </a:prstClr>
                </a:solidFill>
                <a:effectLst/>
                <a:uLnTx/>
                <a:uFillTx/>
                <a:latin typeface="+mn-lt"/>
                <a:ea typeface="+mn-ea"/>
                <a:cs typeface="+mn-cs"/>
              </a:rPr>
              <a:t>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63" presetClass="path" presetSubtype="0" repeatCount="indefinite" fill="hold" nodeType="withEffect">
                                  <p:stCondLst>
                                    <p:cond delay="0"/>
                                  </p:stCondLst>
                                  <p:childTnLst>
                                    <p:animMotion origin="layout" path="M -0.07448 -0.00301 L -8.33333E-7 2.59824E-6 " pathEditMode="relative" rAng="0" ptsTypes="AA">
                                      <p:cBhvr>
                                        <p:cTn id="8" dur="1000" spd="-100000" fill="hold"/>
                                        <p:tgtEl>
                                          <p:spTgt spid="10"/>
                                        </p:tgtEl>
                                        <p:attrNameLst>
                                          <p:attrName>ppt_x</p:attrName>
                                          <p:attrName>ppt_y</p:attrName>
                                        </p:attrNameLst>
                                      </p:cBhvr>
                                      <p:rCtr x="371500" y="13900"/>
                                    </p:animMotion>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63" presetClass="path" presetSubtype="0" repeatCount="indefinite" fill="hold" nodeType="withEffect">
                                  <p:stCondLst>
                                    <p:cond delay="0"/>
                                  </p:stCondLst>
                                  <p:childTnLst>
                                    <p:animMotion origin="layout" path="M 0.00139 0.00162 L 0.00261 -0.4577 " pathEditMode="relative" rAng="0" ptsTypes="AA">
                                      <p:cBhvr>
                                        <p:cTn id="13" dur="500" fill="hold"/>
                                        <p:tgtEl>
                                          <p:spTgt spid="11"/>
                                        </p:tgtEl>
                                        <p:attrNameLst>
                                          <p:attrName>ppt_x</p:attrName>
                                          <p:attrName>ppt_y</p:attrName>
                                        </p:attrNameLst>
                                      </p:cBhvr>
                                      <p:rCtr x="5200" y="-2297700"/>
                                    </p:animMotion>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63" presetClass="path" presetSubtype="0" repeatCount="indefinite" fill="hold" nodeType="withEffect">
                                  <p:stCondLst>
                                    <p:cond delay="0"/>
                                  </p:stCondLst>
                                  <p:childTnLst>
                                    <p:animMotion origin="layout" path="M 0.0 0.0  L 0.25 0.0  E" pathEditMode="relative" ptsTypes="">
                                      <p:cBhvr>
                                        <p:cTn id="18" dur="500" fill="hold"/>
                                        <p:tgtEl>
                                          <p:spTgt spid="3"/>
                                        </p:tgtEl>
                                        <p:attrNameLst>
                                          <p:attrName>ppt_x</p:attrName>
                                          <p:attrName>ppt_y</p:attrName>
                                        </p:attrNameLst>
                                      </p:cBhvr>
                                    </p:animMotion>
                                  </p:childTnLst>
                                </p:cTn>
                              </p:par>
                            </p:childTnLst>
                          </p:cTn>
                        </p:par>
                        <p:par>
                          <p:cTn id="19" fill="hold" nodeType="afterGroup">
                            <p:stCondLst>
                              <p:cond delay="20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nodeType="afterGroup">
                            <p:stCondLst>
                              <p:cond delay="2000"/>
                            </p:stCondLst>
                            <p:childTnLst>
                              <p:par>
                                <p:cTn id="26" presetID="64" presetClass="path" presetSubtype="0" repeatCount="indefinite" fill="hold" nodeType="afterEffect">
                                  <p:stCondLst>
                                    <p:cond delay="0"/>
                                  </p:stCondLst>
                                  <p:childTnLst>
                                    <p:animMotion origin="layout" path="M 0.00799 0.13576 L 0.00799 -0.1975 " pathEditMode="relative" rAng="0" ptsTypes="AA">
                                      <p:cBhvr>
                                        <p:cTn id="27" dur="500" fill="hold"/>
                                        <p:tgtEl>
                                          <p:spTgt spid="5"/>
                                        </p:tgtEl>
                                        <p:attrNameLst>
                                          <p:attrName>ppt_x</p:attrName>
                                          <p:attrName>ppt_y</p:attrName>
                                        </p:attrNameLst>
                                      </p:cBhvr>
                                      <p:rCtr x="0" y="-16674"/>
                                    </p:animMotion>
                                  </p:childTnLst>
                                </p:cTn>
                              </p:par>
                              <p:par>
                                <p:cTn id="28" presetID="42" presetClass="path" presetSubtype="0" repeatCount="indefinite" fill="hold" nodeType="withEffect">
                                  <p:stCondLst>
                                    <p:cond delay="0"/>
                                  </p:stCondLst>
                                  <p:childTnLst>
                                    <p:animMotion origin="layout" path="M 0.0 0.0  L 0.0 0.33333  E" pathEditMode="relative" ptsTypes="">
                                      <p:cBhvr>
                                        <p:cTn id="29" dur="500" fill="hold"/>
                                        <p:tgtEl>
                                          <p:spTgt spid="4"/>
                                        </p:tgtEl>
                                        <p:attrNameLst>
                                          <p:attrName>ppt_x</p:attrName>
                                          <p:attrName>ppt_y</p:attrName>
                                        </p:attrNameLst>
                                      </p:cBhvr>
                                    </p:animMotion>
                                  </p:childTnLst>
                                </p:cTn>
                              </p:par>
                            </p:childTnLst>
                          </p:cTn>
                        </p:par>
                        <p:par>
                          <p:cTn id="30" fill="hold" nodeType="afterGroup">
                            <p:stCondLst>
                              <p:cond delay="2500"/>
                            </p:stCondLst>
                            <p:childTnLst>
                              <p:par>
                                <p:cTn id="31" presetID="1"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nodeType="afterGroup">
                            <p:stCondLst>
                              <p:cond delay="2500"/>
                            </p:stCondLst>
                            <p:childTnLst>
                              <p:par>
                                <p:cTn id="34" presetID="63" presetClass="path" presetSubtype="0" repeatCount="indefinite" fill="hold" nodeType="afterEffect">
                                  <p:stCondLst>
                                    <p:cond delay="0"/>
                                  </p:stCondLst>
                                  <p:childTnLst>
                                    <p:animMotion origin="layout" path="M 0.0 0.0  L 0.25 0.0  E" pathEditMode="relative" ptsTypes="">
                                      <p:cBhvr>
                                        <p:cTn id="35" dur="500" fill="hold"/>
                                        <p:tgtEl>
                                          <p:spTgt spid="9"/>
                                        </p:tgtEl>
                                        <p:attrNameLst>
                                          <p:attrName>ppt_x</p:attrName>
                                          <p:attrName>ppt_y</p:attrName>
                                        </p:attrNameLst>
                                      </p:cBhvr>
                                    </p:animMotion>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63" presetClass="path" presetSubtype="0" repeatCount="indefinite" fill="hold" nodeType="withEffect">
                                  <p:stCondLst>
                                    <p:cond delay="0"/>
                                  </p:stCondLst>
                                  <p:childTnLst>
                                    <p:animMotion origin="layout" path="M -1.38889E-6 0.03149 L 0.25 0.03149 " pathEditMode="relative" rAng="0" ptsTypes="AA">
                                      <p:cBhvr>
                                        <p:cTn id="39" dur="500" fill="hold"/>
                                        <p:tgtEl>
                                          <p:spTgt spid="8"/>
                                        </p:tgtEl>
                                        <p:attrNameLst>
                                          <p:attrName>ppt_x</p:attrName>
                                          <p:attrName>ppt_y</p:attrName>
                                        </p:attrNameLst>
                                      </p:cBhvr>
                                      <p:rCtr x="1250000" y="0"/>
                                    </p:animMotion>
                                  </p:childTnLst>
                                </p:cTn>
                              </p:par>
                            </p:childTnLst>
                          </p:cTn>
                        </p:par>
                        <p:par>
                          <p:cTn id="40" fill="hold" nodeType="afterGroup">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14428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9"/>
                                          </p:stCondLst>
                                        </p:cTn>
                                        <p:tgtEl>
                                          <p:spTgt spid="1442873"/>
                                        </p:tgtEl>
                                        <p:attrNameLst>
                                          <p:attrName>style.visibility</p:attrName>
                                        </p:attrNameLst>
                                      </p:cBhvr>
                                      <p:to>
                                        <p:strVal val="visible"/>
                                      </p:to>
                                    </p:set>
                                  </p:childTnLst>
                                </p:cTn>
                              </p:par>
                            </p:childTnLst>
                          </p:cTn>
                        </p:par>
                        <p:par>
                          <p:cTn id="45" fill="hold" nodeType="afterGroup">
                            <p:stCondLst>
                              <p:cond delay="3010"/>
                            </p:stCondLst>
                            <p:childTnLst>
                              <p:par>
                                <p:cTn id="46" presetID="1"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42" presetClass="path" presetSubtype="0" repeatCount="indefinite" fill="hold" nodeType="withEffect">
                                  <p:stCondLst>
                                    <p:cond delay="0"/>
                                  </p:stCondLst>
                                  <p:childTnLst>
                                    <p:animMotion origin="layout" path="M 0.0 0.0  L 0.0 0.33333  E" pathEditMode="relative" ptsTypes="">
                                      <p:cBhvr>
                                        <p:cTn id="49" dur="500" fill="hold"/>
                                        <p:tgtEl>
                                          <p:spTgt spid="7"/>
                                        </p:tgtEl>
                                        <p:attrNameLst>
                                          <p:attrName>ppt_x</p:attrName>
                                          <p:attrName>ppt_y</p:attrName>
                                        </p:attrNameLst>
                                      </p:cBhvr>
                                    </p:animMotion>
                                  </p:childTnLst>
                                </p:cTn>
                              </p:par>
                              <p:par>
                                <p:cTn id="50" presetID="1"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par>
                                <p:cTn id="52" presetID="42" presetClass="path" presetSubtype="0" repeatCount="indefinite" fill="hold" nodeType="withEffect">
                                  <p:stCondLst>
                                    <p:cond delay="0"/>
                                  </p:stCondLst>
                                  <p:childTnLst>
                                    <p:animMotion origin="layout" path="M -0.03351 0.03144 L -0.03351 -0.30421 " pathEditMode="relative" rAng="0" ptsTypes="AA">
                                      <p:cBhvr>
                                        <p:cTn id="53" dur="500" fill="hold"/>
                                        <p:tgtEl>
                                          <p:spTgt spid="6"/>
                                        </p:tgtEl>
                                        <p:attrNameLst>
                                          <p:attrName>ppt_x</p:attrName>
                                          <p:attrName>ppt_y</p:attrName>
                                        </p:attrNameLst>
                                      </p:cBhvr>
                                      <p:rCtr x="0" y="-1678200"/>
                                    </p:animMotion>
                                  </p:childTnLst>
                                </p:cTn>
                              </p:par>
                            </p:childTnLst>
                          </p:cTn>
                        </p:par>
                        <p:par>
                          <p:cTn id="54" fill="hold" nodeType="afterGroup">
                            <p:stCondLst>
                              <p:cond delay="3510"/>
                            </p:stCondLst>
                            <p:childTnLst>
                              <p:par>
                                <p:cTn id="55" presetID="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63" presetClass="path" presetSubtype="0" repeatCount="indefinite" fill="hold" nodeType="withEffect">
                                  <p:stCondLst>
                                    <p:cond delay="0"/>
                                  </p:stCondLst>
                                  <p:childTnLst>
                                    <p:animMotion origin="layout" path="M 0.0 0.0  L 0.25 0.0  E" pathEditMode="relative" ptsTypes="">
                                      <p:cBhvr>
                                        <p:cTn id="58" dur="500" fill="hold"/>
                                        <p:tgtEl>
                                          <p:spTgt spid="2"/>
                                        </p:tgtEl>
                                        <p:attrNameLst>
                                          <p:attrName>ppt_x</p:attrName>
                                          <p:attrName>ppt_y</p:attrName>
                                        </p:attrNameLst>
                                      </p:cBhvr>
                                    </p:animMotion>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par>
                          <p:cTn id="61" fill="hold" nodeType="afterGroup">
                            <p:stCondLst>
                              <p:cond delay="4010"/>
                            </p:stCondLst>
                            <p:childTnLst>
                              <p:par>
                                <p:cTn id="62" presetID="1"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par>
                                <p:cTn id="64" presetID="63" presetClass="path" presetSubtype="0" repeatCount="indefinite" fill="hold" nodeType="withEffect">
                                  <p:stCondLst>
                                    <p:cond delay="0"/>
                                  </p:stCondLst>
                                  <p:childTnLst>
                                    <p:animMotion origin="layout" path="M -0.00121 0.45931 L -2.77778E-6 2.73232E-6 " pathEditMode="relative" rAng="0" ptsTypes="AA">
                                      <p:cBhvr>
                                        <p:cTn id="65" dur="500" spd="-100000" fill="hold"/>
                                        <p:tgtEl>
                                          <p:spTgt spid="12"/>
                                        </p:tgtEl>
                                        <p:attrNameLst>
                                          <p:attrName>ppt_x</p:attrName>
                                          <p:attrName>ppt_y</p:attrName>
                                        </p:attrNameLst>
                                      </p:cBhvr>
                                      <p:rCtr x="5200" y="-2297700"/>
                                    </p:animMotion>
                                  </p:childTnLst>
                                </p:cTn>
                              </p:par>
                            </p:childTnLst>
                          </p:cTn>
                        </p:par>
                        <p:par>
                          <p:cTn id="66" fill="hold" nodeType="afterGroup">
                            <p:stCondLst>
                              <p:cond delay="4510"/>
                            </p:stCondLst>
                            <p:childTnLst>
                              <p:par>
                                <p:cTn id="67" presetID="1"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63" presetClass="path" presetSubtype="0" repeatCount="indefinite" fill="hold" nodeType="withEffect">
                                  <p:stCondLst>
                                    <p:cond delay="0"/>
                                  </p:stCondLst>
                                  <p:childTnLst>
                                    <p:animMotion origin="layout" path="M -0.67917 2.42718E-6 L 0.0066 0.00508 " pathEditMode="relative" rAng="0" ptsTypes="AA">
                                      <p:cBhvr>
                                        <p:cTn id="70" dur="500" spd="-100000" fill="hold"/>
                                        <p:tgtEl>
                                          <p:spTgt spid="13"/>
                                        </p:tgtEl>
                                        <p:attrNameLst>
                                          <p:attrName>ppt_x</p:attrName>
                                          <p:attrName>ppt_y</p:attrName>
                                        </p:attrNameLst>
                                      </p:cBhvr>
                                      <p:rCtr x="3428800" y="25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73" grpId="0" animBg="1"/>
      <p:bldP spid="144287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115616" y="2852936"/>
            <a:ext cx="77041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AutoNum type="arabicPeriod"/>
            </a:pPr>
            <a:r>
              <a:rPr lang="es-CL" altLang="es-CL" dirty="0" smtClean="0">
                <a:solidFill>
                  <a:srgbClr val="000000"/>
                </a:solidFill>
                <a:latin typeface="Verdana" pitchFamily="34" charset="0"/>
              </a:rPr>
              <a:t>El comportamiento de los distintos receptores si uno de ellos falla</a:t>
            </a:r>
          </a:p>
          <a:p>
            <a:pPr marL="342900" indent="-342900" eaLnBrk="1" hangingPunct="1">
              <a:buAutoNum type="arabicPeriod"/>
            </a:pPr>
            <a:r>
              <a:rPr lang="es-CL" altLang="es-CL" dirty="0" smtClean="0">
                <a:solidFill>
                  <a:srgbClr val="000000"/>
                </a:solidFill>
                <a:latin typeface="Verdana" pitchFamily="34" charset="0"/>
              </a:rPr>
              <a:t>La distribución del voltaje </a:t>
            </a:r>
          </a:p>
          <a:p>
            <a:pPr marL="342900" indent="-342900" eaLnBrk="1" hangingPunct="1">
              <a:buAutoNum type="arabicPeriod"/>
            </a:pPr>
            <a:r>
              <a:rPr lang="es-CL" altLang="es-CL" dirty="0" smtClean="0">
                <a:solidFill>
                  <a:srgbClr val="000000"/>
                </a:solidFill>
                <a:latin typeface="Verdana" pitchFamily="34" charset="0"/>
              </a:rPr>
              <a:t>La intensidad de corriente </a:t>
            </a:r>
          </a:p>
          <a:p>
            <a:pPr marL="342900" indent="-342900" eaLnBrk="1" hangingPunct="1">
              <a:buAutoNum type="arabicPeriod"/>
            </a:pPr>
            <a:r>
              <a:rPr lang="es-CL" altLang="es-CL" dirty="0" smtClean="0">
                <a:solidFill>
                  <a:srgbClr val="000000"/>
                </a:solidFill>
                <a:latin typeface="Verdana" pitchFamily="34" charset="0"/>
              </a:rPr>
              <a:t>La forma de calcular la resistencia total o resistencia equivalente</a:t>
            </a: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53</a:t>
            </a:fld>
            <a:endParaRPr lang="es-CL"/>
          </a:p>
        </p:txBody>
      </p:sp>
      <p:sp>
        <p:nvSpPr>
          <p:cNvPr id="3083" name="3 CuadroTexto"/>
          <p:cNvSpPr txBox="1">
            <a:spLocks noChangeArrowheads="1"/>
          </p:cNvSpPr>
          <p:nvPr/>
        </p:nvSpPr>
        <p:spPr bwMode="auto">
          <a:xfrm>
            <a:off x="1259632" y="1556792"/>
            <a:ext cx="6955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smtClean="0">
                <a:solidFill>
                  <a:srgbClr val="000000"/>
                </a:solidFill>
                <a:latin typeface="Verdana" pitchFamily="34" charset="0"/>
              </a:rPr>
              <a:t>Además de </a:t>
            </a:r>
            <a:r>
              <a:rPr lang="es-CL" altLang="es-CL" b="1" dirty="0">
                <a:solidFill>
                  <a:srgbClr val="000000"/>
                </a:solidFill>
                <a:latin typeface="Verdana" pitchFamily="34" charset="0"/>
              </a:rPr>
              <a:t>s</a:t>
            </a:r>
            <a:r>
              <a:rPr lang="es-CL" altLang="es-CL" b="1" dirty="0" smtClean="0">
                <a:solidFill>
                  <a:srgbClr val="000000"/>
                </a:solidFill>
                <a:latin typeface="Verdana" pitchFamily="34" charset="0"/>
              </a:rPr>
              <a:t>u construcción, podemos observar otras diferencias entre los distintos tipos de circuitos, especialmente relativas a:</a:t>
            </a:r>
          </a:p>
        </p:txBody>
      </p:sp>
      <p:pic>
        <p:nvPicPr>
          <p:cNvPr id="10" name="9 Imagen"/>
          <p:cNvPicPr/>
          <p:nvPr/>
        </p:nvPicPr>
        <p:blipFill rotWithShape="1">
          <a:blip r:embed="rId3" cstate="print"/>
          <a:srcRect l="17596" t="37023" r="39056" b="37023"/>
          <a:stretch/>
        </p:blipFill>
        <p:spPr bwMode="auto">
          <a:xfrm>
            <a:off x="5481662" y="5275416"/>
            <a:ext cx="2834754" cy="961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7342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284038" y="2780928"/>
            <a:ext cx="7536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Supongamos que hay dos circuitos con dos ampolletas cada uno. En uno de ellos están conectadas en serie y el otro en paralelo.</a:t>
            </a:r>
          </a:p>
          <a:p>
            <a:pPr eaLnBrk="1" hangingPunct="1"/>
            <a:endParaRPr lang="es-CL" altLang="es-CL" b="1" dirty="0" smtClean="0">
              <a:solidFill>
                <a:srgbClr val="000000"/>
              </a:solidFill>
              <a:latin typeface="Verdana" pitchFamily="34" charset="0"/>
            </a:endParaRPr>
          </a:p>
          <a:p>
            <a:pPr eaLnBrk="1" hangingPunct="1"/>
            <a:r>
              <a:rPr lang="es-CL" altLang="es-CL" b="1" dirty="0" smtClean="0">
                <a:solidFill>
                  <a:srgbClr val="000000"/>
                </a:solidFill>
                <a:latin typeface="Verdana" pitchFamily="34" charset="0"/>
              </a:rPr>
              <a:t>Si se quema una ampolleta ¿Seguirá funcionando la otra? Responda para cada uno de los circuitos y justifique su respuesta.  </a:t>
            </a: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54</a:t>
            </a:fld>
            <a:endParaRPr lang="es-CL"/>
          </a:p>
        </p:txBody>
      </p:sp>
      <p:pic>
        <p:nvPicPr>
          <p:cNvPr id="20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3 CuadroTexto"/>
          <p:cNvSpPr txBox="1">
            <a:spLocks noChangeArrowheads="1"/>
          </p:cNvSpPr>
          <p:nvPr/>
        </p:nvSpPr>
        <p:spPr bwMode="auto">
          <a:xfrm>
            <a:off x="1259632" y="1556792"/>
            <a:ext cx="6955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1.  </a:t>
            </a:r>
            <a:r>
              <a:rPr lang="es-CL" altLang="es-CL" dirty="0">
                <a:solidFill>
                  <a:srgbClr val="000000"/>
                </a:solidFill>
                <a:latin typeface="Verdana" pitchFamily="34" charset="0"/>
              </a:rPr>
              <a:t>El comportamiento de los distintos receptores si uno de ellos </a:t>
            </a:r>
            <a:r>
              <a:rPr lang="es-CL" altLang="es-CL" dirty="0" smtClean="0">
                <a:solidFill>
                  <a:srgbClr val="000000"/>
                </a:solidFill>
                <a:latin typeface="Verdana" pitchFamily="34" charset="0"/>
              </a:rPr>
              <a:t>falla.</a:t>
            </a:r>
          </a:p>
        </p:txBody>
      </p:sp>
      <p:pic>
        <p:nvPicPr>
          <p:cNvPr id="10" name="9 Imagen"/>
          <p:cNvPicPr/>
          <p:nvPr/>
        </p:nvPicPr>
        <p:blipFill rotWithShape="1">
          <a:blip r:embed="rId4" cstate="print"/>
          <a:srcRect l="17596" t="37023" r="39056" b="37023"/>
          <a:stretch/>
        </p:blipFill>
        <p:spPr bwMode="auto">
          <a:xfrm>
            <a:off x="5481662" y="5275416"/>
            <a:ext cx="2834754" cy="961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173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284038" y="2693819"/>
            <a:ext cx="7536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Respuesta:</a:t>
            </a:r>
          </a:p>
          <a:p>
            <a:pPr eaLnBrk="1" hangingPunct="1"/>
            <a:r>
              <a:rPr lang="es-CL" altLang="es-CL" dirty="0" smtClean="0">
                <a:solidFill>
                  <a:srgbClr val="000000"/>
                </a:solidFill>
                <a:latin typeface="Verdana" pitchFamily="34" charset="0"/>
              </a:rPr>
              <a:t>En el circuito en serie no funcionará, ya que al quemarse una ampolleta el circuito se abre y no circula más corriente.</a:t>
            </a:r>
          </a:p>
          <a:p>
            <a:pPr eaLnBrk="1" hangingPunct="1"/>
            <a:endParaRPr lang="es-CL" altLang="es-CL" dirty="0" smtClean="0">
              <a:solidFill>
                <a:srgbClr val="000000"/>
              </a:solidFill>
              <a:latin typeface="Verdana" pitchFamily="34" charset="0"/>
            </a:endParaRPr>
          </a:p>
          <a:p>
            <a:pPr eaLnBrk="1" hangingPunct="1"/>
            <a:r>
              <a:rPr lang="es-CL" altLang="es-CL" dirty="0" smtClean="0">
                <a:solidFill>
                  <a:srgbClr val="000000"/>
                </a:solidFill>
                <a:latin typeface="Verdana" pitchFamily="34" charset="0"/>
              </a:rPr>
              <a:t>En el circuito paralelo, la ampolleta buena seguirá funcionando ya que tiene una conexión independiente, lo que permite que la corriente siga fluyendo.</a:t>
            </a: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55</a:t>
            </a:fld>
            <a:endParaRPr lang="es-CL"/>
          </a:p>
        </p:txBody>
      </p:sp>
      <p:sp>
        <p:nvSpPr>
          <p:cNvPr id="3083" name="3 CuadroTexto"/>
          <p:cNvSpPr txBox="1">
            <a:spLocks noChangeArrowheads="1"/>
          </p:cNvSpPr>
          <p:nvPr/>
        </p:nvSpPr>
        <p:spPr bwMode="auto">
          <a:xfrm>
            <a:off x="1284038" y="1497558"/>
            <a:ext cx="6955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1.  </a:t>
            </a:r>
            <a:r>
              <a:rPr lang="es-CL" altLang="es-CL" dirty="0">
                <a:solidFill>
                  <a:srgbClr val="000000"/>
                </a:solidFill>
                <a:latin typeface="Verdana" pitchFamily="34" charset="0"/>
              </a:rPr>
              <a:t>El comportamiento de los distintos receptores si uno de ellos </a:t>
            </a:r>
            <a:r>
              <a:rPr lang="es-CL" altLang="es-CL" dirty="0" smtClean="0">
                <a:solidFill>
                  <a:srgbClr val="000000"/>
                </a:solidFill>
                <a:latin typeface="Verdana" pitchFamily="34" charset="0"/>
              </a:rPr>
              <a:t>falla.</a:t>
            </a:r>
          </a:p>
        </p:txBody>
      </p:sp>
    </p:spTree>
    <p:extLst>
      <p:ext uri="{BB962C8B-B14F-4D97-AF65-F5344CB8AC3E}">
        <p14:creationId xmlns:p14="http://schemas.microsoft.com/office/powerpoint/2010/main" val="2264474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284038" y="2477795"/>
            <a:ext cx="7536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Al comparar el voltaje en ambos circuitos ¿Qué se puede establecer? ¿Se mantienen constante en todo el circuito? ¿Varían?</a:t>
            </a:r>
          </a:p>
          <a:p>
            <a:pPr eaLnBrk="1" hangingPunct="1"/>
            <a:r>
              <a:rPr lang="es-CL" altLang="es-CL" dirty="0" smtClean="0">
                <a:solidFill>
                  <a:srgbClr val="000000"/>
                </a:solidFill>
                <a:latin typeface="Verdana" pitchFamily="34" charset="0"/>
              </a:rPr>
              <a:t> </a:t>
            </a: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56</a:t>
            </a:fld>
            <a:endParaRPr lang="es-CL"/>
          </a:p>
        </p:txBody>
      </p:sp>
      <p:sp>
        <p:nvSpPr>
          <p:cNvPr id="3083" name="3 CuadroTexto"/>
          <p:cNvSpPr txBox="1">
            <a:spLocks noChangeArrowheads="1"/>
          </p:cNvSpPr>
          <p:nvPr/>
        </p:nvSpPr>
        <p:spPr bwMode="auto">
          <a:xfrm>
            <a:off x="1259632" y="1484784"/>
            <a:ext cx="695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2.  </a:t>
            </a:r>
            <a:r>
              <a:rPr lang="es-CL" altLang="es-CL" dirty="0" smtClean="0">
                <a:solidFill>
                  <a:srgbClr val="000000"/>
                </a:solidFill>
                <a:latin typeface="Verdana" pitchFamily="34" charset="0"/>
              </a:rPr>
              <a:t>Distribución del voltaje.</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4 Imagen"/>
          <p:cNvPicPr/>
          <p:nvPr/>
        </p:nvPicPr>
        <p:blipFill rotWithShape="1">
          <a:blip r:embed="rId4" cstate="print"/>
          <a:srcRect l="17596" t="37023" r="39056" b="37023"/>
          <a:stretch/>
        </p:blipFill>
        <p:spPr bwMode="auto">
          <a:xfrm>
            <a:off x="5508104" y="5301208"/>
            <a:ext cx="2834754" cy="961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70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7BB43"/>
              </a:solidFill>
            </a:endParaRPr>
          </a:p>
        </p:txBody>
      </p:sp>
      <p:sp>
        <p:nvSpPr>
          <p:cNvPr id="205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05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a:solidFill>
                  <a:prstClr val="white">
                    <a:lumMod val="50000"/>
                  </a:prstClr>
                </a:solidFill>
                <a:latin typeface="Calibri"/>
              </a:rPr>
              <a:t>A D O T E C   2 0 1 4</a:t>
            </a:r>
          </a:p>
        </p:txBody>
      </p:sp>
      <p:sp>
        <p:nvSpPr>
          <p:cNvPr id="3079" name="2 CuadroTexto"/>
          <p:cNvSpPr txBox="1">
            <a:spLocks noChangeArrowheads="1"/>
          </p:cNvSpPr>
          <p:nvPr/>
        </p:nvSpPr>
        <p:spPr bwMode="auto">
          <a:xfrm>
            <a:off x="1284038" y="2204864"/>
            <a:ext cx="75361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Respuesta:</a:t>
            </a:r>
          </a:p>
          <a:p>
            <a:pPr eaLnBrk="1" hangingPunct="1"/>
            <a:r>
              <a:rPr lang="es-CL" altLang="es-CL" dirty="0">
                <a:solidFill>
                  <a:srgbClr val="000000"/>
                </a:solidFill>
                <a:latin typeface="Verdana" pitchFamily="34" charset="0"/>
              </a:rPr>
              <a:t>En el circuito serie  </a:t>
            </a:r>
            <a:r>
              <a:rPr lang="es-CL" altLang="es-CL" dirty="0" smtClean="0">
                <a:solidFill>
                  <a:srgbClr val="000000"/>
                </a:solidFill>
                <a:latin typeface="Verdana" pitchFamily="34" charset="0"/>
              </a:rPr>
              <a:t>el voltaje </a:t>
            </a:r>
            <a:r>
              <a:rPr lang="es-CL" altLang="es-CL" dirty="0">
                <a:solidFill>
                  <a:srgbClr val="000000"/>
                </a:solidFill>
                <a:latin typeface="Verdana" pitchFamily="34" charset="0"/>
              </a:rPr>
              <a:t>se  modifica al pasar por las distintas resistencia por  esto decimos que no es el mismo en todo el circuito</a:t>
            </a:r>
            <a:r>
              <a:rPr lang="es-CL" altLang="es-CL" dirty="0" smtClean="0">
                <a:solidFill>
                  <a:srgbClr val="000000"/>
                </a:solidFill>
                <a:latin typeface="Verdana" pitchFamily="34" charset="0"/>
              </a:rPr>
              <a:t>. El voltaje total del circuito es igual a la suma de los voltajes parciales.</a:t>
            </a:r>
          </a:p>
          <a:p>
            <a:pPr eaLnBrk="1" hangingPunct="1"/>
            <a:endParaRPr lang="es-CL" altLang="es-CL" dirty="0">
              <a:solidFill>
                <a:srgbClr val="000000"/>
              </a:solidFill>
              <a:latin typeface="Verdana" pitchFamily="34" charset="0"/>
            </a:endParaRPr>
          </a:p>
          <a:p>
            <a:pPr eaLnBrk="1" hangingPunct="1"/>
            <a:r>
              <a:rPr lang="es-CL" altLang="es-CL" dirty="0" smtClean="0">
                <a:solidFill>
                  <a:srgbClr val="000000"/>
                </a:solidFill>
                <a:latin typeface="Verdana" pitchFamily="34" charset="0"/>
              </a:rPr>
              <a:t>En el circuito paralelo  el voltaje es igual en todo el circuito, y es equivalente al que le entrega la fuente, en este caso la batería.</a:t>
            </a:r>
          </a:p>
          <a:p>
            <a:pPr eaLnBrk="1" hangingPunct="1"/>
            <a:endParaRPr lang="es-CL" altLang="es-CL" dirty="0" smtClean="0">
              <a:solidFill>
                <a:srgbClr val="000000"/>
              </a:solidFill>
              <a:latin typeface="Verdana" pitchFamily="34" charset="0"/>
            </a:endParaRP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57</a:t>
            </a:fld>
            <a:endParaRPr lang="es-CL"/>
          </a:p>
        </p:txBody>
      </p:sp>
      <p:sp>
        <p:nvSpPr>
          <p:cNvPr id="3083" name="3 CuadroTexto"/>
          <p:cNvSpPr txBox="1">
            <a:spLocks noChangeArrowheads="1"/>
          </p:cNvSpPr>
          <p:nvPr/>
        </p:nvSpPr>
        <p:spPr bwMode="auto">
          <a:xfrm>
            <a:off x="1284038" y="1412776"/>
            <a:ext cx="695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2.  </a:t>
            </a:r>
            <a:r>
              <a:rPr lang="es-CL" altLang="es-CL" dirty="0" smtClean="0">
                <a:solidFill>
                  <a:srgbClr val="000000"/>
                </a:solidFill>
                <a:latin typeface="Verdana" pitchFamily="34" charset="0"/>
              </a:rPr>
              <a:t>Distribución del voltaje.</a:t>
            </a:r>
          </a:p>
        </p:txBody>
      </p:sp>
    </p:spTree>
    <p:extLst>
      <p:ext uri="{BB962C8B-B14F-4D97-AF65-F5344CB8AC3E}">
        <p14:creationId xmlns:p14="http://schemas.microsoft.com/office/powerpoint/2010/main" val="894923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58</a:t>
            </a:fld>
            <a:endParaRPr lang="es-CL"/>
          </a:p>
        </p:txBody>
      </p:sp>
      <p:sp>
        <p:nvSpPr>
          <p:cNvPr id="3083" name="3 CuadroTexto"/>
          <p:cNvSpPr txBox="1">
            <a:spLocks noChangeArrowheads="1"/>
          </p:cNvSpPr>
          <p:nvPr/>
        </p:nvSpPr>
        <p:spPr bwMode="auto">
          <a:xfrm>
            <a:off x="1284038" y="1558533"/>
            <a:ext cx="695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3. </a:t>
            </a:r>
            <a:r>
              <a:rPr lang="es-CL" altLang="es-CL" dirty="0" smtClean="0">
                <a:solidFill>
                  <a:srgbClr val="000000"/>
                </a:solidFill>
                <a:latin typeface="Verdana" pitchFamily="34" charset="0"/>
              </a:rPr>
              <a:t>La intensidad de corriente. </a:t>
            </a:r>
          </a:p>
        </p:txBody>
      </p:sp>
      <p:sp>
        <p:nvSpPr>
          <p:cNvPr id="12" name="2 CuadroTexto"/>
          <p:cNvSpPr txBox="1">
            <a:spLocks noChangeArrowheads="1"/>
          </p:cNvSpPr>
          <p:nvPr/>
        </p:nvSpPr>
        <p:spPr bwMode="auto">
          <a:xfrm>
            <a:off x="1284038" y="2477795"/>
            <a:ext cx="7536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Al comparar la intensidad de corriente en ambos circuitos ¿Qué se puede establecer? ¿Se mantiene constante en todo el circuito? ¿Varían?</a:t>
            </a:r>
          </a:p>
          <a:p>
            <a:pPr eaLnBrk="1" hangingPunct="1"/>
            <a:r>
              <a:rPr lang="es-CL" altLang="es-CL" dirty="0" smtClean="0">
                <a:solidFill>
                  <a:srgbClr val="000000"/>
                </a:solidFill>
                <a:latin typeface="Verdana" pitchFamily="34" charset="0"/>
              </a:rPr>
              <a:t> </a:t>
            </a:r>
          </a:p>
        </p:txBody>
      </p:sp>
      <p:pic>
        <p:nvPicPr>
          <p:cNvPr id="10" name="9 Imagen"/>
          <p:cNvPicPr/>
          <p:nvPr/>
        </p:nvPicPr>
        <p:blipFill rotWithShape="1">
          <a:blip r:embed="rId3" cstate="print"/>
          <a:srcRect l="17596" t="37023" r="39056" b="37023"/>
          <a:stretch/>
        </p:blipFill>
        <p:spPr bwMode="auto">
          <a:xfrm>
            <a:off x="5481662" y="5275416"/>
            <a:ext cx="2834754" cy="961896"/>
          </a:xfrm>
          <a:prstGeom prst="rect">
            <a:avLst/>
          </a:prstGeom>
          <a:ln>
            <a:noFill/>
          </a:ln>
          <a:extLst>
            <a:ext uri="{53640926-AAD7-44D8-BBD7-CCE9431645EC}">
              <a14:shadowObscured xmlns:a14="http://schemas.microsoft.com/office/drawing/2010/main"/>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6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284038" y="2477795"/>
            <a:ext cx="75361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latin typeface="Verdana" pitchFamily="34" charset="0"/>
              </a:rPr>
              <a:t>Respuesta:</a:t>
            </a:r>
          </a:p>
          <a:p>
            <a:pPr eaLnBrk="1" hangingPunct="1"/>
            <a:r>
              <a:rPr lang="es-CL" altLang="es-CL" dirty="0" smtClean="0">
                <a:solidFill>
                  <a:srgbClr val="000000"/>
                </a:solidFill>
                <a:latin typeface="Verdana" pitchFamily="34" charset="0"/>
              </a:rPr>
              <a:t>En el circuito Serie  la intensidad es igual en todo el circuito.</a:t>
            </a:r>
          </a:p>
          <a:p>
            <a:pPr eaLnBrk="1" hangingPunct="1"/>
            <a:endParaRPr lang="es-CL" altLang="es-CL" dirty="0" smtClean="0">
              <a:solidFill>
                <a:srgbClr val="000000"/>
              </a:solidFill>
              <a:latin typeface="Verdana" pitchFamily="34" charset="0"/>
            </a:endParaRPr>
          </a:p>
          <a:p>
            <a:pPr eaLnBrk="1" hangingPunct="1"/>
            <a:r>
              <a:rPr lang="es-CL" altLang="es-CL" dirty="0" smtClean="0">
                <a:solidFill>
                  <a:srgbClr val="000000"/>
                </a:solidFill>
                <a:latin typeface="Verdana" pitchFamily="34" charset="0"/>
              </a:rPr>
              <a:t>En el circuito Paralelo la intensidad varía ya que se reparte en las distintas ramas del circuito</a:t>
            </a:r>
            <a:r>
              <a:rPr lang="es-CL" altLang="es-CL" dirty="0">
                <a:solidFill>
                  <a:srgbClr val="000000"/>
                </a:solidFill>
                <a:latin typeface="Verdana" pitchFamily="34" charset="0"/>
              </a:rPr>
              <a:t>. La suma de las intensidades que pasa por cada rama es igual a la intensidad total en el circuito.</a:t>
            </a:r>
            <a:endParaRPr lang="es-CL" altLang="es-CL" dirty="0"/>
          </a:p>
          <a:p>
            <a:pPr eaLnBrk="1" hangingPunct="1"/>
            <a:endParaRPr lang="es-CL" altLang="es-CL" dirty="0" smtClean="0">
              <a:solidFill>
                <a:srgbClr val="000000"/>
              </a:solidFill>
              <a:latin typeface="Verdana" pitchFamily="34" charset="0"/>
            </a:endParaRP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59</a:t>
            </a:fld>
            <a:endParaRPr lang="es-CL"/>
          </a:p>
        </p:txBody>
      </p:sp>
      <p:sp>
        <p:nvSpPr>
          <p:cNvPr id="3083" name="3 CuadroTexto"/>
          <p:cNvSpPr txBox="1">
            <a:spLocks noChangeArrowheads="1"/>
          </p:cNvSpPr>
          <p:nvPr/>
        </p:nvSpPr>
        <p:spPr bwMode="auto">
          <a:xfrm>
            <a:off x="1284038" y="1558533"/>
            <a:ext cx="695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3. </a:t>
            </a:r>
            <a:r>
              <a:rPr lang="es-CL" altLang="es-CL" dirty="0" smtClean="0">
                <a:solidFill>
                  <a:srgbClr val="000000"/>
                </a:solidFill>
                <a:latin typeface="Verdana" pitchFamily="34" charset="0"/>
              </a:rPr>
              <a:t>La intensidad de corriente. </a:t>
            </a:r>
          </a:p>
        </p:txBody>
      </p:sp>
    </p:spTree>
    <p:extLst>
      <p:ext uri="{BB962C8B-B14F-4D97-AF65-F5344CB8AC3E}">
        <p14:creationId xmlns:p14="http://schemas.microsoft.com/office/powerpoint/2010/main" val="299531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número de diapositiva"/>
          <p:cNvSpPr>
            <a:spLocks noGrp="1"/>
          </p:cNvSpPr>
          <p:nvPr>
            <p:ph type="sldNum" sz="quarter" idx="12"/>
          </p:nvPr>
        </p:nvSpPr>
        <p:spPr/>
        <p:txBody>
          <a:bodyPr/>
          <a:lstStyle/>
          <a:p>
            <a:pPr>
              <a:defRPr/>
            </a:pPr>
            <a:fld id="{F2EBB958-1342-449C-BDE6-E41B9518CE8F}" type="slidenum">
              <a:rPr lang="es-CL" smtClean="0"/>
              <a:pPr>
                <a:defRPr/>
              </a:pPr>
              <a:t>6</a:t>
            </a:fld>
            <a:endParaRPr lang="es-CL"/>
          </a:p>
        </p:txBody>
      </p:sp>
      <p:pic>
        <p:nvPicPr>
          <p:cNvPr id="54280" name="1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1113" y="2011363"/>
            <a:ext cx="13731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900" y="3740150"/>
            <a:ext cx="15843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Forma libre"/>
          <p:cNvSpPr/>
          <p:nvPr/>
        </p:nvSpPr>
        <p:spPr>
          <a:xfrm>
            <a:off x="3059113" y="3573463"/>
            <a:ext cx="2017712" cy="2735262"/>
          </a:xfrm>
          <a:custGeom>
            <a:avLst/>
            <a:gdLst>
              <a:gd name="connsiteX0" fmla="*/ 195771 w 2235348"/>
              <a:gd name="connsiteY0" fmla="*/ 0 h 2736573"/>
              <a:gd name="connsiteX1" fmla="*/ 1792923 w 2235348"/>
              <a:gd name="connsiteY1" fmla="*/ 97536 h 2736573"/>
              <a:gd name="connsiteX2" fmla="*/ 2231835 w 2235348"/>
              <a:gd name="connsiteY2" fmla="*/ 1060704 h 2736573"/>
              <a:gd name="connsiteX3" fmla="*/ 1975803 w 2235348"/>
              <a:gd name="connsiteY3" fmla="*/ 1682496 h 2736573"/>
              <a:gd name="connsiteX4" fmla="*/ 1561275 w 2235348"/>
              <a:gd name="connsiteY4" fmla="*/ 2255520 h 2736573"/>
              <a:gd name="connsiteX5" fmla="*/ 1158939 w 2235348"/>
              <a:gd name="connsiteY5" fmla="*/ 2560320 h 2736573"/>
              <a:gd name="connsiteX6" fmla="*/ 293307 w 2235348"/>
              <a:gd name="connsiteY6" fmla="*/ 2731008 h 2736573"/>
              <a:gd name="connsiteX7" fmla="*/ 25083 w 2235348"/>
              <a:gd name="connsiteY7" fmla="*/ 2670048 h 2736573"/>
              <a:gd name="connsiteX8" fmla="*/ 12891 w 2235348"/>
              <a:gd name="connsiteY8" fmla="*/ 2426208 h 2736573"/>
              <a:gd name="connsiteX9" fmla="*/ 37275 w 2235348"/>
              <a:gd name="connsiteY9" fmla="*/ 2426208 h 273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5348" h="2736573">
                <a:moveTo>
                  <a:pt x="195771" y="0"/>
                </a:moveTo>
                <a:lnTo>
                  <a:pt x="1792923" y="97536"/>
                </a:lnTo>
                <a:cubicBezTo>
                  <a:pt x="2132267" y="274320"/>
                  <a:pt x="2201355" y="796544"/>
                  <a:pt x="2231835" y="1060704"/>
                </a:cubicBezTo>
                <a:cubicBezTo>
                  <a:pt x="2262315" y="1324864"/>
                  <a:pt x="2087563" y="1483360"/>
                  <a:pt x="1975803" y="1682496"/>
                </a:cubicBezTo>
                <a:cubicBezTo>
                  <a:pt x="1864043" y="1881632"/>
                  <a:pt x="1697419" y="2109216"/>
                  <a:pt x="1561275" y="2255520"/>
                </a:cubicBezTo>
                <a:cubicBezTo>
                  <a:pt x="1425131" y="2401824"/>
                  <a:pt x="1370267" y="2481072"/>
                  <a:pt x="1158939" y="2560320"/>
                </a:cubicBezTo>
                <a:cubicBezTo>
                  <a:pt x="947611" y="2639568"/>
                  <a:pt x="482283" y="2712720"/>
                  <a:pt x="293307" y="2731008"/>
                </a:cubicBezTo>
                <a:cubicBezTo>
                  <a:pt x="104331" y="2749296"/>
                  <a:pt x="71819" y="2720848"/>
                  <a:pt x="25083" y="2670048"/>
                </a:cubicBezTo>
                <a:cubicBezTo>
                  <a:pt x="-21653" y="2619248"/>
                  <a:pt x="10859" y="2466848"/>
                  <a:pt x="12891" y="2426208"/>
                </a:cubicBezTo>
                <a:cubicBezTo>
                  <a:pt x="14923" y="2385568"/>
                  <a:pt x="26099" y="2405888"/>
                  <a:pt x="37275" y="2426208"/>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CL">
              <a:solidFill>
                <a:srgbClr val="FF0000"/>
              </a:solidFill>
            </a:endParaRPr>
          </a:p>
        </p:txBody>
      </p:sp>
      <p:pic>
        <p:nvPicPr>
          <p:cNvPr id="5428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l="41528" t="4681" r="39774" b="93451"/>
          <a:stretch>
            <a:fillRect/>
          </a:stretch>
        </p:blipFill>
        <p:spPr bwMode="auto">
          <a:xfrm>
            <a:off x="2987675" y="3743325"/>
            <a:ext cx="2825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0 Grupo"/>
          <p:cNvGrpSpPr/>
          <p:nvPr/>
        </p:nvGrpSpPr>
        <p:grpSpPr>
          <a:xfrm>
            <a:off x="4022725" y="2564904"/>
            <a:ext cx="4797598" cy="4293096"/>
            <a:chOff x="4022725" y="2564904"/>
            <a:chExt cx="4797598" cy="4293096"/>
          </a:xfrm>
        </p:grpSpPr>
        <p:sp>
          <p:nvSpPr>
            <p:cNvPr id="55303" name="2 CuadroTexto"/>
            <p:cNvSpPr txBox="1">
              <a:spLocks noChangeArrowheads="1"/>
            </p:cNvSpPr>
            <p:nvPr/>
          </p:nvSpPr>
          <p:spPr bwMode="auto">
            <a:xfrm>
              <a:off x="5796136" y="2564904"/>
              <a:ext cx="30241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Respuesta: </a:t>
              </a:r>
              <a:r>
                <a:rPr lang="es-CL" altLang="es-CL" dirty="0" smtClean="0">
                  <a:latin typeface="Verdana" pitchFamily="34" charset="0"/>
                </a:rPr>
                <a:t>Sí, </a:t>
              </a:r>
              <a:r>
                <a:rPr lang="es-CL" altLang="es-CL" dirty="0">
                  <a:latin typeface="Verdana" pitchFamily="34" charset="0"/>
                </a:rPr>
                <a:t>ahora </a:t>
              </a:r>
              <a:r>
                <a:rPr lang="es-CL" altLang="es-CL" dirty="0" smtClean="0">
                  <a:latin typeface="Verdana" pitchFamily="34" charset="0"/>
                </a:rPr>
                <a:t>sí </a:t>
              </a:r>
              <a:r>
                <a:rPr lang="es-CL" altLang="es-CL" dirty="0">
                  <a:latin typeface="Verdana" pitchFamily="34" charset="0"/>
                </a:rPr>
                <a:t>se enciende.</a:t>
              </a:r>
            </a:p>
            <a:p>
              <a:pPr eaLnBrk="1" hangingPunct="1"/>
              <a:r>
                <a:rPr lang="es-CL" altLang="es-CL" dirty="0">
                  <a:latin typeface="Verdana" pitchFamily="34" charset="0"/>
                </a:rPr>
                <a:t>Esto se debe a que las conexiones se hicieron de manera que la corriente eléctrica pueda circular entre la pila a la ampolleta. </a:t>
              </a:r>
            </a:p>
            <a:p>
              <a:pPr eaLnBrk="1" hangingPunct="1"/>
              <a:r>
                <a:rPr lang="es-CL" altLang="es-CL" dirty="0">
                  <a:latin typeface="Verdana" pitchFamily="34" charset="0"/>
                </a:rPr>
                <a:t>En otras palabras, en este caso se armó un circuito eléctrico.</a:t>
              </a:r>
            </a:p>
          </p:txBody>
        </p:sp>
        <p:sp>
          <p:nvSpPr>
            <p:cNvPr id="6" name="5 Flecha curvada hacia la izquierda"/>
            <p:cNvSpPr/>
            <p:nvPr/>
          </p:nvSpPr>
          <p:spPr>
            <a:xfrm>
              <a:off x="4022725" y="2708275"/>
              <a:ext cx="1557338" cy="4149725"/>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rgbClr val="00B050"/>
                </a:solidFill>
              </a:endParaRPr>
            </a:p>
          </p:txBody>
        </p:sp>
      </p:grpSp>
      <p:sp>
        <p:nvSpPr>
          <p:cNvPr id="16" name="15 CuadroTexto"/>
          <p:cNvSpPr txBox="1">
            <a:spLocks noChangeArrowheads="1"/>
          </p:cNvSpPr>
          <p:nvPr/>
        </p:nvSpPr>
        <p:spPr bwMode="auto">
          <a:xfrm>
            <a:off x="1331913" y="1557338"/>
            <a:ext cx="292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3° opción de conexión: </a:t>
            </a:r>
          </a:p>
        </p:txBody>
      </p:sp>
      <p:sp>
        <p:nvSpPr>
          <p:cNvPr id="10" name="9 CuadroTexto"/>
          <p:cNvSpPr txBox="1">
            <a:spLocks noChangeArrowheads="1"/>
          </p:cNvSpPr>
          <p:nvPr/>
        </p:nvSpPr>
        <p:spPr bwMode="auto">
          <a:xfrm>
            <a:off x="5220072" y="1988840"/>
            <a:ext cx="360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¿Se encenderá </a:t>
            </a:r>
            <a:r>
              <a:rPr lang="es-CL" altLang="es-CL" dirty="0" smtClean="0">
                <a:latin typeface="Verdana" pitchFamily="34" charset="0"/>
              </a:rPr>
              <a:t>la </a:t>
            </a:r>
            <a:r>
              <a:rPr lang="es-CL" altLang="es-CL" dirty="0">
                <a:latin typeface="Verdana" pitchFamily="34" charset="0"/>
              </a:rPr>
              <a:t>ampolleta?</a:t>
            </a:r>
          </a:p>
        </p:txBody>
      </p:sp>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1841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2 CuadroTexto"/>
          <p:cNvSpPr txBox="1">
            <a:spLocks noChangeArrowheads="1"/>
          </p:cNvSpPr>
          <p:nvPr/>
        </p:nvSpPr>
        <p:spPr bwMode="auto">
          <a:xfrm>
            <a:off x="1043608" y="2780928"/>
            <a:ext cx="775245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latin typeface="Verdana" pitchFamily="34" charset="0"/>
              </a:rPr>
              <a:t>Cuando un circuito tiene varias resistencias resulta de gran utilidad calcular la resistencia total del circuito, llamada también  </a:t>
            </a:r>
            <a:r>
              <a:rPr lang="es-CL" altLang="es-CL" b="1" dirty="0" smtClean="0">
                <a:solidFill>
                  <a:srgbClr val="000000"/>
                </a:solidFill>
                <a:latin typeface="Verdana" pitchFamily="34" charset="0"/>
              </a:rPr>
              <a:t>la resistencia equivalente</a:t>
            </a:r>
            <a:r>
              <a:rPr lang="es-CL" altLang="es-CL" dirty="0" smtClean="0">
                <a:solidFill>
                  <a:srgbClr val="000000"/>
                </a:solidFill>
                <a:latin typeface="Verdana" pitchFamily="34" charset="0"/>
              </a:rPr>
              <a:t>.</a:t>
            </a:r>
          </a:p>
          <a:p>
            <a:pPr eaLnBrk="1" hangingPunct="1"/>
            <a:endParaRPr lang="es-CL" altLang="es-CL" dirty="0" smtClean="0">
              <a:solidFill>
                <a:srgbClr val="000000"/>
              </a:solidFill>
              <a:latin typeface="Verdana" pitchFamily="34" charset="0"/>
            </a:endParaRPr>
          </a:p>
          <a:p>
            <a:pPr eaLnBrk="1" hangingPunct="1"/>
            <a:r>
              <a:rPr lang="es-CL" altLang="es-CL" dirty="0" smtClean="0">
                <a:solidFill>
                  <a:srgbClr val="000000"/>
                </a:solidFill>
                <a:latin typeface="Verdana" pitchFamily="34" charset="0"/>
              </a:rPr>
              <a:t>La resistencia equivalente es, como su nombre lo dice, equivalente a la totalidad de las resistencias del circuito.</a:t>
            </a:r>
          </a:p>
          <a:p>
            <a:pPr eaLnBrk="1" hangingPunct="1"/>
            <a:endParaRPr lang="es-CL" altLang="es-CL" dirty="0" smtClean="0">
              <a:solidFill>
                <a:srgbClr val="000000"/>
              </a:solidFill>
              <a:latin typeface="Verdana" pitchFamily="34" charset="0"/>
            </a:endParaRPr>
          </a:p>
          <a:p>
            <a:pPr eaLnBrk="1" hangingPunct="1"/>
            <a:r>
              <a:rPr lang="es-CL" altLang="es-CL" dirty="0" smtClean="0">
                <a:solidFill>
                  <a:srgbClr val="000000"/>
                </a:solidFill>
                <a:latin typeface="Verdana" pitchFamily="34" charset="0"/>
              </a:rPr>
              <a:t>Para calcular la resistencia equivalente hay que conocer el tipo de circuito ya que la fórmula varía si éste es serie o paralelo.</a:t>
            </a:r>
          </a:p>
        </p:txBody>
      </p:sp>
      <p:sp>
        <p:nvSpPr>
          <p:cNvPr id="13" name="12 Marcador de número de diapositiva"/>
          <p:cNvSpPr>
            <a:spLocks noGrp="1"/>
          </p:cNvSpPr>
          <p:nvPr>
            <p:ph type="sldNum" sz="quarter" idx="12"/>
          </p:nvPr>
        </p:nvSpPr>
        <p:spPr/>
        <p:txBody>
          <a:bodyPr/>
          <a:lstStyle/>
          <a:p>
            <a:pPr>
              <a:defRPr/>
            </a:pPr>
            <a:fld id="{71DF0F1A-4C7E-4030-9B6E-DE55BC1D50F5}" type="slidenum">
              <a:rPr lang="es-CL" smtClean="0"/>
              <a:pPr>
                <a:defRPr/>
              </a:pPr>
              <a:t>60</a:t>
            </a:fld>
            <a:endParaRPr lang="es-CL"/>
          </a:p>
        </p:txBody>
      </p:sp>
      <p:sp>
        <p:nvSpPr>
          <p:cNvPr id="3083" name="3 CuadroTexto"/>
          <p:cNvSpPr txBox="1">
            <a:spLocks noChangeArrowheads="1"/>
          </p:cNvSpPr>
          <p:nvPr/>
        </p:nvSpPr>
        <p:spPr bwMode="auto">
          <a:xfrm>
            <a:off x="1284038" y="1558533"/>
            <a:ext cx="6955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Circuito en serie y circuito paralelo.</a:t>
            </a:r>
          </a:p>
          <a:p>
            <a:pPr eaLnBrk="1" hangingPunct="1"/>
            <a:r>
              <a:rPr lang="es-CL" altLang="es-CL" b="1" dirty="0" smtClean="0">
                <a:solidFill>
                  <a:srgbClr val="000000"/>
                </a:solidFill>
                <a:latin typeface="Verdana" pitchFamily="34" charset="0"/>
              </a:rPr>
              <a:t>Diferencia 4.</a:t>
            </a:r>
            <a:r>
              <a:rPr lang="es-CL" altLang="es-CL" dirty="0">
                <a:solidFill>
                  <a:srgbClr val="000000"/>
                </a:solidFill>
                <a:latin typeface="Verdana" pitchFamily="34" charset="0"/>
              </a:rPr>
              <a:t> La forma de calcular las resistencias totales o resistencia </a:t>
            </a:r>
            <a:r>
              <a:rPr lang="es-CL" altLang="es-CL" dirty="0" smtClean="0">
                <a:solidFill>
                  <a:srgbClr val="000000"/>
                </a:solidFill>
                <a:latin typeface="Verdana" pitchFamily="34" charset="0"/>
              </a:rPr>
              <a:t>equivalente.</a:t>
            </a:r>
            <a:endParaRPr lang="es-CL" altLang="es-CL" dirty="0">
              <a:solidFill>
                <a:srgbClr val="000000"/>
              </a:solidFill>
              <a:latin typeface="Verdana" pitchFamily="34" charset="0"/>
            </a:endParaRPr>
          </a:p>
        </p:txBody>
      </p:sp>
    </p:spTree>
    <p:extLst>
      <p:ext uri="{BB962C8B-B14F-4D97-AF65-F5344CB8AC3E}">
        <p14:creationId xmlns:p14="http://schemas.microsoft.com/office/powerpoint/2010/main" val="4179011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número de diapositiva"/>
          <p:cNvSpPr>
            <a:spLocks noGrp="1"/>
          </p:cNvSpPr>
          <p:nvPr>
            <p:ph type="sldNum" sz="quarter" idx="12"/>
          </p:nvPr>
        </p:nvSpPr>
        <p:spPr/>
        <p:txBody>
          <a:bodyPr/>
          <a:lstStyle/>
          <a:p>
            <a:pPr>
              <a:defRPr/>
            </a:pPr>
            <a:fld id="{FE4CD8DD-C45A-49D8-933A-25449DEBECC8}" type="slidenum">
              <a:rPr lang="es-CL" smtClean="0"/>
              <a:pPr>
                <a:defRPr/>
              </a:pPr>
              <a:t>61</a:t>
            </a:fld>
            <a:endParaRPr lang="es-CL"/>
          </a:p>
        </p:txBody>
      </p:sp>
      <p:sp>
        <p:nvSpPr>
          <p:cNvPr id="12" name="3 CuadroTexto"/>
          <p:cNvSpPr txBox="1">
            <a:spLocks noChangeArrowheads="1"/>
          </p:cNvSpPr>
          <p:nvPr/>
        </p:nvSpPr>
        <p:spPr bwMode="auto">
          <a:xfrm>
            <a:off x="1331640" y="1556792"/>
            <a:ext cx="695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Cálculo de resistencias equivalentes según tipo de circuito.</a:t>
            </a:r>
          </a:p>
        </p:txBody>
      </p:sp>
      <p:grpSp>
        <p:nvGrpSpPr>
          <p:cNvPr id="50" name="49 Grupo"/>
          <p:cNvGrpSpPr/>
          <p:nvPr/>
        </p:nvGrpSpPr>
        <p:grpSpPr>
          <a:xfrm>
            <a:off x="1763688" y="2780928"/>
            <a:ext cx="3884054" cy="305180"/>
            <a:chOff x="1403648" y="2564904"/>
            <a:chExt cx="3884054" cy="305180"/>
          </a:xfrm>
        </p:grpSpPr>
        <p:grpSp>
          <p:nvGrpSpPr>
            <p:cNvPr id="36" name="35 Grupo"/>
            <p:cNvGrpSpPr/>
            <p:nvPr/>
          </p:nvGrpSpPr>
          <p:grpSpPr>
            <a:xfrm>
              <a:off x="1547664" y="2564904"/>
              <a:ext cx="3574442" cy="305180"/>
              <a:chOff x="1547664" y="2564904"/>
              <a:chExt cx="3574442" cy="305180"/>
            </a:xfrm>
          </p:grpSpPr>
          <p:sp>
            <p:nvSpPr>
              <p:cNvPr id="3" name="2 Rectángulo"/>
              <p:cNvSpPr/>
              <p:nvPr/>
            </p:nvSpPr>
            <p:spPr>
              <a:xfrm>
                <a:off x="1944564" y="2564904"/>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R1</a:t>
                </a:r>
                <a:endParaRPr lang="es-CL">
                  <a:solidFill>
                    <a:schemeClr val="tx1"/>
                  </a:solidFill>
                </a:endParaRPr>
              </a:p>
            </p:txBody>
          </p:sp>
          <p:sp>
            <p:nvSpPr>
              <p:cNvPr id="15" name="14 Rectángulo"/>
              <p:cNvSpPr/>
              <p:nvPr/>
            </p:nvSpPr>
            <p:spPr>
              <a:xfrm>
                <a:off x="2952676" y="2564904"/>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R2</a:t>
                </a:r>
                <a:endParaRPr lang="es-CL">
                  <a:solidFill>
                    <a:schemeClr val="tx1"/>
                  </a:solidFill>
                </a:endParaRPr>
              </a:p>
            </p:txBody>
          </p:sp>
          <p:sp>
            <p:nvSpPr>
              <p:cNvPr id="19" name="18 Rectángulo"/>
              <p:cNvSpPr/>
              <p:nvPr/>
            </p:nvSpPr>
            <p:spPr>
              <a:xfrm>
                <a:off x="3960788" y="2582052"/>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R3</a:t>
                </a:r>
                <a:endParaRPr lang="es-CL">
                  <a:solidFill>
                    <a:schemeClr val="tx1"/>
                  </a:solidFill>
                </a:endParaRPr>
              </a:p>
            </p:txBody>
          </p:sp>
          <p:cxnSp>
            <p:nvCxnSpPr>
              <p:cNvPr id="5" name="4 Conector recto"/>
              <p:cNvCxnSpPr>
                <a:stCxn id="3" idx="3"/>
                <a:endCxn id="15" idx="1"/>
              </p:cNvCxnSpPr>
              <p:nvPr/>
            </p:nvCxnSpPr>
            <p:spPr>
              <a:xfrm>
                <a:off x="2555776" y="2708920"/>
                <a:ext cx="39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3563888" y="2696411"/>
                <a:ext cx="39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4572000" y="2717684"/>
                <a:ext cx="550106"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547664" y="2717684"/>
                <a:ext cx="39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38 Elipse"/>
            <p:cNvSpPr/>
            <p:nvPr/>
          </p:nvSpPr>
          <p:spPr>
            <a:xfrm>
              <a:off x="1403648" y="2636912"/>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46 Elipse"/>
            <p:cNvSpPr/>
            <p:nvPr/>
          </p:nvSpPr>
          <p:spPr>
            <a:xfrm>
              <a:off x="5143686" y="2636912"/>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51" name="50 Grupo"/>
          <p:cNvGrpSpPr/>
          <p:nvPr/>
        </p:nvGrpSpPr>
        <p:grpSpPr>
          <a:xfrm>
            <a:off x="2195736" y="4365104"/>
            <a:ext cx="2627436" cy="1287380"/>
            <a:chOff x="1835696" y="3581780"/>
            <a:chExt cx="2627436" cy="1287380"/>
          </a:xfrm>
        </p:grpSpPr>
        <p:grpSp>
          <p:nvGrpSpPr>
            <p:cNvPr id="38" name="37 Grupo"/>
            <p:cNvGrpSpPr/>
            <p:nvPr/>
          </p:nvGrpSpPr>
          <p:grpSpPr>
            <a:xfrm>
              <a:off x="1944564" y="3645024"/>
              <a:ext cx="2518568" cy="1152128"/>
              <a:chOff x="1944564" y="3645024"/>
              <a:chExt cx="2518568" cy="1152128"/>
            </a:xfrm>
          </p:grpSpPr>
          <p:sp>
            <p:nvSpPr>
              <p:cNvPr id="16" name="15 Rectángulo"/>
              <p:cNvSpPr/>
              <p:nvPr/>
            </p:nvSpPr>
            <p:spPr>
              <a:xfrm rot="5400000">
                <a:off x="2161837" y="4077072"/>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R1</a:t>
                </a:r>
                <a:endParaRPr lang="es-CL">
                  <a:solidFill>
                    <a:schemeClr val="tx1"/>
                  </a:solidFill>
                </a:endParaRPr>
              </a:p>
            </p:txBody>
          </p:sp>
          <p:sp>
            <p:nvSpPr>
              <p:cNvPr id="17" name="16 Rectángulo"/>
              <p:cNvSpPr/>
              <p:nvPr/>
            </p:nvSpPr>
            <p:spPr>
              <a:xfrm rot="5400000">
                <a:off x="4013510" y="4107166"/>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R3</a:t>
                </a:r>
                <a:endParaRPr lang="es-CL">
                  <a:solidFill>
                    <a:schemeClr val="tx1"/>
                  </a:solidFill>
                </a:endParaRPr>
              </a:p>
            </p:txBody>
          </p:sp>
          <p:sp>
            <p:nvSpPr>
              <p:cNvPr id="18" name="17 Rectángulo"/>
              <p:cNvSpPr/>
              <p:nvPr/>
            </p:nvSpPr>
            <p:spPr>
              <a:xfrm rot="5400000">
                <a:off x="3096692" y="4077072"/>
                <a:ext cx="61121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R2</a:t>
                </a:r>
                <a:endParaRPr lang="es-CL">
                  <a:solidFill>
                    <a:schemeClr val="tx1"/>
                  </a:solidFill>
                </a:endParaRPr>
              </a:p>
            </p:txBody>
          </p:sp>
          <p:cxnSp>
            <p:nvCxnSpPr>
              <p:cNvPr id="23" name="22 Conector recto"/>
              <p:cNvCxnSpPr>
                <a:endCxn id="17" idx="1"/>
              </p:cNvCxnSpPr>
              <p:nvPr/>
            </p:nvCxnSpPr>
            <p:spPr>
              <a:xfrm flipH="1">
                <a:off x="4319116" y="3661792"/>
                <a:ext cx="16326" cy="2837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944564" y="3645024"/>
                <a:ext cx="2374552"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944564" y="4797152"/>
                <a:ext cx="23394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a:endCxn id="18" idx="1"/>
              </p:cNvCxnSpPr>
              <p:nvPr/>
            </p:nvCxnSpPr>
            <p:spPr>
              <a:xfrm flipH="1">
                <a:off x="3402298" y="3668925"/>
                <a:ext cx="16326" cy="24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a:off x="4266394" y="4556788"/>
                <a:ext cx="24699" cy="240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8" idx="3"/>
              </p:cNvCxnSpPr>
              <p:nvPr/>
            </p:nvCxnSpPr>
            <p:spPr>
              <a:xfrm flipH="1">
                <a:off x="3393279" y="4526694"/>
                <a:ext cx="9019" cy="27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flipH="1">
                <a:off x="2451627" y="3645024"/>
                <a:ext cx="16326" cy="24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H="1">
                <a:off x="2444384" y="4550595"/>
                <a:ext cx="16326" cy="24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47 Elipse"/>
            <p:cNvSpPr/>
            <p:nvPr/>
          </p:nvSpPr>
          <p:spPr>
            <a:xfrm>
              <a:off x="1835696" y="3581780"/>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48 Elipse"/>
            <p:cNvSpPr/>
            <p:nvPr/>
          </p:nvSpPr>
          <p:spPr>
            <a:xfrm>
              <a:off x="1835696" y="4733908"/>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cxnSp>
        <p:nvCxnSpPr>
          <p:cNvPr id="42" name="41 Conector recto de flecha"/>
          <p:cNvCxnSpPr/>
          <p:nvPr/>
        </p:nvCxnSpPr>
        <p:spPr>
          <a:xfrm flipV="1">
            <a:off x="5940152" y="2924944"/>
            <a:ext cx="720080" cy="21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2" name="51 Grupo"/>
          <p:cNvGrpSpPr/>
          <p:nvPr/>
        </p:nvGrpSpPr>
        <p:grpSpPr>
          <a:xfrm>
            <a:off x="6804248" y="2636912"/>
            <a:ext cx="1650902" cy="432048"/>
            <a:chOff x="6732240" y="2492896"/>
            <a:chExt cx="1650902" cy="432048"/>
          </a:xfrm>
        </p:grpSpPr>
        <p:sp>
          <p:nvSpPr>
            <p:cNvPr id="44" name="43 Rectángulo"/>
            <p:cNvSpPr/>
            <p:nvPr/>
          </p:nvSpPr>
          <p:spPr>
            <a:xfrm>
              <a:off x="7164288" y="2492896"/>
              <a:ext cx="792088" cy="4320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R </a:t>
              </a:r>
              <a:r>
                <a:rPr lang="es-CL" dirty="0" err="1" smtClean="0">
                  <a:solidFill>
                    <a:schemeClr val="tx1"/>
                  </a:solidFill>
                </a:rPr>
                <a:t>Eq</a:t>
              </a:r>
              <a:endParaRPr lang="es-CL" dirty="0">
                <a:solidFill>
                  <a:schemeClr val="tx1"/>
                </a:solidFill>
              </a:endParaRPr>
            </a:p>
          </p:txBody>
        </p:sp>
        <p:sp>
          <p:nvSpPr>
            <p:cNvPr id="55" name="54 Elipse"/>
            <p:cNvSpPr/>
            <p:nvPr/>
          </p:nvSpPr>
          <p:spPr>
            <a:xfrm>
              <a:off x="8239126" y="2636912"/>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55 Elipse"/>
            <p:cNvSpPr/>
            <p:nvPr/>
          </p:nvSpPr>
          <p:spPr>
            <a:xfrm>
              <a:off x="6732240" y="2668510"/>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46" name="45 Conector recto"/>
            <p:cNvCxnSpPr>
              <a:stCxn id="44" idx="3"/>
            </p:cNvCxnSpPr>
            <p:nvPr/>
          </p:nvCxnSpPr>
          <p:spPr>
            <a:xfrm flipV="1">
              <a:off x="7956376" y="2696411"/>
              <a:ext cx="282750" cy="12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flipV="1">
              <a:off x="6876256" y="2708920"/>
              <a:ext cx="282750" cy="12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63 Conector recto de flecha"/>
          <p:cNvCxnSpPr/>
          <p:nvPr/>
        </p:nvCxnSpPr>
        <p:spPr>
          <a:xfrm flipV="1">
            <a:off x="5796136" y="5013176"/>
            <a:ext cx="720080" cy="21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68 Grupo"/>
          <p:cNvGrpSpPr/>
          <p:nvPr/>
        </p:nvGrpSpPr>
        <p:grpSpPr>
          <a:xfrm>
            <a:off x="6804248" y="4725144"/>
            <a:ext cx="1650902" cy="432048"/>
            <a:chOff x="6732240" y="2492896"/>
            <a:chExt cx="1650902" cy="432048"/>
          </a:xfrm>
        </p:grpSpPr>
        <p:sp>
          <p:nvSpPr>
            <p:cNvPr id="70" name="69 Rectángulo"/>
            <p:cNvSpPr/>
            <p:nvPr/>
          </p:nvSpPr>
          <p:spPr>
            <a:xfrm>
              <a:off x="7164288" y="2492896"/>
              <a:ext cx="792088" cy="4320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mtClean="0">
                  <a:solidFill>
                    <a:schemeClr val="tx1"/>
                  </a:solidFill>
                </a:rPr>
                <a:t>R </a:t>
              </a:r>
              <a:r>
                <a:rPr lang="es-CL" err="1" smtClean="0">
                  <a:solidFill>
                    <a:schemeClr val="tx1"/>
                  </a:solidFill>
                </a:rPr>
                <a:t>Eq</a:t>
              </a:r>
              <a:endParaRPr lang="es-CL">
                <a:solidFill>
                  <a:schemeClr val="tx1"/>
                </a:solidFill>
              </a:endParaRPr>
            </a:p>
          </p:txBody>
        </p:sp>
        <p:sp>
          <p:nvSpPr>
            <p:cNvPr id="71" name="70 Elipse"/>
            <p:cNvSpPr/>
            <p:nvPr/>
          </p:nvSpPr>
          <p:spPr>
            <a:xfrm>
              <a:off x="8239126" y="2636912"/>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2" name="71 Elipse"/>
            <p:cNvSpPr/>
            <p:nvPr/>
          </p:nvSpPr>
          <p:spPr>
            <a:xfrm>
              <a:off x="6732240" y="2668510"/>
              <a:ext cx="144016" cy="1352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73" name="72 Conector recto"/>
            <p:cNvCxnSpPr>
              <a:stCxn id="70" idx="3"/>
            </p:cNvCxnSpPr>
            <p:nvPr/>
          </p:nvCxnSpPr>
          <p:spPr>
            <a:xfrm flipV="1">
              <a:off x="7956376" y="2696411"/>
              <a:ext cx="282750" cy="12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flipV="1">
              <a:off x="6876256" y="2708920"/>
              <a:ext cx="282750" cy="12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64 CuadroTexto"/>
          <p:cNvSpPr txBox="1"/>
          <p:nvPr/>
        </p:nvSpPr>
        <p:spPr>
          <a:xfrm>
            <a:off x="6660232" y="3284985"/>
            <a:ext cx="2088232" cy="646331"/>
          </a:xfrm>
          <a:prstGeom prst="rect">
            <a:avLst/>
          </a:prstGeom>
          <a:noFill/>
        </p:spPr>
        <p:txBody>
          <a:bodyPr wrap="square" rtlCol="0">
            <a:spAutoFit/>
          </a:bodyPr>
          <a:lstStyle/>
          <a:p>
            <a:r>
              <a:rPr lang="es-CL" dirty="0" err="1"/>
              <a:t>R</a:t>
            </a:r>
            <a:r>
              <a:rPr lang="es-CL" baseline="-25000" dirty="0" err="1"/>
              <a:t>eq</a:t>
            </a:r>
            <a:r>
              <a:rPr lang="es-CL" dirty="0"/>
              <a:t> = </a:t>
            </a:r>
            <a:r>
              <a:rPr lang="es-CL" sz="1400" dirty="0"/>
              <a:t>R1 + R2 + R3</a:t>
            </a:r>
          </a:p>
          <a:p>
            <a:endParaRPr lang="es-CL" dirty="0"/>
          </a:p>
        </p:txBody>
      </p:sp>
      <p:sp>
        <p:nvSpPr>
          <p:cNvPr id="66" name="65 CuadroTexto"/>
          <p:cNvSpPr txBox="1"/>
          <p:nvPr/>
        </p:nvSpPr>
        <p:spPr>
          <a:xfrm>
            <a:off x="1043608" y="2204864"/>
            <a:ext cx="461665" cy="1224136"/>
          </a:xfrm>
          <a:prstGeom prst="rect">
            <a:avLst/>
          </a:prstGeom>
          <a:noFill/>
        </p:spPr>
        <p:txBody>
          <a:bodyPr vert="vert270" wrap="square" rtlCol="0">
            <a:spAutoFit/>
          </a:bodyPr>
          <a:lstStyle/>
          <a:p>
            <a:r>
              <a:rPr lang="es-CL" b="1" dirty="0" smtClean="0">
                <a:latin typeface="Verdana" panose="020B0604030504040204" pitchFamily="34" charset="0"/>
                <a:ea typeface="Verdana" panose="020B0604030504040204" pitchFamily="34" charset="0"/>
                <a:cs typeface="Verdana" panose="020B0604030504040204" pitchFamily="34" charset="0"/>
              </a:rPr>
              <a:t>SERIE</a:t>
            </a:r>
            <a:endParaRPr 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78" name="77 CuadroTexto"/>
          <p:cNvSpPr txBox="1"/>
          <p:nvPr/>
        </p:nvSpPr>
        <p:spPr>
          <a:xfrm>
            <a:off x="1053205" y="4221088"/>
            <a:ext cx="461665" cy="1584176"/>
          </a:xfrm>
          <a:prstGeom prst="rect">
            <a:avLst/>
          </a:prstGeom>
          <a:noFill/>
        </p:spPr>
        <p:txBody>
          <a:bodyPr vert="vert270" wrap="square" rtlCol="0">
            <a:spAutoFit/>
          </a:bodyPr>
          <a:lstStyle/>
          <a:p>
            <a:r>
              <a:rPr lang="es-CL" b="1" smtClean="0">
                <a:latin typeface="Verdana" panose="020B0604030504040204" pitchFamily="34" charset="0"/>
                <a:ea typeface="Verdana" panose="020B0604030504040204" pitchFamily="34" charset="0"/>
                <a:cs typeface="Verdana" panose="020B0604030504040204" pitchFamily="34" charset="0"/>
              </a:rPr>
              <a:t>PARALELO</a:t>
            </a:r>
            <a:endParaRPr lang="es-CL" b="1">
              <a:latin typeface="Verdana" panose="020B0604030504040204" pitchFamily="34" charset="0"/>
              <a:ea typeface="Verdana" panose="020B0604030504040204" pitchFamily="34" charset="0"/>
              <a:cs typeface="Verdana" panose="020B0604030504040204" pitchFamily="34" charset="0"/>
            </a:endParaRPr>
          </a:p>
        </p:txBody>
      </p:sp>
      <p:sp>
        <p:nvSpPr>
          <p:cNvPr id="75" name="74 CuadroTexto"/>
          <p:cNvSpPr txBox="1"/>
          <p:nvPr/>
        </p:nvSpPr>
        <p:spPr>
          <a:xfrm>
            <a:off x="6732240" y="5453988"/>
            <a:ext cx="1437519" cy="369332"/>
          </a:xfrm>
          <a:prstGeom prst="rect">
            <a:avLst/>
          </a:prstGeom>
          <a:noFill/>
        </p:spPr>
        <p:txBody>
          <a:bodyPr wrap="square" rtlCol="0">
            <a:spAutoFit/>
          </a:bodyPr>
          <a:lstStyle/>
          <a:p>
            <a:endParaRPr lang="es-CL"/>
          </a:p>
        </p:txBody>
      </p:sp>
      <p:pic>
        <p:nvPicPr>
          <p:cNvPr id="890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49995" b="9572"/>
          <a:stretch>
            <a:fillRect/>
          </a:stretch>
        </p:blipFill>
        <p:spPr bwMode="auto">
          <a:xfrm>
            <a:off x="6226621" y="5462400"/>
            <a:ext cx="2917379" cy="41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número de diapositiva"/>
          <p:cNvSpPr>
            <a:spLocks noGrp="1"/>
          </p:cNvSpPr>
          <p:nvPr>
            <p:ph type="sldNum" sz="quarter" idx="12"/>
          </p:nvPr>
        </p:nvSpPr>
        <p:spPr/>
        <p:txBody>
          <a:bodyPr/>
          <a:lstStyle/>
          <a:p>
            <a:pPr>
              <a:defRPr/>
            </a:pPr>
            <a:fld id="{B00400C8-C750-4DE1-8C2A-2E8A13F01B26}" type="slidenum">
              <a:rPr lang="es-CL" smtClean="0"/>
              <a:pPr>
                <a:defRPr/>
              </a:pPr>
              <a:t>62</a:t>
            </a:fld>
            <a:endParaRPr lang="es-CL"/>
          </a:p>
        </p:txBody>
      </p:sp>
      <p:sp>
        <p:nvSpPr>
          <p:cNvPr id="2" name="1 CuadroTexto"/>
          <p:cNvSpPr txBox="1">
            <a:spLocks noChangeArrowheads="1"/>
          </p:cNvSpPr>
          <p:nvPr/>
        </p:nvSpPr>
        <p:spPr bwMode="auto">
          <a:xfrm>
            <a:off x="899592" y="1630144"/>
            <a:ext cx="7993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smtClean="0">
                <a:solidFill>
                  <a:srgbClr val="000000"/>
                </a:solidFill>
                <a:latin typeface="Verdana" pitchFamily="34" charset="0"/>
              </a:rPr>
              <a:t>¿Cuál es la resistencia equivalente del siguiente circuito?</a:t>
            </a:r>
            <a:endParaRPr lang="es-CL" altLang="es-CL">
              <a:solidFill>
                <a:srgbClr val="000000"/>
              </a:solidFill>
              <a:latin typeface="Verdana" pitchFamily="34" charset="0"/>
            </a:endParaRPr>
          </a:p>
          <a:p>
            <a:pPr eaLnBrk="1" hangingPunct="1"/>
            <a:endParaRPr lang="es-CL" altLang="es-CL">
              <a:solidFill>
                <a:srgbClr val="000000"/>
              </a:solidFill>
              <a:latin typeface="Verdana" pitchFamily="34"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292080" y="2276872"/>
            <a:ext cx="1584176" cy="923330"/>
          </a:xfrm>
          <a:prstGeom prst="rect">
            <a:avLst/>
          </a:prstGeom>
        </p:spPr>
        <p:txBody>
          <a:bodyPr wrap="square">
            <a:spAutoFit/>
          </a:bodyPr>
          <a:lstStyle/>
          <a:p>
            <a:r>
              <a:rPr lang="es-CL" dirty="0" smtClean="0"/>
              <a:t>Datos:</a:t>
            </a:r>
            <a:endParaRPr lang="es-CL" dirty="0"/>
          </a:p>
          <a:p>
            <a:r>
              <a:rPr lang="es-CL" dirty="0"/>
              <a:t>R1 = </a:t>
            </a:r>
            <a:r>
              <a:rPr lang="es-CL" dirty="0" smtClean="0"/>
              <a:t>6 </a:t>
            </a:r>
            <a:r>
              <a:rPr lang="es-CL" dirty="0"/>
              <a:t>Ω </a:t>
            </a:r>
          </a:p>
          <a:p>
            <a:r>
              <a:rPr lang="es-CL" dirty="0"/>
              <a:t>R2 = </a:t>
            </a:r>
            <a:r>
              <a:rPr lang="es-CL" dirty="0" smtClean="0"/>
              <a:t>12 </a:t>
            </a:r>
            <a:r>
              <a:rPr lang="es-CL" dirty="0"/>
              <a:t>Ω </a:t>
            </a:r>
          </a:p>
        </p:txBody>
      </p:sp>
      <p:sp>
        <p:nvSpPr>
          <p:cNvPr id="4" name="3 Rectángulo"/>
          <p:cNvSpPr/>
          <p:nvPr/>
        </p:nvSpPr>
        <p:spPr>
          <a:xfrm>
            <a:off x="2051720" y="234888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a:off x="2555776" y="227687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16 Imagen"/>
          <p:cNvPicPr/>
          <p:nvPr/>
        </p:nvPicPr>
        <p:blipFill rotWithShape="1">
          <a:blip r:embed="rId4" cstate="print"/>
          <a:srcRect l="27515" t="37651" r="45908" b="39525"/>
          <a:stretch/>
        </p:blipFill>
        <p:spPr bwMode="auto">
          <a:xfrm>
            <a:off x="2843808" y="2060848"/>
            <a:ext cx="1800201" cy="1296144"/>
          </a:xfrm>
          <a:prstGeom prst="rect">
            <a:avLst/>
          </a:prstGeom>
          <a:noFill/>
          <a:ln>
            <a:noFill/>
          </a:ln>
          <a:extLst>
            <a:ext uri="{53640926-AAD7-44D8-BBD7-CCE9431645EC}">
              <a14:shadowObscured xmlns:a14="http://schemas.microsoft.com/office/drawing/2010/main"/>
            </a:ext>
          </a:extLst>
        </p:spPr>
      </p:pic>
      <p:grpSp>
        <p:nvGrpSpPr>
          <p:cNvPr id="12" name="11 Grupo"/>
          <p:cNvGrpSpPr/>
          <p:nvPr/>
        </p:nvGrpSpPr>
        <p:grpSpPr>
          <a:xfrm>
            <a:off x="1187624" y="3501008"/>
            <a:ext cx="7056437" cy="3139321"/>
            <a:chOff x="1187624" y="3501008"/>
            <a:chExt cx="7056437" cy="3139321"/>
          </a:xfrm>
        </p:grpSpPr>
        <p:sp>
          <p:nvSpPr>
            <p:cNvPr id="81929" name="2 CuadroTexto"/>
            <p:cNvSpPr txBox="1">
              <a:spLocks noChangeArrowheads="1"/>
            </p:cNvSpPr>
            <p:nvPr/>
          </p:nvSpPr>
          <p:spPr bwMode="auto">
            <a:xfrm>
              <a:off x="1187624" y="3501008"/>
              <a:ext cx="70564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solidFill>
                    <a:srgbClr val="000000"/>
                  </a:solidFill>
                  <a:latin typeface="Verdana" pitchFamily="34" charset="0"/>
                </a:rPr>
                <a:t>Desarrollo:</a:t>
              </a:r>
            </a:p>
            <a:p>
              <a:pPr algn="just" eaLnBrk="1" hangingPunct="1"/>
              <a:r>
                <a:rPr lang="es-CL" altLang="es-CL" dirty="0" smtClean="0">
                  <a:solidFill>
                    <a:srgbClr val="000000"/>
                  </a:solidFill>
                  <a:latin typeface="Verdana" pitchFamily="34" charset="0"/>
                </a:rPr>
                <a:t> </a:t>
              </a:r>
              <a:r>
                <a:rPr lang="es-CL" altLang="es-CL" b="1" dirty="0" smtClean="0">
                  <a:solidFill>
                    <a:srgbClr val="000000"/>
                  </a:solidFill>
                  <a:latin typeface="Verdana" pitchFamily="34" charset="0"/>
                </a:rPr>
                <a:t>1°</a:t>
              </a:r>
              <a:r>
                <a:rPr lang="es-CL" altLang="es-CL" dirty="0" smtClean="0">
                  <a:solidFill>
                    <a:srgbClr val="000000"/>
                  </a:solidFill>
                  <a:latin typeface="Verdana" pitchFamily="34" charset="0"/>
                </a:rPr>
                <a:t> Se determina el tipo de circuito, para definir la fórmula que se utilizará.</a:t>
              </a:r>
            </a:p>
            <a:p>
              <a:pPr algn="just" eaLnBrk="1" hangingPunct="1"/>
              <a:r>
                <a:rPr lang="es-CL" altLang="es-CL" dirty="0">
                  <a:solidFill>
                    <a:srgbClr val="000000"/>
                  </a:solidFill>
                  <a:latin typeface="Verdana" pitchFamily="34" charset="0"/>
                </a:rPr>
                <a:t>	</a:t>
              </a:r>
              <a:r>
                <a:rPr lang="es-CL" altLang="es-CL" b="1" dirty="0" smtClean="0">
                  <a:solidFill>
                    <a:srgbClr val="000000"/>
                  </a:solidFill>
                  <a:latin typeface="Verdana" pitchFamily="34" charset="0"/>
                </a:rPr>
                <a:t>Este es un circuito es en serie, por lo tanto se utiliza la fórmula. </a:t>
              </a:r>
            </a:p>
            <a:p>
              <a:pPr algn="just" eaLnBrk="1" hangingPunct="1"/>
              <a:endParaRPr lang="es-CL" altLang="es-CL" dirty="0" smtClean="0">
                <a:solidFill>
                  <a:srgbClr val="000000"/>
                </a:solidFill>
                <a:latin typeface="Verdana" pitchFamily="34" charset="0"/>
              </a:endParaRPr>
            </a:p>
            <a:p>
              <a:pPr algn="just" eaLnBrk="1" hangingPunct="1"/>
              <a:endParaRPr lang="es-CL" altLang="es-CL" dirty="0" smtClean="0">
                <a:solidFill>
                  <a:srgbClr val="000000"/>
                </a:solidFill>
                <a:latin typeface="Verdana" pitchFamily="34" charset="0"/>
              </a:endParaRPr>
            </a:p>
            <a:p>
              <a:pPr algn="just" eaLnBrk="1" hangingPunct="1"/>
              <a:r>
                <a:rPr lang="es-CL" altLang="es-CL" b="1" dirty="0" smtClean="0">
                  <a:solidFill>
                    <a:srgbClr val="000000"/>
                  </a:solidFill>
                  <a:latin typeface="Verdana" pitchFamily="34" charset="0"/>
                </a:rPr>
                <a:t>2° Se reemplazan los datos en la fórmula:</a:t>
              </a:r>
            </a:p>
            <a:p>
              <a:pPr algn="just" eaLnBrk="1" hangingPunct="1"/>
              <a:r>
                <a:rPr lang="es-CL" altLang="es-CL" dirty="0" smtClean="0">
                  <a:solidFill>
                    <a:srgbClr val="000000"/>
                  </a:solidFill>
                  <a:latin typeface="Verdana" pitchFamily="34" charset="0"/>
                </a:rPr>
                <a:t>                       </a:t>
              </a:r>
              <a:r>
                <a:rPr lang="es-CL" altLang="es-CL" dirty="0" err="1" smtClean="0">
                  <a:solidFill>
                    <a:srgbClr val="000000"/>
                  </a:solidFill>
                  <a:latin typeface="Verdana" pitchFamily="34" charset="0"/>
                </a:rPr>
                <a:t>Req</a:t>
              </a:r>
              <a:r>
                <a:rPr lang="es-CL" altLang="es-CL" dirty="0" smtClean="0">
                  <a:solidFill>
                    <a:srgbClr val="000000"/>
                  </a:solidFill>
                  <a:latin typeface="Verdana" pitchFamily="34" charset="0"/>
                </a:rPr>
                <a:t> = 6 + 12 = 18 </a:t>
              </a:r>
              <a:r>
                <a:rPr lang="es-CL" dirty="0" smtClean="0"/>
                <a:t>Ω </a:t>
              </a:r>
            </a:p>
            <a:p>
              <a:pPr algn="just" eaLnBrk="1" hangingPunct="1"/>
              <a:endParaRPr lang="es-CL" dirty="0" smtClean="0"/>
            </a:p>
            <a:p>
              <a:pPr eaLnBrk="1" hangingPunct="1"/>
              <a:r>
                <a:rPr lang="es-CL" altLang="es-CL" dirty="0">
                  <a:solidFill>
                    <a:srgbClr val="000000"/>
                  </a:solidFill>
                  <a:latin typeface="Verdana" pitchFamily="34" charset="0"/>
                </a:rPr>
                <a:t>Respuesta: </a:t>
              </a:r>
              <a:r>
                <a:rPr lang="es-CL" altLang="es-CL" b="1" dirty="0">
                  <a:solidFill>
                    <a:srgbClr val="000000"/>
                  </a:solidFill>
                  <a:latin typeface="Verdana" pitchFamily="34" charset="0"/>
                </a:rPr>
                <a:t>La resistencia equivalente es </a:t>
              </a:r>
              <a:r>
                <a:rPr lang="es-CL" altLang="es-CL" b="1" dirty="0" smtClean="0">
                  <a:solidFill>
                    <a:srgbClr val="000000"/>
                  </a:solidFill>
                  <a:latin typeface="Verdana" pitchFamily="34" charset="0"/>
                </a:rPr>
                <a:t>18</a:t>
              </a:r>
              <a:r>
                <a:rPr lang="es-CL" b="1" dirty="0" smtClean="0"/>
                <a:t>Ω.</a:t>
              </a:r>
              <a:endParaRPr lang="es-CL" b="1" dirty="0"/>
            </a:p>
          </p:txBody>
        </p:sp>
        <p:sp>
          <p:nvSpPr>
            <p:cNvPr id="18" name="17 CuadroTexto"/>
            <p:cNvSpPr txBox="1"/>
            <p:nvPr/>
          </p:nvSpPr>
          <p:spPr>
            <a:xfrm>
              <a:off x="3707904" y="4725144"/>
              <a:ext cx="2088232" cy="400110"/>
            </a:xfrm>
            <a:prstGeom prst="rect">
              <a:avLst/>
            </a:prstGeom>
            <a:noFill/>
          </p:spPr>
          <p:txBody>
            <a:bodyPr wrap="square" rtlCol="0">
              <a:spAutoFit/>
            </a:bodyPr>
            <a:lstStyle/>
            <a:p>
              <a:r>
                <a:rPr lang="es-CL" sz="2000" dirty="0" err="1"/>
                <a:t>R</a:t>
              </a:r>
              <a:r>
                <a:rPr lang="es-CL" sz="2000" baseline="-25000" dirty="0" err="1"/>
                <a:t>eq</a:t>
              </a:r>
              <a:r>
                <a:rPr lang="es-CL" sz="2000" dirty="0"/>
                <a:t> = </a:t>
              </a:r>
              <a:r>
                <a:rPr lang="es-CL" sz="1600" dirty="0"/>
                <a:t>R1 + </a:t>
              </a:r>
              <a:r>
                <a:rPr lang="es-CL" sz="1600" dirty="0" smtClean="0"/>
                <a:t>R2 </a:t>
              </a:r>
              <a:endParaRPr lang="es-CL" sz="1600" dirty="0"/>
            </a:p>
          </p:txBody>
        </p:sp>
      </p:grpSp>
      <p:sp>
        <p:nvSpPr>
          <p:cNvPr id="19" name="18 Rectángulo"/>
          <p:cNvSpPr/>
          <p:nvPr/>
        </p:nvSpPr>
        <p:spPr>
          <a:xfrm>
            <a:off x="1691680" y="234888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433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t="9091" b="9091"/>
          <a:stretch/>
        </p:blipFill>
        <p:spPr bwMode="auto">
          <a:xfrm>
            <a:off x="2627784" y="2060848"/>
            <a:ext cx="2019079" cy="1296144"/>
          </a:xfrm>
          <a:prstGeom prst="rect">
            <a:avLst/>
          </a:prstGeom>
          <a:ln>
            <a:noFill/>
          </a:ln>
          <a:extLst>
            <a:ext uri="{53640926-AAD7-44D8-BBD7-CCE9431645EC}">
              <a14:shadowObscured xmlns:a14="http://schemas.microsoft.com/office/drawing/2010/main"/>
            </a:ext>
          </a:extLst>
        </p:spPr>
      </p:pic>
      <p:sp>
        <p:nvSpPr>
          <p:cNvPr id="13" name="12 Marcador de número de diapositiva"/>
          <p:cNvSpPr>
            <a:spLocks noGrp="1"/>
          </p:cNvSpPr>
          <p:nvPr>
            <p:ph type="sldNum" sz="quarter" idx="12"/>
          </p:nvPr>
        </p:nvSpPr>
        <p:spPr/>
        <p:txBody>
          <a:bodyPr/>
          <a:lstStyle/>
          <a:p>
            <a:pPr>
              <a:defRPr/>
            </a:pPr>
            <a:fld id="{B00400C8-C750-4DE1-8C2A-2E8A13F01B26}" type="slidenum">
              <a:rPr lang="es-CL" smtClean="0"/>
              <a:pPr>
                <a:defRPr/>
              </a:pPr>
              <a:t>63</a:t>
            </a:fld>
            <a:endParaRPr lang="es-CL"/>
          </a:p>
        </p:txBody>
      </p:sp>
      <p:sp>
        <p:nvSpPr>
          <p:cNvPr id="2" name="1 CuadroTexto"/>
          <p:cNvSpPr txBox="1">
            <a:spLocks noChangeArrowheads="1"/>
          </p:cNvSpPr>
          <p:nvPr/>
        </p:nvSpPr>
        <p:spPr bwMode="auto">
          <a:xfrm>
            <a:off x="899592" y="1556792"/>
            <a:ext cx="799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    Actividad:</a:t>
            </a:r>
          </a:p>
          <a:p>
            <a:pPr algn="ctr" eaLnBrk="1" hangingPunct="1"/>
            <a:r>
              <a:rPr lang="es-CL" altLang="es-CL" b="1" dirty="0" smtClean="0">
                <a:solidFill>
                  <a:srgbClr val="000000"/>
                </a:solidFill>
                <a:latin typeface="Verdana" pitchFamily="34" charset="0"/>
              </a:rPr>
              <a:t>¿Cuál es la resistencia equivalente del siguiente circuito?</a:t>
            </a:r>
            <a:endParaRPr lang="es-CL" altLang="es-CL" dirty="0">
              <a:solidFill>
                <a:srgbClr val="000000"/>
              </a:solidFill>
              <a:latin typeface="Verdana" pitchFamily="34" charset="0"/>
            </a:endParaRPr>
          </a:p>
          <a:p>
            <a:pPr eaLnBrk="1" hangingPunct="1"/>
            <a:endParaRPr lang="es-CL" altLang="es-CL" dirty="0">
              <a:solidFill>
                <a:srgbClr val="000000"/>
              </a:solidFill>
              <a:latin typeface="Verdana" pitchFamily="34" charset="0"/>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508104" y="2132856"/>
            <a:ext cx="1584176" cy="923330"/>
          </a:xfrm>
          <a:prstGeom prst="rect">
            <a:avLst/>
          </a:prstGeom>
        </p:spPr>
        <p:txBody>
          <a:bodyPr wrap="square">
            <a:spAutoFit/>
          </a:bodyPr>
          <a:lstStyle/>
          <a:p>
            <a:r>
              <a:rPr lang="es-CL" dirty="0" smtClean="0"/>
              <a:t>Datos:</a:t>
            </a:r>
            <a:endParaRPr lang="es-CL" dirty="0"/>
          </a:p>
          <a:p>
            <a:r>
              <a:rPr lang="es-CL" dirty="0"/>
              <a:t>R1 = </a:t>
            </a:r>
            <a:r>
              <a:rPr lang="es-CL" dirty="0" smtClean="0"/>
              <a:t>6 </a:t>
            </a:r>
            <a:r>
              <a:rPr lang="es-CL" dirty="0"/>
              <a:t>Ω </a:t>
            </a:r>
          </a:p>
          <a:p>
            <a:r>
              <a:rPr lang="es-CL" dirty="0"/>
              <a:t>R2 = </a:t>
            </a:r>
            <a:r>
              <a:rPr lang="es-CL" dirty="0" smtClean="0"/>
              <a:t>12 </a:t>
            </a:r>
            <a:r>
              <a:rPr lang="es-CL" dirty="0"/>
              <a:t>Ω </a:t>
            </a:r>
          </a:p>
        </p:txBody>
      </p:sp>
      <p:grpSp>
        <p:nvGrpSpPr>
          <p:cNvPr id="11" name="10 Grupo"/>
          <p:cNvGrpSpPr/>
          <p:nvPr/>
        </p:nvGrpSpPr>
        <p:grpSpPr>
          <a:xfrm>
            <a:off x="1187624" y="3356992"/>
            <a:ext cx="7056437" cy="3416320"/>
            <a:chOff x="1187624" y="3356992"/>
            <a:chExt cx="7056437" cy="3416320"/>
          </a:xfrm>
        </p:grpSpPr>
        <p:sp>
          <p:nvSpPr>
            <p:cNvPr id="81929" name="2 CuadroTexto"/>
            <p:cNvSpPr txBox="1">
              <a:spLocks noChangeArrowheads="1"/>
            </p:cNvSpPr>
            <p:nvPr/>
          </p:nvSpPr>
          <p:spPr bwMode="auto">
            <a:xfrm>
              <a:off x="1187624" y="3356992"/>
              <a:ext cx="70564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solidFill>
                    <a:srgbClr val="000000"/>
                  </a:solidFill>
                  <a:latin typeface="Verdana" pitchFamily="34" charset="0"/>
                </a:rPr>
                <a:t>Desarrollo:</a:t>
              </a:r>
            </a:p>
            <a:p>
              <a:pPr algn="just" eaLnBrk="1" hangingPunct="1"/>
              <a:r>
                <a:rPr lang="es-CL" altLang="es-CL" dirty="0" smtClean="0">
                  <a:solidFill>
                    <a:srgbClr val="000000"/>
                  </a:solidFill>
                  <a:latin typeface="Verdana" pitchFamily="34" charset="0"/>
                </a:rPr>
                <a:t> </a:t>
              </a:r>
              <a:r>
                <a:rPr lang="es-CL" altLang="es-CL" b="1" dirty="0" smtClean="0">
                  <a:solidFill>
                    <a:srgbClr val="000000"/>
                  </a:solidFill>
                  <a:latin typeface="Verdana" pitchFamily="34" charset="0"/>
                </a:rPr>
                <a:t>1°</a:t>
              </a:r>
              <a:r>
                <a:rPr lang="es-CL" altLang="es-CL" dirty="0" smtClean="0">
                  <a:solidFill>
                    <a:srgbClr val="000000"/>
                  </a:solidFill>
                  <a:latin typeface="Verdana" pitchFamily="34" charset="0"/>
                </a:rPr>
                <a:t> Se determina el tipo de circuito, para definir la fórmula que se utilizará.</a:t>
              </a:r>
            </a:p>
            <a:p>
              <a:pPr algn="just" eaLnBrk="1" hangingPunct="1"/>
              <a:r>
                <a:rPr lang="es-CL" altLang="es-CL" dirty="0">
                  <a:solidFill>
                    <a:srgbClr val="000000"/>
                  </a:solidFill>
                  <a:latin typeface="Verdana" pitchFamily="34" charset="0"/>
                </a:rPr>
                <a:t>	</a:t>
              </a:r>
              <a:r>
                <a:rPr lang="es-CL" altLang="es-CL" b="1" dirty="0" smtClean="0">
                  <a:solidFill>
                    <a:srgbClr val="000000"/>
                  </a:solidFill>
                  <a:latin typeface="Verdana" pitchFamily="34" charset="0"/>
                </a:rPr>
                <a:t>Este es un circuito paralelo, por lo tanto se utiliza la fórmula: </a:t>
              </a:r>
            </a:p>
            <a:p>
              <a:pPr algn="just" eaLnBrk="1" hangingPunct="1"/>
              <a:endParaRPr lang="es-CL" altLang="es-CL" dirty="0" smtClean="0">
                <a:solidFill>
                  <a:srgbClr val="000000"/>
                </a:solidFill>
                <a:latin typeface="Verdana" pitchFamily="34" charset="0"/>
              </a:endParaRPr>
            </a:p>
            <a:p>
              <a:pPr algn="just" eaLnBrk="1" hangingPunct="1"/>
              <a:endParaRPr lang="es-CL" altLang="es-CL" dirty="0" smtClean="0">
                <a:solidFill>
                  <a:srgbClr val="000000"/>
                </a:solidFill>
                <a:latin typeface="Verdana" pitchFamily="34" charset="0"/>
              </a:endParaRPr>
            </a:p>
            <a:p>
              <a:pPr algn="just" eaLnBrk="1" hangingPunct="1"/>
              <a:r>
                <a:rPr lang="es-CL" altLang="es-CL" b="1" dirty="0" smtClean="0">
                  <a:solidFill>
                    <a:srgbClr val="000000"/>
                  </a:solidFill>
                  <a:latin typeface="Verdana" pitchFamily="34" charset="0"/>
                </a:rPr>
                <a:t>2°</a:t>
              </a:r>
              <a:r>
                <a:rPr lang="es-CL" altLang="es-CL" dirty="0" smtClean="0">
                  <a:solidFill>
                    <a:srgbClr val="000000"/>
                  </a:solidFill>
                  <a:latin typeface="Verdana" pitchFamily="34" charset="0"/>
                </a:rPr>
                <a:t> </a:t>
              </a:r>
              <a:r>
                <a:rPr lang="es-CL" altLang="es-CL" b="1" dirty="0" smtClean="0">
                  <a:solidFill>
                    <a:srgbClr val="000000"/>
                  </a:solidFill>
                  <a:latin typeface="Verdana" pitchFamily="34" charset="0"/>
                </a:rPr>
                <a:t>Se reemplazan los datos en la fórmula:</a:t>
              </a:r>
            </a:p>
            <a:p>
              <a:pPr algn="just" eaLnBrk="1" hangingPunct="1"/>
              <a:r>
                <a:rPr lang="es-CL" altLang="es-CL" dirty="0" smtClean="0">
                  <a:solidFill>
                    <a:srgbClr val="000000"/>
                  </a:solidFill>
                  <a:latin typeface="Verdana" pitchFamily="34" charset="0"/>
                </a:rPr>
                <a:t>                1/R </a:t>
              </a:r>
              <a:r>
                <a:rPr lang="es-CL" altLang="es-CL" dirty="0" err="1" smtClean="0">
                  <a:solidFill>
                    <a:srgbClr val="000000"/>
                  </a:solidFill>
                  <a:latin typeface="Verdana" pitchFamily="34" charset="0"/>
                </a:rPr>
                <a:t>eq</a:t>
              </a:r>
              <a:r>
                <a:rPr lang="es-CL" altLang="es-CL" dirty="0" smtClean="0">
                  <a:solidFill>
                    <a:srgbClr val="000000"/>
                  </a:solidFill>
                  <a:latin typeface="Verdana" pitchFamily="34" charset="0"/>
                </a:rPr>
                <a:t> = 1/6 + 1/12 = 3/12 =1/4 ,o sea la resistencia equivalente será el inverso a 1/4 </a:t>
              </a:r>
              <a:r>
                <a:rPr lang="es-CL" dirty="0" smtClean="0"/>
                <a:t>Ω, o </a:t>
              </a:r>
              <a:r>
                <a:rPr lang="es-CL" dirty="0"/>
                <a:t>sea 4 </a:t>
              </a:r>
              <a:r>
                <a:rPr lang="es-CL" dirty="0" smtClean="0"/>
                <a:t>Ω.</a:t>
              </a:r>
            </a:p>
            <a:p>
              <a:pPr algn="just" eaLnBrk="1" hangingPunct="1"/>
              <a:endParaRPr lang="es-CL" dirty="0" smtClean="0"/>
            </a:p>
            <a:p>
              <a:pPr algn="just" eaLnBrk="1" hangingPunct="1"/>
              <a:r>
                <a:rPr lang="es-CL" altLang="es-CL" dirty="0" smtClean="0">
                  <a:solidFill>
                    <a:srgbClr val="000000"/>
                  </a:solidFill>
                  <a:latin typeface="Verdana" pitchFamily="34" charset="0"/>
                </a:rPr>
                <a:t>Respuesta: </a:t>
              </a:r>
              <a:r>
                <a:rPr lang="es-CL" altLang="es-CL" b="1" dirty="0" smtClean="0">
                  <a:solidFill>
                    <a:srgbClr val="000000"/>
                  </a:solidFill>
                  <a:latin typeface="Verdana" pitchFamily="34" charset="0"/>
                </a:rPr>
                <a:t>La </a:t>
              </a:r>
              <a:r>
                <a:rPr lang="es-CL" altLang="es-CL" b="1" dirty="0">
                  <a:solidFill>
                    <a:srgbClr val="000000"/>
                  </a:solidFill>
                  <a:latin typeface="Verdana" pitchFamily="34" charset="0"/>
                </a:rPr>
                <a:t>resistencia equivalente </a:t>
              </a:r>
              <a:r>
                <a:rPr lang="es-CL" altLang="es-CL" b="1" dirty="0" smtClean="0">
                  <a:solidFill>
                    <a:srgbClr val="000000"/>
                  </a:solidFill>
                  <a:latin typeface="Verdana" pitchFamily="34" charset="0"/>
                </a:rPr>
                <a:t>es 4</a:t>
              </a:r>
              <a:r>
                <a:rPr lang="es-CL" b="1" dirty="0" smtClean="0"/>
                <a:t>Ω.</a:t>
              </a:r>
              <a:endParaRPr lang="es-CL" b="1" dirty="0"/>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5577"/>
            <a:stretch/>
          </p:blipFill>
          <p:spPr bwMode="auto">
            <a:xfrm>
              <a:off x="3131840" y="4509120"/>
              <a:ext cx="241876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3 Rectángulo"/>
          <p:cNvSpPr/>
          <p:nvPr/>
        </p:nvSpPr>
        <p:spPr>
          <a:xfrm>
            <a:off x="2051720" y="234888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a:off x="2987824" y="2132856"/>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374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2 CuadroTexto"/>
          <p:cNvSpPr txBox="1">
            <a:spLocks noChangeArrowheads="1"/>
          </p:cNvSpPr>
          <p:nvPr/>
        </p:nvSpPr>
        <p:spPr bwMode="auto">
          <a:xfrm>
            <a:off x="1182688" y="7943850"/>
            <a:ext cx="7056437" cy="3416320"/>
          </a:xfrm>
          <a:prstGeom prst="rect">
            <a:avLst/>
          </a:prstGeom>
          <a:noFill/>
          <a:ln w="9525">
            <a:noFill/>
            <a:miter lim="800000"/>
            <a:headEnd/>
            <a:tailEnd/>
          </a:ln>
        </p:spPr>
        <p:txBody>
          <a:bodyPr>
            <a:spAutoFit/>
          </a:bodyPr>
          <a:lstStyle/>
          <a:p>
            <a:pPr algn="ct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a:p>
            <a:pPr>
              <a:defRPr/>
            </a:pPr>
            <a:endParaRPr lang="es-CL">
              <a:solidFill>
                <a:prstClr val="black"/>
              </a:solidFill>
              <a:latin typeface="Verdana" pitchFamily="34" charset="0"/>
            </a:endParaRPr>
          </a:p>
          <a:p>
            <a:pPr marL="342900" indent="-342900">
              <a:buFont typeface="+mj-lt"/>
              <a:buAutoNum type="arabicPeriod"/>
              <a:defRPr/>
            </a:pPr>
            <a:endParaRPr lang="es-CL">
              <a:solidFill>
                <a:prstClr val="black"/>
              </a:solidFill>
              <a:latin typeface="Verdana" pitchFamily="34" charset="0"/>
            </a:endParaRPr>
          </a:p>
          <a:p>
            <a:pPr>
              <a:defRPr/>
            </a:pPr>
            <a:endParaRPr lang="es-CL" b="1">
              <a:solidFill>
                <a:prstClr val="black"/>
              </a:solidFill>
              <a:latin typeface="Verdana" pitchFamily="34" charset="0"/>
            </a:endParaRPr>
          </a:p>
          <a:p>
            <a:pPr>
              <a:defRPr/>
            </a:pPr>
            <a:r>
              <a:rPr lang="es-CL">
                <a:solidFill>
                  <a:prstClr val="black"/>
                </a:solidFill>
                <a:latin typeface="Verdana" pitchFamily="34" charset="0"/>
              </a:rPr>
              <a:t> </a:t>
            </a:r>
          </a:p>
          <a:p>
            <a:pPr>
              <a:defRPr/>
            </a:pPr>
            <a:endParaRPr lang="es-CL" b="1">
              <a:solidFill>
                <a:prstClr val="black"/>
              </a:solidFill>
              <a:latin typeface="Verdana" pitchFamily="34" charset="0"/>
            </a:endParaRPr>
          </a:p>
          <a:p>
            <a:pPr>
              <a:defRPr/>
            </a:pPr>
            <a:endParaRPr lang="es-CL" b="1">
              <a:solidFill>
                <a:prstClr val="black"/>
              </a:solidFill>
              <a:latin typeface="Verdana" pitchFamily="34" charset="0"/>
            </a:endParaRPr>
          </a:p>
        </p:txBody>
      </p:sp>
      <p:sp>
        <p:nvSpPr>
          <p:cNvPr id="13" name="12 Marcador de número de diapositiva"/>
          <p:cNvSpPr>
            <a:spLocks noGrp="1"/>
          </p:cNvSpPr>
          <p:nvPr>
            <p:ph type="sldNum" sz="quarter" idx="12"/>
          </p:nvPr>
        </p:nvSpPr>
        <p:spPr/>
        <p:txBody>
          <a:bodyPr/>
          <a:lstStyle/>
          <a:p>
            <a:pPr>
              <a:defRPr/>
            </a:pPr>
            <a:fld id="{134E282D-2EAB-4A07-BB66-1FA90ECC3879}" type="slidenum">
              <a:rPr lang="es-CL" smtClean="0"/>
              <a:pPr>
                <a:defRPr/>
              </a:pPr>
              <a:t>64</a:t>
            </a:fld>
            <a:endParaRPr lang="es-CL"/>
          </a:p>
        </p:txBody>
      </p:sp>
      <p:pic>
        <p:nvPicPr>
          <p:cNvPr id="85004" name="16 Imagen"/>
          <p:cNvPicPr>
            <a:picLocks noChangeAspect="1" noChangeArrowheads="1"/>
          </p:cNvPicPr>
          <p:nvPr/>
        </p:nvPicPr>
        <p:blipFill>
          <a:blip r:embed="rId3" cstate="print">
            <a:extLst>
              <a:ext uri="{28A0092B-C50C-407E-A947-70E740481C1C}">
                <a14:useLocalDpi xmlns:a14="http://schemas.microsoft.com/office/drawing/2010/main" val="0"/>
              </a:ext>
            </a:extLst>
          </a:blip>
          <a:srcRect l="54828" t="41428" r="23334" b="38548"/>
          <a:stretch>
            <a:fillRect/>
          </a:stretch>
        </p:blipFill>
        <p:spPr bwMode="auto">
          <a:xfrm>
            <a:off x="2699792" y="2708920"/>
            <a:ext cx="38893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a:spLocks noChangeArrowheads="1"/>
          </p:cNvSpPr>
          <p:nvPr/>
        </p:nvSpPr>
        <p:spPr bwMode="auto">
          <a:xfrm>
            <a:off x="1403648" y="1916832"/>
            <a:ext cx="741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latin typeface="Verdana" pitchFamily="34" charset="0"/>
              </a:rPr>
              <a:t>¿Cuál es la </a:t>
            </a:r>
            <a:r>
              <a:rPr lang="es-CL" altLang="es-CL" dirty="0">
                <a:solidFill>
                  <a:srgbClr val="000000"/>
                </a:solidFill>
                <a:latin typeface="Verdana" pitchFamily="34" charset="0"/>
              </a:rPr>
              <a:t>resistencia </a:t>
            </a:r>
            <a:r>
              <a:rPr lang="es-CL" altLang="es-CL" dirty="0" smtClean="0">
                <a:solidFill>
                  <a:srgbClr val="000000"/>
                </a:solidFill>
                <a:latin typeface="Verdana" pitchFamily="34" charset="0"/>
              </a:rPr>
              <a:t>equivalente del siguiente circuito?</a:t>
            </a:r>
            <a:r>
              <a:rPr lang="es-CL" altLang="es-CL" dirty="0" smtClean="0">
                <a:solidFill>
                  <a:srgbClr val="000000"/>
                </a:solidFill>
              </a:rPr>
              <a:t>  Considerando que R1=200</a:t>
            </a:r>
            <a:r>
              <a:rPr lang="el-GR" altLang="es-CL" dirty="0">
                <a:solidFill>
                  <a:srgbClr val="000000"/>
                </a:solidFill>
              </a:rPr>
              <a:t>Ω, </a:t>
            </a:r>
            <a:r>
              <a:rPr lang="es-CL" altLang="es-CL" dirty="0">
                <a:solidFill>
                  <a:srgbClr val="000000"/>
                </a:solidFill>
              </a:rPr>
              <a:t>R2=200</a:t>
            </a:r>
            <a:r>
              <a:rPr lang="el-GR" altLang="es-CL" dirty="0">
                <a:solidFill>
                  <a:srgbClr val="000000"/>
                </a:solidFill>
              </a:rPr>
              <a:t>Ω, </a:t>
            </a:r>
            <a:r>
              <a:rPr lang="es-CL" altLang="es-CL" dirty="0">
                <a:solidFill>
                  <a:srgbClr val="000000"/>
                </a:solidFill>
              </a:rPr>
              <a:t>R3=100</a:t>
            </a:r>
            <a:r>
              <a:rPr lang="el-GR" altLang="es-CL" dirty="0">
                <a:solidFill>
                  <a:srgbClr val="000000"/>
                </a:solidFill>
              </a:rPr>
              <a:t>Ω </a:t>
            </a:r>
            <a:r>
              <a:rPr lang="es-CL" altLang="es-CL" dirty="0">
                <a:solidFill>
                  <a:srgbClr val="000000"/>
                </a:solidFill>
              </a:rPr>
              <a:t>y V=500V,</a:t>
            </a:r>
            <a:endParaRPr lang="es-CL" altLang="es-CL" dirty="0">
              <a:solidFill>
                <a:srgbClr val="000000"/>
              </a:solidFill>
              <a:latin typeface="Verdana" pitchFamily="34" charset="0"/>
            </a:endParaRPr>
          </a:p>
        </p:txBody>
      </p:sp>
      <p:sp>
        <p:nvSpPr>
          <p:cNvPr id="3" name="2 CuadroTexto"/>
          <p:cNvSpPr txBox="1">
            <a:spLocks noChangeArrowheads="1"/>
          </p:cNvSpPr>
          <p:nvPr/>
        </p:nvSpPr>
        <p:spPr bwMode="auto">
          <a:xfrm>
            <a:off x="1403648" y="1556792"/>
            <a:ext cx="1475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Actividad.</a:t>
            </a:r>
            <a:endParaRPr lang="es-CL" altLang="es-CL" b="1" dirty="0">
              <a:latin typeface="Verdana" pitchFamily="34" charset="0"/>
            </a:endParaRPr>
          </a:p>
        </p:txBody>
      </p:sp>
      <p:grpSp>
        <p:nvGrpSpPr>
          <p:cNvPr id="10" name="9 Grupo"/>
          <p:cNvGrpSpPr/>
          <p:nvPr/>
        </p:nvGrpSpPr>
        <p:grpSpPr>
          <a:xfrm>
            <a:off x="1043608" y="4365104"/>
            <a:ext cx="6763568" cy="1297359"/>
            <a:chOff x="1043608" y="4365104"/>
            <a:chExt cx="6763568" cy="1297359"/>
          </a:xfrm>
        </p:grpSpPr>
        <p:pic>
          <p:nvPicPr>
            <p:cNvPr id="85005" name="18 Imagen" descr="http://e-ducativa.catedu.es/44700165/aula/archivos/repositorio/2750/2952/html/eXe_LaTeX_math_2.2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013176"/>
              <a:ext cx="4681537" cy="649287"/>
            </a:xfrm>
            <a:prstGeom prst="rect">
              <a:avLst/>
            </a:prstGeom>
            <a:noFill/>
            <a:ln w="31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5006" name="19 Imagen" descr="http://e-ducativa.catedu.es/44700165/aula/archivos/repositorio/2750/2952/html/eXe_LaTeX_math_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013176"/>
              <a:ext cx="1651000" cy="647700"/>
            </a:xfrm>
            <a:prstGeom prst="rect">
              <a:avLst/>
            </a:prstGeom>
            <a:noFill/>
            <a:ln w="31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5" name="4 Rectángulo"/>
            <p:cNvSpPr/>
            <p:nvPr/>
          </p:nvSpPr>
          <p:spPr>
            <a:xfrm>
              <a:off x="1043608" y="4365104"/>
              <a:ext cx="6601777" cy="369332"/>
            </a:xfrm>
            <a:prstGeom prst="rect">
              <a:avLst/>
            </a:prstGeom>
          </p:spPr>
          <p:txBody>
            <a:bodyPr wrap="square">
              <a:spAutoFit/>
            </a:bodyPr>
            <a:lstStyle/>
            <a:p>
              <a:pPr>
                <a:defRPr/>
              </a:pPr>
              <a:r>
                <a:rPr lang="es-CL" dirty="0">
                  <a:solidFill>
                    <a:prstClr val="black"/>
                  </a:solidFill>
                  <a:latin typeface="Verdana" pitchFamily="34" charset="0"/>
                </a:rPr>
                <a:t>Procedimiento: Las resistencias están en paralelo.</a:t>
              </a:r>
              <a:endParaRPr lang="es-CL" b="1" dirty="0">
                <a:solidFill>
                  <a:prstClr val="black"/>
                </a:solidFill>
                <a:latin typeface="Verdana" pitchFamily="34" charset="0"/>
              </a:endParaRPr>
            </a:p>
          </p:txBody>
        </p:sp>
      </p:gr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288" y="319088"/>
            <a:ext cx="8588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número de diapositiva"/>
          <p:cNvSpPr>
            <a:spLocks noGrp="1"/>
          </p:cNvSpPr>
          <p:nvPr>
            <p:ph type="sldNum" sz="quarter" idx="12"/>
          </p:nvPr>
        </p:nvSpPr>
        <p:spPr/>
        <p:txBody>
          <a:bodyPr/>
          <a:lstStyle/>
          <a:p>
            <a:pPr>
              <a:defRPr/>
            </a:pPr>
            <a:fld id="{15B12F92-AC8A-4B4E-B88F-6F9FA17E2F3E}" type="slidenum">
              <a:rPr lang="es-CL" smtClean="0"/>
              <a:pPr>
                <a:defRPr/>
              </a:pPr>
              <a:t>65</a:t>
            </a:fld>
            <a:endParaRPr lang="es-CL"/>
          </a:p>
        </p:txBody>
      </p:sp>
      <p:pic>
        <p:nvPicPr>
          <p:cNvPr id="983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14 Imagen"/>
          <p:cNvPicPr>
            <a:picLocks noChangeAspect="1" noChangeArrowheads="1"/>
          </p:cNvPicPr>
          <p:nvPr/>
        </p:nvPicPr>
        <p:blipFill>
          <a:blip r:embed="rId4" cstate="print">
            <a:extLst>
              <a:ext uri="{28A0092B-C50C-407E-A947-70E740481C1C}">
                <a14:useLocalDpi xmlns:a14="http://schemas.microsoft.com/office/drawing/2010/main" val="0"/>
              </a:ext>
            </a:extLst>
          </a:blip>
          <a:srcRect l="37680" t="46262" r="38322" b="34097"/>
          <a:stretch>
            <a:fillRect/>
          </a:stretch>
        </p:blipFill>
        <p:spPr bwMode="auto">
          <a:xfrm>
            <a:off x="2699792" y="2204864"/>
            <a:ext cx="3867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a:spLocks noChangeArrowheads="1"/>
          </p:cNvSpPr>
          <p:nvPr/>
        </p:nvSpPr>
        <p:spPr bwMode="auto">
          <a:xfrm>
            <a:off x="1547664" y="1556792"/>
            <a:ext cx="65582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¿Cuál es la intensidad de la </a:t>
            </a:r>
            <a:r>
              <a:rPr lang="es-CL" altLang="es-CL" b="1" dirty="0">
                <a:solidFill>
                  <a:srgbClr val="000000"/>
                </a:solidFill>
                <a:latin typeface="Verdana" pitchFamily="34" charset="0"/>
              </a:rPr>
              <a:t>corriente que circula </a:t>
            </a:r>
            <a:endParaRPr lang="es-CL" altLang="es-CL" b="1" dirty="0" smtClean="0">
              <a:solidFill>
                <a:srgbClr val="000000"/>
              </a:solidFill>
              <a:latin typeface="Verdana" pitchFamily="34" charset="0"/>
            </a:endParaRPr>
          </a:p>
          <a:p>
            <a:pPr eaLnBrk="1" hangingPunct="1"/>
            <a:r>
              <a:rPr lang="es-CL" altLang="es-CL" b="1" dirty="0" smtClean="0">
                <a:solidFill>
                  <a:srgbClr val="000000"/>
                </a:solidFill>
                <a:latin typeface="Verdana" pitchFamily="34" charset="0"/>
              </a:rPr>
              <a:t>por </a:t>
            </a:r>
            <a:r>
              <a:rPr lang="es-CL" altLang="es-CL" b="1" dirty="0">
                <a:solidFill>
                  <a:srgbClr val="000000"/>
                </a:solidFill>
                <a:latin typeface="Verdana" pitchFamily="34" charset="0"/>
              </a:rPr>
              <a:t>el siguiente circuito?</a:t>
            </a:r>
          </a:p>
        </p:txBody>
      </p:sp>
      <p:grpSp>
        <p:nvGrpSpPr>
          <p:cNvPr id="9" name="8 Grupo"/>
          <p:cNvGrpSpPr/>
          <p:nvPr/>
        </p:nvGrpSpPr>
        <p:grpSpPr>
          <a:xfrm>
            <a:off x="1115616" y="3789040"/>
            <a:ext cx="7771258" cy="2601580"/>
            <a:chOff x="1115616" y="3789040"/>
            <a:chExt cx="7771258" cy="2601580"/>
          </a:xfrm>
        </p:grpSpPr>
        <p:sp>
          <p:nvSpPr>
            <p:cNvPr id="5" name="4 CuadroTexto"/>
            <p:cNvSpPr txBox="1">
              <a:spLocks noChangeArrowheads="1"/>
            </p:cNvSpPr>
            <p:nvPr/>
          </p:nvSpPr>
          <p:spPr bwMode="auto">
            <a:xfrm>
              <a:off x="1115616" y="3789040"/>
              <a:ext cx="77712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latin typeface="Verdana" pitchFamily="34" charset="0"/>
                </a:rPr>
                <a:t>Desarrollo: </a:t>
              </a:r>
            </a:p>
            <a:p>
              <a:pPr eaLnBrk="1" hangingPunct="1"/>
              <a:r>
                <a:rPr lang="es-CL" altLang="es-CL" dirty="0" smtClean="0">
                  <a:solidFill>
                    <a:srgbClr val="000000"/>
                  </a:solidFill>
                  <a:latin typeface="Verdana" pitchFamily="34" charset="0"/>
                </a:rPr>
                <a:t>Se calcula la resistencia equivalente y luego se aplica la ley </a:t>
              </a:r>
              <a:r>
                <a:rPr lang="es-CL" altLang="es-CL" smtClean="0">
                  <a:solidFill>
                    <a:srgbClr val="000000"/>
                  </a:solidFill>
                  <a:latin typeface="Verdana" pitchFamily="34" charset="0"/>
                </a:rPr>
                <a:t>de Ohm</a:t>
              </a:r>
              <a:r>
                <a:rPr lang="es-CL" altLang="es-CL" dirty="0" smtClean="0">
                  <a:solidFill>
                    <a:srgbClr val="000000"/>
                  </a:solidFill>
                  <a:latin typeface="Verdana" pitchFamily="34" charset="0"/>
                </a:rPr>
                <a:t>.</a:t>
              </a:r>
            </a:p>
            <a:p>
              <a:pPr eaLnBrk="1" hangingPunct="1"/>
              <a:r>
                <a:rPr lang="es-CL" altLang="es-CL" dirty="0" smtClean="0">
                  <a:solidFill>
                    <a:srgbClr val="000000"/>
                  </a:solidFill>
                  <a:latin typeface="Verdana" pitchFamily="34" charset="0"/>
                </a:rPr>
                <a:t>El </a:t>
              </a:r>
              <a:r>
                <a:rPr lang="es-CL" altLang="es-CL" dirty="0">
                  <a:solidFill>
                    <a:srgbClr val="000000"/>
                  </a:solidFill>
                  <a:latin typeface="Verdana" pitchFamily="34" charset="0"/>
                </a:rPr>
                <a:t>circuito es un circuito en </a:t>
              </a:r>
              <a:r>
                <a:rPr lang="es-CL" altLang="es-CL" dirty="0" smtClean="0">
                  <a:solidFill>
                    <a:srgbClr val="000000"/>
                  </a:solidFill>
                  <a:latin typeface="Verdana" pitchFamily="34" charset="0"/>
                </a:rPr>
                <a:t>serie</a:t>
              </a:r>
              <a:r>
                <a:rPr lang="es-CL" altLang="es-CL" dirty="0">
                  <a:solidFill>
                    <a:srgbClr val="000000"/>
                  </a:solidFill>
                  <a:latin typeface="Verdana" pitchFamily="34" charset="0"/>
                </a:rPr>
                <a:t> </a:t>
              </a:r>
              <a:r>
                <a:rPr lang="es-CL" altLang="es-CL" dirty="0" smtClean="0">
                  <a:solidFill>
                    <a:srgbClr val="000000"/>
                  </a:solidFill>
                  <a:latin typeface="Verdana" pitchFamily="34" charset="0"/>
                </a:rPr>
                <a:t>por lo tanto </a:t>
              </a:r>
              <a:r>
                <a:rPr lang="es-CL" altLang="es-CL" dirty="0">
                  <a:solidFill>
                    <a:srgbClr val="000000"/>
                  </a:solidFill>
                  <a:latin typeface="Verdana" pitchFamily="34" charset="0"/>
                </a:rPr>
                <a:t>la resistencia equivalente será la suma de todas las resistencias.</a:t>
              </a:r>
            </a:p>
            <a:p>
              <a:pPr eaLnBrk="1" hangingPunct="1"/>
              <a:endParaRPr lang="es-CL" altLang="es-CL" b="1" dirty="0">
                <a:solidFill>
                  <a:srgbClr val="000000"/>
                </a:solidFill>
                <a:latin typeface="Verdana" pitchFamily="34" charset="0"/>
              </a:endParaRPr>
            </a:p>
          </p:txBody>
        </p:sp>
        <p:sp>
          <p:nvSpPr>
            <p:cNvPr id="7" name="6 CuadroTexto"/>
            <p:cNvSpPr txBox="1">
              <a:spLocks noChangeArrowheads="1"/>
            </p:cNvSpPr>
            <p:nvPr/>
          </p:nvSpPr>
          <p:spPr bwMode="auto">
            <a:xfrm>
              <a:off x="2555776" y="5302949"/>
              <a:ext cx="4333238" cy="6463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err="1">
                  <a:solidFill>
                    <a:srgbClr val="000000"/>
                  </a:solidFill>
                  <a:latin typeface="Verdana" pitchFamily="34" charset="0"/>
                </a:rPr>
                <a:t>R</a:t>
              </a:r>
              <a:r>
                <a:rPr lang="es-CL" altLang="es-CL" sz="1000" dirty="0" err="1">
                  <a:solidFill>
                    <a:srgbClr val="000000"/>
                  </a:solidFill>
                  <a:latin typeface="Verdana" pitchFamily="34" charset="0"/>
                </a:rPr>
                <a:t>eq</a:t>
              </a:r>
              <a:r>
                <a:rPr lang="es-CL" altLang="es-CL" dirty="0">
                  <a:solidFill>
                    <a:srgbClr val="000000"/>
                  </a:solidFill>
                  <a:latin typeface="Verdana" pitchFamily="34" charset="0"/>
                </a:rPr>
                <a:t> = 10</a:t>
              </a:r>
              <a:r>
                <a:rPr lang="es-CL" altLang="es-CL" dirty="0">
                  <a:solidFill>
                    <a:srgbClr val="000000"/>
                  </a:solidFill>
                </a:rPr>
                <a:t>Ω</a:t>
              </a:r>
              <a:r>
                <a:rPr lang="es-CL" altLang="es-CL" dirty="0">
                  <a:solidFill>
                    <a:srgbClr val="000000"/>
                  </a:solidFill>
                  <a:latin typeface="Verdana" pitchFamily="34" charset="0"/>
                </a:rPr>
                <a:t>+5</a:t>
              </a:r>
              <a:r>
                <a:rPr lang="es-CL" altLang="es-CL" dirty="0">
                  <a:solidFill>
                    <a:srgbClr val="000000"/>
                  </a:solidFill>
                </a:rPr>
                <a:t>Ω+</a:t>
              </a:r>
              <a:r>
                <a:rPr lang="es-CL" altLang="es-CL" dirty="0">
                  <a:solidFill>
                    <a:srgbClr val="000000"/>
                  </a:solidFill>
                  <a:latin typeface="Verdana" pitchFamily="34" charset="0"/>
                </a:rPr>
                <a:t>2</a:t>
              </a:r>
              <a:r>
                <a:rPr lang="es-CL" altLang="es-CL" dirty="0">
                  <a:solidFill>
                    <a:srgbClr val="000000"/>
                  </a:solidFill>
                </a:rPr>
                <a:t>Ω</a:t>
              </a:r>
              <a:r>
                <a:rPr lang="es-CL" altLang="es-CL" dirty="0">
                  <a:solidFill>
                    <a:srgbClr val="000000"/>
                  </a:solidFill>
                  <a:latin typeface="Verdana" pitchFamily="34" charset="0"/>
                </a:rPr>
                <a:t>+20</a:t>
              </a:r>
              <a:r>
                <a:rPr lang="es-CL" altLang="es-CL" dirty="0">
                  <a:solidFill>
                    <a:srgbClr val="000000"/>
                  </a:solidFill>
                </a:rPr>
                <a:t>Ω</a:t>
              </a:r>
              <a:r>
                <a:rPr lang="es-CL" altLang="es-CL" dirty="0">
                  <a:solidFill>
                    <a:srgbClr val="000000"/>
                  </a:solidFill>
                  <a:latin typeface="Verdana" pitchFamily="34" charset="0"/>
                </a:rPr>
                <a:t>+8</a:t>
              </a:r>
              <a:r>
                <a:rPr lang="es-CL" altLang="es-CL" dirty="0">
                  <a:solidFill>
                    <a:srgbClr val="000000"/>
                  </a:solidFill>
                </a:rPr>
                <a:t>Ω</a:t>
              </a:r>
              <a:r>
                <a:rPr lang="es-CL" altLang="es-CL" dirty="0">
                  <a:solidFill>
                    <a:srgbClr val="000000"/>
                  </a:solidFill>
                  <a:latin typeface="Verdana" pitchFamily="34" charset="0"/>
                </a:rPr>
                <a:t>= </a:t>
              </a:r>
              <a:r>
                <a:rPr lang="es-CL" altLang="es-CL" b="1" dirty="0">
                  <a:solidFill>
                    <a:srgbClr val="000000"/>
                  </a:solidFill>
                  <a:latin typeface="Verdana" pitchFamily="34" charset="0"/>
                </a:rPr>
                <a:t>45 </a:t>
              </a:r>
              <a:r>
                <a:rPr lang="es-CL" altLang="es-CL" dirty="0">
                  <a:solidFill>
                    <a:srgbClr val="000000"/>
                  </a:solidFill>
                </a:rPr>
                <a:t>Ω</a:t>
              </a:r>
              <a:endParaRPr lang="es-CL" altLang="es-CL" b="1" dirty="0">
                <a:solidFill>
                  <a:srgbClr val="000000"/>
                </a:solidFill>
                <a:latin typeface="Verdana" pitchFamily="34" charset="0"/>
              </a:endParaRPr>
            </a:p>
            <a:p>
              <a:pPr eaLnBrk="1" hangingPunct="1"/>
              <a:r>
                <a:rPr lang="es-CL" altLang="es-CL" dirty="0" smtClean="0">
                  <a:solidFill>
                    <a:srgbClr val="000000"/>
                  </a:solidFill>
                  <a:latin typeface="Verdana" pitchFamily="34" charset="0"/>
                </a:rPr>
                <a:t> I </a:t>
              </a:r>
              <a:r>
                <a:rPr lang="es-CL" altLang="es-CL" dirty="0">
                  <a:solidFill>
                    <a:srgbClr val="000000"/>
                  </a:solidFill>
                  <a:latin typeface="Verdana" pitchFamily="34" charset="0"/>
                </a:rPr>
                <a:t>= 90V/45</a:t>
              </a:r>
              <a:r>
                <a:rPr lang="es-CL" altLang="es-CL" dirty="0">
                  <a:solidFill>
                    <a:srgbClr val="000000"/>
                  </a:solidFill>
                </a:rPr>
                <a:t>Ω</a:t>
              </a:r>
              <a:r>
                <a:rPr lang="es-CL" altLang="es-CL" dirty="0">
                  <a:solidFill>
                    <a:srgbClr val="000000"/>
                  </a:solidFill>
                  <a:latin typeface="Verdana" pitchFamily="34" charset="0"/>
                </a:rPr>
                <a:t> </a:t>
              </a:r>
              <a:r>
                <a:rPr lang="es-CL" altLang="es-CL" b="1" dirty="0">
                  <a:solidFill>
                    <a:srgbClr val="000000"/>
                  </a:solidFill>
                  <a:latin typeface="Verdana" pitchFamily="34" charset="0"/>
                </a:rPr>
                <a:t>= 2 A</a:t>
              </a:r>
            </a:p>
          </p:txBody>
        </p:sp>
        <p:sp>
          <p:nvSpPr>
            <p:cNvPr id="4" name="3 Rectángulo"/>
            <p:cNvSpPr/>
            <p:nvPr/>
          </p:nvSpPr>
          <p:spPr>
            <a:xfrm>
              <a:off x="1259632" y="6021288"/>
              <a:ext cx="7195368" cy="369332"/>
            </a:xfrm>
            <a:prstGeom prst="rect">
              <a:avLst/>
            </a:prstGeom>
          </p:spPr>
          <p:txBody>
            <a:bodyPr wrap="none">
              <a:spAutoFit/>
            </a:bodyPr>
            <a:lstStyle/>
            <a:p>
              <a:r>
                <a:rPr lang="es-CL" altLang="es-CL" dirty="0" smtClean="0">
                  <a:solidFill>
                    <a:srgbClr val="000000"/>
                  </a:solidFill>
                  <a:latin typeface="Verdana" pitchFamily="34" charset="0"/>
                </a:rPr>
                <a:t>Respuesta: En este circuito la intensidad de corriente es 2A.</a:t>
              </a:r>
              <a:endParaRPr lang="es-CL"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5D592F4-0ABB-4648-88A5-F62464A84A4F}" type="slidenum">
              <a:rPr lang="es-CL" smtClean="0"/>
              <a:pPr>
                <a:defRPr/>
              </a:pPr>
              <a:t>66</a:t>
            </a:fld>
            <a:endParaRPr lang="es-CL"/>
          </a:p>
        </p:txBody>
      </p:sp>
      <p:graphicFrame>
        <p:nvGraphicFramePr>
          <p:cNvPr id="5" name="4 Tabla"/>
          <p:cNvGraphicFramePr>
            <a:graphicFrameLocks noGrp="1"/>
          </p:cNvGraphicFramePr>
          <p:nvPr>
            <p:extLst>
              <p:ext uri="{D42A27DB-BD31-4B8C-83A1-F6EECF244321}">
                <p14:modId xmlns:p14="http://schemas.microsoft.com/office/powerpoint/2010/main" val="711096045"/>
              </p:ext>
            </p:extLst>
          </p:nvPr>
        </p:nvGraphicFramePr>
        <p:xfrm>
          <a:off x="971600" y="1772816"/>
          <a:ext cx="7848872" cy="4977175"/>
        </p:xfrm>
        <a:graphic>
          <a:graphicData uri="http://schemas.openxmlformats.org/drawingml/2006/table">
            <a:tbl>
              <a:tblPr firstRow="1" bandRow="1">
                <a:tableStyleId>{5940675A-B579-460E-94D1-54222C63F5DA}</a:tableStyleId>
              </a:tblPr>
              <a:tblGrid>
                <a:gridCol w="1872208"/>
                <a:gridCol w="2952328"/>
                <a:gridCol w="3024336"/>
              </a:tblGrid>
              <a:tr h="383947">
                <a:tc>
                  <a:txBody>
                    <a:bodyPr/>
                    <a:lstStyle/>
                    <a:p>
                      <a:pPr algn="l"/>
                      <a:r>
                        <a:rPr lang="es-CL" b="1" dirty="0" smtClean="0"/>
                        <a:t>Criterio</a:t>
                      </a:r>
                      <a:endParaRPr lang="es-CL" b="1" dirty="0"/>
                    </a:p>
                  </a:txBody>
                  <a:tcPr/>
                </a:tc>
                <a:tc>
                  <a:txBody>
                    <a:bodyPr/>
                    <a:lstStyle/>
                    <a:p>
                      <a:pPr algn="l"/>
                      <a:r>
                        <a:rPr lang="es-CL" b="1" dirty="0" smtClean="0"/>
                        <a:t>Circuito Serie</a:t>
                      </a:r>
                      <a:endParaRPr lang="es-CL" b="1" dirty="0"/>
                    </a:p>
                  </a:txBody>
                  <a:tcPr/>
                </a:tc>
                <a:tc>
                  <a:txBody>
                    <a:bodyPr/>
                    <a:lstStyle/>
                    <a:p>
                      <a:pPr algn="l"/>
                      <a:r>
                        <a:rPr lang="es-CL" b="1" dirty="0" smtClean="0"/>
                        <a:t>Circuito paralelo</a:t>
                      </a:r>
                      <a:endParaRPr lang="es-CL" b="1" dirty="0"/>
                    </a:p>
                  </a:txBody>
                  <a:tcPr/>
                </a:tc>
              </a:tr>
              <a:tr h="768183">
                <a:tc>
                  <a:txBody>
                    <a:bodyPr/>
                    <a:lstStyle/>
                    <a:p>
                      <a:pPr algn="l"/>
                      <a:r>
                        <a:rPr lang="es-CL" sz="1600" b="0" u="sng" dirty="0" smtClean="0"/>
                        <a:t>Construcción</a:t>
                      </a:r>
                      <a:endParaRPr lang="es-CL" sz="1600" b="0" u="sng" dirty="0"/>
                    </a:p>
                  </a:txBody>
                  <a:tcPr anchor="ctr"/>
                </a:tc>
                <a:tc>
                  <a:txBody>
                    <a:bodyPr/>
                    <a:lstStyle/>
                    <a:p>
                      <a:pPr algn="l"/>
                      <a:r>
                        <a:rPr lang="es-CL" sz="1600" dirty="0" smtClean="0"/>
                        <a:t>Se conectan las resistencia una a continuación de otra en un único circuito</a:t>
                      </a:r>
                      <a:endParaRPr lang="es-CL" sz="1600" dirty="0"/>
                    </a:p>
                  </a:txBody>
                  <a:tcPr/>
                </a:tc>
                <a:tc>
                  <a:txBody>
                    <a:bodyPr/>
                    <a:lstStyle/>
                    <a:p>
                      <a:pPr algn="l"/>
                      <a:r>
                        <a:rPr lang="es-CL" sz="1600" dirty="0" smtClean="0"/>
                        <a:t>Se conectan las resistencias</a:t>
                      </a:r>
                      <a:r>
                        <a:rPr lang="es-CL" sz="1600" baseline="0" dirty="0" smtClean="0"/>
                        <a:t> de manera tal que tienen dos puntos en común entre ellas</a:t>
                      </a:r>
                      <a:endParaRPr lang="es-CL" sz="1600" dirty="0"/>
                    </a:p>
                  </a:txBody>
                  <a:tcPr/>
                </a:tc>
              </a:tr>
              <a:tr h="607916">
                <a:tc>
                  <a:txBody>
                    <a:bodyPr/>
                    <a:lstStyle/>
                    <a:p>
                      <a:pPr algn="l"/>
                      <a:r>
                        <a:rPr lang="es-CL" sz="1600" b="0" u="sng" dirty="0" smtClean="0"/>
                        <a:t>Si falla un receptor</a:t>
                      </a:r>
                    </a:p>
                    <a:p>
                      <a:pPr algn="l"/>
                      <a:r>
                        <a:rPr lang="es-CL" sz="1600" b="0" u="sng" dirty="0" smtClean="0"/>
                        <a:t>del circuito</a:t>
                      </a:r>
                      <a:endParaRPr lang="es-CL" sz="1600" b="0" u="sng" dirty="0"/>
                    </a:p>
                  </a:txBody>
                  <a:tcPr anchor="ctr"/>
                </a:tc>
                <a:tc>
                  <a:txBody>
                    <a:bodyPr/>
                    <a:lstStyle/>
                    <a:p>
                      <a:pPr algn="l"/>
                      <a:r>
                        <a:rPr lang="es-CL" sz="1600" dirty="0" smtClean="0"/>
                        <a:t>Ningún</a:t>
                      </a:r>
                      <a:r>
                        <a:rPr lang="es-CL" sz="1600" baseline="0" dirty="0" smtClean="0"/>
                        <a:t> otro funciona</a:t>
                      </a:r>
                      <a:endParaRPr lang="es-CL" sz="1600" dirty="0"/>
                    </a:p>
                  </a:txBody>
                  <a:tcPr/>
                </a:tc>
                <a:tc>
                  <a:txBody>
                    <a:bodyPr/>
                    <a:lstStyle/>
                    <a:p>
                      <a:pPr algn="l"/>
                      <a:endParaRPr lang="es-CL" sz="1600" dirty="0" smtClean="0">
                        <a:solidFill>
                          <a:srgbClr val="FF0000"/>
                        </a:solidFill>
                      </a:endParaRPr>
                    </a:p>
                    <a:p>
                      <a:pPr algn="l"/>
                      <a:r>
                        <a:rPr lang="es-CL" sz="1600" dirty="0" smtClean="0">
                          <a:solidFill>
                            <a:srgbClr val="FF0000"/>
                          </a:solidFill>
                        </a:rPr>
                        <a:t>___________________</a:t>
                      </a:r>
                      <a:endParaRPr lang="es-CL" sz="1600" dirty="0">
                        <a:solidFill>
                          <a:srgbClr val="FF0000"/>
                        </a:solidFill>
                      </a:endParaRPr>
                    </a:p>
                  </a:txBody>
                  <a:tcPr/>
                </a:tc>
              </a:tr>
              <a:tr h="944651">
                <a:tc>
                  <a:txBody>
                    <a:bodyPr/>
                    <a:lstStyle/>
                    <a:p>
                      <a:pPr algn="l"/>
                      <a:r>
                        <a:rPr lang="es-CL" sz="1600" b="0" u="sng" dirty="0" smtClean="0"/>
                        <a:t>Intensidad  de corriente</a:t>
                      </a:r>
                      <a:endParaRPr lang="es-CL" sz="1600" b="0" u="sng" dirty="0"/>
                    </a:p>
                  </a:txBody>
                  <a:tcPr anchor="ctr"/>
                </a:tc>
                <a:tc>
                  <a:txBody>
                    <a:bodyPr/>
                    <a:lstStyle/>
                    <a:p>
                      <a:r>
                        <a:rPr lang="es-CL" sz="1600" baseline="0" dirty="0" smtClean="0"/>
                        <a:t> </a:t>
                      </a:r>
                      <a:r>
                        <a:rPr lang="es-CL" sz="1600" baseline="0" dirty="0" smtClean="0">
                          <a:solidFill>
                            <a:srgbClr val="FF0000"/>
                          </a:solidFill>
                        </a:rPr>
                        <a:t>__________________</a:t>
                      </a:r>
                      <a:r>
                        <a:rPr lang="es-CL" sz="1600" dirty="0" smtClean="0">
                          <a:solidFill>
                            <a:srgbClr val="FF0000"/>
                          </a:solidFill>
                        </a:rPr>
                        <a:t> </a:t>
                      </a:r>
                    </a:p>
                    <a:p>
                      <a:endParaRPr lang="es-CL" sz="1800" kern="1200" dirty="0" smtClean="0">
                        <a:solidFill>
                          <a:schemeClr val="tx1"/>
                        </a:solidFill>
                        <a:effectLst/>
                        <a:latin typeface="+mn-lt"/>
                        <a:ea typeface="+mn-ea"/>
                        <a:cs typeface="+mn-cs"/>
                      </a:endParaRPr>
                    </a:p>
                    <a:p>
                      <a:r>
                        <a:rPr lang="es-CL" sz="1800" kern="1200" dirty="0" smtClean="0">
                          <a:solidFill>
                            <a:schemeClr val="tx1"/>
                          </a:solidFill>
                          <a:effectLst/>
                          <a:latin typeface="+mn-lt"/>
                          <a:ea typeface="+mn-ea"/>
                          <a:cs typeface="+mn-cs"/>
                        </a:rPr>
                        <a:t>I</a:t>
                      </a:r>
                      <a:r>
                        <a:rPr lang="es-CL" sz="1800" kern="1200" baseline="-25000" dirty="0" smtClean="0">
                          <a:solidFill>
                            <a:schemeClr val="tx1"/>
                          </a:solidFill>
                          <a:effectLst/>
                          <a:latin typeface="+mn-lt"/>
                          <a:ea typeface="+mn-ea"/>
                          <a:cs typeface="+mn-cs"/>
                        </a:rPr>
                        <a:t>T </a:t>
                      </a:r>
                      <a:r>
                        <a:rPr lang="es-CL" sz="1800" kern="1200" dirty="0" smtClean="0">
                          <a:solidFill>
                            <a:schemeClr val="tx1"/>
                          </a:solidFill>
                          <a:effectLst/>
                          <a:latin typeface="+mn-lt"/>
                          <a:ea typeface="+mn-ea"/>
                          <a:cs typeface="+mn-cs"/>
                        </a:rPr>
                        <a:t>= I</a:t>
                      </a:r>
                      <a:r>
                        <a:rPr lang="es-CL" sz="1800" kern="1200" baseline="-25000" dirty="0" smtClean="0">
                          <a:solidFill>
                            <a:schemeClr val="tx1"/>
                          </a:solidFill>
                          <a:effectLst/>
                          <a:latin typeface="+mn-lt"/>
                          <a:ea typeface="+mn-ea"/>
                          <a:cs typeface="+mn-cs"/>
                        </a:rPr>
                        <a:t>1 </a:t>
                      </a:r>
                      <a:r>
                        <a:rPr lang="es-CL" sz="1800" kern="1200" dirty="0" smtClean="0">
                          <a:solidFill>
                            <a:schemeClr val="tx1"/>
                          </a:solidFill>
                          <a:effectLst/>
                          <a:latin typeface="+mn-lt"/>
                          <a:ea typeface="+mn-ea"/>
                          <a:cs typeface="+mn-cs"/>
                        </a:rPr>
                        <a:t>= I</a:t>
                      </a:r>
                      <a:r>
                        <a:rPr lang="es-CL" sz="1800" kern="1200" baseline="-25000" dirty="0" smtClean="0">
                          <a:solidFill>
                            <a:schemeClr val="tx1"/>
                          </a:solidFill>
                          <a:effectLst/>
                          <a:latin typeface="+mn-lt"/>
                          <a:ea typeface="+mn-ea"/>
                          <a:cs typeface="+mn-cs"/>
                        </a:rPr>
                        <a:t>2</a:t>
                      </a:r>
                      <a:r>
                        <a:rPr lang="es-CL" sz="1800" kern="1200" dirty="0" smtClean="0">
                          <a:solidFill>
                            <a:schemeClr val="tx1"/>
                          </a:solidFill>
                          <a:effectLst/>
                          <a:latin typeface="+mn-lt"/>
                          <a:ea typeface="+mn-ea"/>
                          <a:cs typeface="+mn-cs"/>
                        </a:rPr>
                        <a:t> = ……= I</a:t>
                      </a:r>
                      <a:r>
                        <a:rPr lang="es-CL" sz="1800" kern="1200" baseline="-25000" dirty="0" smtClean="0">
                          <a:solidFill>
                            <a:schemeClr val="tx1"/>
                          </a:solidFill>
                          <a:effectLst/>
                          <a:latin typeface="+mn-lt"/>
                          <a:ea typeface="+mn-ea"/>
                          <a:cs typeface="+mn-cs"/>
                        </a:rPr>
                        <a:t>n</a:t>
                      </a:r>
                      <a:endParaRPr lang="es-CL" sz="1800" kern="1200" dirty="0" smtClean="0">
                        <a:solidFill>
                          <a:schemeClr val="tx1"/>
                        </a:solidFill>
                        <a:effectLst/>
                        <a:latin typeface="+mn-lt"/>
                        <a:ea typeface="+mn-ea"/>
                        <a:cs typeface="+mn-cs"/>
                      </a:endParaRPr>
                    </a:p>
                  </a:txBody>
                  <a:tcPr/>
                </a:tc>
                <a:tc>
                  <a:txBody>
                    <a:bodyPr/>
                    <a:lstStyle/>
                    <a:p>
                      <a:pPr algn="l"/>
                      <a:r>
                        <a:rPr lang="es-CL" sz="1600" dirty="0" smtClean="0"/>
                        <a:t>Es diferente en distintos puntos del circuito. </a:t>
                      </a:r>
                    </a:p>
                    <a:p>
                      <a:r>
                        <a:rPr lang="es-CL" sz="1600" kern="1200" dirty="0" smtClean="0">
                          <a:solidFill>
                            <a:schemeClr val="tx1"/>
                          </a:solidFill>
                          <a:effectLst/>
                          <a:latin typeface="+mn-lt"/>
                          <a:ea typeface="+mn-ea"/>
                          <a:cs typeface="+mn-cs"/>
                        </a:rPr>
                        <a:t>I</a:t>
                      </a:r>
                      <a:r>
                        <a:rPr lang="es-CL" sz="1600" kern="1200" baseline="-25000" dirty="0" smtClean="0">
                          <a:solidFill>
                            <a:schemeClr val="tx1"/>
                          </a:solidFill>
                          <a:effectLst/>
                          <a:latin typeface="+mn-lt"/>
                          <a:ea typeface="+mn-ea"/>
                          <a:cs typeface="+mn-cs"/>
                        </a:rPr>
                        <a:t>T </a:t>
                      </a:r>
                      <a:r>
                        <a:rPr lang="es-CL" sz="1600" kern="1200" dirty="0" smtClean="0">
                          <a:solidFill>
                            <a:schemeClr val="tx1"/>
                          </a:solidFill>
                          <a:effectLst/>
                          <a:latin typeface="+mn-lt"/>
                          <a:ea typeface="+mn-ea"/>
                          <a:cs typeface="+mn-cs"/>
                        </a:rPr>
                        <a:t>= I</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I</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I</a:t>
                      </a:r>
                      <a:r>
                        <a:rPr lang="es-CL" sz="1600" kern="1200" baseline="-25000" dirty="0" smtClean="0">
                          <a:solidFill>
                            <a:schemeClr val="tx1"/>
                          </a:solidFill>
                          <a:effectLst/>
                          <a:latin typeface="+mn-lt"/>
                          <a:ea typeface="+mn-ea"/>
                          <a:cs typeface="+mn-cs"/>
                        </a:rPr>
                        <a:t>n</a:t>
                      </a:r>
                      <a:endParaRPr lang="es-CL" sz="1600" kern="1200" dirty="0" smtClean="0">
                        <a:solidFill>
                          <a:schemeClr val="tx1"/>
                        </a:solidFill>
                        <a:effectLst/>
                        <a:latin typeface="+mn-lt"/>
                        <a:ea typeface="+mn-ea"/>
                        <a:cs typeface="+mn-cs"/>
                      </a:endParaRPr>
                    </a:p>
                  </a:txBody>
                  <a:tcPr/>
                </a:tc>
              </a:tr>
              <a:tr h="907061">
                <a:tc>
                  <a:txBody>
                    <a:bodyPr/>
                    <a:lstStyle/>
                    <a:p>
                      <a:pPr algn="l"/>
                      <a:r>
                        <a:rPr lang="es-CL" sz="1600" b="0" u="sng" dirty="0" smtClean="0"/>
                        <a:t>Voltaje</a:t>
                      </a:r>
                      <a:endParaRPr lang="es-CL" sz="1600" b="0" u="sng" dirty="0"/>
                    </a:p>
                  </a:txBody>
                  <a:tcPr anchor="ctr"/>
                </a:tc>
                <a:tc>
                  <a:txBody>
                    <a:bodyPr/>
                    <a:lstStyle/>
                    <a:p>
                      <a:pPr algn="l"/>
                      <a:r>
                        <a:rPr lang="es-CL" sz="1600" dirty="0" smtClean="0"/>
                        <a:t>Es</a:t>
                      </a:r>
                      <a:r>
                        <a:rPr lang="es-CL" sz="1600" baseline="0" dirty="0" smtClean="0"/>
                        <a:t> diferente en los distintos puntos del circuito</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baseline="0" dirty="0" smtClean="0"/>
                        <a:t>V</a:t>
                      </a:r>
                      <a:r>
                        <a:rPr lang="es-CL" sz="1600" kern="1200" baseline="-25000" dirty="0" smtClean="0">
                          <a:solidFill>
                            <a:schemeClr val="tx1"/>
                          </a:solidFill>
                          <a:effectLst/>
                          <a:latin typeface="+mn-lt"/>
                          <a:ea typeface="+mn-ea"/>
                          <a:cs typeface="+mn-cs"/>
                        </a:rPr>
                        <a:t> T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a:t>
                      </a:r>
                      <a:r>
                        <a:rPr lang="es-CL" sz="1600" kern="1200" dirty="0" err="1" smtClean="0">
                          <a:solidFill>
                            <a:schemeClr val="tx1"/>
                          </a:solidFill>
                          <a:effectLst/>
                          <a:latin typeface="+mn-lt"/>
                          <a:ea typeface="+mn-ea"/>
                          <a:cs typeface="+mn-cs"/>
                        </a:rPr>
                        <a:t>V</a:t>
                      </a:r>
                      <a:r>
                        <a:rPr lang="es-CL" sz="1600" kern="1200" baseline="-25000" dirty="0" err="1" smtClean="0">
                          <a:solidFill>
                            <a:schemeClr val="tx1"/>
                          </a:solidFill>
                          <a:effectLst/>
                          <a:latin typeface="+mn-lt"/>
                          <a:ea typeface="+mn-ea"/>
                          <a:cs typeface="+mn-cs"/>
                        </a:rPr>
                        <a:t>n</a:t>
                      </a:r>
                      <a:endParaRPr lang="es-CL" sz="1600" b="1" kern="1200" dirty="0" smtClean="0">
                        <a:solidFill>
                          <a:srgbClr val="FF0000"/>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6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baseline="0" dirty="0" smtClean="0">
                          <a:solidFill>
                            <a:srgbClr val="FF0000"/>
                          </a:solidFill>
                          <a:effectLst/>
                          <a:latin typeface="+mn-lt"/>
                          <a:ea typeface="+mn-ea"/>
                          <a:cs typeface="+mn-cs"/>
                        </a:rPr>
                        <a:t>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baseline="0" dirty="0" smtClean="0">
                          <a:solidFill>
                            <a:schemeClr val="tx1"/>
                          </a:solidFill>
                          <a:effectLst/>
                          <a:latin typeface="+mn-lt"/>
                          <a:ea typeface="+mn-ea"/>
                          <a:cs typeface="+mn-cs"/>
                        </a:rPr>
                        <a:t>V</a:t>
                      </a:r>
                      <a:r>
                        <a:rPr lang="es-CL" sz="1600" kern="1200" baseline="-25000" dirty="0" smtClean="0">
                          <a:solidFill>
                            <a:schemeClr val="tx1"/>
                          </a:solidFill>
                          <a:effectLst/>
                          <a:latin typeface="+mn-lt"/>
                          <a:ea typeface="+mn-ea"/>
                          <a:cs typeface="+mn-cs"/>
                        </a:rPr>
                        <a:t>T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a:t>
                      </a:r>
                      <a:r>
                        <a:rPr lang="es-CL" sz="1600" kern="1200" dirty="0" err="1" smtClean="0">
                          <a:solidFill>
                            <a:schemeClr val="tx1"/>
                          </a:solidFill>
                          <a:effectLst/>
                          <a:latin typeface="+mn-lt"/>
                          <a:ea typeface="+mn-ea"/>
                          <a:cs typeface="+mn-cs"/>
                        </a:rPr>
                        <a:t>V</a:t>
                      </a:r>
                      <a:r>
                        <a:rPr lang="es-CL" sz="1600" kern="1200" baseline="-25000" dirty="0" err="1" smtClean="0">
                          <a:solidFill>
                            <a:schemeClr val="tx1"/>
                          </a:solidFill>
                          <a:effectLst/>
                          <a:latin typeface="+mn-lt"/>
                          <a:ea typeface="+mn-ea"/>
                          <a:cs typeface="+mn-cs"/>
                        </a:rPr>
                        <a:t>n</a:t>
                      </a:r>
                      <a:endParaRPr lang="es-CL" sz="1600" kern="1200" dirty="0" smtClean="0">
                        <a:solidFill>
                          <a:schemeClr val="tx1"/>
                        </a:solidFill>
                        <a:effectLst/>
                        <a:latin typeface="+mn-lt"/>
                        <a:ea typeface="+mn-ea"/>
                        <a:cs typeface="+mn-cs"/>
                      </a:endParaRPr>
                    </a:p>
                  </a:txBody>
                  <a:tcPr/>
                </a:tc>
              </a:tr>
              <a:tr h="863880">
                <a:tc>
                  <a:txBody>
                    <a:bodyPr/>
                    <a:lstStyle/>
                    <a:p>
                      <a:pPr algn="l"/>
                      <a:r>
                        <a:rPr lang="es-CL" sz="1600" b="0" u="sng" dirty="0" smtClean="0"/>
                        <a:t>Resistencia equivalente</a:t>
                      </a:r>
                      <a:endParaRPr lang="es-CL" sz="1600" b="0" u="sng" dirty="0"/>
                    </a:p>
                  </a:txBody>
                  <a:tcPr anchor="ctr"/>
                </a:tc>
                <a:tc>
                  <a:txBody>
                    <a:bodyPr/>
                    <a:lstStyle/>
                    <a:p>
                      <a:pPr algn="l"/>
                      <a:endParaRPr lang="es-CL" sz="1600" dirty="0" smtClean="0"/>
                    </a:p>
                    <a:p>
                      <a:pPr algn="l"/>
                      <a:r>
                        <a:rPr lang="es-CL" sz="1600" dirty="0" smtClean="0">
                          <a:solidFill>
                            <a:srgbClr val="FF0000"/>
                          </a:solidFill>
                        </a:rPr>
                        <a:t>____________________</a:t>
                      </a:r>
                    </a:p>
                    <a:p>
                      <a:pPr algn="l"/>
                      <a:endParaRPr lang="es-CL" sz="1600" dirty="0" smtClean="0"/>
                    </a:p>
                    <a:p>
                      <a:pPr algn="l"/>
                      <a:r>
                        <a:rPr lang="es-CL" sz="1600" dirty="0" err="1" smtClean="0"/>
                        <a:t>R</a:t>
                      </a:r>
                      <a:r>
                        <a:rPr lang="es-CL" sz="1600" kern="1200" baseline="-25000" dirty="0" err="1" smtClean="0">
                          <a:solidFill>
                            <a:schemeClr val="tx1"/>
                          </a:solidFill>
                          <a:effectLst/>
                          <a:latin typeface="+mn-lt"/>
                          <a:ea typeface="+mn-ea"/>
                          <a:cs typeface="+mn-cs"/>
                        </a:rPr>
                        <a:t>eq</a:t>
                      </a:r>
                      <a:r>
                        <a:rPr lang="es-CL" sz="1600" dirty="0" smtClean="0"/>
                        <a:t>=</a:t>
                      </a:r>
                      <a:r>
                        <a:rPr lang="es-CL" sz="1600" baseline="0" dirty="0" smtClean="0"/>
                        <a:t> R</a:t>
                      </a:r>
                      <a:r>
                        <a:rPr lang="es-CL" sz="1600" kern="1200" baseline="-25000" dirty="0" smtClean="0">
                          <a:solidFill>
                            <a:schemeClr val="tx1"/>
                          </a:solidFill>
                          <a:effectLst/>
                          <a:latin typeface="+mn-lt"/>
                          <a:ea typeface="+mn-ea"/>
                          <a:cs typeface="+mn-cs"/>
                        </a:rPr>
                        <a:t>1</a:t>
                      </a:r>
                      <a:r>
                        <a:rPr lang="es-CL" sz="1600" baseline="0" dirty="0" smtClean="0"/>
                        <a:t>+R</a:t>
                      </a:r>
                      <a:r>
                        <a:rPr lang="es-CL" sz="1600" kern="1200" baseline="-25000" dirty="0" smtClean="0">
                          <a:solidFill>
                            <a:schemeClr val="tx1"/>
                          </a:solidFill>
                          <a:effectLst/>
                          <a:latin typeface="+mn-lt"/>
                          <a:ea typeface="+mn-ea"/>
                          <a:cs typeface="+mn-cs"/>
                        </a:rPr>
                        <a:t>2</a:t>
                      </a:r>
                      <a:r>
                        <a:rPr lang="es-CL" sz="1600" baseline="0" dirty="0" smtClean="0"/>
                        <a:t>+…..R</a:t>
                      </a:r>
                      <a:r>
                        <a:rPr lang="es-CL" sz="1600" kern="1200" baseline="-25000" dirty="0" smtClean="0">
                          <a:solidFill>
                            <a:schemeClr val="tx1"/>
                          </a:solidFill>
                          <a:effectLst/>
                          <a:latin typeface="+mn-lt"/>
                          <a:ea typeface="+mn-ea"/>
                          <a:cs typeface="+mn-cs"/>
                        </a:rPr>
                        <a:t>n</a:t>
                      </a:r>
                      <a:endParaRPr lang="es-CL" sz="1600" dirty="0"/>
                    </a:p>
                  </a:txBody>
                  <a:tcPr/>
                </a:tc>
                <a:tc>
                  <a:txBody>
                    <a:bodyPr/>
                    <a:lstStyle/>
                    <a:p>
                      <a:pPr algn="l"/>
                      <a:r>
                        <a:rPr lang="es-CL" sz="1600" dirty="0" smtClean="0"/>
                        <a:t>Corresponde a la suma</a:t>
                      </a:r>
                      <a:r>
                        <a:rPr lang="es-CL" sz="1600" baseline="0" dirty="0" smtClean="0"/>
                        <a:t> de los  valores recíprocos de las resistencia</a:t>
                      </a:r>
                    </a:p>
                    <a:p>
                      <a:pPr algn="l"/>
                      <a:endParaRPr lang="es-CL" sz="1600" baseline="0" dirty="0" smtClean="0"/>
                    </a:p>
                    <a:p>
                      <a:pPr algn="l"/>
                      <a:endParaRPr lang="es-CL" sz="1600" dirty="0"/>
                    </a:p>
                  </a:txBody>
                  <a:tcPr/>
                </a:tc>
              </a:tr>
            </a:tbl>
          </a:graphicData>
        </a:graphic>
      </p:graphicFrame>
      <p:sp>
        <p:nvSpPr>
          <p:cNvPr id="6" name="Text Box 26"/>
          <p:cNvSpPr txBox="1">
            <a:spLocks noChangeArrowheads="1"/>
          </p:cNvSpPr>
          <p:nvPr/>
        </p:nvSpPr>
        <p:spPr bwMode="auto">
          <a:xfrm>
            <a:off x="899592" y="1412776"/>
            <a:ext cx="8244408" cy="338554"/>
          </a:xfrm>
          <a:prstGeom prst="rect">
            <a:avLst/>
          </a:prstGeom>
          <a:noFill/>
          <a:ln>
            <a:noFill/>
          </a:ln>
          <a:effectLst/>
          <a:extLst/>
        </p:spPr>
        <p:txBody>
          <a:bodyPr wrap="square">
            <a:spAutoFit/>
          </a:bodyPr>
          <a:lstStyle/>
          <a:p>
            <a:pPr algn="ctr">
              <a:spcBef>
                <a:spcPct val="50000"/>
              </a:spcBef>
              <a:defRPr/>
            </a:pPr>
            <a:r>
              <a:rPr lang="en-GB" sz="1600" b="1" dirty="0" err="1" smtClean="0">
                <a:latin typeface="Verdana" pitchFamily="34" charset="0"/>
              </a:rPr>
              <a:t>Copie</a:t>
            </a:r>
            <a:r>
              <a:rPr lang="en-GB" sz="1600" b="1" dirty="0" smtClean="0">
                <a:latin typeface="Verdana" pitchFamily="34" charset="0"/>
              </a:rPr>
              <a:t> en </a:t>
            </a:r>
            <a:r>
              <a:rPr lang="en-GB" sz="1600" b="1" dirty="0" err="1" smtClean="0">
                <a:latin typeface="Verdana" pitchFamily="34" charset="0"/>
              </a:rPr>
              <a:t>su</a:t>
            </a:r>
            <a:r>
              <a:rPr lang="en-GB" sz="1600" b="1" dirty="0" smtClean="0">
                <a:latin typeface="Verdana" pitchFamily="34" charset="0"/>
              </a:rPr>
              <a:t> </a:t>
            </a:r>
            <a:r>
              <a:rPr lang="en-GB" sz="1600" b="1" dirty="0" err="1" smtClean="0">
                <a:latin typeface="Verdana" pitchFamily="34" charset="0"/>
              </a:rPr>
              <a:t>cuaderno</a:t>
            </a:r>
            <a:r>
              <a:rPr lang="en-GB" sz="1600" b="1" dirty="0" smtClean="0">
                <a:latin typeface="Verdana" pitchFamily="34" charset="0"/>
              </a:rPr>
              <a:t> y complete el </a:t>
            </a:r>
            <a:r>
              <a:rPr lang="en-GB" sz="1600" b="1" dirty="0" err="1" smtClean="0">
                <a:latin typeface="Verdana" pitchFamily="34" charset="0"/>
              </a:rPr>
              <a:t>siguiente</a:t>
            </a:r>
            <a:r>
              <a:rPr lang="en-GB" sz="1600" b="1" dirty="0" smtClean="0">
                <a:latin typeface="Verdana" pitchFamily="34" charset="0"/>
              </a:rPr>
              <a:t> </a:t>
            </a:r>
            <a:r>
              <a:rPr lang="en-GB" sz="1600" b="1" dirty="0" err="1">
                <a:latin typeface="Verdana" pitchFamily="34" charset="0"/>
              </a:rPr>
              <a:t>C</a:t>
            </a:r>
            <a:r>
              <a:rPr lang="en-GB" sz="1600" b="1" dirty="0" err="1" smtClean="0">
                <a:latin typeface="Verdana" pitchFamily="34" charset="0"/>
              </a:rPr>
              <a:t>uadro</a:t>
            </a:r>
            <a:r>
              <a:rPr lang="en-GB" sz="1600" b="1" dirty="0" smtClean="0">
                <a:latin typeface="Verdana" pitchFamily="34" charset="0"/>
              </a:rPr>
              <a:t> </a:t>
            </a:r>
            <a:r>
              <a:rPr lang="en-GB" sz="1600" b="1" dirty="0" err="1" smtClean="0">
                <a:latin typeface="Verdana" pitchFamily="34" charset="0"/>
              </a:rPr>
              <a:t>Comparativo</a:t>
            </a:r>
            <a:r>
              <a:rPr lang="en-GB" sz="1600" b="1" dirty="0" smtClean="0">
                <a:latin typeface="Verdana" pitchFamily="34" charset="0"/>
              </a:rPr>
              <a:t>.</a:t>
            </a:r>
            <a:endParaRPr lang="en-US" sz="1600" b="1" dirty="0">
              <a:latin typeface="Verdan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49995" b="9572"/>
          <a:stretch>
            <a:fillRect/>
          </a:stretch>
        </p:blipFill>
        <p:spPr bwMode="auto">
          <a:xfrm>
            <a:off x="5796136" y="6237312"/>
            <a:ext cx="2917379" cy="41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499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5D592F4-0ABB-4648-88A5-F62464A84A4F}" type="slidenum">
              <a:rPr lang="es-CL" smtClean="0"/>
              <a:pPr>
                <a:defRPr/>
              </a:pPr>
              <a:t>67</a:t>
            </a:fld>
            <a:endParaRPr lang="es-CL"/>
          </a:p>
        </p:txBody>
      </p:sp>
      <p:graphicFrame>
        <p:nvGraphicFramePr>
          <p:cNvPr id="5" name="4 Tabla"/>
          <p:cNvGraphicFramePr>
            <a:graphicFrameLocks noGrp="1"/>
          </p:cNvGraphicFramePr>
          <p:nvPr>
            <p:extLst>
              <p:ext uri="{D42A27DB-BD31-4B8C-83A1-F6EECF244321}">
                <p14:modId xmlns:p14="http://schemas.microsoft.com/office/powerpoint/2010/main" val="6970878"/>
              </p:ext>
            </p:extLst>
          </p:nvPr>
        </p:nvGraphicFramePr>
        <p:xfrm>
          <a:off x="971600" y="1772816"/>
          <a:ext cx="7848872" cy="4977175"/>
        </p:xfrm>
        <a:graphic>
          <a:graphicData uri="http://schemas.openxmlformats.org/drawingml/2006/table">
            <a:tbl>
              <a:tblPr firstRow="1" bandRow="1">
                <a:tableStyleId>{5940675A-B579-460E-94D1-54222C63F5DA}</a:tableStyleId>
              </a:tblPr>
              <a:tblGrid>
                <a:gridCol w="1872208"/>
                <a:gridCol w="2952328"/>
                <a:gridCol w="3024336"/>
              </a:tblGrid>
              <a:tr h="383947">
                <a:tc>
                  <a:txBody>
                    <a:bodyPr/>
                    <a:lstStyle/>
                    <a:p>
                      <a:pPr algn="l"/>
                      <a:r>
                        <a:rPr lang="es-CL" b="1" dirty="0" smtClean="0"/>
                        <a:t>Criterio</a:t>
                      </a:r>
                      <a:endParaRPr lang="es-CL" b="1" dirty="0"/>
                    </a:p>
                  </a:txBody>
                  <a:tcPr/>
                </a:tc>
                <a:tc>
                  <a:txBody>
                    <a:bodyPr/>
                    <a:lstStyle/>
                    <a:p>
                      <a:pPr algn="l"/>
                      <a:r>
                        <a:rPr lang="es-CL" b="1" dirty="0" smtClean="0"/>
                        <a:t>Circuito Serie</a:t>
                      </a:r>
                      <a:endParaRPr lang="es-CL" b="1" dirty="0"/>
                    </a:p>
                  </a:txBody>
                  <a:tcPr/>
                </a:tc>
                <a:tc>
                  <a:txBody>
                    <a:bodyPr/>
                    <a:lstStyle/>
                    <a:p>
                      <a:pPr algn="l"/>
                      <a:r>
                        <a:rPr lang="es-CL" b="1" dirty="0" smtClean="0"/>
                        <a:t>Circuito paralelo</a:t>
                      </a:r>
                      <a:endParaRPr lang="es-CL" b="1" dirty="0"/>
                    </a:p>
                  </a:txBody>
                  <a:tcPr/>
                </a:tc>
              </a:tr>
              <a:tr h="768183">
                <a:tc>
                  <a:txBody>
                    <a:bodyPr/>
                    <a:lstStyle/>
                    <a:p>
                      <a:pPr algn="l"/>
                      <a:r>
                        <a:rPr lang="es-CL" sz="1600" b="0" u="sng" dirty="0" smtClean="0"/>
                        <a:t>Construcción</a:t>
                      </a:r>
                      <a:endParaRPr lang="es-CL" sz="1600" b="0" u="sng" dirty="0"/>
                    </a:p>
                  </a:txBody>
                  <a:tcPr anchor="ctr"/>
                </a:tc>
                <a:tc>
                  <a:txBody>
                    <a:bodyPr/>
                    <a:lstStyle/>
                    <a:p>
                      <a:pPr algn="l"/>
                      <a:r>
                        <a:rPr lang="es-CL" sz="1600" dirty="0" smtClean="0"/>
                        <a:t>Se conectan las resistencia una a continuación de otra en un único circuito</a:t>
                      </a:r>
                      <a:endParaRPr lang="es-CL" sz="1600" dirty="0"/>
                    </a:p>
                  </a:txBody>
                  <a:tcPr/>
                </a:tc>
                <a:tc>
                  <a:txBody>
                    <a:bodyPr/>
                    <a:lstStyle/>
                    <a:p>
                      <a:pPr algn="l"/>
                      <a:r>
                        <a:rPr lang="es-CL" sz="1600" dirty="0" smtClean="0"/>
                        <a:t>Se conectan las resistencias</a:t>
                      </a:r>
                      <a:r>
                        <a:rPr lang="es-CL" sz="1600" baseline="0" dirty="0" smtClean="0"/>
                        <a:t> de manera tal que tienen dos puntos en común entre ellas</a:t>
                      </a:r>
                      <a:endParaRPr lang="es-CL" sz="1600" dirty="0"/>
                    </a:p>
                  </a:txBody>
                  <a:tcPr/>
                </a:tc>
              </a:tr>
              <a:tr h="607916">
                <a:tc>
                  <a:txBody>
                    <a:bodyPr/>
                    <a:lstStyle/>
                    <a:p>
                      <a:pPr algn="l"/>
                      <a:r>
                        <a:rPr lang="es-CL" sz="1600" b="0" u="sng" dirty="0" smtClean="0"/>
                        <a:t>Si falla un receptor</a:t>
                      </a:r>
                    </a:p>
                    <a:p>
                      <a:pPr algn="l"/>
                      <a:r>
                        <a:rPr lang="es-CL" sz="1600" b="0" u="sng" dirty="0" smtClean="0"/>
                        <a:t>del circuito</a:t>
                      </a:r>
                      <a:endParaRPr lang="es-CL" sz="1600" b="0" u="sng" dirty="0"/>
                    </a:p>
                  </a:txBody>
                  <a:tcPr anchor="ctr"/>
                </a:tc>
                <a:tc>
                  <a:txBody>
                    <a:bodyPr/>
                    <a:lstStyle/>
                    <a:p>
                      <a:pPr algn="l"/>
                      <a:r>
                        <a:rPr lang="es-CL" sz="1600" dirty="0" smtClean="0"/>
                        <a:t>Ningún</a:t>
                      </a:r>
                      <a:r>
                        <a:rPr lang="es-CL" sz="1600" baseline="0" dirty="0" smtClean="0"/>
                        <a:t> otro funciona</a:t>
                      </a:r>
                      <a:endParaRPr lang="es-CL" sz="1600" dirty="0"/>
                    </a:p>
                  </a:txBody>
                  <a:tcPr/>
                </a:tc>
                <a:tc>
                  <a:txBody>
                    <a:bodyPr/>
                    <a:lstStyle/>
                    <a:p>
                      <a:pPr algn="l"/>
                      <a:r>
                        <a:rPr lang="es-CL" sz="1600" dirty="0" smtClean="0"/>
                        <a:t>Los demás siguen</a:t>
                      </a:r>
                      <a:r>
                        <a:rPr lang="es-CL" sz="1600" baseline="0" dirty="0" smtClean="0"/>
                        <a:t> funcionando</a:t>
                      </a:r>
                      <a:endParaRPr lang="es-CL" sz="1600" dirty="0"/>
                    </a:p>
                  </a:txBody>
                  <a:tcPr/>
                </a:tc>
              </a:tr>
              <a:tr h="944651">
                <a:tc>
                  <a:txBody>
                    <a:bodyPr/>
                    <a:lstStyle/>
                    <a:p>
                      <a:pPr algn="l"/>
                      <a:r>
                        <a:rPr lang="es-CL" sz="1600" b="0" u="sng" dirty="0" smtClean="0"/>
                        <a:t>Intensidad  de corriente</a:t>
                      </a:r>
                      <a:endParaRPr lang="es-CL" sz="1600" b="0" u="sng" dirty="0"/>
                    </a:p>
                  </a:txBody>
                  <a:tcPr anchor="ctr"/>
                </a:tc>
                <a:tc>
                  <a:txBody>
                    <a:bodyPr/>
                    <a:lstStyle/>
                    <a:p>
                      <a:pPr algn="l"/>
                      <a:r>
                        <a:rPr lang="es-CL" sz="1600" dirty="0" smtClean="0"/>
                        <a:t>Es igual en todo el circuito</a:t>
                      </a:r>
                    </a:p>
                    <a:p>
                      <a:r>
                        <a:rPr lang="es-CL" sz="1600" dirty="0" smtClean="0"/>
                        <a:t> </a:t>
                      </a:r>
                    </a:p>
                    <a:p>
                      <a:r>
                        <a:rPr lang="es-CL" sz="1800" kern="1200" dirty="0" smtClean="0">
                          <a:solidFill>
                            <a:schemeClr val="tx1"/>
                          </a:solidFill>
                          <a:effectLst/>
                          <a:latin typeface="+mn-lt"/>
                          <a:ea typeface="+mn-ea"/>
                          <a:cs typeface="+mn-cs"/>
                        </a:rPr>
                        <a:t>I</a:t>
                      </a:r>
                      <a:r>
                        <a:rPr lang="es-CL" sz="1800" kern="1200" baseline="-25000" dirty="0" smtClean="0">
                          <a:solidFill>
                            <a:schemeClr val="tx1"/>
                          </a:solidFill>
                          <a:effectLst/>
                          <a:latin typeface="+mn-lt"/>
                          <a:ea typeface="+mn-ea"/>
                          <a:cs typeface="+mn-cs"/>
                        </a:rPr>
                        <a:t>T </a:t>
                      </a:r>
                      <a:r>
                        <a:rPr lang="es-CL" sz="1800" kern="1200" dirty="0" smtClean="0">
                          <a:solidFill>
                            <a:schemeClr val="tx1"/>
                          </a:solidFill>
                          <a:effectLst/>
                          <a:latin typeface="+mn-lt"/>
                          <a:ea typeface="+mn-ea"/>
                          <a:cs typeface="+mn-cs"/>
                        </a:rPr>
                        <a:t>= I</a:t>
                      </a:r>
                      <a:r>
                        <a:rPr lang="es-CL" sz="1800" kern="1200" baseline="-25000" dirty="0" smtClean="0">
                          <a:solidFill>
                            <a:schemeClr val="tx1"/>
                          </a:solidFill>
                          <a:effectLst/>
                          <a:latin typeface="+mn-lt"/>
                          <a:ea typeface="+mn-ea"/>
                          <a:cs typeface="+mn-cs"/>
                        </a:rPr>
                        <a:t>1 </a:t>
                      </a:r>
                      <a:r>
                        <a:rPr lang="es-CL" sz="1800" kern="1200" dirty="0" smtClean="0">
                          <a:solidFill>
                            <a:schemeClr val="tx1"/>
                          </a:solidFill>
                          <a:effectLst/>
                          <a:latin typeface="+mn-lt"/>
                          <a:ea typeface="+mn-ea"/>
                          <a:cs typeface="+mn-cs"/>
                        </a:rPr>
                        <a:t>= I</a:t>
                      </a:r>
                      <a:r>
                        <a:rPr lang="es-CL" sz="1800" kern="1200" baseline="-25000" dirty="0" smtClean="0">
                          <a:solidFill>
                            <a:schemeClr val="tx1"/>
                          </a:solidFill>
                          <a:effectLst/>
                          <a:latin typeface="+mn-lt"/>
                          <a:ea typeface="+mn-ea"/>
                          <a:cs typeface="+mn-cs"/>
                        </a:rPr>
                        <a:t>2</a:t>
                      </a:r>
                      <a:r>
                        <a:rPr lang="es-CL" sz="1800" kern="1200" dirty="0" smtClean="0">
                          <a:solidFill>
                            <a:schemeClr val="tx1"/>
                          </a:solidFill>
                          <a:effectLst/>
                          <a:latin typeface="+mn-lt"/>
                          <a:ea typeface="+mn-ea"/>
                          <a:cs typeface="+mn-cs"/>
                        </a:rPr>
                        <a:t> = ……= I</a:t>
                      </a:r>
                      <a:r>
                        <a:rPr lang="es-CL" sz="1800" kern="1200" baseline="-25000" dirty="0" smtClean="0">
                          <a:solidFill>
                            <a:schemeClr val="tx1"/>
                          </a:solidFill>
                          <a:effectLst/>
                          <a:latin typeface="+mn-lt"/>
                          <a:ea typeface="+mn-ea"/>
                          <a:cs typeface="+mn-cs"/>
                        </a:rPr>
                        <a:t>n</a:t>
                      </a:r>
                      <a:endParaRPr lang="es-CL" sz="1800" kern="1200" dirty="0" smtClean="0">
                        <a:solidFill>
                          <a:schemeClr val="tx1"/>
                        </a:solidFill>
                        <a:effectLst/>
                        <a:latin typeface="+mn-lt"/>
                        <a:ea typeface="+mn-ea"/>
                        <a:cs typeface="+mn-cs"/>
                      </a:endParaRPr>
                    </a:p>
                  </a:txBody>
                  <a:tcPr/>
                </a:tc>
                <a:tc>
                  <a:txBody>
                    <a:bodyPr/>
                    <a:lstStyle/>
                    <a:p>
                      <a:pPr algn="l"/>
                      <a:r>
                        <a:rPr lang="es-CL" sz="1600" dirty="0" smtClean="0"/>
                        <a:t>Es diferente en distintos puntos del circuito. </a:t>
                      </a:r>
                    </a:p>
                    <a:p>
                      <a:r>
                        <a:rPr lang="es-CL" sz="1600" kern="1200" dirty="0" smtClean="0">
                          <a:solidFill>
                            <a:schemeClr val="tx1"/>
                          </a:solidFill>
                          <a:effectLst/>
                          <a:latin typeface="+mn-lt"/>
                          <a:ea typeface="+mn-ea"/>
                          <a:cs typeface="+mn-cs"/>
                        </a:rPr>
                        <a:t>I</a:t>
                      </a:r>
                      <a:r>
                        <a:rPr lang="es-CL" sz="1600" kern="1200" baseline="-25000" dirty="0" smtClean="0">
                          <a:solidFill>
                            <a:schemeClr val="tx1"/>
                          </a:solidFill>
                          <a:effectLst/>
                          <a:latin typeface="+mn-lt"/>
                          <a:ea typeface="+mn-ea"/>
                          <a:cs typeface="+mn-cs"/>
                        </a:rPr>
                        <a:t>T </a:t>
                      </a:r>
                      <a:r>
                        <a:rPr lang="es-CL" sz="1600" kern="1200" dirty="0" smtClean="0">
                          <a:solidFill>
                            <a:schemeClr val="tx1"/>
                          </a:solidFill>
                          <a:effectLst/>
                          <a:latin typeface="+mn-lt"/>
                          <a:ea typeface="+mn-ea"/>
                          <a:cs typeface="+mn-cs"/>
                        </a:rPr>
                        <a:t>= I</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I</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I</a:t>
                      </a:r>
                      <a:r>
                        <a:rPr lang="es-CL" sz="1600" kern="1200" baseline="-25000" dirty="0" smtClean="0">
                          <a:solidFill>
                            <a:schemeClr val="tx1"/>
                          </a:solidFill>
                          <a:effectLst/>
                          <a:latin typeface="+mn-lt"/>
                          <a:ea typeface="+mn-ea"/>
                          <a:cs typeface="+mn-cs"/>
                        </a:rPr>
                        <a:t>n</a:t>
                      </a:r>
                      <a:endParaRPr lang="es-CL" sz="1600" kern="1200" dirty="0" smtClean="0">
                        <a:solidFill>
                          <a:schemeClr val="tx1"/>
                        </a:solidFill>
                        <a:effectLst/>
                        <a:latin typeface="+mn-lt"/>
                        <a:ea typeface="+mn-ea"/>
                        <a:cs typeface="+mn-cs"/>
                      </a:endParaRPr>
                    </a:p>
                  </a:txBody>
                  <a:tcPr/>
                </a:tc>
              </a:tr>
              <a:tr h="907061">
                <a:tc>
                  <a:txBody>
                    <a:bodyPr/>
                    <a:lstStyle/>
                    <a:p>
                      <a:pPr algn="l"/>
                      <a:r>
                        <a:rPr lang="es-CL" sz="1600" b="0" u="sng" dirty="0" smtClean="0"/>
                        <a:t>Voltaje</a:t>
                      </a:r>
                      <a:endParaRPr lang="es-CL" sz="1600" b="0" u="sng" dirty="0"/>
                    </a:p>
                  </a:txBody>
                  <a:tcPr anchor="ctr"/>
                </a:tc>
                <a:tc>
                  <a:txBody>
                    <a:bodyPr/>
                    <a:lstStyle/>
                    <a:p>
                      <a:pPr algn="l"/>
                      <a:r>
                        <a:rPr lang="es-CL" sz="1600" dirty="0" smtClean="0"/>
                        <a:t>Es</a:t>
                      </a:r>
                      <a:r>
                        <a:rPr lang="es-CL" sz="1600" baseline="0" dirty="0" smtClean="0"/>
                        <a:t> diferente en los distintos puntos del circuito</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baseline="0" dirty="0" smtClean="0"/>
                        <a:t>V</a:t>
                      </a:r>
                      <a:r>
                        <a:rPr lang="es-CL" sz="1600" kern="1200" baseline="-25000" dirty="0" smtClean="0">
                          <a:solidFill>
                            <a:schemeClr val="tx1"/>
                          </a:solidFill>
                          <a:effectLst/>
                          <a:latin typeface="+mn-lt"/>
                          <a:ea typeface="+mn-ea"/>
                          <a:cs typeface="+mn-cs"/>
                        </a:rPr>
                        <a:t> T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a:t>
                      </a:r>
                      <a:r>
                        <a:rPr lang="es-CL" sz="1600" kern="1200" dirty="0" err="1" smtClean="0">
                          <a:solidFill>
                            <a:schemeClr val="tx1"/>
                          </a:solidFill>
                          <a:effectLst/>
                          <a:latin typeface="+mn-lt"/>
                          <a:ea typeface="+mn-ea"/>
                          <a:cs typeface="+mn-cs"/>
                        </a:rPr>
                        <a:t>V</a:t>
                      </a:r>
                      <a:r>
                        <a:rPr lang="es-CL" sz="1600" kern="1200" baseline="-25000" dirty="0" err="1" smtClean="0">
                          <a:solidFill>
                            <a:schemeClr val="tx1"/>
                          </a:solidFill>
                          <a:effectLst/>
                          <a:latin typeface="+mn-lt"/>
                          <a:ea typeface="+mn-ea"/>
                          <a:cs typeface="+mn-cs"/>
                        </a:rPr>
                        <a:t>n</a:t>
                      </a:r>
                      <a:endParaRPr lang="es-CL" sz="1600" b="1" kern="1200" dirty="0" smtClean="0">
                        <a:solidFill>
                          <a:srgbClr val="FF0000"/>
                        </a:solidFill>
                        <a:effectLst/>
                        <a:latin typeface="+mn-lt"/>
                        <a:ea typeface="+mn-ea"/>
                        <a:cs typeface="+mn-cs"/>
                      </a:endParaRPr>
                    </a:p>
                  </a:txBody>
                  <a:tcPr/>
                </a:tc>
                <a:tc>
                  <a:txBody>
                    <a:bodyPr/>
                    <a:lstStyle/>
                    <a:p>
                      <a:pPr algn="l"/>
                      <a:r>
                        <a:rPr lang="es-CL" sz="1600" dirty="0" smtClean="0"/>
                        <a:t>Es el mismo en todos los puntos del circuito</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baseline="0" dirty="0" smtClean="0">
                          <a:solidFill>
                            <a:schemeClr val="tx1"/>
                          </a:solidFill>
                          <a:effectLst/>
                          <a:latin typeface="+mn-lt"/>
                          <a:ea typeface="+mn-ea"/>
                          <a:cs typeface="+mn-cs"/>
                        </a:rPr>
                        <a:t>V</a:t>
                      </a:r>
                      <a:r>
                        <a:rPr lang="es-CL" sz="1600" kern="1200" baseline="-25000" dirty="0" smtClean="0">
                          <a:solidFill>
                            <a:schemeClr val="tx1"/>
                          </a:solidFill>
                          <a:effectLst/>
                          <a:latin typeface="+mn-lt"/>
                          <a:ea typeface="+mn-ea"/>
                          <a:cs typeface="+mn-cs"/>
                        </a:rPr>
                        <a:t>T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1 </a:t>
                      </a:r>
                      <a:r>
                        <a:rPr lang="es-CL" sz="1600" kern="1200" dirty="0" smtClean="0">
                          <a:solidFill>
                            <a:schemeClr val="tx1"/>
                          </a:solidFill>
                          <a:effectLst/>
                          <a:latin typeface="+mn-lt"/>
                          <a:ea typeface="+mn-ea"/>
                          <a:cs typeface="+mn-cs"/>
                        </a:rPr>
                        <a:t>= V</a:t>
                      </a:r>
                      <a:r>
                        <a:rPr lang="es-CL" sz="1600" kern="1200" baseline="-25000" dirty="0" smtClean="0">
                          <a:solidFill>
                            <a:schemeClr val="tx1"/>
                          </a:solidFill>
                          <a:effectLst/>
                          <a:latin typeface="+mn-lt"/>
                          <a:ea typeface="+mn-ea"/>
                          <a:cs typeface="+mn-cs"/>
                        </a:rPr>
                        <a:t>2</a:t>
                      </a:r>
                      <a:r>
                        <a:rPr lang="es-CL" sz="1600" kern="1200" dirty="0" smtClean="0">
                          <a:solidFill>
                            <a:schemeClr val="tx1"/>
                          </a:solidFill>
                          <a:effectLst/>
                          <a:latin typeface="+mn-lt"/>
                          <a:ea typeface="+mn-ea"/>
                          <a:cs typeface="+mn-cs"/>
                        </a:rPr>
                        <a:t> = ……= </a:t>
                      </a:r>
                      <a:r>
                        <a:rPr lang="es-CL" sz="1600" kern="1200" dirty="0" err="1" smtClean="0">
                          <a:solidFill>
                            <a:schemeClr val="tx1"/>
                          </a:solidFill>
                          <a:effectLst/>
                          <a:latin typeface="+mn-lt"/>
                          <a:ea typeface="+mn-ea"/>
                          <a:cs typeface="+mn-cs"/>
                        </a:rPr>
                        <a:t>V</a:t>
                      </a:r>
                      <a:r>
                        <a:rPr lang="es-CL" sz="1600" kern="1200" baseline="-25000" dirty="0" err="1" smtClean="0">
                          <a:solidFill>
                            <a:schemeClr val="tx1"/>
                          </a:solidFill>
                          <a:effectLst/>
                          <a:latin typeface="+mn-lt"/>
                          <a:ea typeface="+mn-ea"/>
                          <a:cs typeface="+mn-cs"/>
                        </a:rPr>
                        <a:t>n</a:t>
                      </a:r>
                      <a:endParaRPr lang="es-CL" sz="1600" kern="1200" dirty="0" smtClean="0">
                        <a:solidFill>
                          <a:schemeClr val="tx1"/>
                        </a:solidFill>
                        <a:effectLst/>
                        <a:latin typeface="+mn-lt"/>
                        <a:ea typeface="+mn-ea"/>
                        <a:cs typeface="+mn-cs"/>
                      </a:endParaRPr>
                    </a:p>
                  </a:txBody>
                  <a:tcPr/>
                </a:tc>
              </a:tr>
              <a:tr h="863880">
                <a:tc>
                  <a:txBody>
                    <a:bodyPr/>
                    <a:lstStyle/>
                    <a:p>
                      <a:pPr algn="l"/>
                      <a:r>
                        <a:rPr lang="es-CL" sz="1600" b="0" u="sng" dirty="0" smtClean="0"/>
                        <a:t>Resistencia equivalente</a:t>
                      </a:r>
                      <a:endParaRPr lang="es-CL" sz="1600" b="0" u="sng" dirty="0"/>
                    </a:p>
                  </a:txBody>
                  <a:tcPr anchor="ctr"/>
                </a:tc>
                <a:tc>
                  <a:txBody>
                    <a:bodyPr/>
                    <a:lstStyle/>
                    <a:p>
                      <a:pPr algn="l"/>
                      <a:r>
                        <a:rPr lang="es-CL" sz="1600" dirty="0" smtClean="0"/>
                        <a:t>Corresponde a la suma de las resistencias</a:t>
                      </a:r>
                    </a:p>
                    <a:p>
                      <a:pPr algn="l"/>
                      <a:endParaRPr lang="es-CL" sz="1600" dirty="0" smtClean="0"/>
                    </a:p>
                    <a:p>
                      <a:pPr algn="l"/>
                      <a:r>
                        <a:rPr lang="es-CL" sz="1600" dirty="0" err="1" smtClean="0"/>
                        <a:t>R</a:t>
                      </a:r>
                      <a:r>
                        <a:rPr lang="es-CL" sz="1600" kern="1200" baseline="-25000" dirty="0" err="1" smtClean="0">
                          <a:solidFill>
                            <a:schemeClr val="tx1"/>
                          </a:solidFill>
                          <a:effectLst/>
                          <a:latin typeface="+mn-lt"/>
                          <a:ea typeface="+mn-ea"/>
                          <a:cs typeface="+mn-cs"/>
                        </a:rPr>
                        <a:t>eq</a:t>
                      </a:r>
                      <a:r>
                        <a:rPr lang="es-CL" sz="1600" dirty="0" smtClean="0"/>
                        <a:t>=</a:t>
                      </a:r>
                      <a:r>
                        <a:rPr lang="es-CL" sz="1600" baseline="0" dirty="0" smtClean="0"/>
                        <a:t> R</a:t>
                      </a:r>
                      <a:r>
                        <a:rPr lang="es-CL" sz="1600" kern="1200" baseline="-25000" dirty="0" smtClean="0">
                          <a:solidFill>
                            <a:schemeClr val="tx1"/>
                          </a:solidFill>
                          <a:effectLst/>
                          <a:latin typeface="+mn-lt"/>
                          <a:ea typeface="+mn-ea"/>
                          <a:cs typeface="+mn-cs"/>
                        </a:rPr>
                        <a:t>1</a:t>
                      </a:r>
                      <a:r>
                        <a:rPr lang="es-CL" sz="1600" baseline="0" dirty="0" smtClean="0"/>
                        <a:t>+R</a:t>
                      </a:r>
                      <a:r>
                        <a:rPr lang="es-CL" sz="1600" kern="1200" baseline="-25000" dirty="0" smtClean="0">
                          <a:solidFill>
                            <a:schemeClr val="tx1"/>
                          </a:solidFill>
                          <a:effectLst/>
                          <a:latin typeface="+mn-lt"/>
                          <a:ea typeface="+mn-ea"/>
                          <a:cs typeface="+mn-cs"/>
                        </a:rPr>
                        <a:t>2</a:t>
                      </a:r>
                      <a:r>
                        <a:rPr lang="es-CL" sz="1600" baseline="0" dirty="0" smtClean="0"/>
                        <a:t>+…..R</a:t>
                      </a:r>
                      <a:r>
                        <a:rPr lang="es-CL" sz="1600" kern="1200" baseline="-25000" dirty="0" smtClean="0">
                          <a:solidFill>
                            <a:schemeClr val="tx1"/>
                          </a:solidFill>
                          <a:effectLst/>
                          <a:latin typeface="+mn-lt"/>
                          <a:ea typeface="+mn-ea"/>
                          <a:cs typeface="+mn-cs"/>
                        </a:rPr>
                        <a:t>n</a:t>
                      </a:r>
                      <a:endParaRPr lang="es-CL" sz="1600" dirty="0"/>
                    </a:p>
                  </a:txBody>
                  <a:tcPr/>
                </a:tc>
                <a:tc>
                  <a:txBody>
                    <a:bodyPr/>
                    <a:lstStyle/>
                    <a:p>
                      <a:pPr algn="l"/>
                      <a:r>
                        <a:rPr lang="es-CL" sz="1600" dirty="0" smtClean="0"/>
                        <a:t>Corresponde a la suma</a:t>
                      </a:r>
                      <a:r>
                        <a:rPr lang="es-CL" sz="1600" baseline="0" dirty="0" smtClean="0"/>
                        <a:t> de los  valores recíprocos de las resistencia</a:t>
                      </a:r>
                    </a:p>
                    <a:p>
                      <a:pPr algn="l"/>
                      <a:endParaRPr lang="es-CL" sz="1600" baseline="0" dirty="0" smtClean="0"/>
                    </a:p>
                    <a:p>
                      <a:pPr algn="l"/>
                      <a:endParaRPr lang="es-CL" sz="1600" dirty="0"/>
                    </a:p>
                  </a:txBody>
                  <a:tcPr/>
                </a:tc>
              </a:tr>
            </a:tbl>
          </a:graphicData>
        </a:graphic>
      </p:graphicFrame>
      <p:sp>
        <p:nvSpPr>
          <p:cNvPr id="6" name="Text Box 26"/>
          <p:cNvSpPr txBox="1">
            <a:spLocks noChangeArrowheads="1"/>
          </p:cNvSpPr>
          <p:nvPr/>
        </p:nvSpPr>
        <p:spPr bwMode="auto">
          <a:xfrm>
            <a:off x="899592" y="1412776"/>
            <a:ext cx="8244408" cy="338554"/>
          </a:xfrm>
          <a:prstGeom prst="rect">
            <a:avLst/>
          </a:prstGeom>
          <a:noFill/>
          <a:ln>
            <a:noFill/>
          </a:ln>
          <a:effectLst/>
          <a:extLst/>
        </p:spPr>
        <p:txBody>
          <a:bodyPr wrap="square">
            <a:spAutoFit/>
          </a:bodyPr>
          <a:lstStyle/>
          <a:p>
            <a:pPr algn="ctr">
              <a:spcBef>
                <a:spcPct val="50000"/>
              </a:spcBef>
              <a:defRPr/>
            </a:pPr>
            <a:r>
              <a:rPr lang="en-GB" sz="1600" b="1" dirty="0" err="1" smtClean="0">
                <a:latin typeface="Verdana" pitchFamily="34" charset="0"/>
              </a:rPr>
              <a:t>Cuadro</a:t>
            </a:r>
            <a:r>
              <a:rPr lang="en-GB" sz="1600" b="1" dirty="0" smtClean="0">
                <a:latin typeface="Verdana" pitchFamily="34" charset="0"/>
              </a:rPr>
              <a:t> </a:t>
            </a:r>
            <a:r>
              <a:rPr lang="en-GB" sz="1600" b="1" dirty="0" err="1" smtClean="0">
                <a:latin typeface="Verdana" pitchFamily="34" charset="0"/>
              </a:rPr>
              <a:t>comparativo</a:t>
            </a:r>
            <a:r>
              <a:rPr lang="en-GB" sz="1600" b="1" dirty="0" smtClean="0">
                <a:latin typeface="Verdana" pitchFamily="34" charset="0"/>
              </a:rPr>
              <a:t> de los </a:t>
            </a:r>
            <a:r>
              <a:rPr lang="en-GB" sz="1600" b="1" dirty="0" err="1">
                <a:latin typeface="Verdana" pitchFamily="34" charset="0"/>
              </a:rPr>
              <a:t>c</a:t>
            </a:r>
            <a:r>
              <a:rPr lang="en-GB" sz="1600" b="1" dirty="0" err="1" smtClean="0">
                <a:latin typeface="Verdana" pitchFamily="34" charset="0"/>
              </a:rPr>
              <a:t>ircuitos</a:t>
            </a:r>
            <a:r>
              <a:rPr lang="en-GB" sz="1600" b="1" dirty="0" smtClean="0">
                <a:latin typeface="Verdana" pitchFamily="34" charset="0"/>
              </a:rPr>
              <a:t> series y </a:t>
            </a:r>
            <a:r>
              <a:rPr lang="en-GB" sz="1600" b="1" dirty="0" err="1" smtClean="0">
                <a:latin typeface="Verdana" pitchFamily="34" charset="0"/>
              </a:rPr>
              <a:t>paralelos</a:t>
            </a:r>
            <a:r>
              <a:rPr lang="en-GB" sz="1600" b="1" dirty="0" smtClean="0">
                <a:latin typeface="Verdana" pitchFamily="34" charset="0"/>
              </a:rPr>
              <a:t>.</a:t>
            </a:r>
            <a:endParaRPr lang="en-US" sz="1600" b="1" dirty="0">
              <a:latin typeface="Verdana"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49995" b="9572"/>
          <a:stretch>
            <a:fillRect/>
          </a:stretch>
        </p:blipFill>
        <p:spPr bwMode="auto">
          <a:xfrm>
            <a:off x="5796136" y="6237312"/>
            <a:ext cx="2917379" cy="41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713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14 CuadroTexto"/>
          <p:cNvSpPr txBox="1">
            <a:spLocks noChangeArrowheads="1"/>
          </p:cNvSpPr>
          <p:nvPr/>
        </p:nvSpPr>
        <p:spPr bwMode="auto">
          <a:xfrm>
            <a:off x="4284663" y="4441825"/>
            <a:ext cx="47513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ES" altLang="es-CL" sz="2400" b="1">
                <a:solidFill>
                  <a:srgbClr val="000000"/>
                </a:solidFill>
                <a:latin typeface="Verdana" pitchFamily="34" charset="0"/>
              </a:rPr>
              <a:t>Unidad 1      </a:t>
            </a:r>
          </a:p>
          <a:p>
            <a:pPr algn="r" eaLnBrk="1" hangingPunct="1"/>
            <a:r>
              <a:rPr lang="es-ES" altLang="es-CL" sz="2400" b="1">
                <a:solidFill>
                  <a:srgbClr val="000000"/>
                </a:solidFill>
                <a:latin typeface="Verdana" pitchFamily="34" charset="0"/>
              </a:rPr>
              <a:t>Fundamentos 4</a:t>
            </a:r>
          </a:p>
          <a:p>
            <a:pPr algn="r" eaLnBrk="1" hangingPunct="1"/>
            <a:endParaRPr lang="es-ES" altLang="es-CL" sz="2400" b="1">
              <a:solidFill>
                <a:srgbClr val="000000"/>
              </a:solidFill>
              <a:latin typeface="Verdana" pitchFamily="34" charset="0"/>
            </a:endParaRPr>
          </a:p>
          <a:p>
            <a:pPr algn="r" eaLnBrk="1" hangingPunct="1"/>
            <a:r>
              <a:rPr lang="es-ES" altLang="es-CL" sz="2400" b="1">
                <a:solidFill>
                  <a:srgbClr val="000000"/>
                </a:solidFill>
                <a:latin typeface="Verdana" pitchFamily="34" charset="0"/>
              </a:rPr>
              <a:t>Circuitos Eléctricos</a:t>
            </a:r>
          </a:p>
          <a:p>
            <a:pPr algn="r" eaLnBrk="1" hangingPunct="1"/>
            <a:r>
              <a:rPr lang="es-ES" altLang="es-CL" sz="2400" b="1">
                <a:solidFill>
                  <a:srgbClr val="000000"/>
                </a:solidFill>
                <a:latin typeface="Verdana" pitchFamily="34" charset="0"/>
              </a:rPr>
              <a:t>y ley de Ohm.</a:t>
            </a:r>
          </a:p>
        </p:txBody>
      </p:sp>
      <p:sp>
        <p:nvSpPr>
          <p:cNvPr id="100359" name="1 CuadroTexto"/>
          <p:cNvSpPr txBox="1">
            <a:spLocks noChangeArrowheads="1"/>
          </p:cNvSpPr>
          <p:nvPr/>
        </p:nvSpPr>
        <p:spPr bwMode="auto">
          <a:xfrm>
            <a:off x="2771775" y="3111500"/>
            <a:ext cx="401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ES" altLang="es-CL" sz="2400" b="1">
                <a:solidFill>
                  <a:srgbClr val="000000"/>
                </a:solidFill>
                <a:latin typeface="Verdana" pitchFamily="34" charset="0"/>
              </a:rPr>
              <a:t>Fin de la Presentación</a:t>
            </a:r>
          </a:p>
        </p:txBody>
      </p:sp>
      <p:sp>
        <p:nvSpPr>
          <p:cNvPr id="4" name="3 Marcador de número de diapositiva"/>
          <p:cNvSpPr>
            <a:spLocks noGrp="1"/>
          </p:cNvSpPr>
          <p:nvPr>
            <p:ph type="sldNum" sz="quarter" idx="12"/>
          </p:nvPr>
        </p:nvSpPr>
        <p:spPr/>
        <p:txBody>
          <a:bodyPr/>
          <a:lstStyle/>
          <a:p>
            <a:pPr>
              <a:defRPr/>
            </a:pPr>
            <a:fld id="{D10CA869-BDBA-4420-B562-23A0D11E7FC4}" type="slidenum">
              <a:rPr lang="es-CL" smtClean="0"/>
              <a:pPr>
                <a:defRPr/>
              </a:pPr>
              <a:t>68</a:t>
            </a:fld>
            <a:endParaRPr lang="es-C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2699792" y="1556792"/>
            <a:ext cx="4011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¿Qué es un circuito eléctrico?</a:t>
            </a:r>
          </a:p>
        </p:txBody>
      </p:sp>
      <p:pic>
        <p:nvPicPr>
          <p:cNvPr id="553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32702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Marcador de número de diapositiva"/>
          <p:cNvSpPr>
            <a:spLocks noGrp="1"/>
          </p:cNvSpPr>
          <p:nvPr>
            <p:ph type="sldNum" sz="quarter" idx="12"/>
          </p:nvPr>
        </p:nvSpPr>
        <p:spPr/>
        <p:txBody>
          <a:bodyPr/>
          <a:lstStyle/>
          <a:p>
            <a:pPr>
              <a:defRPr/>
            </a:pPr>
            <a:fld id="{B57623A7-304D-4798-861D-8BEDD9EEC464}" type="slidenum">
              <a:rPr lang="es-CL" smtClean="0"/>
              <a:pPr>
                <a:defRPr/>
              </a:pPr>
              <a:t>7</a:t>
            </a:fld>
            <a:endParaRPr lang="es-CL"/>
          </a:p>
        </p:txBody>
      </p:sp>
      <p:grpSp>
        <p:nvGrpSpPr>
          <p:cNvPr id="9" name="8 Grupo"/>
          <p:cNvGrpSpPr/>
          <p:nvPr/>
        </p:nvGrpSpPr>
        <p:grpSpPr>
          <a:xfrm>
            <a:off x="1043608" y="2348880"/>
            <a:ext cx="7777162" cy="3634333"/>
            <a:chOff x="1043608" y="2348880"/>
            <a:chExt cx="7777162" cy="3634333"/>
          </a:xfrm>
        </p:grpSpPr>
        <p:sp>
          <p:nvSpPr>
            <p:cNvPr id="4" name="3 Rectángulo"/>
            <p:cNvSpPr>
              <a:spLocks noChangeArrowheads="1"/>
            </p:cNvSpPr>
            <p:nvPr/>
          </p:nvSpPr>
          <p:spPr bwMode="auto">
            <a:xfrm>
              <a:off x="1043608" y="2348880"/>
              <a:ext cx="7777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S" altLang="es-CL" dirty="0">
                  <a:solidFill>
                    <a:srgbClr val="000000"/>
                  </a:solidFill>
                  <a:latin typeface="Verdana" pitchFamily="34" charset="0"/>
                </a:rPr>
                <a:t>Respuesta:</a:t>
              </a:r>
            </a:p>
          </p:txBody>
        </p:sp>
        <p:sp>
          <p:nvSpPr>
            <p:cNvPr id="2" name="1 CuadroTexto"/>
            <p:cNvSpPr txBox="1">
              <a:spLocks noChangeArrowheads="1"/>
            </p:cNvSpPr>
            <p:nvPr/>
          </p:nvSpPr>
          <p:spPr bwMode="auto">
            <a:xfrm>
              <a:off x="1115616" y="2924944"/>
              <a:ext cx="770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Un circuito eléctrico es un conjunto de elementos, que unidos  adecuadamente permiten el paso de electrones a través de un conductor.</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22108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437112"/>
              <a:ext cx="3133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Marcador de número de diapositiva"/>
          <p:cNvSpPr>
            <a:spLocks noGrp="1"/>
          </p:cNvSpPr>
          <p:nvPr>
            <p:ph type="sldNum" sz="quarter" idx="12"/>
          </p:nvPr>
        </p:nvSpPr>
        <p:spPr/>
        <p:txBody>
          <a:bodyPr/>
          <a:lstStyle/>
          <a:p>
            <a:pPr>
              <a:defRPr/>
            </a:pPr>
            <a:fld id="{3E0CEE4B-3BBE-468E-9ECE-B0C62DDBE265}" type="slidenum">
              <a:rPr lang="es-CL" smtClean="0"/>
              <a:pPr>
                <a:defRPr/>
              </a:pPr>
              <a:t>8</a:t>
            </a:fld>
            <a:endParaRPr lang="es-CL"/>
          </a:p>
        </p:txBody>
      </p:sp>
      <p:grpSp>
        <p:nvGrpSpPr>
          <p:cNvPr id="10" name="9 Grupo"/>
          <p:cNvGrpSpPr/>
          <p:nvPr/>
        </p:nvGrpSpPr>
        <p:grpSpPr>
          <a:xfrm>
            <a:off x="1187624" y="4509120"/>
            <a:ext cx="7704137" cy="1770112"/>
            <a:chOff x="1259632" y="4437112"/>
            <a:chExt cx="7704137" cy="1770112"/>
          </a:xfrm>
        </p:grpSpPr>
        <p:sp>
          <p:nvSpPr>
            <p:cNvPr id="3" name="2 Rectángulo"/>
            <p:cNvSpPr>
              <a:spLocks noChangeArrowheads="1"/>
            </p:cNvSpPr>
            <p:nvPr/>
          </p:nvSpPr>
          <p:spPr bwMode="auto">
            <a:xfrm>
              <a:off x="1259632" y="4437112"/>
              <a:ext cx="7704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Elementos pasivos:</a:t>
              </a:r>
            </a:p>
            <a:p>
              <a:pPr eaLnBrk="1" hangingPunct="1"/>
              <a:r>
                <a:rPr lang="es-CL" altLang="es-CL" u="sng" dirty="0">
                  <a:latin typeface="Verdana" pitchFamily="34" charset="0"/>
                </a:rPr>
                <a:t>Consumen</a:t>
              </a:r>
              <a:r>
                <a:rPr lang="es-CL" altLang="es-CL" dirty="0">
                  <a:latin typeface="Verdana" pitchFamily="34" charset="0"/>
                </a:rPr>
                <a:t> energía eléctrica del circuito</a:t>
              </a:r>
              <a:r>
                <a:rPr lang="es-CL" altLang="es-CL" dirty="0" smtClean="0">
                  <a:latin typeface="Verdana" pitchFamily="34" charset="0"/>
                </a:rPr>
                <a:t>.</a:t>
              </a:r>
            </a:p>
            <a:p>
              <a:pPr eaLnBrk="1" hangingPunct="1"/>
              <a:r>
                <a:rPr lang="es-CL" altLang="es-CL" dirty="0" err="1" smtClean="0">
                  <a:latin typeface="Verdana" pitchFamily="34" charset="0"/>
                </a:rPr>
                <a:t>Ej</a:t>
              </a:r>
              <a:r>
                <a:rPr lang="es-CL" altLang="es-CL" dirty="0" smtClean="0">
                  <a:latin typeface="Verdana" pitchFamily="34" charset="0"/>
                </a:rPr>
                <a:t>: Ampolletas, motores, etc.</a:t>
              </a:r>
              <a:endParaRPr lang="es-CL" altLang="es-CL" dirty="0">
                <a:latin typeface="Verdana" pitchFamily="34" charset="0"/>
              </a:endParaRPr>
            </a:p>
            <a:p>
              <a:pPr eaLnBrk="1" hangingPunct="1"/>
              <a:endParaRPr lang="es-ES" altLang="es-CL" dirty="0">
                <a:solidFill>
                  <a:srgbClr val="000000"/>
                </a:solidFill>
                <a:latin typeface="Verdana" pitchFamily="34" charset="0"/>
              </a:endParaRPr>
            </a:p>
          </p:txBody>
        </p:sp>
        <p:pic>
          <p:nvPicPr>
            <p:cNvPr id="9229" name="14 Imagen"/>
            <p:cNvPicPr>
              <a:picLocks noChangeAspect="1" noChangeArrowheads="1"/>
            </p:cNvPicPr>
            <p:nvPr/>
          </p:nvPicPr>
          <p:blipFill>
            <a:blip r:embed="rId3" cstate="print">
              <a:extLst>
                <a:ext uri="{28A0092B-C50C-407E-A947-70E740481C1C}">
                  <a14:useLocalDpi xmlns:a14="http://schemas.microsoft.com/office/drawing/2010/main" val="0"/>
                </a:ext>
              </a:extLst>
            </a:blip>
            <a:srcRect l="46902" t="39182" r="46259" b="53201"/>
            <a:stretch>
              <a:fillRect/>
            </a:stretch>
          </p:blipFill>
          <p:spPr bwMode="auto">
            <a:xfrm>
              <a:off x="7020272" y="4797152"/>
              <a:ext cx="1247775" cy="7810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30" name="15 Imagen"/>
            <p:cNvPicPr>
              <a:picLocks noChangeAspect="1" noChangeArrowheads="1"/>
            </p:cNvPicPr>
            <p:nvPr/>
          </p:nvPicPr>
          <p:blipFill>
            <a:blip r:embed="rId3" cstate="print">
              <a:extLst>
                <a:ext uri="{28A0092B-C50C-407E-A947-70E740481C1C}">
                  <a14:useLocalDpi xmlns:a14="http://schemas.microsoft.com/office/drawing/2010/main" val="0"/>
                </a:ext>
              </a:extLst>
            </a:blip>
            <a:srcRect l="32912" t="39368" r="60197" b="53201"/>
            <a:stretch>
              <a:fillRect/>
            </a:stretch>
          </p:blipFill>
          <p:spPr bwMode="auto">
            <a:xfrm>
              <a:off x="5868144" y="5445224"/>
              <a:ext cx="1257300" cy="7620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8 Grupo"/>
          <p:cNvGrpSpPr/>
          <p:nvPr/>
        </p:nvGrpSpPr>
        <p:grpSpPr>
          <a:xfrm>
            <a:off x="1187624" y="2852936"/>
            <a:ext cx="6676008" cy="1270000"/>
            <a:chOff x="1187624" y="2852936"/>
            <a:chExt cx="6676008" cy="1270000"/>
          </a:xfrm>
        </p:grpSpPr>
        <p:sp>
          <p:nvSpPr>
            <p:cNvPr id="6" name="5 CuadroTexto"/>
            <p:cNvSpPr txBox="1">
              <a:spLocks noChangeArrowheads="1"/>
            </p:cNvSpPr>
            <p:nvPr/>
          </p:nvSpPr>
          <p:spPr bwMode="auto">
            <a:xfrm>
              <a:off x="1187624" y="2996952"/>
              <a:ext cx="400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Elementos activos:</a:t>
              </a:r>
            </a:p>
            <a:p>
              <a:pPr eaLnBrk="1" hangingPunct="1"/>
              <a:r>
                <a:rPr lang="es-CL" altLang="es-CL" u="sng" dirty="0">
                  <a:solidFill>
                    <a:srgbClr val="000000"/>
                  </a:solidFill>
                  <a:latin typeface="Verdana" pitchFamily="34" charset="0"/>
                </a:rPr>
                <a:t>Suministran</a:t>
              </a:r>
              <a:r>
                <a:rPr lang="es-CL" altLang="es-CL" dirty="0">
                  <a:solidFill>
                    <a:srgbClr val="000000"/>
                  </a:solidFill>
                  <a:latin typeface="Verdana" pitchFamily="34" charset="0"/>
                </a:rPr>
                <a:t> energía eléctrica  al</a:t>
              </a:r>
            </a:p>
            <a:p>
              <a:pPr eaLnBrk="1" hangingPunct="1"/>
              <a:r>
                <a:rPr lang="es-CL" altLang="es-CL" dirty="0">
                  <a:solidFill>
                    <a:srgbClr val="000000"/>
                  </a:solidFill>
                  <a:latin typeface="Verdana" pitchFamily="34" charset="0"/>
                </a:rPr>
                <a:t>circuito. </a:t>
              </a:r>
              <a:r>
                <a:rPr lang="es-CL" altLang="es-CL" dirty="0" err="1">
                  <a:solidFill>
                    <a:srgbClr val="000000"/>
                  </a:solidFill>
                  <a:latin typeface="Verdana" pitchFamily="34" charset="0"/>
                </a:rPr>
                <a:t>Ej</a:t>
              </a:r>
              <a:r>
                <a:rPr lang="es-CL" altLang="es-CL" dirty="0">
                  <a:solidFill>
                    <a:srgbClr val="000000"/>
                  </a:solidFill>
                  <a:latin typeface="Verdana" pitchFamily="34" charset="0"/>
                </a:rPr>
                <a:t>: Baterías, pilas, etc</a:t>
              </a:r>
              <a:r>
                <a:rPr lang="es-CL" altLang="es-CL" dirty="0" smtClean="0">
                  <a:solidFill>
                    <a:srgbClr val="000000"/>
                  </a:solidFill>
                  <a:latin typeface="Verdana" pitchFamily="34" charset="0"/>
                </a:rPr>
                <a:t>. </a:t>
              </a:r>
              <a:endParaRPr lang="es-CL" altLang="es-CL" dirty="0">
                <a:solidFill>
                  <a:srgbClr val="000000"/>
                </a:solidFill>
                <a:latin typeface="Verdana" pitchFamily="34" charset="0"/>
              </a:endParaRPr>
            </a:p>
          </p:txBody>
        </p:sp>
        <p:pic>
          <p:nvPicPr>
            <p:cNvPr id="9236" name="Picture 20" descr="https://encrypted-tbn1.gstatic.com/images?q=tbn:ANd9GcT-1TpP6gRJrYZbkqlHTOVvlyHfSy-UfzoB5eVoaNxxBg2Dc8Qa"/>
            <p:cNvPicPr>
              <a:picLocks noChangeAspect="1" noChangeArrowheads="1"/>
            </p:cNvPicPr>
            <p:nvPr/>
          </p:nvPicPr>
          <p:blipFill>
            <a:blip r:embed="rId4" cstate="print">
              <a:extLst>
                <a:ext uri="{28A0092B-C50C-407E-A947-70E740481C1C}">
                  <a14:useLocalDpi xmlns:a14="http://schemas.microsoft.com/office/drawing/2010/main" val="0"/>
                </a:ext>
              </a:extLst>
            </a:blip>
            <a:srcRect l="6924" t="19199" b="21541"/>
            <a:stretch>
              <a:fillRect/>
            </a:stretch>
          </p:blipFill>
          <p:spPr bwMode="auto">
            <a:xfrm>
              <a:off x="5868144" y="2852936"/>
              <a:ext cx="1995488" cy="12700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6 CuadroTexto"/>
          <p:cNvSpPr txBox="1">
            <a:spLocks noChangeArrowheads="1"/>
          </p:cNvSpPr>
          <p:nvPr/>
        </p:nvSpPr>
        <p:spPr bwMode="auto">
          <a:xfrm>
            <a:off x="1115616" y="1772816"/>
            <a:ext cx="7131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latin typeface="Verdana" pitchFamily="34" charset="0"/>
              </a:rPr>
              <a:t>En un circuito eléctrico se encuentran elementos activos y elementos pasivos según suministran  o consumen electricidad.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Rectángulo"/>
          <p:cNvSpPr>
            <a:spLocks noChangeArrowheads="1"/>
          </p:cNvSpPr>
          <p:nvPr/>
        </p:nvSpPr>
        <p:spPr bwMode="auto">
          <a:xfrm>
            <a:off x="1043608" y="1628800"/>
            <a:ext cx="7759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dirty="0">
                <a:latin typeface="Verdana" pitchFamily="34" charset="0"/>
              </a:rPr>
              <a:t>También, de acuerdo a la función que cumplen, los elementos de un circuito se clasifican en:</a:t>
            </a:r>
          </a:p>
        </p:txBody>
      </p:sp>
      <p:pic>
        <p:nvPicPr>
          <p:cNvPr id="16"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67" t="11774" r="78224" b="58817"/>
          <a:stretch>
            <a:fillRect/>
          </a:stretch>
        </p:blipFill>
        <p:spPr bwMode="auto">
          <a:xfrm rot="1650367">
            <a:off x="6329642" y="3308045"/>
            <a:ext cx="965200" cy="9874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547" t="12299" r="23726" b="55499"/>
          <a:stretch>
            <a:fillRect/>
          </a:stretch>
        </p:blipFill>
        <p:spPr bwMode="auto">
          <a:xfrm rot="-1542928">
            <a:off x="7299010" y="4637826"/>
            <a:ext cx="1125538" cy="8778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21 Grupo"/>
          <p:cNvGrpSpPr/>
          <p:nvPr/>
        </p:nvGrpSpPr>
        <p:grpSpPr>
          <a:xfrm>
            <a:off x="899592" y="2016899"/>
            <a:ext cx="7944222" cy="1117793"/>
            <a:chOff x="971600" y="2227029"/>
            <a:chExt cx="7944222" cy="1267703"/>
          </a:xfrm>
        </p:grpSpPr>
        <p:sp>
          <p:nvSpPr>
            <p:cNvPr id="12" name="Text Box 7"/>
            <p:cNvSpPr txBox="1">
              <a:spLocks noChangeArrowheads="1"/>
            </p:cNvSpPr>
            <p:nvPr/>
          </p:nvSpPr>
          <p:spPr bwMode="auto">
            <a:xfrm>
              <a:off x="971600" y="2227029"/>
              <a:ext cx="2520280" cy="78483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s-ES" altLang="es-CL" b="1" u="sng" dirty="0" smtClean="0">
                <a:latin typeface="Verdana" pitchFamily="34" charset="0"/>
              </a:endParaRPr>
            </a:p>
            <a:p>
              <a:pPr marL="285750" indent="-285750" eaLnBrk="1" hangingPunct="1">
                <a:spcBef>
                  <a:spcPct val="50000"/>
                </a:spcBef>
                <a:buFont typeface="Arial" panose="020B0604020202020204" pitchFamily="34" charset="0"/>
                <a:buChar char="•"/>
                <a:defRPr/>
              </a:pPr>
              <a:r>
                <a:rPr lang="es-ES" altLang="es-CL" b="1" u="sng" dirty="0" smtClean="0">
                  <a:latin typeface="Verdana" pitchFamily="34" charset="0"/>
                </a:rPr>
                <a:t>Generadores</a:t>
              </a:r>
              <a:endParaRPr lang="es-ES" altLang="es-CL" dirty="0">
                <a:solidFill>
                  <a:srgbClr val="000000"/>
                </a:solidFill>
                <a:latin typeface="Verdana" pitchFamily="34" charset="0"/>
              </a:endParaRPr>
            </a:p>
          </p:txBody>
        </p:sp>
        <p:sp>
          <p:nvSpPr>
            <p:cNvPr id="15" name="Text Box 4"/>
            <p:cNvSpPr txBox="1">
              <a:spLocks noChangeArrowheads="1"/>
            </p:cNvSpPr>
            <p:nvPr/>
          </p:nvSpPr>
          <p:spPr bwMode="auto">
            <a:xfrm>
              <a:off x="6228184" y="2708920"/>
              <a:ext cx="2687638" cy="7858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Font typeface="Arial" panose="020B0604020202020204" pitchFamily="34" charset="0"/>
                <a:buChar char="•"/>
                <a:defRPr/>
              </a:pPr>
              <a:r>
                <a:rPr lang="es-ES" altLang="es-CL" b="1" u="sng" smtClean="0">
                  <a:latin typeface="Verdana" pitchFamily="34" charset="0"/>
                </a:rPr>
                <a:t>Receptores</a:t>
              </a:r>
              <a:r>
                <a:rPr lang="es-ES" altLang="es-CL" smtClean="0">
                  <a:latin typeface="Verdana" pitchFamily="34" charset="0"/>
                </a:rPr>
                <a:t> </a:t>
              </a:r>
              <a:endParaRPr lang="es-ES" altLang="es-CL">
                <a:latin typeface="Verdana" pitchFamily="34" charset="0"/>
              </a:endParaRPr>
            </a:p>
            <a:p>
              <a:pPr algn="just" eaLnBrk="1" hangingPunct="1">
                <a:spcBef>
                  <a:spcPct val="50000"/>
                </a:spcBef>
                <a:defRPr/>
              </a:pPr>
              <a:r>
                <a:rPr lang="es-ES" altLang="es-CL" smtClean="0">
                  <a:solidFill>
                    <a:srgbClr val="000000"/>
                  </a:solidFill>
                  <a:latin typeface="Verdana" pitchFamily="34" charset="0"/>
                </a:rPr>
                <a:t> </a:t>
              </a:r>
              <a:endParaRPr lang="es-ES" altLang="es-CL">
                <a:solidFill>
                  <a:srgbClr val="000000"/>
                </a:solidFill>
                <a:latin typeface="Verdana" pitchFamily="34" charset="0"/>
              </a:endParaRPr>
            </a:p>
          </p:txBody>
        </p:sp>
        <p:sp>
          <p:nvSpPr>
            <p:cNvPr id="3" name="2 Rectángulo"/>
            <p:cNvSpPr>
              <a:spLocks noChangeArrowheads="1"/>
            </p:cNvSpPr>
            <p:nvPr/>
          </p:nvSpPr>
          <p:spPr bwMode="auto">
            <a:xfrm>
              <a:off x="3131840" y="2708920"/>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Arial" charset="0"/>
                <a:buChar char="•"/>
              </a:pPr>
              <a:r>
                <a:rPr lang="es-ES" altLang="es-CL" b="1" u="sng">
                  <a:latin typeface="Verdana" pitchFamily="34" charset="0"/>
                </a:rPr>
                <a:t>Elementos de control</a:t>
              </a:r>
              <a:r>
                <a:rPr lang="es-ES" altLang="es-CL" b="1">
                  <a:latin typeface="Verdana" pitchFamily="34" charset="0"/>
                </a:rPr>
                <a:t> </a:t>
              </a:r>
            </a:p>
          </p:txBody>
        </p:sp>
      </p:grpSp>
      <p:pic>
        <p:nvPicPr>
          <p:cNvPr id="19"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1276" t="49803" r="80032" b="9737"/>
          <a:stretch>
            <a:fillRect/>
          </a:stretch>
        </p:blipFill>
        <p:spPr bwMode="auto">
          <a:xfrm rot="-1498586">
            <a:off x="4193981" y="3517461"/>
            <a:ext cx="1296987" cy="884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55975" t="33466" r="30699" b="4836"/>
          <a:stretch>
            <a:fillRect/>
          </a:stretch>
        </p:blipFill>
        <p:spPr bwMode="auto">
          <a:xfrm rot="809327">
            <a:off x="5188315" y="4736616"/>
            <a:ext cx="841375" cy="1062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http://us.123rf.com/450wm/scanrail/scanrail1311/scanrail131100063/24454474-grupo-de-los-diferentes-tipos-de-pilas-de-color-de-tamano-de-aislados-en-fondo-blanco-con-efecto-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89772">
            <a:off x="1226633" y="4035019"/>
            <a:ext cx="2833687" cy="1490663"/>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1" name="20 Marcador de número de diapositiva"/>
          <p:cNvSpPr>
            <a:spLocks noGrp="1"/>
          </p:cNvSpPr>
          <p:nvPr>
            <p:ph type="sldNum" sz="quarter" idx="12"/>
          </p:nvPr>
        </p:nvSpPr>
        <p:spPr/>
        <p:txBody>
          <a:bodyPr/>
          <a:lstStyle/>
          <a:p>
            <a:pPr>
              <a:defRPr/>
            </a:pPr>
            <a:fld id="{673D2FEA-CE1F-4F88-B7CA-EDD771D60071}" type="slidenum">
              <a:rPr lang="es-CL" smtClean="0"/>
              <a:pPr>
                <a:defRPr/>
              </a:pPr>
              <a:t>9</a:t>
            </a:fld>
            <a:endParaRPr lang="es-C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10428</TotalTime>
  <Words>3387</Words>
  <Application>Microsoft Office PowerPoint</Application>
  <PresentationFormat>Presentación en pantalla (4:3)</PresentationFormat>
  <Paragraphs>593</Paragraphs>
  <Slides>68</Slides>
  <Notes>50</Notes>
  <HiddenSlides>0</HiddenSlides>
  <MMClips>1</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68</vt:i4>
      </vt:variant>
    </vt:vector>
  </HeadingPairs>
  <TitlesOfParts>
    <vt:vector size="78" baseType="lpstr">
      <vt:lpstr>Arial</vt:lpstr>
      <vt:lpstr>Calibri</vt:lpstr>
      <vt:lpstr>Comic Sans MS</vt:lpstr>
      <vt:lpstr>Verdana</vt:lpstr>
      <vt:lpstr>Tema de Office</vt:lpstr>
      <vt:lpstr>1_Tema de Office</vt:lpstr>
      <vt:lpstr>2_Tema de Office</vt:lpstr>
      <vt:lpstr>3_Tema de Office</vt:lpstr>
      <vt:lpstr>4_Tema de Office</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Copie el siguiente circuito básico en su cuaderno y las preguntas planteadas,  luego responda:</vt:lpstr>
      <vt:lpstr>Respuestas actividad: </vt:lpstr>
      <vt:lpstr>¿Qué tendría que cambiar en este circuito para que la ampolleta prendiera?  Justifique su respuesta. </vt:lpstr>
      <vt:lpstr>¿Cómo explicaría la diferencia entre el funcionamiento de un circuito abierto y el de un circuito cerrado?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Georg Ohm (1789-1854)  fue un físico y matemático alemán que estudió la relación entre el voltaje (V)  aplicado a una resistencia (R)  y la intensidad de corriente (I) que circula por ella.   Ohm estableció la siguiente relación matemática entre ellas.                    V = R x I  </vt:lpstr>
      <vt:lpstr>Esa relación permite calcular cualquiera de las tres magnitudes en un circuito, conociendo sólo dos de ellas.                                                        V = R x I      I = V/R        R = V/I                       </vt:lpstr>
      <vt:lpstr> Conclusiones:  </vt:lpstr>
      <vt:lpstr>Actividad.  Copie en su cuaderno y luego complete con mayor o menor:  En un circuito eléctrico:  1. Si el voltaje permanece constante, mientras menor sea la resistencia _____ será la  intensidad.  2. Si la intensidad permanece constante, mientras menor sea la resistencia _____ será el voltaje.  3. La resistencia se mantiene constante mientras menor sea la intensidad ______ el voltaje. </vt:lpstr>
      <vt:lpstr>Respuestas Actividad.  En un circuito eléctrico:  1. Si el voltaje permanece constante, mientras menor sea la resistencia mayor será la  intensidad.  2. Si la intensidad de corriente permanece constante, mientras menor sea la resistencia menor será el voltaje.  3. La resistencia se mantiene constante mientras menor sea la intensidad menor el voltaje.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695</cp:revision>
  <cp:lastPrinted>2014-04-10T14:58:22Z</cp:lastPrinted>
  <dcterms:created xsi:type="dcterms:W3CDTF">2013-12-27T17:15:53Z</dcterms:created>
  <dcterms:modified xsi:type="dcterms:W3CDTF">2015-03-23T15:57:23Z</dcterms:modified>
</cp:coreProperties>
</file>