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2" r:id="rId3"/>
    <p:sldId id="391" r:id="rId4"/>
    <p:sldId id="328" r:id="rId5"/>
    <p:sldId id="399" r:id="rId6"/>
    <p:sldId id="398" r:id="rId7"/>
    <p:sldId id="366" r:id="rId8"/>
    <p:sldId id="371" r:id="rId9"/>
    <p:sldId id="389" r:id="rId10"/>
    <p:sldId id="394" r:id="rId11"/>
    <p:sldId id="348" r:id="rId12"/>
    <p:sldId id="333" r:id="rId13"/>
    <p:sldId id="387" r:id="rId14"/>
    <p:sldId id="267" r:id="rId15"/>
    <p:sldId id="268" r:id="rId16"/>
    <p:sldId id="271" r:id="rId17"/>
    <p:sldId id="402" r:id="rId18"/>
    <p:sldId id="403" r:id="rId19"/>
    <p:sldId id="404" r:id="rId20"/>
    <p:sldId id="405" r:id="rId21"/>
  </p:sldIdLst>
  <p:sldSz cx="9144000" cy="5143500" type="screen16x9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ina Casas" initials="CC" lastIdx="8" clrIdx="0"/>
  <p:cmAuthor id="1" name="Macarena" initials="M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DCA9"/>
    <a:srgbClr val="FFCC66"/>
    <a:srgbClr val="00FF80"/>
    <a:srgbClr val="54BD7E"/>
    <a:srgbClr val="FF8000"/>
    <a:srgbClr val="8000FF"/>
    <a:srgbClr val="FF0000"/>
    <a:srgbClr val="82D2A0"/>
    <a:srgbClr val="FD91D8"/>
    <a:srgbClr val="DFA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7" autoAdjust="0"/>
    <p:restoredTop sz="84553" autoAdjust="0"/>
  </p:normalViewPr>
  <p:slideViewPr>
    <p:cSldViewPr snapToGrid="0" snapToObjects="1">
      <p:cViewPr varScale="1">
        <p:scale>
          <a:sx n="83" d="100"/>
          <a:sy n="83" d="100"/>
        </p:scale>
        <p:origin x="126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D0D6F8-8333-4B37-8C98-F73C802449E1}" type="doc">
      <dgm:prSet loTypeId="urn:microsoft.com/office/officeart/2005/8/layout/v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552159C3-0E4C-4671-8CB1-90EC61140DAB}">
      <dgm:prSet phldrT="[Texto]" custT="1"/>
      <dgm:spPr/>
      <dgm:t>
        <a:bodyPr/>
        <a:lstStyle/>
        <a:p>
          <a:r>
            <a:rPr lang="es-CL" sz="1800" dirty="0" smtClean="0">
              <a:sym typeface="Calibri"/>
            </a:rPr>
            <a:t>Matemáticas</a:t>
          </a:r>
        </a:p>
      </dgm:t>
    </dgm:pt>
    <dgm:pt modelId="{04066984-8517-4C1B-A497-50F07B426C4F}" type="parTrans" cxnId="{DF36B8FE-179C-4160-B441-00CC7E146A07}">
      <dgm:prSet/>
      <dgm:spPr/>
      <dgm:t>
        <a:bodyPr/>
        <a:lstStyle/>
        <a:p>
          <a:endParaRPr lang="es-CL"/>
        </a:p>
      </dgm:t>
    </dgm:pt>
    <dgm:pt modelId="{062AB22E-172D-4D9F-97C3-4362F34FC94E}" type="sibTrans" cxnId="{DF36B8FE-179C-4160-B441-00CC7E146A07}">
      <dgm:prSet/>
      <dgm:spPr/>
      <dgm:t>
        <a:bodyPr/>
        <a:lstStyle/>
        <a:p>
          <a:endParaRPr lang="es-CL"/>
        </a:p>
      </dgm:t>
    </dgm:pt>
    <dgm:pt modelId="{AC5ACABC-07DC-4C0D-BA42-863A29F6FCC0}">
      <dgm:prSet phldrT="[Texto]" custT="1"/>
      <dgm:spPr/>
      <dgm:t>
        <a:bodyPr anchor="ctr"/>
        <a:lstStyle/>
        <a:p>
          <a:pPr algn="l"/>
          <a:r>
            <a:rPr lang="es-ES" sz="1500" dirty="0" smtClean="0">
              <a:solidFill>
                <a:schemeClr val="tx1">
                  <a:lumMod val="75000"/>
                  <a:lumOff val="25000"/>
                </a:schemeClr>
              </a:solidFill>
            </a:rPr>
            <a:t>Planificación, sustracción y adición</a:t>
          </a:r>
          <a:endParaRPr lang="es-CL" sz="15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D800079-FF28-43B3-B84C-6561C822ED9D}" type="parTrans" cxnId="{DF504956-334E-496A-A5C9-92D72C045DA4}">
      <dgm:prSet/>
      <dgm:spPr/>
      <dgm:t>
        <a:bodyPr/>
        <a:lstStyle/>
        <a:p>
          <a:endParaRPr lang="es-CL"/>
        </a:p>
      </dgm:t>
    </dgm:pt>
    <dgm:pt modelId="{60816AEC-F3C6-43B4-803B-2325FA0BAA9F}" type="sibTrans" cxnId="{DF504956-334E-496A-A5C9-92D72C045DA4}">
      <dgm:prSet/>
      <dgm:spPr/>
      <dgm:t>
        <a:bodyPr/>
        <a:lstStyle/>
        <a:p>
          <a:endParaRPr lang="es-CL"/>
        </a:p>
      </dgm:t>
    </dgm:pt>
    <dgm:pt modelId="{56953370-CB04-4118-A039-0E4EC9E8D959}">
      <dgm:prSet phldrT="[Texto]" custT="1"/>
      <dgm:spPr/>
      <dgm:t>
        <a:bodyPr/>
        <a:lstStyle/>
        <a:p>
          <a:r>
            <a:rPr lang="es-CL" sz="1800" dirty="0" smtClean="0">
              <a:sym typeface="Calibri"/>
            </a:rPr>
            <a:t>Lenguaje</a:t>
          </a:r>
          <a:endParaRPr lang="es-CL" sz="1800" dirty="0" smtClean="0"/>
        </a:p>
      </dgm:t>
    </dgm:pt>
    <dgm:pt modelId="{4B8341FD-A28E-4159-A8F2-7D043400442E}" type="parTrans" cxnId="{64B19539-CFA9-4ED3-A227-C47B8082A447}">
      <dgm:prSet/>
      <dgm:spPr/>
      <dgm:t>
        <a:bodyPr/>
        <a:lstStyle/>
        <a:p>
          <a:endParaRPr lang="es-CL"/>
        </a:p>
      </dgm:t>
    </dgm:pt>
    <dgm:pt modelId="{FAAC4FED-0FBA-4FC4-9A75-0DF39223D577}" type="sibTrans" cxnId="{64B19539-CFA9-4ED3-A227-C47B8082A447}">
      <dgm:prSet/>
      <dgm:spPr/>
      <dgm:t>
        <a:bodyPr/>
        <a:lstStyle/>
        <a:p>
          <a:endParaRPr lang="es-CL"/>
        </a:p>
      </dgm:t>
    </dgm:pt>
    <dgm:pt modelId="{37A6B7BE-FEE3-4C93-A40F-AEEFCFA85F45}">
      <dgm:prSet phldrT="[Texto]" custT="1"/>
      <dgm:spPr/>
      <dgm:t>
        <a:bodyPr anchor="ctr"/>
        <a:lstStyle/>
        <a:p>
          <a:pPr algn="l"/>
          <a:r>
            <a:rPr lang="es-ES" sz="1500" dirty="0" smtClean="0">
              <a:solidFill>
                <a:schemeClr val="tx1">
                  <a:lumMod val="75000"/>
                  <a:lumOff val="25000"/>
                </a:schemeClr>
              </a:solidFill>
            </a:rPr>
            <a:t>Expresión oral y escrita</a:t>
          </a:r>
          <a:endParaRPr lang="es-CL" sz="15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FE9F6AA-49EC-4DF2-8F25-F04697E4ADA2}" type="parTrans" cxnId="{D940A8B3-EE89-4B38-A768-280AB2980D97}">
      <dgm:prSet/>
      <dgm:spPr/>
      <dgm:t>
        <a:bodyPr/>
        <a:lstStyle/>
        <a:p>
          <a:endParaRPr lang="es-CL"/>
        </a:p>
      </dgm:t>
    </dgm:pt>
    <dgm:pt modelId="{7C2EADDA-8641-432D-B5E3-EF2D526F4133}" type="sibTrans" cxnId="{D940A8B3-EE89-4B38-A768-280AB2980D97}">
      <dgm:prSet/>
      <dgm:spPr/>
      <dgm:t>
        <a:bodyPr/>
        <a:lstStyle/>
        <a:p>
          <a:endParaRPr lang="es-CL"/>
        </a:p>
      </dgm:t>
    </dgm:pt>
    <dgm:pt modelId="{7B0B302C-2DFB-4DCD-8E8F-730A9321E4D0}">
      <dgm:prSet phldrT="[Texto]" custT="1"/>
      <dgm:spPr/>
      <dgm:t>
        <a:bodyPr/>
        <a:lstStyle/>
        <a:p>
          <a:r>
            <a:rPr lang="es-ES" sz="1800" dirty="0" smtClean="0"/>
            <a:t>Ciencias Sociales</a:t>
          </a:r>
          <a:endParaRPr lang="es-CL" sz="1800" dirty="0" smtClean="0"/>
        </a:p>
      </dgm:t>
    </dgm:pt>
    <dgm:pt modelId="{3667C69F-BBA5-4AD2-9A94-ACE1E40DE686}" type="parTrans" cxnId="{038FC584-2AB3-47FB-B92E-E78EC890ADB8}">
      <dgm:prSet/>
      <dgm:spPr/>
      <dgm:t>
        <a:bodyPr/>
        <a:lstStyle/>
        <a:p>
          <a:endParaRPr lang="es-CL"/>
        </a:p>
      </dgm:t>
    </dgm:pt>
    <dgm:pt modelId="{F384521D-DB6A-47F2-ABF2-C0F1B0BFEDD3}" type="sibTrans" cxnId="{038FC584-2AB3-47FB-B92E-E78EC890ADB8}">
      <dgm:prSet/>
      <dgm:spPr/>
      <dgm:t>
        <a:bodyPr/>
        <a:lstStyle/>
        <a:p>
          <a:endParaRPr lang="es-CL"/>
        </a:p>
      </dgm:t>
    </dgm:pt>
    <dgm:pt modelId="{AF9288DF-5FB2-403E-A4E5-299F0BA000BC}">
      <dgm:prSet phldrT="[Texto]" custT="1"/>
      <dgm:spPr/>
      <dgm:t>
        <a:bodyPr anchor="ctr"/>
        <a:lstStyle/>
        <a:p>
          <a:pPr algn="l"/>
          <a:r>
            <a:rPr lang="es-ES" sz="1500" dirty="0" smtClean="0">
              <a:solidFill>
                <a:schemeClr val="tx1">
                  <a:lumMod val="75000"/>
                  <a:lumOff val="25000"/>
                </a:schemeClr>
              </a:solidFill>
            </a:rPr>
            <a:t>Roles familiares y de la comunidad</a:t>
          </a:r>
          <a:endParaRPr lang="es-CL" sz="15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0EF9219-087E-4003-BE07-2A3213F6F0F8}" type="parTrans" cxnId="{47F4CF8F-9FBF-4A67-904E-C58BC8E0B065}">
      <dgm:prSet/>
      <dgm:spPr/>
      <dgm:t>
        <a:bodyPr/>
        <a:lstStyle/>
        <a:p>
          <a:endParaRPr lang="es-CL"/>
        </a:p>
      </dgm:t>
    </dgm:pt>
    <dgm:pt modelId="{7BD22538-2C8A-40B1-9C6F-72A5766DB1EA}" type="sibTrans" cxnId="{47F4CF8F-9FBF-4A67-904E-C58BC8E0B065}">
      <dgm:prSet/>
      <dgm:spPr/>
      <dgm:t>
        <a:bodyPr/>
        <a:lstStyle/>
        <a:p>
          <a:endParaRPr lang="es-CL"/>
        </a:p>
      </dgm:t>
    </dgm:pt>
    <dgm:pt modelId="{BD37EAA6-46D1-45BC-87F5-33D0B5AEB792}">
      <dgm:prSet phldrT="[Texto]" custT="1"/>
      <dgm:spPr/>
      <dgm:t>
        <a:bodyPr/>
        <a:lstStyle/>
        <a:p>
          <a:r>
            <a:rPr lang="es-ES" sz="1800" dirty="0" smtClean="0"/>
            <a:t>Artes Visuales</a:t>
          </a:r>
          <a:endParaRPr lang="es-CL" sz="1800" dirty="0"/>
        </a:p>
      </dgm:t>
    </dgm:pt>
    <dgm:pt modelId="{AE3ADF95-51BE-4C61-9035-E70CEBEEA1A2}" type="parTrans" cxnId="{7881D28E-86FA-4E7E-95BB-DE6D912877B8}">
      <dgm:prSet/>
      <dgm:spPr/>
      <dgm:t>
        <a:bodyPr/>
        <a:lstStyle/>
        <a:p>
          <a:endParaRPr lang="es-CL"/>
        </a:p>
      </dgm:t>
    </dgm:pt>
    <dgm:pt modelId="{9539BD36-E6CA-4BF2-92CC-DF9A6CA9219D}" type="sibTrans" cxnId="{7881D28E-86FA-4E7E-95BB-DE6D912877B8}">
      <dgm:prSet/>
      <dgm:spPr/>
      <dgm:t>
        <a:bodyPr/>
        <a:lstStyle/>
        <a:p>
          <a:endParaRPr lang="es-CL"/>
        </a:p>
      </dgm:t>
    </dgm:pt>
    <dgm:pt modelId="{B9EEF87C-394E-48A8-B099-3E59DB5A1459}">
      <dgm:prSet phldrT="[Texto]" custT="1"/>
      <dgm:spPr/>
      <dgm:t>
        <a:bodyPr anchor="ctr"/>
        <a:lstStyle/>
        <a:p>
          <a:pPr algn="l"/>
          <a:r>
            <a:rPr lang="es-ES" sz="1500" dirty="0" smtClean="0">
              <a:solidFill>
                <a:schemeClr val="tx1">
                  <a:lumMod val="75000"/>
                  <a:lumOff val="25000"/>
                </a:schemeClr>
              </a:solidFill>
            </a:rPr>
            <a:t>Expresar ideas y emociones a través de la creación</a:t>
          </a:r>
          <a:endParaRPr lang="es-CL" sz="15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445DE28-55BC-4972-8306-61A9778AF966}" type="parTrans" cxnId="{3990C240-36F3-4A6D-98FD-3C36ABB14AC3}">
      <dgm:prSet/>
      <dgm:spPr/>
      <dgm:t>
        <a:bodyPr/>
        <a:lstStyle/>
        <a:p>
          <a:endParaRPr lang="es-CL"/>
        </a:p>
      </dgm:t>
    </dgm:pt>
    <dgm:pt modelId="{1DABE2EC-086E-499A-86FF-14647662350A}" type="sibTrans" cxnId="{3990C240-36F3-4A6D-98FD-3C36ABB14AC3}">
      <dgm:prSet/>
      <dgm:spPr/>
      <dgm:t>
        <a:bodyPr/>
        <a:lstStyle/>
        <a:p>
          <a:endParaRPr lang="es-CL"/>
        </a:p>
      </dgm:t>
    </dgm:pt>
    <dgm:pt modelId="{1624A1F7-BFB0-4EAE-908B-DCD5AF741BB7}" type="pres">
      <dgm:prSet presAssocID="{19D0D6F8-8333-4B37-8C98-F73C802449E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0C0E9F46-88A7-4C05-822D-A441A7042FD7}" type="pres">
      <dgm:prSet presAssocID="{552159C3-0E4C-4671-8CB1-90EC61140DAB}" presName="linNode" presStyleCnt="0"/>
      <dgm:spPr/>
    </dgm:pt>
    <dgm:pt modelId="{8EDE8A00-FF51-49C3-87DC-229C5DE17D68}" type="pres">
      <dgm:prSet presAssocID="{552159C3-0E4C-4671-8CB1-90EC61140DAB}" presName="parentShp" presStyleLbl="node1" presStyleIdx="0" presStyleCnt="4" custScaleX="11254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36099C-E098-478F-A525-A9DD62DAA426}" type="pres">
      <dgm:prSet presAssocID="{552159C3-0E4C-4671-8CB1-90EC61140DAB}" presName="childShp" presStyleLbl="bgAccFollowNode1" presStyleIdx="0" presStyleCnt="4" custScaleX="12298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BC2EBF-D848-4AEF-A74B-2B32A90DF931}" type="pres">
      <dgm:prSet presAssocID="{062AB22E-172D-4D9F-97C3-4362F34FC94E}" presName="spacing" presStyleCnt="0"/>
      <dgm:spPr/>
    </dgm:pt>
    <dgm:pt modelId="{0DCA5D9F-CFB0-416F-BDA9-7DDD86D54714}" type="pres">
      <dgm:prSet presAssocID="{56953370-CB04-4118-A039-0E4EC9E8D959}" presName="linNode" presStyleCnt="0"/>
      <dgm:spPr/>
    </dgm:pt>
    <dgm:pt modelId="{A6E1FDD9-A7CE-40F0-9969-C07AD28672B9}" type="pres">
      <dgm:prSet presAssocID="{56953370-CB04-4118-A039-0E4EC9E8D959}" presName="parentShp" presStyleLbl="node1" presStyleIdx="1" presStyleCnt="4" custScaleX="11254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1BFB86D-E792-4732-9796-7DE00D355C9E}" type="pres">
      <dgm:prSet presAssocID="{56953370-CB04-4118-A039-0E4EC9E8D959}" presName="childShp" presStyleLbl="bgAccFollowNode1" presStyleIdx="1" presStyleCnt="4" custScaleX="12298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200C52-158E-4912-9903-E82A2A5F950F}" type="pres">
      <dgm:prSet presAssocID="{FAAC4FED-0FBA-4FC4-9A75-0DF39223D577}" presName="spacing" presStyleCnt="0"/>
      <dgm:spPr/>
    </dgm:pt>
    <dgm:pt modelId="{74AD428C-AD6D-42DA-8109-89672ACDF67E}" type="pres">
      <dgm:prSet presAssocID="{7B0B302C-2DFB-4DCD-8E8F-730A9321E4D0}" presName="linNode" presStyleCnt="0"/>
      <dgm:spPr/>
    </dgm:pt>
    <dgm:pt modelId="{8348CF48-8358-4464-A737-EC39804EE52E}" type="pres">
      <dgm:prSet presAssocID="{7B0B302C-2DFB-4DCD-8E8F-730A9321E4D0}" presName="parentShp" presStyleLbl="node1" presStyleIdx="2" presStyleCnt="4" custScaleX="11254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66C29AE-2CBE-4B8B-B0DD-6C1BEB46E2CF}" type="pres">
      <dgm:prSet presAssocID="{7B0B302C-2DFB-4DCD-8E8F-730A9321E4D0}" presName="childShp" presStyleLbl="bgAccFollowNode1" presStyleIdx="2" presStyleCnt="4" custScaleX="12298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349262F-0634-444A-B2D1-038DFEEAE1CE}" type="pres">
      <dgm:prSet presAssocID="{F384521D-DB6A-47F2-ABF2-C0F1B0BFEDD3}" presName="spacing" presStyleCnt="0"/>
      <dgm:spPr/>
    </dgm:pt>
    <dgm:pt modelId="{3DF42493-196C-4494-8A19-6E529A649FB7}" type="pres">
      <dgm:prSet presAssocID="{BD37EAA6-46D1-45BC-87F5-33D0B5AEB792}" presName="linNode" presStyleCnt="0"/>
      <dgm:spPr/>
    </dgm:pt>
    <dgm:pt modelId="{138A7AF3-A222-43C3-BB61-BA1EFCC6810C}" type="pres">
      <dgm:prSet presAssocID="{BD37EAA6-46D1-45BC-87F5-33D0B5AEB792}" presName="parentShp" presStyleLbl="node1" presStyleIdx="3" presStyleCnt="4" custScaleX="11254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CC3A12D-26AB-4684-B605-66607FE702FD}" type="pres">
      <dgm:prSet presAssocID="{BD37EAA6-46D1-45BC-87F5-33D0B5AEB792}" presName="childShp" presStyleLbl="bgAccFollowNode1" presStyleIdx="3" presStyleCnt="4" custScaleX="12298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EA94279-A299-4DF1-856E-69B8BE169D32}" type="presOf" srcId="{56953370-CB04-4118-A039-0E4EC9E8D959}" destId="{A6E1FDD9-A7CE-40F0-9969-C07AD28672B9}" srcOrd="0" destOrd="0" presId="urn:microsoft.com/office/officeart/2005/8/layout/vList6"/>
    <dgm:cxn modelId="{8F0B2DF4-BD21-43EE-84B3-9D6049B534B7}" type="presOf" srcId="{37A6B7BE-FEE3-4C93-A40F-AEEFCFA85F45}" destId="{31BFB86D-E792-4732-9796-7DE00D355C9E}" srcOrd="0" destOrd="0" presId="urn:microsoft.com/office/officeart/2005/8/layout/vList6"/>
    <dgm:cxn modelId="{03597A2A-2B31-4DAD-A781-AF2E0A6A6941}" type="presOf" srcId="{552159C3-0E4C-4671-8CB1-90EC61140DAB}" destId="{8EDE8A00-FF51-49C3-87DC-229C5DE17D68}" srcOrd="0" destOrd="0" presId="urn:microsoft.com/office/officeart/2005/8/layout/vList6"/>
    <dgm:cxn modelId="{29969CDB-D0E6-457F-A0C5-15A37FCF10D5}" type="presOf" srcId="{19D0D6F8-8333-4B37-8C98-F73C802449E1}" destId="{1624A1F7-BFB0-4EAE-908B-DCD5AF741BB7}" srcOrd="0" destOrd="0" presId="urn:microsoft.com/office/officeart/2005/8/layout/vList6"/>
    <dgm:cxn modelId="{47F4CF8F-9FBF-4A67-904E-C58BC8E0B065}" srcId="{7B0B302C-2DFB-4DCD-8E8F-730A9321E4D0}" destId="{AF9288DF-5FB2-403E-A4E5-299F0BA000BC}" srcOrd="0" destOrd="0" parTransId="{B0EF9219-087E-4003-BE07-2A3213F6F0F8}" sibTransId="{7BD22538-2C8A-40B1-9C6F-72A5766DB1EA}"/>
    <dgm:cxn modelId="{8D33072C-FE74-4EE4-B5BB-77DE2652498F}" type="presOf" srcId="{7B0B302C-2DFB-4DCD-8E8F-730A9321E4D0}" destId="{8348CF48-8358-4464-A737-EC39804EE52E}" srcOrd="0" destOrd="0" presId="urn:microsoft.com/office/officeart/2005/8/layout/vList6"/>
    <dgm:cxn modelId="{7881D28E-86FA-4E7E-95BB-DE6D912877B8}" srcId="{19D0D6F8-8333-4B37-8C98-F73C802449E1}" destId="{BD37EAA6-46D1-45BC-87F5-33D0B5AEB792}" srcOrd="3" destOrd="0" parTransId="{AE3ADF95-51BE-4C61-9035-E70CEBEEA1A2}" sibTransId="{9539BD36-E6CA-4BF2-92CC-DF9A6CA9219D}"/>
    <dgm:cxn modelId="{3990C240-36F3-4A6D-98FD-3C36ABB14AC3}" srcId="{BD37EAA6-46D1-45BC-87F5-33D0B5AEB792}" destId="{B9EEF87C-394E-48A8-B099-3E59DB5A1459}" srcOrd="0" destOrd="0" parTransId="{B445DE28-55BC-4972-8306-61A9778AF966}" sibTransId="{1DABE2EC-086E-499A-86FF-14647662350A}"/>
    <dgm:cxn modelId="{64B19539-CFA9-4ED3-A227-C47B8082A447}" srcId="{19D0D6F8-8333-4B37-8C98-F73C802449E1}" destId="{56953370-CB04-4118-A039-0E4EC9E8D959}" srcOrd="1" destOrd="0" parTransId="{4B8341FD-A28E-4159-A8F2-7D043400442E}" sibTransId="{FAAC4FED-0FBA-4FC4-9A75-0DF39223D577}"/>
    <dgm:cxn modelId="{2E4519C8-7301-495B-8AF0-476F38A249BE}" type="presOf" srcId="{B9EEF87C-394E-48A8-B099-3E59DB5A1459}" destId="{0CC3A12D-26AB-4684-B605-66607FE702FD}" srcOrd="0" destOrd="0" presId="urn:microsoft.com/office/officeart/2005/8/layout/vList6"/>
    <dgm:cxn modelId="{14D6AFE9-3A73-4739-B099-DD7C21AE2048}" type="presOf" srcId="{BD37EAA6-46D1-45BC-87F5-33D0B5AEB792}" destId="{138A7AF3-A222-43C3-BB61-BA1EFCC6810C}" srcOrd="0" destOrd="0" presId="urn:microsoft.com/office/officeart/2005/8/layout/vList6"/>
    <dgm:cxn modelId="{9A3178B2-8460-483F-B3DC-B90746CFF9B1}" type="presOf" srcId="{AF9288DF-5FB2-403E-A4E5-299F0BA000BC}" destId="{E66C29AE-2CBE-4B8B-B0DD-6C1BEB46E2CF}" srcOrd="0" destOrd="0" presId="urn:microsoft.com/office/officeart/2005/8/layout/vList6"/>
    <dgm:cxn modelId="{DF504956-334E-496A-A5C9-92D72C045DA4}" srcId="{552159C3-0E4C-4671-8CB1-90EC61140DAB}" destId="{AC5ACABC-07DC-4C0D-BA42-863A29F6FCC0}" srcOrd="0" destOrd="0" parTransId="{ED800079-FF28-43B3-B84C-6561C822ED9D}" sibTransId="{60816AEC-F3C6-43B4-803B-2325FA0BAA9F}"/>
    <dgm:cxn modelId="{038FC584-2AB3-47FB-B92E-E78EC890ADB8}" srcId="{19D0D6F8-8333-4B37-8C98-F73C802449E1}" destId="{7B0B302C-2DFB-4DCD-8E8F-730A9321E4D0}" srcOrd="2" destOrd="0" parTransId="{3667C69F-BBA5-4AD2-9A94-ACE1E40DE686}" sibTransId="{F384521D-DB6A-47F2-ABF2-C0F1B0BFEDD3}"/>
    <dgm:cxn modelId="{602C1A4A-3C8D-41B3-82D1-0F3C9D849ADA}" type="presOf" srcId="{AC5ACABC-07DC-4C0D-BA42-863A29F6FCC0}" destId="{E536099C-E098-478F-A525-A9DD62DAA426}" srcOrd="0" destOrd="0" presId="urn:microsoft.com/office/officeart/2005/8/layout/vList6"/>
    <dgm:cxn modelId="{DF36B8FE-179C-4160-B441-00CC7E146A07}" srcId="{19D0D6F8-8333-4B37-8C98-F73C802449E1}" destId="{552159C3-0E4C-4671-8CB1-90EC61140DAB}" srcOrd="0" destOrd="0" parTransId="{04066984-8517-4C1B-A497-50F07B426C4F}" sibTransId="{062AB22E-172D-4D9F-97C3-4362F34FC94E}"/>
    <dgm:cxn modelId="{D940A8B3-EE89-4B38-A768-280AB2980D97}" srcId="{56953370-CB04-4118-A039-0E4EC9E8D959}" destId="{37A6B7BE-FEE3-4C93-A40F-AEEFCFA85F45}" srcOrd="0" destOrd="0" parTransId="{7FE9F6AA-49EC-4DF2-8F25-F04697E4ADA2}" sibTransId="{7C2EADDA-8641-432D-B5E3-EF2D526F4133}"/>
    <dgm:cxn modelId="{752F2E1D-1145-41D7-916C-26B0B5C1102C}" type="presParOf" srcId="{1624A1F7-BFB0-4EAE-908B-DCD5AF741BB7}" destId="{0C0E9F46-88A7-4C05-822D-A441A7042FD7}" srcOrd="0" destOrd="0" presId="urn:microsoft.com/office/officeart/2005/8/layout/vList6"/>
    <dgm:cxn modelId="{ED87ADCF-A6B3-4DD7-A225-FEA4E356F42F}" type="presParOf" srcId="{0C0E9F46-88A7-4C05-822D-A441A7042FD7}" destId="{8EDE8A00-FF51-49C3-87DC-229C5DE17D68}" srcOrd="0" destOrd="0" presId="urn:microsoft.com/office/officeart/2005/8/layout/vList6"/>
    <dgm:cxn modelId="{F2B2CDC2-61AC-4BDC-8F14-394E2DDC401F}" type="presParOf" srcId="{0C0E9F46-88A7-4C05-822D-A441A7042FD7}" destId="{E536099C-E098-478F-A525-A9DD62DAA426}" srcOrd="1" destOrd="0" presId="urn:microsoft.com/office/officeart/2005/8/layout/vList6"/>
    <dgm:cxn modelId="{C295317C-B3A9-485C-93E5-501782FF1333}" type="presParOf" srcId="{1624A1F7-BFB0-4EAE-908B-DCD5AF741BB7}" destId="{E8BC2EBF-D848-4AEF-A74B-2B32A90DF931}" srcOrd="1" destOrd="0" presId="urn:microsoft.com/office/officeart/2005/8/layout/vList6"/>
    <dgm:cxn modelId="{8FE88A8E-662A-44A9-BBA2-CB0A7EC1AE86}" type="presParOf" srcId="{1624A1F7-BFB0-4EAE-908B-DCD5AF741BB7}" destId="{0DCA5D9F-CFB0-416F-BDA9-7DDD86D54714}" srcOrd="2" destOrd="0" presId="urn:microsoft.com/office/officeart/2005/8/layout/vList6"/>
    <dgm:cxn modelId="{22A07746-CD04-4FB9-BC1E-E7092718ABCE}" type="presParOf" srcId="{0DCA5D9F-CFB0-416F-BDA9-7DDD86D54714}" destId="{A6E1FDD9-A7CE-40F0-9969-C07AD28672B9}" srcOrd="0" destOrd="0" presId="urn:microsoft.com/office/officeart/2005/8/layout/vList6"/>
    <dgm:cxn modelId="{154AFA79-4FC5-4248-B7A0-E71C48738ED7}" type="presParOf" srcId="{0DCA5D9F-CFB0-416F-BDA9-7DDD86D54714}" destId="{31BFB86D-E792-4732-9796-7DE00D355C9E}" srcOrd="1" destOrd="0" presId="urn:microsoft.com/office/officeart/2005/8/layout/vList6"/>
    <dgm:cxn modelId="{094EBB03-BFFD-42BD-842D-62588373394B}" type="presParOf" srcId="{1624A1F7-BFB0-4EAE-908B-DCD5AF741BB7}" destId="{E8200C52-158E-4912-9903-E82A2A5F950F}" srcOrd="3" destOrd="0" presId="urn:microsoft.com/office/officeart/2005/8/layout/vList6"/>
    <dgm:cxn modelId="{4E680834-B746-473D-BCE7-1FF57EBA0C7B}" type="presParOf" srcId="{1624A1F7-BFB0-4EAE-908B-DCD5AF741BB7}" destId="{74AD428C-AD6D-42DA-8109-89672ACDF67E}" srcOrd="4" destOrd="0" presId="urn:microsoft.com/office/officeart/2005/8/layout/vList6"/>
    <dgm:cxn modelId="{F9ED801C-8EFE-4AAC-9486-87252C619BC3}" type="presParOf" srcId="{74AD428C-AD6D-42DA-8109-89672ACDF67E}" destId="{8348CF48-8358-4464-A737-EC39804EE52E}" srcOrd="0" destOrd="0" presId="urn:microsoft.com/office/officeart/2005/8/layout/vList6"/>
    <dgm:cxn modelId="{B1AE2305-DAC4-4E43-A530-6276BCA193A0}" type="presParOf" srcId="{74AD428C-AD6D-42DA-8109-89672ACDF67E}" destId="{E66C29AE-2CBE-4B8B-B0DD-6C1BEB46E2CF}" srcOrd="1" destOrd="0" presId="urn:microsoft.com/office/officeart/2005/8/layout/vList6"/>
    <dgm:cxn modelId="{BDFC312B-F099-4B3D-BCF2-152EAB96E751}" type="presParOf" srcId="{1624A1F7-BFB0-4EAE-908B-DCD5AF741BB7}" destId="{A349262F-0634-444A-B2D1-038DFEEAE1CE}" srcOrd="5" destOrd="0" presId="urn:microsoft.com/office/officeart/2005/8/layout/vList6"/>
    <dgm:cxn modelId="{E6BCA555-524D-4D16-83FB-0CFAD99DE411}" type="presParOf" srcId="{1624A1F7-BFB0-4EAE-908B-DCD5AF741BB7}" destId="{3DF42493-196C-4494-8A19-6E529A649FB7}" srcOrd="6" destOrd="0" presId="urn:microsoft.com/office/officeart/2005/8/layout/vList6"/>
    <dgm:cxn modelId="{22955F18-B868-4F0C-A073-A3AC4A218F10}" type="presParOf" srcId="{3DF42493-196C-4494-8A19-6E529A649FB7}" destId="{138A7AF3-A222-43C3-BB61-BA1EFCC6810C}" srcOrd="0" destOrd="0" presId="urn:microsoft.com/office/officeart/2005/8/layout/vList6"/>
    <dgm:cxn modelId="{AC5F9412-212E-4E91-AAEF-423E7E1B4112}" type="presParOf" srcId="{3DF42493-196C-4494-8A19-6E529A649FB7}" destId="{0CC3A12D-26AB-4684-B605-66607FE702F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82D48-933D-5346-B2B9-7999E80ECBFB}" type="datetime1">
              <a:rPr lang="es-CL" smtClean="0"/>
              <a:t>02-08-2018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28AD4-9A6A-E648-BDAC-DDC5A44F14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5048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C4A071-C01B-5345-B05A-B4AB23E8798C}" type="datetime1">
              <a:rPr lang="es-CL" smtClean="0"/>
              <a:t>02-08-2018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6E496B-FA64-4C7E-B6E2-2C4871A2435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8427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E496B-FA64-4C7E-B6E2-2C4871A2435B}" type="slidenum">
              <a:rPr lang="es-CL" smtClean="0"/>
              <a:pPr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7832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04121" marR="5177" indent="-291179" algn="just">
              <a:lnSpc>
                <a:spcPts val="1325"/>
              </a:lnSpc>
              <a:spcBef>
                <a:spcPts val="41"/>
              </a:spcBef>
              <a:buFont typeface="Arial" panose="020B0604020202020204" pitchFamily="34" charset="0"/>
              <a:buChar char="•"/>
            </a:pPr>
            <a:r>
              <a:rPr lang="es-CL" spc="-10" dirty="0">
                <a:cs typeface="Calibri"/>
              </a:rPr>
              <a:t>En </a:t>
            </a:r>
            <a:r>
              <a:rPr lang="es-CL" b="1" spc="-10" dirty="0">
                <a:cs typeface="Calibri"/>
              </a:rPr>
              <a:t>crecimiento personal</a:t>
            </a:r>
            <a:r>
              <a:rPr lang="es-CL" spc="-10" dirty="0">
                <a:cs typeface="Calibri"/>
              </a:rPr>
              <a:t>, observamos que las sesiones de la etapa Soñar reforzar el conocimiento de características personales e identificar fortalezas que puedan ser potenciadas, refuerzan el contacto, la comprensión y la comunicación con los demás y se enfatiza en la importancia de prender y practicar hábitos de vida saludable y </a:t>
            </a:r>
            <a:r>
              <a:rPr lang="es-CL" spc="-10" dirty="0" err="1">
                <a:cs typeface="Calibri"/>
              </a:rPr>
              <a:t>autocuidado</a:t>
            </a:r>
            <a:r>
              <a:rPr lang="es-CL" spc="-10" dirty="0">
                <a:cs typeface="Calibri"/>
              </a:rPr>
              <a:t>.</a:t>
            </a:r>
          </a:p>
          <a:p>
            <a:pPr marL="304121" marR="5177" indent="-291179" algn="just">
              <a:lnSpc>
                <a:spcPts val="1325"/>
              </a:lnSpc>
              <a:spcBef>
                <a:spcPts val="41"/>
              </a:spcBef>
              <a:buFont typeface="Arial" panose="020B0604020202020204" pitchFamily="34" charset="0"/>
              <a:buChar char="•"/>
            </a:pPr>
            <a:endParaRPr lang="es-CL" spc="-10" dirty="0">
              <a:cs typeface="Calibri"/>
            </a:endParaRPr>
          </a:p>
          <a:p>
            <a:pPr marL="304121" marR="5177" indent="-291179" algn="just">
              <a:lnSpc>
                <a:spcPts val="1325"/>
              </a:lnSpc>
              <a:spcBef>
                <a:spcPts val="41"/>
              </a:spcBef>
              <a:buFont typeface="Arial" panose="020B0604020202020204" pitchFamily="34" charset="0"/>
              <a:buChar char="•"/>
            </a:pPr>
            <a:r>
              <a:rPr lang="es-CL" spc="-10" dirty="0">
                <a:cs typeface="Calibri"/>
              </a:rPr>
              <a:t>En </a:t>
            </a:r>
            <a:r>
              <a:rPr lang="es-CL" b="1" spc="-10" dirty="0">
                <a:cs typeface="Calibri"/>
              </a:rPr>
              <a:t>relaciones interpersonales</a:t>
            </a:r>
            <a:r>
              <a:rPr lang="es-CL" spc="-10" dirty="0">
                <a:cs typeface="Calibri"/>
              </a:rPr>
              <a:t>, hay una importante conexión en el área de convivencia, considerando que todas las sesiones consideran transversalmente  fomentar el respeto y la aceptación de las diferencias individuales, la escucha empática y promover el desarrollo de relaciones constructivas.</a:t>
            </a:r>
          </a:p>
          <a:p>
            <a:pPr marL="304121" marR="5177" indent="-291179" algn="just">
              <a:lnSpc>
                <a:spcPts val="1325"/>
              </a:lnSpc>
              <a:spcBef>
                <a:spcPts val="41"/>
              </a:spcBef>
              <a:buFont typeface="Arial" panose="020B0604020202020204" pitchFamily="34" charset="0"/>
              <a:buChar char="•"/>
            </a:pPr>
            <a:endParaRPr lang="es-CL" spc="-10" dirty="0">
              <a:cs typeface="Calibri"/>
            </a:endParaRPr>
          </a:p>
          <a:p>
            <a:pPr marL="304121" marR="5177" indent="-291179" algn="just">
              <a:lnSpc>
                <a:spcPts val="1325"/>
              </a:lnSpc>
              <a:spcBef>
                <a:spcPts val="41"/>
              </a:spcBef>
              <a:buFont typeface="Arial" panose="020B0604020202020204" pitchFamily="34" charset="0"/>
              <a:buChar char="•"/>
            </a:pPr>
            <a:r>
              <a:rPr lang="es-CL" spc="-10" dirty="0">
                <a:cs typeface="Calibri"/>
              </a:rPr>
              <a:t>En </a:t>
            </a:r>
            <a:r>
              <a:rPr lang="es-CL" b="1" spc="-10" dirty="0">
                <a:cs typeface="Calibri"/>
              </a:rPr>
              <a:t>participación y pertenencia</a:t>
            </a:r>
            <a:r>
              <a:rPr lang="es-CL" spc="-10" dirty="0">
                <a:cs typeface="Calibri"/>
              </a:rPr>
              <a:t>, las sesiones en las que se aborda la planificación, permiten promover el sentido de pertenencia con el curso, además de fortalecer la integración responsable, activa y democrática, demostrando respeto por los otros y por los acuerdos tomados.</a:t>
            </a:r>
          </a:p>
          <a:p>
            <a:pPr marL="304121" marR="5177" indent="-291179" algn="just">
              <a:lnSpc>
                <a:spcPts val="1325"/>
              </a:lnSpc>
              <a:spcBef>
                <a:spcPts val="41"/>
              </a:spcBef>
              <a:buFont typeface="Arial" panose="020B0604020202020204" pitchFamily="34" charset="0"/>
              <a:buChar char="•"/>
            </a:pPr>
            <a:endParaRPr lang="es-CL" spc="-10" dirty="0">
              <a:cs typeface="Calibri"/>
            </a:endParaRPr>
          </a:p>
          <a:p>
            <a:pPr marL="304121" marR="5177" indent="-291179" algn="just">
              <a:lnSpc>
                <a:spcPts val="1325"/>
              </a:lnSpc>
              <a:spcBef>
                <a:spcPts val="41"/>
              </a:spcBef>
              <a:buFont typeface="Arial" panose="020B0604020202020204" pitchFamily="34" charset="0"/>
              <a:buChar char="•"/>
            </a:pPr>
            <a:r>
              <a:rPr lang="es-CL" spc="-10" dirty="0">
                <a:cs typeface="Calibri"/>
              </a:rPr>
              <a:t>En </a:t>
            </a:r>
            <a:r>
              <a:rPr lang="es-CL" b="1" spc="-10" dirty="0">
                <a:cs typeface="Calibri"/>
              </a:rPr>
              <a:t>trabajo escolar, </a:t>
            </a:r>
            <a:r>
              <a:rPr lang="es-CL" spc="-10" dirty="0">
                <a:cs typeface="Calibri"/>
              </a:rPr>
              <a:t>las sesiones correspondientes a la etapa Alcanza, se vinculan de manera directa con la promoción de hábitos y actitudes que favorezcan el aprendizaje, destacando, el esfuerzo, la perseverancia y la responsabilidad.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7578A-BEE1-4ACA-9395-B7B04E9943C5}" type="slidenum">
              <a:rPr lang="es-CL" smtClean="0"/>
              <a:pPr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8510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E496B-FA64-4C7E-B6E2-2C4871A2435B}" type="slidenum">
              <a:rPr lang="es-CL" smtClean="0"/>
              <a:pPr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703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>
              <a:solidFill>
                <a:srgbClr val="FFFFFF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Los padres, apoderados y cuidadores cumplen un rol como primer agente educativo, acompañando al niño y niña a realizar actividades y desarrollando habilidades en el hogar y la familia.</a:t>
            </a:r>
            <a:endParaRPr lang="es-ES" dirty="0" smtClean="0">
              <a:solidFill>
                <a:schemeClr val="bg1"/>
              </a:solidFill>
            </a:endParaRP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E496B-FA64-4C7E-B6E2-2C4871A2435B}" type="slidenum">
              <a:rPr lang="es-CL" smtClean="0"/>
              <a:pPr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939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E496B-FA64-4C7E-B6E2-2C4871A2435B}" type="slidenum">
              <a:rPr lang="es-CL" smtClean="0"/>
              <a:pPr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783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SzPct val="25000"/>
              <a:tabLst>
                <a:tab pos="245238" algn="l"/>
                <a:tab pos="245885" algn="l"/>
              </a:tabLst>
            </a:pPr>
            <a:endParaRPr lang="es-ES" sz="1600" b="1" dirty="0" smtClean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  <a:sym typeface="Calibri"/>
            </a:endParaRPr>
          </a:p>
          <a:p>
            <a:pPr algn="just">
              <a:buSzPct val="25000"/>
              <a:tabLst>
                <a:tab pos="245238" algn="l"/>
                <a:tab pos="245885" algn="l"/>
              </a:tabLst>
            </a:pPr>
            <a:endParaRPr lang="es-ES" sz="1600" b="1" dirty="0" smtClean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  <a:sym typeface="Calibri"/>
            </a:endParaRPr>
          </a:p>
          <a:p>
            <a:pPr algn="just">
              <a:buSzPct val="25000"/>
              <a:tabLst>
                <a:tab pos="245238" algn="l"/>
                <a:tab pos="245885" algn="l"/>
              </a:tabLst>
            </a:pPr>
            <a:endParaRPr lang="es-ES" sz="1600" b="1" dirty="0" smtClean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  <a:sym typeface="Calibri"/>
            </a:endParaRPr>
          </a:p>
          <a:p>
            <a:pPr algn="just">
              <a:buSzPct val="25000"/>
              <a:tabLst>
                <a:tab pos="245238" algn="l"/>
                <a:tab pos="245885" algn="l"/>
              </a:tabLst>
            </a:pP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::</a:t>
            </a:r>
            <a:r>
              <a:rPr lang="es-CL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Son capaces de identificar sueños y aspiraciones y tomar decisiones para alcanzarlos.</a:t>
            </a:r>
            <a:endParaRPr lang="es-CL" dirty="0" smtClean="0">
              <a:solidFill>
                <a:schemeClr val="tx1">
                  <a:lumMod val="75000"/>
                  <a:lumOff val="25000"/>
                </a:schemeClr>
              </a:solidFill>
              <a:sym typeface="Calibri"/>
            </a:endParaRPr>
          </a:p>
          <a:p>
            <a:pPr algn="just">
              <a:buSzPct val="25000"/>
              <a:tabLst>
                <a:tab pos="245238" algn="l"/>
                <a:tab pos="245885" algn="l"/>
              </a:tabLst>
            </a:pP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::</a:t>
            </a:r>
            <a:r>
              <a:rPr lang="es-CL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Se sienten seguros y optimistas acerca de su capacidad para planificar y  tomar decisiones para alcanzar sus objetivos.</a:t>
            </a:r>
            <a:endParaRPr lang="es-CL" dirty="0" smtClean="0">
              <a:solidFill>
                <a:schemeClr val="tx1">
                  <a:lumMod val="75000"/>
                  <a:lumOff val="25000"/>
                </a:schemeClr>
              </a:solidFill>
              <a:sym typeface="Calibri"/>
            </a:endParaRPr>
          </a:p>
          <a:p>
            <a:pPr algn="just">
              <a:buSzPct val="25000"/>
              <a:tabLst>
                <a:tab pos="245238" algn="l"/>
                <a:tab pos="245885" algn="l"/>
              </a:tabLst>
            </a:pP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::</a:t>
            </a:r>
            <a:r>
              <a:rPr lang="es-CL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Pueden diferenciar entre sus necesidades y sus deseos.</a:t>
            </a:r>
            <a:endParaRPr lang="es-CL" dirty="0" smtClean="0">
              <a:solidFill>
                <a:schemeClr val="tx1">
                  <a:lumMod val="75000"/>
                  <a:lumOff val="25000"/>
                </a:schemeClr>
              </a:solidFill>
              <a:sym typeface="Calibri"/>
            </a:endParaRPr>
          </a:p>
          <a:p>
            <a:pPr algn="just">
              <a:buSzPct val="25000"/>
              <a:tabLst>
                <a:tab pos="245238" algn="l"/>
                <a:tab pos="245885" algn="l"/>
              </a:tabLst>
            </a:pP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::</a:t>
            </a:r>
            <a:r>
              <a:rPr lang="es-CL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Consumen de manera consciente y responsable.</a:t>
            </a:r>
            <a:endParaRPr lang="es-CL" dirty="0" smtClean="0">
              <a:solidFill>
                <a:schemeClr val="tx1">
                  <a:lumMod val="75000"/>
                  <a:lumOff val="25000"/>
                </a:schemeClr>
              </a:solidFill>
              <a:sym typeface="Calibri"/>
            </a:endParaRPr>
          </a:p>
          <a:p>
            <a:pPr algn="just">
              <a:buSzPct val="25000"/>
              <a:buFontTx/>
              <a:buChar char="-"/>
              <a:tabLst>
                <a:tab pos="245238" algn="l"/>
                <a:tab pos="245885" algn="l"/>
              </a:tabLst>
            </a:pP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::</a:t>
            </a:r>
            <a:r>
              <a:rPr lang="es-CL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Entienden la importancia del trabajo y la relación entre el dinero y los  bienes de consumo.</a:t>
            </a:r>
            <a:endParaRPr lang="es-CL" dirty="0" smtClean="0">
              <a:solidFill>
                <a:schemeClr val="tx1">
                  <a:lumMod val="75000"/>
                  <a:lumOff val="25000"/>
                </a:schemeClr>
              </a:solidFill>
              <a:sym typeface="Calibri"/>
            </a:endParaRPr>
          </a:p>
          <a:p>
            <a:pPr algn="just">
              <a:buSzPct val="25000"/>
              <a:buFontTx/>
              <a:buChar char="-"/>
              <a:tabLst>
                <a:tab pos="245238" algn="l"/>
                <a:tab pos="245885" algn="l"/>
              </a:tabLst>
            </a:pP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::</a:t>
            </a:r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Están familiarizados con los conceptos de ahorrar, consumir, compartir e  intercambiar.</a:t>
            </a:r>
            <a:endParaRPr lang="es-CL" dirty="0" smtClean="0">
              <a:solidFill>
                <a:schemeClr val="tx1">
                  <a:lumMod val="75000"/>
                  <a:lumOff val="25000"/>
                </a:schemeClr>
              </a:solidFill>
              <a:sym typeface="Calibri"/>
            </a:endParaRPr>
          </a:p>
          <a:p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E496B-FA64-4C7E-B6E2-2C4871A2435B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216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Busca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promover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los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conocimientos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, las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habilidades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 y las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prácticas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necesarias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 para que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los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niños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 y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sus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familias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tomen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decisiones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 que les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permitan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alcanzar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sus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sueños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,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reflexionar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sobre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sus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necesidades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 y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deseos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,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así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como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aprender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 a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ahorrar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,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gastar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 y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compartir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. </a:t>
            </a:r>
            <a:endParaRPr lang="es-CL" sz="1200" dirty="0" smtClean="0">
              <a:solidFill>
                <a:schemeClr val="tx1">
                  <a:lumMod val="75000"/>
                  <a:lumOff val="25000"/>
                </a:schemeClr>
              </a:solidFill>
              <a:sym typeface="Calibri"/>
            </a:endParaRPr>
          </a:p>
          <a:p>
            <a:pPr algn="just"/>
            <a:endParaRPr lang="es-ES" b="1" dirty="0" smtClean="0"/>
          </a:p>
          <a:p>
            <a:pPr algn="just"/>
            <a:endParaRPr lang="es-ES" b="1" dirty="0" smtClean="0"/>
          </a:p>
          <a:p>
            <a:pPr algn="just"/>
            <a:endParaRPr lang="es-ES" b="1" dirty="0" smtClean="0"/>
          </a:p>
          <a:p>
            <a:pPr algn="just"/>
            <a:endParaRPr lang="es-ES" b="1" dirty="0" smtClean="0"/>
          </a:p>
          <a:p>
            <a:pPr algn="just"/>
            <a:r>
              <a:rPr lang="es-ES" b="1" dirty="0" smtClean="0"/>
              <a:t>Sueña</a:t>
            </a:r>
            <a:r>
              <a:rPr lang="es-ES" b="1" dirty="0"/>
              <a:t>, Ahorra, Alcanza </a:t>
            </a:r>
            <a:r>
              <a:rPr lang="es-ES" dirty="0"/>
              <a:t>es una iniciativa que busca apoyar a niñas y niños, a sus educadores, padres y apoderados, a establecer metas y aspiraciones en sus vidas, a planificar y a entender que las elecciones que toman cada día pueden ayudarlos a alcanzar sus sueños.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La iniciativa provee materiales didácticos y contenidos de Plaza Sésamo, para fomentar las habilidades del Siglo XXI, tales como como la creatividad, el pensamiento crítico, la colaboración y la empatía, todos elementos centrales para el nuevo enfoque pedagógico.</a:t>
            </a:r>
          </a:p>
          <a:p>
            <a:pPr>
              <a:buSzPct val="250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Shape 43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4</a:t>
            </a:fld>
            <a:endParaRPr lang="es-E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6305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E496B-FA64-4C7E-B6E2-2C4871A2435B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0961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2941" marR="5177" algn="just">
              <a:lnSpc>
                <a:spcPct val="108300"/>
              </a:lnSpc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E496B-FA64-4C7E-B6E2-2C4871A2435B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0327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s-CL" spc="25" dirty="0">
                <a:cs typeface="Calibri"/>
              </a:rPr>
              <a:t>Las sesiones que componen el programa han sido diseñadas para darle </a:t>
            </a:r>
            <a:r>
              <a:rPr lang="es-CL" spc="25" dirty="0" err="1">
                <a:cs typeface="Calibri"/>
              </a:rPr>
              <a:t>flexiblidad</a:t>
            </a:r>
            <a:r>
              <a:rPr lang="es-CL" spc="25" dirty="0">
                <a:cs typeface="Calibri"/>
              </a:rPr>
              <a:t> y </a:t>
            </a:r>
            <a:r>
              <a:rPr lang="es-CL" spc="25" dirty="0" err="1">
                <a:cs typeface="Calibri"/>
              </a:rPr>
              <a:t>autonom</a:t>
            </a:r>
            <a:r>
              <a:rPr lang="es-ES" spc="25" dirty="0" err="1">
                <a:cs typeface="Calibri"/>
              </a:rPr>
              <a:t>ía</a:t>
            </a:r>
            <a:r>
              <a:rPr lang="es-ES" spc="25" dirty="0">
                <a:cs typeface="Calibri"/>
              </a:rPr>
              <a:t> al momento de incorporarlas a su planificación de </a:t>
            </a:r>
            <a:r>
              <a:rPr lang="es-ES" spc="25" dirty="0">
                <a:solidFill>
                  <a:srgbClr val="000000"/>
                </a:solidFill>
                <a:cs typeface="Calibri"/>
              </a:rPr>
              <a:t>clases.</a:t>
            </a:r>
            <a:r>
              <a:rPr lang="es-ES" spc="25" dirty="0">
                <a:cs typeface="Calibri"/>
              </a:rPr>
              <a:t> 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E496B-FA64-4C7E-B6E2-2C4871A2435B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6058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2941" marR="5177" algn="just">
              <a:spcBef>
                <a:spcPts val="41"/>
              </a:spcBef>
            </a:pPr>
            <a:endParaRPr lang="es-CL" spc="-10" dirty="0">
              <a:cs typeface="Calibri"/>
            </a:endParaRPr>
          </a:p>
          <a:p>
            <a:pPr marL="12941" marR="5177" algn="just">
              <a:spcBef>
                <a:spcPts val="41"/>
              </a:spcBef>
            </a:pPr>
            <a:r>
              <a:rPr lang="es-CL" spc="-10" dirty="0">
                <a:cs typeface="Calibri"/>
              </a:rPr>
              <a:t>Relación y concordancia con los ámbitos y núcleos de aprendizaje, aportando al cumplimiento de los aprendizajes esperados de las bases curriculares de la Educación </a:t>
            </a:r>
            <a:r>
              <a:rPr lang="es-CL" spc="-10" dirty="0" err="1">
                <a:cs typeface="Calibri"/>
              </a:rPr>
              <a:t>Parvularia</a:t>
            </a:r>
            <a:r>
              <a:rPr lang="es-CL" spc="-10" dirty="0">
                <a:cs typeface="Calibri"/>
              </a:rPr>
              <a:t>.</a:t>
            </a:r>
          </a:p>
          <a:p>
            <a:pPr marL="12941" marR="5177" algn="just">
              <a:spcBef>
                <a:spcPts val="41"/>
              </a:spcBef>
            </a:pPr>
            <a:endParaRPr lang="es-CL" spc="-10" dirty="0">
              <a:cs typeface="Calibri"/>
            </a:endParaRPr>
          </a:p>
          <a:p>
            <a:pPr marL="304121" marR="5177" indent="-291179" algn="just">
              <a:lnSpc>
                <a:spcPts val="1325"/>
              </a:lnSpc>
              <a:spcBef>
                <a:spcPts val="41"/>
              </a:spcBef>
              <a:buFont typeface="Arial" panose="020B0604020202020204" pitchFamily="34" charset="0"/>
              <a:buChar char="•"/>
            </a:pPr>
            <a:r>
              <a:rPr lang="es-CL" dirty="0">
                <a:sym typeface="Calibri"/>
              </a:rPr>
              <a:t>En </a:t>
            </a:r>
            <a:r>
              <a:rPr lang="es-CL" b="1" dirty="0">
                <a:sym typeface="Calibri"/>
              </a:rPr>
              <a:t>autonomía</a:t>
            </a:r>
            <a:r>
              <a:rPr lang="es-CL" dirty="0">
                <a:sym typeface="Calibri"/>
              </a:rPr>
              <a:t>, en sesiones del programa desarrolla la adquisición progresiva de la capacidad de valerse por si mismo en los distintos planos de actuar, pensar y sentir. Esto ayuda a la iniciativa e independencia para escoger, opinar, proponer, decidir y contribuir, junto con el asumir gradualmente responsabilidad por sus actos ante si y los demás. </a:t>
            </a:r>
          </a:p>
          <a:p>
            <a:pPr marL="304121" marR="5177" indent="-291179" algn="just">
              <a:lnSpc>
                <a:spcPts val="1325"/>
              </a:lnSpc>
              <a:spcBef>
                <a:spcPts val="41"/>
              </a:spcBef>
              <a:buFont typeface="Arial" panose="020B0604020202020204" pitchFamily="34" charset="0"/>
              <a:buChar char="•"/>
            </a:pPr>
            <a:endParaRPr lang="es-CL" dirty="0">
              <a:sym typeface="Calibri"/>
            </a:endParaRPr>
          </a:p>
          <a:p>
            <a:pPr marL="304121" marR="5177" indent="-291179" algn="just">
              <a:lnSpc>
                <a:spcPts val="1325"/>
              </a:lnSpc>
              <a:spcBef>
                <a:spcPts val="41"/>
              </a:spcBef>
              <a:buFont typeface="Arial" panose="020B0604020202020204" pitchFamily="34" charset="0"/>
              <a:buChar char="•"/>
            </a:pPr>
            <a:r>
              <a:rPr lang="es-CL" dirty="0">
                <a:sym typeface="Calibri"/>
              </a:rPr>
              <a:t>En </a:t>
            </a:r>
            <a:r>
              <a:rPr lang="es-CL" b="1" dirty="0">
                <a:sym typeface="Calibri"/>
              </a:rPr>
              <a:t>identidad</a:t>
            </a:r>
            <a:r>
              <a:rPr lang="es-CL" dirty="0">
                <a:sym typeface="Calibri"/>
              </a:rPr>
              <a:t>, en las sesiones hay un trabajo de forma gradual de toma de conciencia de cada niña y niño de sus características y atributos personales, reconociéndose diferente a otros. Les permite identificarse como personas únicas, por tanto valiosas con características e intereses propios, reconociéndose como perteneciente activos en un grupo.</a:t>
            </a:r>
          </a:p>
          <a:p>
            <a:pPr marL="304121" marR="5177" indent="-291179" algn="just">
              <a:lnSpc>
                <a:spcPts val="1325"/>
              </a:lnSpc>
              <a:spcBef>
                <a:spcPts val="41"/>
              </a:spcBef>
              <a:buFont typeface="Arial" panose="020B0604020202020204" pitchFamily="34" charset="0"/>
              <a:buChar char="•"/>
            </a:pPr>
            <a:endParaRPr lang="es-CL" dirty="0">
              <a:sym typeface="Calibri"/>
            </a:endParaRPr>
          </a:p>
          <a:p>
            <a:pPr marL="304121" marR="5177" indent="-291179" algn="just">
              <a:lnSpc>
                <a:spcPts val="1325"/>
              </a:lnSpc>
              <a:spcBef>
                <a:spcPts val="41"/>
              </a:spcBef>
              <a:buFont typeface="Arial" panose="020B0604020202020204" pitchFamily="34" charset="0"/>
              <a:buChar char="•"/>
            </a:pPr>
            <a:r>
              <a:rPr lang="es-CL" dirty="0">
                <a:sym typeface="Calibri"/>
              </a:rPr>
              <a:t>En </a:t>
            </a:r>
            <a:r>
              <a:rPr lang="es-CL" b="1" dirty="0">
                <a:sym typeface="Calibri"/>
              </a:rPr>
              <a:t>convivencia</a:t>
            </a:r>
            <a:r>
              <a:rPr lang="es-CL" dirty="0">
                <a:sym typeface="Calibri"/>
              </a:rPr>
              <a:t>, en algunas sesiones se potencia las relaciones interpersonales y formas de participación y contribución con las distintas personas con las que comparte, desarrollando su sentido de pertenencia regulándose por normas y valores socialmente compartidos. </a:t>
            </a:r>
          </a:p>
          <a:p>
            <a:pPr marL="12941" marR="5177" algn="just">
              <a:spcBef>
                <a:spcPts val="41"/>
              </a:spcBef>
            </a:pPr>
            <a:endParaRPr lang="es-CL" spc="-10" dirty="0">
              <a:cs typeface="Calibri"/>
            </a:endParaRPr>
          </a:p>
          <a:p>
            <a:pPr marL="12941" marR="5177" algn="just">
              <a:spcBef>
                <a:spcPts val="41"/>
              </a:spcBef>
            </a:pPr>
            <a:endParaRPr lang="es-CL" spc="-10" dirty="0">
              <a:cs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E496B-FA64-4C7E-B6E2-2C4871A2435B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1761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2941" marR="5177" algn="just">
              <a:lnSpc>
                <a:spcPct val="108300"/>
              </a:lnSpc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En</a:t>
            </a: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Sueña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se introduce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el programa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y se explora el papel de los sueños y las  aspiraciones en nuestras vidas. Los niños aprender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án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a definir sueños individuales y colectivos.  </a:t>
            </a:r>
          </a:p>
          <a:p>
            <a:pPr marL="12941" marR="5177" algn="just">
              <a:lnSpc>
                <a:spcPct val="108300"/>
              </a:lnSpc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  <a:sym typeface="Calibri"/>
            </a:endParaRPr>
          </a:p>
          <a:p>
            <a:pPr marL="12941" marR="5177" algn="just">
              <a:lnSpc>
                <a:spcPct val="108300"/>
              </a:lnSpc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En </a:t>
            </a: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Planifica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se busca que los niños comprendan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cómo hacer un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plan e identifiquen y tomen los pasos para alcanzar un sueño colectivo definido por el grupo.</a:t>
            </a:r>
          </a:p>
          <a:p>
            <a:pPr marL="12941" marR="5177" algn="just">
              <a:lnSpc>
                <a:spcPct val="108300"/>
              </a:lnSpc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  <a:sym typeface="Calibri"/>
            </a:endParaRPr>
          </a:p>
          <a:p>
            <a:pPr marL="12941" marR="5177" algn="just">
              <a:lnSpc>
                <a:spcPct val="108300"/>
              </a:lnSpc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En </a:t>
            </a: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Alcanza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se proponen conceptos claves para implementar el plan trazado: trabajar, ahorrar, consumir responsablemente, ahorrar, reutilizar, compartir, intercambiar y regalar, y se cierra el programa con una gran </a:t>
            </a:r>
            <a:r>
              <a:rPr lang="es-CL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celebraci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ón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grupal.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  <a:sym typeface="Calibri"/>
            </a:endParaRP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E496B-FA64-4C7E-B6E2-2C4871A2435B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9862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304121" marR="5177" indent="-291179" algn="just" defTabSz="931774">
              <a:lnSpc>
                <a:spcPts val="1630"/>
              </a:lnSpc>
              <a:buFont typeface="Arial" panose="020B0604020202020204" pitchFamily="34" charset="0"/>
              <a:buChar char="•"/>
              <a:defRPr/>
            </a:pPr>
            <a:r>
              <a:rPr lang="es-CL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Las 16 sesiones que componen el programa han sido diseñadas para darle </a:t>
            </a:r>
            <a:r>
              <a:rPr lang="es-CL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flexiblidad</a:t>
            </a:r>
            <a:r>
              <a:rPr lang="es-CL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y </a:t>
            </a:r>
            <a:r>
              <a:rPr lang="es-CL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autonom</a:t>
            </a:r>
            <a:r>
              <a:rPr lang="es-ES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ía</a:t>
            </a:r>
            <a:r>
              <a:rPr lang="es-E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 las educadoras al momento de incorporarlas al plan de clases. </a:t>
            </a:r>
          </a:p>
          <a:p>
            <a:pPr marL="304121" marR="5177" indent="-291179" algn="just" defTabSz="931774">
              <a:lnSpc>
                <a:spcPts val="1630"/>
              </a:lnSpc>
              <a:buFont typeface="Arial" panose="020B0604020202020204" pitchFamily="34" charset="0"/>
              <a:buChar char="•"/>
              <a:defRPr/>
            </a:pPr>
            <a:endParaRPr lang="es-ES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04121" marR="5177" indent="-291179" algn="just" defTabSz="931774">
              <a:lnSpc>
                <a:spcPts val="1630"/>
              </a:lnSpc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Para cada sesión se sugieren las siguientes actividades, indicando los pasos y materiales necesarios para su realización: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  <a:sym typeface="Calibri"/>
            </a:endParaRPr>
          </a:p>
          <a:p>
            <a:pPr marL="304121" marR="5177" indent="-291179" algn="just" defTabSz="931774">
              <a:lnSpc>
                <a:spcPts val="1630"/>
              </a:lnSpc>
              <a:buFont typeface="Arial" panose="020B0604020202020204" pitchFamily="34" charset="0"/>
              <a:buChar char="•"/>
              <a:defRPr/>
            </a:pPr>
            <a:endParaRPr lang="es-ES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04121" marR="5177" indent="-291179" algn="just">
              <a:lnSpc>
                <a:spcPts val="1630"/>
              </a:lnSpc>
              <a:buFont typeface="Arial" panose="020B0604020202020204" pitchFamily="34" charset="0"/>
              <a:buChar char="•"/>
            </a:pPr>
            <a:endParaRPr lang="es-CL" b="1" spc="25" dirty="0">
              <a:cs typeface="Calibri"/>
            </a:endParaRPr>
          </a:p>
          <a:p>
            <a:pPr marL="304121" marR="5177" indent="-291179" algn="just">
              <a:lnSpc>
                <a:spcPts val="1630"/>
              </a:lnSpc>
              <a:buFont typeface="Arial" panose="020B0604020202020204" pitchFamily="34" charset="0"/>
              <a:buChar char="•"/>
            </a:pPr>
            <a:r>
              <a:rPr lang="es-CL" b="1" spc="25" dirty="0">
                <a:cs typeface="Calibri"/>
              </a:rPr>
              <a:t>Actividad Principal</a:t>
            </a:r>
            <a:r>
              <a:rPr lang="es-CL" spc="25" dirty="0">
                <a:cs typeface="Calibri"/>
              </a:rPr>
              <a:t>. Estas actividades l</a:t>
            </a:r>
            <a:r>
              <a:rPr lang="es-ES" spc="25" dirty="0" err="1">
                <a:cs typeface="Calibri"/>
              </a:rPr>
              <a:t>údicas</a:t>
            </a:r>
            <a:r>
              <a:rPr lang="es-ES" spc="25" dirty="0">
                <a:cs typeface="Calibri"/>
              </a:rPr>
              <a:t> </a:t>
            </a:r>
            <a:r>
              <a:rPr lang="es-CL" spc="25" dirty="0">
                <a:cs typeface="Calibri"/>
              </a:rPr>
              <a:t>desarrollan directamente los objetivos del programa y de cada etapa. Para su </a:t>
            </a:r>
            <a:r>
              <a:rPr lang="es-CL" spc="25" dirty="0" err="1">
                <a:cs typeface="Calibri"/>
              </a:rPr>
              <a:t>implementaci</a:t>
            </a:r>
            <a:r>
              <a:rPr lang="es-ES" spc="25" dirty="0" err="1">
                <a:cs typeface="Calibri"/>
              </a:rPr>
              <a:t>ón</a:t>
            </a:r>
            <a:r>
              <a:rPr lang="es-CL" spc="25" dirty="0">
                <a:cs typeface="Calibri"/>
              </a:rPr>
              <a:t> se propone una secuencia que involucra una breve introducción, la realización de la actividad y una reflexión final para procesar aprendizajes y evaluar la experiencia.</a:t>
            </a:r>
          </a:p>
          <a:p>
            <a:pPr marL="304121" marR="5177" indent="-291179" algn="just">
              <a:lnSpc>
                <a:spcPts val="1630"/>
              </a:lnSpc>
              <a:buFont typeface="Arial" panose="020B0604020202020204" pitchFamily="34" charset="0"/>
              <a:buChar char="•"/>
            </a:pPr>
            <a:endParaRPr lang="es-CL" spc="25" dirty="0">
              <a:cs typeface="Calibri"/>
            </a:endParaRPr>
          </a:p>
          <a:p>
            <a:pPr marL="304121" marR="5177" indent="-291179" algn="just">
              <a:lnSpc>
                <a:spcPts val="1630"/>
              </a:lnSpc>
              <a:buFont typeface="Arial" panose="020B0604020202020204" pitchFamily="34" charset="0"/>
              <a:buChar char="•"/>
            </a:pPr>
            <a:r>
              <a:rPr lang="es-CL" b="1" spc="25" dirty="0">
                <a:cs typeface="Calibri"/>
              </a:rPr>
              <a:t>Actividad Complementaria. </a:t>
            </a:r>
            <a:r>
              <a:rPr lang="es-ES" spc="25" dirty="0">
                <a:cs typeface="Calibri"/>
              </a:rPr>
              <a:t>Éstas son actividades más cortas que refuerzan </a:t>
            </a:r>
            <a:r>
              <a:rPr lang="es-CL" spc="25" dirty="0">
                <a:cs typeface="Calibri"/>
              </a:rPr>
              <a:t>los aprendizajes asociados a la actividad principal a través de videos, canciones o historietas.  Pueden implementarse antes de la actividad principal como </a:t>
            </a:r>
            <a:r>
              <a:rPr lang="es-CL" spc="25" dirty="0" err="1">
                <a:cs typeface="Calibri"/>
              </a:rPr>
              <a:t>motivaci</a:t>
            </a:r>
            <a:r>
              <a:rPr lang="es-ES" spc="25" dirty="0" err="1">
                <a:cs typeface="Calibri"/>
              </a:rPr>
              <a:t>ón</a:t>
            </a:r>
            <a:r>
              <a:rPr lang="es-CL" spc="25" dirty="0">
                <a:cs typeface="Calibri"/>
              </a:rPr>
              <a:t>, o </a:t>
            </a:r>
            <a:r>
              <a:rPr lang="es-CL" spc="25" dirty="0" err="1">
                <a:cs typeface="Calibri"/>
              </a:rPr>
              <a:t>despu</a:t>
            </a:r>
            <a:r>
              <a:rPr lang="es-ES" spc="25" dirty="0" err="1">
                <a:cs typeface="Calibri"/>
              </a:rPr>
              <a:t>és</a:t>
            </a:r>
            <a:r>
              <a:rPr lang="es-ES" spc="25" dirty="0">
                <a:cs typeface="Calibri"/>
              </a:rPr>
              <a:t> </a:t>
            </a:r>
            <a:r>
              <a:rPr lang="es-CL" spc="25" dirty="0">
                <a:cs typeface="Calibri"/>
              </a:rPr>
              <a:t>para potenciar lo visto.  Es opcional y su uso dependerá de los tiempos y recursos disponibles para la sesión.</a:t>
            </a:r>
          </a:p>
          <a:p>
            <a:pPr marL="304121" marR="5177" indent="-291179" algn="just">
              <a:lnSpc>
                <a:spcPts val="1630"/>
              </a:lnSpc>
              <a:buFont typeface="Arial" panose="020B0604020202020204" pitchFamily="34" charset="0"/>
              <a:buChar char="•"/>
            </a:pPr>
            <a:endParaRPr lang="es-CL" spc="25" dirty="0">
              <a:cs typeface="Calibri"/>
            </a:endParaRPr>
          </a:p>
          <a:p>
            <a:pPr marL="304121" marR="5177" indent="-291179" algn="just">
              <a:lnSpc>
                <a:spcPts val="1630"/>
              </a:lnSpc>
              <a:buFont typeface="Arial" panose="020B0604020202020204" pitchFamily="34" charset="0"/>
              <a:buChar char="•"/>
            </a:pPr>
            <a:r>
              <a:rPr lang="es-CL" b="1" spc="25" dirty="0">
                <a:cs typeface="Calibri"/>
              </a:rPr>
              <a:t>Actividad Familiar. </a:t>
            </a:r>
            <a:r>
              <a:rPr lang="es-CL" spc="25" dirty="0">
                <a:cs typeface="Calibri"/>
              </a:rPr>
              <a:t>Con la finalidad de fortalecer los aprendizajes, en algunas de las sesiones se propone que los niños desarrollen actividades en el hogar junto a sus familiares.  Estas actividades permiten poner en </a:t>
            </a:r>
            <a:r>
              <a:rPr lang="es-CL" spc="25" dirty="0" err="1">
                <a:cs typeface="Calibri"/>
              </a:rPr>
              <a:t>pr</a:t>
            </a:r>
            <a:r>
              <a:rPr lang="es-ES" spc="25" dirty="0" err="1">
                <a:cs typeface="Calibri"/>
              </a:rPr>
              <a:t>áctica</a:t>
            </a:r>
            <a:r>
              <a:rPr lang="es-CL" spc="25" dirty="0">
                <a:cs typeface="Calibri"/>
              </a:rPr>
              <a:t> los aprendizajes adquiridos  promoviendo la inclusión de la familia dentro del proceso educativo.</a:t>
            </a:r>
            <a:endParaRPr lang="es-CL" sz="1400" dirty="0">
              <a:cs typeface="Calibri"/>
            </a:endParaRP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E496B-FA64-4C7E-B6E2-2C4871A2435B}" type="slidenum">
              <a:rPr lang="es-CL" smtClean="0"/>
              <a:pPr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163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72C1-3B0D-5147-A619-A9D3A08BAEEF}" type="datetime1">
              <a:rPr lang="es-CL" smtClean="0"/>
              <a:t>02-08-2018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7733-BC59-B24A-9E20-FD6CED1259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73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637E-A56A-7B4F-B045-FBEC38149F62}" type="datetime1">
              <a:rPr lang="es-CL" smtClean="0"/>
              <a:t>02-08-2018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7733-BC59-B24A-9E20-FD6CED1259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21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A486-7D3B-4943-A328-3399FFC593D9}" type="datetime1">
              <a:rPr lang="es-CL" smtClean="0"/>
              <a:t>02-08-2018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7733-BC59-B24A-9E20-FD6CED1259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712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6C0C-2132-234F-BC78-DF93BBF3113C}" type="datetime1">
              <a:rPr lang="es-CL" smtClean="0"/>
              <a:t>02-08-2018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7733-BC59-B24A-9E20-FD6CED1259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47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0D18-1A68-274F-8331-64E711812BFD}" type="datetime1">
              <a:rPr lang="es-CL" smtClean="0"/>
              <a:t>02-08-2018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7733-BC59-B24A-9E20-FD6CED1259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AC47-6978-AA4D-86B1-E81C1B43913A}" type="datetime1">
              <a:rPr lang="es-CL" smtClean="0"/>
              <a:t>02-08-2018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7733-BC59-B24A-9E20-FD6CED1259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99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5B58-FD39-2340-9FAC-1052A761F836}" type="datetime1">
              <a:rPr lang="es-CL" smtClean="0"/>
              <a:t>02-08-2018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7733-BC59-B24A-9E20-FD6CED1259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263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2AF9-EAD9-4847-92E8-46090F975942}" type="datetime1">
              <a:rPr lang="es-CL" smtClean="0"/>
              <a:t>02-08-2018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7733-BC59-B24A-9E20-FD6CED1259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03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AE7B-9B6E-9248-A4DF-433A5C02BEC7}" type="datetime1">
              <a:rPr lang="es-CL" smtClean="0"/>
              <a:t>02-08-2018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7733-BC59-B24A-9E20-FD6CED1259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88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CD6F-2500-CD44-8E6E-7EBDF5DF016A}" type="datetime1">
              <a:rPr lang="es-CL" smtClean="0"/>
              <a:t>02-08-2018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7733-BC59-B24A-9E20-FD6CED1259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6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D85F-E462-ED48-960C-F7319667BB32}" type="datetime1">
              <a:rPr lang="es-CL" smtClean="0"/>
              <a:t>02-08-2018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7733-BC59-B24A-9E20-FD6CED1259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93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FE202-347F-AF48-9868-5B009A051AA3}" type="datetime1">
              <a:rPr lang="es-CL" smtClean="0"/>
              <a:t>02-08-2018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37733-BC59-B24A-9E20-FD6CED1259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01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531" y="1672853"/>
            <a:ext cx="4536132" cy="348464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00" y="214936"/>
            <a:ext cx="8802202" cy="13203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653" y="4352364"/>
            <a:ext cx="2131493" cy="540240"/>
          </a:xfrm>
          <a:prstGeom prst="rect">
            <a:avLst/>
          </a:prstGeom>
        </p:spPr>
      </p:pic>
      <p:pic>
        <p:nvPicPr>
          <p:cNvPr id="10" name="Imagen 9" descr="Sesam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269" y="1105313"/>
            <a:ext cx="1246238" cy="8599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37B62581-BA85-4919-9FF3-62232907D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02" y="3977076"/>
            <a:ext cx="1802932" cy="91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642995" y="620173"/>
            <a:ext cx="7901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</a:rPr>
              <a:t>1. PROGRAMA EDUCATIVO EN AULA</a:t>
            </a:r>
            <a:endParaRPr lang="es-ES" sz="2400" b="1" dirty="0">
              <a:solidFill>
                <a:srgbClr val="FFFFFF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0" y="785132"/>
            <a:ext cx="9143999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s-ES" sz="2400" b="1" dirty="0">
              <a:solidFill>
                <a:srgbClr val="000000"/>
              </a:solidFill>
            </a:endParaRPr>
          </a:p>
        </p:txBody>
      </p:sp>
      <p:sp>
        <p:nvSpPr>
          <p:cNvPr id="6" name="CuadroTexto 9"/>
          <p:cNvSpPr txBox="1"/>
          <p:nvPr/>
        </p:nvSpPr>
        <p:spPr>
          <a:xfrm>
            <a:off x="0" y="389340"/>
            <a:ext cx="9143999" cy="461665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300" b="1" dirty="0" smtClean="0">
                <a:solidFill>
                  <a:schemeClr val="bg1"/>
                </a:solidFill>
              </a:rPr>
              <a:t>KINDER –</a:t>
            </a:r>
            <a:r>
              <a:rPr lang="es-CL" sz="2300" b="1" dirty="0" smtClean="0">
                <a:solidFill>
                  <a:schemeClr val="bg1"/>
                </a:solidFill>
                <a:sym typeface="Calibri"/>
              </a:rPr>
              <a:t>NUEVAS BASES CURRICULARES  DE EDUCACIÓN PARVULARIA</a:t>
            </a:r>
            <a:endParaRPr lang="es-ES" sz="23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677172"/>
              </p:ext>
            </p:extLst>
          </p:nvPr>
        </p:nvGraphicFramePr>
        <p:xfrm>
          <a:off x="241160" y="1246800"/>
          <a:ext cx="8798491" cy="22765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49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17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675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877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u="none" dirty="0" smtClean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Ámbito</a:t>
                      </a:r>
                      <a:r>
                        <a:rPr lang="es-ES" sz="1800" dirty="0" smtClean="0"/>
                        <a:t> </a:t>
                      </a:r>
                      <a:endParaRPr lang="es-CL" sz="1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ES" sz="1800" u="none" dirty="0" smtClean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Núcleos</a:t>
                      </a:r>
                      <a:endParaRPr lang="es-CL" sz="18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u="none" dirty="0" smtClean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Objetivo</a:t>
                      </a:r>
                      <a:r>
                        <a:rPr lang="es-ES" sz="1800" u="none" baseline="0" dirty="0" smtClean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de Aprendizaje</a:t>
                      </a:r>
                      <a:endParaRPr lang="es-CL" sz="1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978">
                <a:tc>
                  <a:txBody>
                    <a:bodyPr/>
                    <a:lstStyle/>
                    <a:p>
                      <a:pPr marL="0" marR="0" lvl="0" indent="-34290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Comunicación Integral  </a:t>
                      </a:r>
                    </a:p>
                  </a:txBody>
                  <a:tcPr marL="47848" marR="47848" marT="47848" marB="47848" anchor="ctr"/>
                </a:tc>
                <a:tc>
                  <a:txBody>
                    <a:bodyPr/>
                    <a:lstStyle/>
                    <a:p>
                      <a:pPr marL="0" marR="0" lvl="0" indent="-34290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Lenguaje verbal</a:t>
                      </a:r>
                      <a:r>
                        <a:rPr lang="es-ES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ES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lenguaje artístico</a:t>
                      </a:r>
                      <a:endParaRPr lang="es-CL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-34290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Expresarse en forma clara, ampliar vocabulario, etc.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6814">
                <a:tc>
                  <a:txBody>
                    <a:bodyPr/>
                    <a:lstStyle/>
                    <a:p>
                      <a:pPr marL="0" marR="0" lvl="0" indent="-34290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Interacción y comprensión del entorno </a:t>
                      </a:r>
                      <a:endParaRPr lang="es-ES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848" marR="47848" marT="47848" marB="47848" anchor="ctr"/>
                </a:tc>
                <a:tc>
                  <a:txBody>
                    <a:bodyPr/>
                    <a:lstStyle/>
                    <a:p>
                      <a:pPr marL="0" marR="0" lvl="0" indent="-34290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Exploración del entorno natural, comprensión del entorno</a:t>
                      </a:r>
                      <a:r>
                        <a:rPr lang="es-ES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sociocultural y pensamiento matemático. </a:t>
                      </a:r>
                      <a:endParaRPr lang="es-CL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-34290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Establecer asociaciones, practicar acciones cotidiana que contribuyan al ambiente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object 6"/>
          <p:cNvSpPr/>
          <p:nvPr/>
        </p:nvSpPr>
        <p:spPr>
          <a:xfrm>
            <a:off x="319749" y="3261258"/>
            <a:ext cx="8824250" cy="2200428"/>
          </a:xfrm>
          <a:custGeom>
            <a:avLst/>
            <a:gdLst/>
            <a:ahLst/>
            <a:cxnLst/>
            <a:rect l="l" t="t" r="r" b="b"/>
            <a:pathLst>
              <a:path w="17030065" h="2809875">
                <a:moveTo>
                  <a:pt x="15318549" y="0"/>
                </a:moveTo>
                <a:lnTo>
                  <a:pt x="15318549" y="703905"/>
                </a:lnTo>
                <a:lnTo>
                  <a:pt x="0" y="703905"/>
                </a:lnTo>
                <a:lnTo>
                  <a:pt x="0" y="2105611"/>
                </a:lnTo>
                <a:lnTo>
                  <a:pt x="15318549" y="2105611"/>
                </a:lnTo>
                <a:lnTo>
                  <a:pt x="15318549" y="2809516"/>
                </a:lnTo>
                <a:lnTo>
                  <a:pt x="17029596" y="1404753"/>
                </a:lnTo>
                <a:lnTo>
                  <a:pt x="15318549" y="0"/>
                </a:lnTo>
                <a:close/>
              </a:path>
            </a:pathLst>
          </a:custGeom>
          <a:solidFill>
            <a:srgbClr val="87DCA9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1" name="Rectángulo 8"/>
          <p:cNvSpPr/>
          <p:nvPr/>
        </p:nvSpPr>
        <p:spPr>
          <a:xfrm>
            <a:off x="319749" y="3959277"/>
            <a:ext cx="170232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lnSpc>
                <a:spcPct val="115000"/>
              </a:lnSpc>
              <a:defRPr/>
            </a:pPr>
            <a:r>
              <a:rPr lang="es-ES" sz="1600" dirty="0" smtClean="0">
                <a:latin typeface="Calibri"/>
                <a:ea typeface="Calibri"/>
                <a:cs typeface="Calibri"/>
                <a:sym typeface="Calibri"/>
              </a:rPr>
              <a:t>Desarrollo personal y social </a:t>
            </a:r>
          </a:p>
        </p:txBody>
      </p:sp>
      <p:sp>
        <p:nvSpPr>
          <p:cNvPr id="12" name="Rectángulo 8"/>
          <p:cNvSpPr/>
          <p:nvPr/>
        </p:nvSpPr>
        <p:spPr>
          <a:xfrm>
            <a:off x="2245666" y="3828653"/>
            <a:ext cx="2525920" cy="93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ctr">
              <a:lnSpc>
                <a:spcPct val="115000"/>
              </a:lnSpc>
              <a:defRPr/>
            </a:pPr>
            <a:r>
              <a:rPr lang="es-ES" sz="1600" dirty="0" smtClean="0">
                <a:ea typeface="Calibri"/>
                <a:cs typeface="Calibri"/>
                <a:sym typeface="Calibri"/>
              </a:rPr>
              <a:t>Autonomía - identidad, convivencia - ciudadanía, corporalidad - movimiento  </a:t>
            </a:r>
            <a:endParaRPr lang="es-CL" sz="1600" dirty="0" smtClean="0">
              <a:ea typeface="Calibri"/>
              <a:cs typeface="Calibri"/>
              <a:sym typeface="Calibri"/>
            </a:endParaRPr>
          </a:p>
        </p:txBody>
      </p:sp>
      <p:sp>
        <p:nvSpPr>
          <p:cNvPr id="13" name="Rectángulo 8"/>
          <p:cNvSpPr/>
          <p:nvPr/>
        </p:nvSpPr>
        <p:spPr>
          <a:xfrm>
            <a:off x="4907213" y="3852174"/>
            <a:ext cx="4132438" cy="93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ctr">
              <a:lnSpc>
                <a:spcPct val="115000"/>
              </a:lnSpc>
              <a:defRPr/>
            </a:pPr>
            <a:r>
              <a:rPr lang="es-ES" sz="1600" dirty="0" smtClean="0">
                <a:ea typeface="Calibri"/>
                <a:cs typeface="Calibri"/>
                <a:sym typeface="Calibri"/>
              </a:rPr>
              <a:t>Reconocer emociones y comunicar opiniones, respetar normas y acuerdos, coordinar habilidades psicomotoras finas y motoras. </a:t>
            </a:r>
            <a:endParaRPr lang="es-CL" sz="1600" dirty="0" smtClean="0">
              <a:ea typeface="Calibri"/>
              <a:cs typeface="Calibri"/>
              <a:sym typeface="Calibri"/>
            </a:endParaRPr>
          </a:p>
        </p:txBody>
      </p:sp>
      <p:sp>
        <p:nvSpPr>
          <p:cNvPr id="15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947760" y="4767263"/>
            <a:ext cx="2133600" cy="273844"/>
          </a:xfrm>
        </p:spPr>
        <p:txBody>
          <a:bodyPr/>
          <a:lstStyle/>
          <a:p>
            <a:fld id="{7EC37733-BC59-B24A-9E20-FD6CED1259B0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48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642995" y="620173"/>
            <a:ext cx="7901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</a:rPr>
              <a:t>1. PROGRAMA EDUCATIVO EN AULA</a:t>
            </a:r>
            <a:endParaRPr lang="es-ES" sz="2400" b="1" dirty="0">
              <a:solidFill>
                <a:srgbClr val="FFFFFF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0" y="894316"/>
            <a:ext cx="9143999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s-ES" sz="2400" b="1" dirty="0">
              <a:solidFill>
                <a:srgbClr val="000000"/>
              </a:solidFill>
            </a:endParaRPr>
          </a:p>
        </p:txBody>
      </p:sp>
      <p:sp>
        <p:nvSpPr>
          <p:cNvPr id="7" name="object 6"/>
          <p:cNvSpPr/>
          <p:nvPr/>
        </p:nvSpPr>
        <p:spPr>
          <a:xfrm>
            <a:off x="332093" y="1086228"/>
            <a:ext cx="2373130" cy="830832"/>
          </a:xfrm>
          <a:custGeom>
            <a:avLst/>
            <a:gdLst/>
            <a:ahLst/>
            <a:cxnLst/>
            <a:rect l="l" t="t" r="r" b="b"/>
            <a:pathLst>
              <a:path w="17030065" h="2809875">
                <a:moveTo>
                  <a:pt x="15318549" y="0"/>
                </a:moveTo>
                <a:lnTo>
                  <a:pt x="15318549" y="703905"/>
                </a:lnTo>
                <a:lnTo>
                  <a:pt x="0" y="703905"/>
                </a:lnTo>
                <a:lnTo>
                  <a:pt x="0" y="2105611"/>
                </a:lnTo>
                <a:lnTo>
                  <a:pt x="15318549" y="2105611"/>
                </a:lnTo>
                <a:lnTo>
                  <a:pt x="15318549" y="2809516"/>
                </a:lnTo>
                <a:lnTo>
                  <a:pt x="17029596" y="1404753"/>
                </a:lnTo>
                <a:lnTo>
                  <a:pt x="15318549" y="0"/>
                </a:lnTo>
                <a:close/>
              </a:path>
            </a:pathLst>
          </a:custGeom>
          <a:solidFill>
            <a:srgbClr val="54BD7E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4" name="Rectángulo 8"/>
          <p:cNvSpPr/>
          <p:nvPr/>
        </p:nvSpPr>
        <p:spPr>
          <a:xfrm>
            <a:off x="603998" y="1299680"/>
            <a:ext cx="2405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rgbClr val="FFFFFF"/>
                </a:solidFill>
              </a:rPr>
              <a:t>SUEÑA</a:t>
            </a:r>
            <a:endParaRPr lang="es-CL" sz="2000" dirty="0">
              <a:solidFill>
                <a:srgbClr val="FFFFFF"/>
              </a:solidFill>
            </a:endParaRPr>
          </a:p>
        </p:txBody>
      </p:sp>
      <p:sp>
        <p:nvSpPr>
          <p:cNvPr id="20" name="object 6"/>
          <p:cNvSpPr/>
          <p:nvPr/>
        </p:nvSpPr>
        <p:spPr>
          <a:xfrm>
            <a:off x="303135" y="2174556"/>
            <a:ext cx="2373130" cy="830832"/>
          </a:xfrm>
          <a:custGeom>
            <a:avLst/>
            <a:gdLst/>
            <a:ahLst/>
            <a:cxnLst/>
            <a:rect l="l" t="t" r="r" b="b"/>
            <a:pathLst>
              <a:path w="17030065" h="2809875">
                <a:moveTo>
                  <a:pt x="15318549" y="0"/>
                </a:moveTo>
                <a:lnTo>
                  <a:pt x="15318549" y="703905"/>
                </a:lnTo>
                <a:lnTo>
                  <a:pt x="0" y="703905"/>
                </a:lnTo>
                <a:lnTo>
                  <a:pt x="0" y="2105611"/>
                </a:lnTo>
                <a:lnTo>
                  <a:pt x="15318549" y="2105611"/>
                </a:lnTo>
                <a:lnTo>
                  <a:pt x="15318549" y="2809516"/>
                </a:lnTo>
                <a:lnTo>
                  <a:pt x="17029596" y="1404753"/>
                </a:lnTo>
                <a:lnTo>
                  <a:pt x="15318549" y="0"/>
                </a:lnTo>
                <a:close/>
              </a:path>
            </a:pathLst>
          </a:custGeom>
          <a:solidFill>
            <a:srgbClr val="FF8000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5" name="Rectángulo 9"/>
          <p:cNvSpPr/>
          <p:nvPr/>
        </p:nvSpPr>
        <p:spPr>
          <a:xfrm>
            <a:off x="460437" y="2398131"/>
            <a:ext cx="31196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rgbClr val="FFFFFF"/>
                </a:solidFill>
              </a:rPr>
              <a:t>PLANIFICA</a:t>
            </a:r>
            <a:endParaRPr lang="es-CL" sz="2000" dirty="0">
              <a:solidFill>
                <a:srgbClr val="FFFFFF"/>
              </a:solidFill>
            </a:endParaRPr>
          </a:p>
        </p:txBody>
      </p:sp>
      <p:sp>
        <p:nvSpPr>
          <p:cNvPr id="21" name="object 6"/>
          <p:cNvSpPr/>
          <p:nvPr/>
        </p:nvSpPr>
        <p:spPr>
          <a:xfrm>
            <a:off x="303135" y="3333071"/>
            <a:ext cx="2373130" cy="830832"/>
          </a:xfrm>
          <a:custGeom>
            <a:avLst/>
            <a:gdLst/>
            <a:ahLst/>
            <a:cxnLst/>
            <a:rect l="l" t="t" r="r" b="b"/>
            <a:pathLst>
              <a:path w="17030065" h="2809875">
                <a:moveTo>
                  <a:pt x="15318549" y="0"/>
                </a:moveTo>
                <a:lnTo>
                  <a:pt x="15318549" y="703905"/>
                </a:lnTo>
                <a:lnTo>
                  <a:pt x="0" y="703905"/>
                </a:lnTo>
                <a:lnTo>
                  <a:pt x="0" y="2105611"/>
                </a:lnTo>
                <a:lnTo>
                  <a:pt x="15318549" y="2105611"/>
                </a:lnTo>
                <a:lnTo>
                  <a:pt x="15318549" y="2809516"/>
                </a:lnTo>
                <a:lnTo>
                  <a:pt x="17029596" y="1404753"/>
                </a:lnTo>
                <a:lnTo>
                  <a:pt x="15318549" y="0"/>
                </a:lnTo>
                <a:close/>
              </a:path>
            </a:pathLst>
          </a:custGeom>
          <a:solidFill>
            <a:srgbClr val="8000FF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6" name="Rectángulo 10"/>
          <p:cNvSpPr/>
          <p:nvPr/>
        </p:nvSpPr>
        <p:spPr>
          <a:xfrm>
            <a:off x="526724" y="3507918"/>
            <a:ext cx="2821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rgbClr val="FFFFFF"/>
                </a:solidFill>
              </a:rPr>
              <a:t>ALCANZA</a:t>
            </a:r>
            <a:endParaRPr lang="es-CL" sz="2000" dirty="0">
              <a:solidFill>
                <a:srgbClr val="FFFFFF"/>
              </a:solidFill>
            </a:endParaRPr>
          </a:p>
        </p:txBody>
      </p:sp>
      <p:sp>
        <p:nvSpPr>
          <p:cNvPr id="23" name="CuadroTexto 9"/>
          <p:cNvSpPr txBox="1"/>
          <p:nvPr/>
        </p:nvSpPr>
        <p:spPr>
          <a:xfrm>
            <a:off x="0" y="389340"/>
            <a:ext cx="9143999" cy="461665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400" b="1" dirty="0" smtClean="0">
                <a:solidFill>
                  <a:schemeClr val="bg1"/>
                </a:solidFill>
              </a:rPr>
              <a:t>PRIMERO Y SEGUNDO BÁSICO - ETAPAS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22" name="Shape 72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571720" y="1786108"/>
            <a:ext cx="2580001" cy="220823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23 CuadroTexto"/>
          <p:cNvSpPr txBox="1"/>
          <p:nvPr/>
        </p:nvSpPr>
        <p:spPr>
          <a:xfrm>
            <a:off x="2866393" y="1025852"/>
            <a:ext cx="4100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Sueña Ahorra Alcanza, Que bonito es soñar, Descubriendo mis sueños, A soñar juntos</a:t>
            </a:r>
            <a:endParaRPr lang="es-CL" b="1" dirty="0" smtClean="0">
              <a:solidFill>
                <a:srgbClr val="00000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866392" y="2104220"/>
            <a:ext cx="3954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Explorando deseos y necesidades, </a:t>
            </a:r>
          </a:p>
          <a:p>
            <a:pPr fontAlgn="ctr"/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Avanzando hacia nuestros sueños, El calendario , Un plan para nuestros sueños, Ya tenemos nuestro plan </a:t>
            </a:r>
            <a:endParaRPr lang="es-CL" b="1" dirty="0">
              <a:solidFill>
                <a:srgbClr val="00000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866392" y="3507918"/>
            <a:ext cx="4100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Queremos ahorrar, Que importante es trabajar, Aprendamos a gastar, A reutilizar y reciclar, Compartir es bueno, Me gusta intercambiar y regalar, Nuestro sueño hecho realidad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947760" y="4767263"/>
            <a:ext cx="2133600" cy="273844"/>
          </a:xfrm>
        </p:spPr>
        <p:txBody>
          <a:bodyPr/>
          <a:lstStyle/>
          <a:p>
            <a:fld id="{7EC37733-BC59-B24A-9E20-FD6CED1259B0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83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26025" y="1626902"/>
            <a:ext cx="3927990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>
              <a:lnSpc>
                <a:spcPts val="1600"/>
              </a:lnSpc>
              <a:buFont typeface="+mj-lt"/>
              <a:buAutoNum type="arabicPeriod"/>
            </a:pPr>
            <a:r>
              <a:rPr lang="es-CL" spc="25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Actividad Principal. </a:t>
            </a:r>
            <a:endParaRPr lang="es-CL" spc="25" dirty="0" smtClean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469900" marR="5080" indent="-457200" algn="just">
              <a:lnSpc>
                <a:spcPts val="1600"/>
              </a:lnSpc>
              <a:buFont typeface="+mj-lt"/>
              <a:buAutoNum type="arabicPeriod"/>
            </a:pPr>
            <a:endParaRPr lang="es-CL" spc="25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469900" marR="5080" indent="-457200" algn="just">
              <a:lnSpc>
                <a:spcPts val="1600"/>
              </a:lnSpc>
              <a:buFont typeface="+mj-lt"/>
              <a:buAutoNum type="arabicPeriod"/>
            </a:pPr>
            <a:endParaRPr lang="es-CL" spc="25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469900" marR="5080" indent="-457200" algn="just">
              <a:lnSpc>
                <a:spcPts val="1600"/>
              </a:lnSpc>
              <a:buFont typeface="+mj-lt"/>
              <a:buAutoNum type="arabicPeriod"/>
            </a:pPr>
            <a:r>
              <a:rPr lang="es-CL" spc="25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Actividad </a:t>
            </a:r>
            <a:r>
              <a:rPr lang="es-CL" spc="2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Complementaria</a:t>
            </a:r>
          </a:p>
          <a:p>
            <a:pPr marL="469900" marR="5080" indent="-457200" algn="just">
              <a:lnSpc>
                <a:spcPts val="1600"/>
              </a:lnSpc>
              <a:buFont typeface="+mj-lt"/>
              <a:buAutoNum type="arabicPeriod"/>
            </a:pPr>
            <a:endParaRPr lang="es-ES" spc="25" dirty="0" smtClean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469900" marR="5080" indent="-457200" algn="just">
              <a:lnSpc>
                <a:spcPts val="1600"/>
              </a:lnSpc>
              <a:buFont typeface="+mj-lt"/>
              <a:buAutoNum type="arabicPeriod"/>
            </a:pPr>
            <a:endParaRPr lang="es-CL" spc="25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469900" marR="5080" indent="-457200" algn="just">
              <a:lnSpc>
                <a:spcPts val="1600"/>
              </a:lnSpc>
              <a:buFont typeface="+mj-lt"/>
              <a:buAutoNum type="arabicPeriod"/>
            </a:pPr>
            <a:r>
              <a:rPr lang="es-CL" spc="25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Actividad </a:t>
            </a:r>
            <a:r>
              <a:rPr lang="es-CL" spc="2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Familiar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6" name="object 20"/>
          <p:cNvSpPr/>
          <p:nvPr/>
        </p:nvSpPr>
        <p:spPr>
          <a:xfrm>
            <a:off x="480858" y="1560369"/>
            <a:ext cx="2891667" cy="2889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CuadroTexto 9"/>
          <p:cNvSpPr txBox="1"/>
          <p:nvPr/>
        </p:nvSpPr>
        <p:spPr>
          <a:xfrm>
            <a:off x="0" y="389340"/>
            <a:ext cx="9143999" cy="461665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400" b="1" dirty="0" smtClean="0">
                <a:solidFill>
                  <a:schemeClr val="bg1"/>
                </a:solidFill>
              </a:rPr>
              <a:t>PRIMERO Y SEGUNDO BÁSICO - ESTRUCTURA DE UNA SESIÓN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8" name="object 6"/>
          <p:cNvSpPr/>
          <p:nvPr/>
        </p:nvSpPr>
        <p:spPr>
          <a:xfrm>
            <a:off x="3668445" y="3503054"/>
            <a:ext cx="4426133" cy="1107308"/>
          </a:xfrm>
          <a:custGeom>
            <a:avLst/>
            <a:gdLst/>
            <a:ahLst/>
            <a:cxnLst/>
            <a:rect l="l" t="t" r="r" b="b"/>
            <a:pathLst>
              <a:path w="17030065" h="2809875">
                <a:moveTo>
                  <a:pt x="15318549" y="0"/>
                </a:moveTo>
                <a:lnTo>
                  <a:pt x="15318549" y="703905"/>
                </a:lnTo>
                <a:lnTo>
                  <a:pt x="0" y="703905"/>
                </a:lnTo>
                <a:lnTo>
                  <a:pt x="0" y="2105611"/>
                </a:lnTo>
                <a:lnTo>
                  <a:pt x="15318549" y="2105611"/>
                </a:lnTo>
                <a:lnTo>
                  <a:pt x="15318549" y="2809516"/>
                </a:lnTo>
                <a:lnTo>
                  <a:pt x="17029596" y="1404753"/>
                </a:lnTo>
                <a:lnTo>
                  <a:pt x="15318549" y="0"/>
                </a:lnTo>
                <a:close/>
              </a:path>
            </a:pathLst>
          </a:custGeom>
          <a:solidFill>
            <a:srgbClr val="54BD7E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0" name="9 CuadroTexto"/>
          <p:cNvSpPr txBox="1"/>
          <p:nvPr/>
        </p:nvSpPr>
        <p:spPr>
          <a:xfrm>
            <a:off x="4411909" y="3880222"/>
            <a:ext cx="4061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SUEÑO COLECTIVO</a:t>
            </a:r>
            <a:endParaRPr lang="es-C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947760" y="4767263"/>
            <a:ext cx="2133600" cy="273844"/>
          </a:xfrm>
        </p:spPr>
        <p:txBody>
          <a:bodyPr/>
          <a:lstStyle/>
          <a:p>
            <a:fld id="{7EC37733-BC59-B24A-9E20-FD6CED1259B0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02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0" y="204674"/>
            <a:ext cx="9143999" cy="830997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400" b="1" dirty="0" smtClean="0">
                <a:solidFill>
                  <a:schemeClr val="bg1"/>
                </a:solidFill>
              </a:rPr>
              <a:t>PRIMERO Y SEGUNDO BÁSICO – RELACIÓN CON OBJETIVOS DE APRENDIZAJE ORIENTACIÓN Y OTRAS ASIGNATURAS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71458" y="2356834"/>
            <a:ext cx="35345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Crecimiento personal</a:t>
            </a:r>
          </a:p>
          <a:p>
            <a:pPr marL="285750" indent="-285750">
              <a:buFont typeface="Arial"/>
              <a:buChar char="•"/>
            </a:pPr>
            <a:endParaRPr lang="es-CL" dirty="0" smtClean="0">
              <a:solidFill>
                <a:schemeClr val="tx1">
                  <a:lumMod val="75000"/>
                  <a:lumOff val="25000"/>
                </a:schemeClr>
              </a:solidFill>
              <a:sym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Relaciones interpersonales</a:t>
            </a:r>
          </a:p>
          <a:p>
            <a:pPr marL="285750" indent="-285750">
              <a:buFont typeface="Arial"/>
              <a:buChar char="•"/>
            </a:pPr>
            <a:endParaRPr lang="es-CL" dirty="0" smtClean="0">
              <a:solidFill>
                <a:schemeClr val="tx1">
                  <a:lumMod val="75000"/>
                  <a:lumOff val="25000"/>
                </a:schemeClr>
              </a:solidFill>
              <a:sym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Participación y pertenencia</a:t>
            </a:r>
          </a:p>
          <a:p>
            <a:pPr marL="285750" indent="-285750">
              <a:buFont typeface="Arial"/>
              <a:buChar char="•"/>
            </a:pPr>
            <a:endParaRPr lang="es-CL" dirty="0" smtClean="0">
              <a:solidFill>
                <a:schemeClr val="tx1">
                  <a:lumMod val="75000"/>
                  <a:lumOff val="25000"/>
                </a:schemeClr>
              </a:solidFill>
              <a:sym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Trabajo escolar </a:t>
            </a:r>
          </a:p>
          <a:p>
            <a:pPr lvl="0"/>
            <a:r>
              <a:rPr lang="es-CL" spc="-10" dirty="0" smtClean="0">
                <a:cs typeface="Calibri"/>
                <a:sym typeface="Calibri"/>
              </a:rPr>
              <a:t> </a:t>
            </a:r>
            <a:endParaRPr lang="es-CL" dirty="0" smtClean="0"/>
          </a:p>
          <a:p>
            <a:endParaRPr lang="es-CL" dirty="0" smtClean="0"/>
          </a:p>
          <a:p>
            <a:pPr lvl="0"/>
            <a:endParaRPr lang="es-CL" dirty="0"/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1767239878"/>
              </p:ext>
            </p:extLst>
          </p:nvPr>
        </p:nvGraphicFramePr>
        <p:xfrm>
          <a:off x="4778062" y="1383618"/>
          <a:ext cx="4287348" cy="342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5 Grupo"/>
          <p:cNvGrpSpPr/>
          <p:nvPr/>
        </p:nvGrpSpPr>
        <p:grpSpPr>
          <a:xfrm>
            <a:off x="469601" y="1383618"/>
            <a:ext cx="4023952" cy="744651"/>
            <a:chOff x="1940" y="938"/>
            <a:chExt cx="1436085" cy="744651"/>
          </a:xfrm>
          <a:scene3d>
            <a:camera prst="orthographicFront"/>
            <a:lightRig rig="flat" dir="t"/>
          </a:scene3d>
        </p:grpSpPr>
        <p:sp>
          <p:nvSpPr>
            <p:cNvPr id="7" name="6 Rectángulo redondeado"/>
            <p:cNvSpPr/>
            <p:nvPr/>
          </p:nvSpPr>
          <p:spPr>
            <a:xfrm>
              <a:off x="1940" y="938"/>
              <a:ext cx="1436085" cy="74465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38291" y="37289"/>
              <a:ext cx="1363383" cy="6719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kern="1200" dirty="0" smtClean="0">
                  <a:sym typeface="Calibri"/>
                </a:rPr>
                <a:t>Orientación</a:t>
              </a:r>
            </a:p>
          </p:txBody>
        </p:sp>
      </p:grpSp>
      <p:sp>
        <p:nvSpPr>
          <p:cNvPr id="12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947760" y="4767263"/>
            <a:ext cx="2133600" cy="273844"/>
          </a:xfrm>
        </p:spPr>
        <p:txBody>
          <a:bodyPr/>
          <a:lstStyle/>
          <a:p>
            <a:fld id="{7EC37733-BC59-B24A-9E20-FD6CED1259B0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02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9"/>
          <p:cNvSpPr txBox="1"/>
          <p:nvPr/>
        </p:nvSpPr>
        <p:spPr>
          <a:xfrm>
            <a:off x="0" y="389340"/>
            <a:ext cx="9143999" cy="461665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400" b="1" dirty="0" smtClean="0">
                <a:solidFill>
                  <a:schemeClr val="bg1"/>
                </a:solidFill>
              </a:rPr>
              <a:t>PRIMERO Y SEGUNDO BÁSICO - MATERIALES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21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761" y="987932"/>
            <a:ext cx="2023854" cy="1531971"/>
          </a:xfrm>
          <a:prstGeom prst="rect">
            <a:avLst/>
          </a:prstGeom>
        </p:spPr>
      </p:pic>
      <p:sp>
        <p:nvSpPr>
          <p:cNvPr id="12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947760" y="4767263"/>
            <a:ext cx="2133600" cy="273844"/>
          </a:xfrm>
        </p:spPr>
        <p:txBody>
          <a:bodyPr/>
          <a:lstStyle/>
          <a:p>
            <a:fld id="{7EC37733-BC59-B24A-9E20-FD6CED1259B0}" type="slidenum">
              <a:rPr lang="es-ES" smtClean="0"/>
              <a:pPr/>
              <a:t>14</a:t>
            </a:fld>
            <a:endParaRPr lang="es-ES" dirty="0"/>
          </a:p>
        </p:txBody>
      </p:sp>
      <p:pic>
        <p:nvPicPr>
          <p:cNvPr id="7" name="Imagen 6" descr="Captura de pantalla 2018-08-01 a la(s) 20.56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73" y="1129061"/>
            <a:ext cx="2016579" cy="2461980"/>
          </a:xfrm>
          <a:prstGeom prst="rect">
            <a:avLst/>
          </a:prstGeom>
        </p:spPr>
      </p:pic>
      <p:pic>
        <p:nvPicPr>
          <p:cNvPr id="8" name="Imagen 7" descr="Captura de pantalla 2018-08-01 a la(s) 20.56.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44" y="2715223"/>
            <a:ext cx="1907292" cy="2325884"/>
          </a:xfrm>
          <a:prstGeom prst="rect">
            <a:avLst/>
          </a:prstGeom>
        </p:spPr>
      </p:pic>
      <p:pic>
        <p:nvPicPr>
          <p:cNvPr id="11" name="Imagen 10" descr="Captura de pantalla 2018-08-01 a la(s) 20.58.19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3"/>
          <a:stretch/>
        </p:blipFill>
        <p:spPr>
          <a:xfrm>
            <a:off x="3118957" y="987932"/>
            <a:ext cx="2477971" cy="1931541"/>
          </a:xfrm>
          <a:prstGeom prst="rect">
            <a:avLst/>
          </a:prstGeom>
        </p:spPr>
      </p:pic>
      <p:pic>
        <p:nvPicPr>
          <p:cNvPr id="13" name="Imagen 12" descr="Captura de pantalla 2018-08-01 a la(s) 21.01.29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/>
          <a:stretch/>
        </p:blipFill>
        <p:spPr>
          <a:xfrm>
            <a:off x="2399042" y="3151830"/>
            <a:ext cx="3025431" cy="18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642995" y="620173"/>
            <a:ext cx="7901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</a:rPr>
              <a:t>TALLER PARA APODERADOS</a:t>
            </a:r>
            <a:endParaRPr lang="es-ES" sz="2400" b="1" dirty="0">
              <a:solidFill>
                <a:srgbClr val="FFFFFF"/>
              </a:solidFill>
            </a:endParaRPr>
          </a:p>
        </p:txBody>
      </p:sp>
      <p:sp>
        <p:nvSpPr>
          <p:cNvPr id="12" name="CuadroTexto 9"/>
          <p:cNvSpPr txBox="1"/>
          <p:nvPr/>
        </p:nvSpPr>
        <p:spPr>
          <a:xfrm>
            <a:off x="0" y="389340"/>
            <a:ext cx="9143999" cy="461665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400" b="1" dirty="0" smtClean="0">
                <a:solidFill>
                  <a:schemeClr val="bg1"/>
                </a:solidFill>
              </a:rPr>
              <a:t>TALLER PARA APODERADOS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825024" y="1115858"/>
            <a:ext cx="49583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Objetivo: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 a conocer a los papás de los niños la importancia y significado del fortalecimiento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inanciero, creando hábitos que permitirán un trabajo colaborativo en torno a soñar, planificar y alcanzar sus sueños al interior del hogar. </a:t>
            </a:r>
          </a:p>
          <a:p>
            <a:pPr algn="ctr"/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¿Qué incluye este componente? </a:t>
            </a: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_trad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Taller de Capacitación</a:t>
            </a:r>
            <a:endParaRPr lang="es-C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_trad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 de Recursos y Materiales para la familia</a:t>
            </a:r>
            <a:endParaRPr lang="es-C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_tradn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Estrategia: </a:t>
            </a:r>
            <a:r>
              <a:rPr lang="es-ES_trad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reunión de apoderados u otra instancia.</a:t>
            </a: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947760" y="4767263"/>
            <a:ext cx="2133600" cy="273844"/>
          </a:xfrm>
        </p:spPr>
        <p:txBody>
          <a:bodyPr/>
          <a:lstStyle/>
          <a:p>
            <a:fld id="{7EC37733-BC59-B24A-9E20-FD6CED1259B0}" type="slidenum">
              <a:rPr lang="es-ES" smtClean="0"/>
              <a:pPr/>
              <a:t>15</a:t>
            </a:fld>
            <a:endParaRPr lang="es-ES" dirty="0"/>
          </a:p>
        </p:txBody>
      </p:sp>
      <p:pic>
        <p:nvPicPr>
          <p:cNvPr id="10" name="Imagen 9" descr="Captura de pantalla 2018-08-01 a la(s) 20.56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35" y="1081838"/>
            <a:ext cx="1427518" cy="1740814"/>
          </a:xfrm>
          <a:prstGeom prst="rect">
            <a:avLst/>
          </a:prstGeom>
        </p:spPr>
      </p:pic>
      <p:pic>
        <p:nvPicPr>
          <p:cNvPr id="4" name="Imagen 3" descr="Captura de pantalla 2018-08-01 a la(s) 21.04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9" y="1427007"/>
            <a:ext cx="1428865" cy="1709274"/>
          </a:xfrm>
          <a:prstGeom prst="rect">
            <a:avLst/>
          </a:prstGeom>
        </p:spPr>
      </p:pic>
      <p:pic>
        <p:nvPicPr>
          <p:cNvPr id="5" name="Imagen 4" descr="Captura de pantalla 2018-08-01 a la(s) 21.04.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40" y="3242411"/>
            <a:ext cx="2390790" cy="156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9"/>
          <p:cNvSpPr txBox="1"/>
          <p:nvPr/>
        </p:nvSpPr>
        <p:spPr>
          <a:xfrm>
            <a:off x="0" y="389340"/>
            <a:ext cx="9143999" cy="461665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400" b="1" dirty="0" smtClean="0">
                <a:solidFill>
                  <a:schemeClr val="bg1"/>
                </a:solidFill>
              </a:rPr>
              <a:t>DIFUSIÓN EN LA COMUNIDAD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21973" y="1104471"/>
            <a:ext cx="59970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Objetivo: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Visibilizar la importancia de desarrollar habilidades para el fortalecimiento financiero, en los niños como la creatividad, el pensamiento crítico, la colaboración, la comunicación y la empatía que les servirán para toda la vida.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¿Qué incluye este componente? </a:t>
            </a: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Gestión de prensa local y nacional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 de folletos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itio web</a:t>
            </a:r>
            <a:endParaRPr lang="es-ES" sz="1400" dirty="0"/>
          </a:p>
          <a:p>
            <a:pPr marL="285750" indent="-285750">
              <a:buFont typeface="Arial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Campaña en redes sociales 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947760" y="4767263"/>
            <a:ext cx="2133600" cy="273844"/>
          </a:xfrm>
        </p:spPr>
        <p:txBody>
          <a:bodyPr/>
          <a:lstStyle/>
          <a:p>
            <a:fld id="{7EC37733-BC59-B24A-9E20-FD6CED1259B0}" type="slidenum">
              <a:rPr lang="es-ES" smtClean="0"/>
              <a:pPr/>
              <a:t>16</a:t>
            </a:fld>
            <a:endParaRPr lang="es-ES" dirty="0"/>
          </a:p>
        </p:txBody>
      </p:sp>
      <p:pic>
        <p:nvPicPr>
          <p:cNvPr id="10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9991" y="1296546"/>
            <a:ext cx="2521369" cy="347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A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276">
            <a:off x="4087588" y="3181427"/>
            <a:ext cx="992909" cy="17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9"/>
          <p:cNvSpPr txBox="1"/>
          <p:nvPr/>
        </p:nvSpPr>
        <p:spPr>
          <a:xfrm>
            <a:off x="0" y="447250"/>
            <a:ext cx="9143999" cy="461665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solidFill>
                  <a:schemeClr val="bg1"/>
                </a:solidFill>
              </a:rPr>
              <a:t>PILOTO </a:t>
            </a:r>
            <a:r>
              <a:rPr lang="es-ES" sz="2400" b="1" dirty="0" smtClean="0">
                <a:solidFill>
                  <a:schemeClr val="bg1"/>
                </a:solidFill>
              </a:rPr>
              <a:t>SUEÑA, AHORRA, ALCANZA - MINEDUC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21973" y="1555232"/>
            <a:ext cx="8673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Desarrollar el programa en 25 establecimientos municipales beneficiando a los niños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 cursan Kínder este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año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luego P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rimero Básico el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año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2019,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midiendo los aprendizajes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adquiridos y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comparando dichos aprendizajes con niños que no fueron parte del programa.</a:t>
            </a:r>
          </a:p>
          <a:p>
            <a:pPr algn="just"/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Duración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año y medio</a:t>
            </a:r>
          </a:p>
          <a:p>
            <a:pPr algn="just"/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Número aproximado de niños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900 (en 25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salas)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Número de comunas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</a:p>
          <a:p>
            <a:pPr algn="just"/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0" y="1112768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EN BUSQUEDA DE UN MODELO PARA ESCALAR </a:t>
            </a:r>
          </a:p>
          <a:p>
            <a:pPr algn="ctr"/>
            <a:endParaRPr lang="es-ES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918" y="2477660"/>
            <a:ext cx="2556616" cy="2556616"/>
          </a:xfrm>
          <a:prstGeom prst="rect">
            <a:avLst/>
          </a:prstGeom>
        </p:spPr>
      </p:pic>
      <p:sp>
        <p:nvSpPr>
          <p:cNvPr id="7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947760" y="4767263"/>
            <a:ext cx="2133600" cy="273844"/>
          </a:xfrm>
        </p:spPr>
        <p:txBody>
          <a:bodyPr/>
          <a:lstStyle/>
          <a:p>
            <a:fld id="{7EC37733-BC59-B24A-9E20-FD6CED1259B0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589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9"/>
          <p:cNvSpPr txBox="1"/>
          <p:nvPr/>
        </p:nvSpPr>
        <p:spPr>
          <a:xfrm>
            <a:off x="0" y="389340"/>
            <a:ext cx="9143999" cy="461665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solidFill>
                  <a:schemeClr val="bg1"/>
                </a:solidFill>
              </a:rPr>
              <a:t>ROL DE LA </a:t>
            </a:r>
            <a:r>
              <a:rPr lang="es-ES" sz="2400" b="1" dirty="0" smtClean="0">
                <a:solidFill>
                  <a:schemeClr val="bg1"/>
                </a:solidFill>
              </a:rPr>
              <a:t>CORPORACIÓN </a:t>
            </a:r>
            <a:r>
              <a:rPr lang="es-ES" sz="2400" b="1" dirty="0">
                <a:solidFill>
                  <a:schemeClr val="bg1"/>
                </a:solidFill>
              </a:rPr>
              <a:t>O DAEM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154579" y="1245600"/>
            <a:ext cx="47002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Colaborar con la ejecución del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proyecto.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Asignar una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contraparte.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Contribuir en las capacitaciones facilitando un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espacio.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Colaborar con la difusión del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proyecto.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Estar disponible en caso de cualquier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requerimiento o problema.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84510">
            <a:off x="182827" y="549425"/>
            <a:ext cx="4063141" cy="4591475"/>
          </a:xfrm>
          <a:prstGeom prst="rect">
            <a:avLst/>
          </a:prstGeom>
        </p:spPr>
      </p:pic>
      <p:sp>
        <p:nvSpPr>
          <p:cNvPr id="7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947760" y="4767263"/>
            <a:ext cx="2133600" cy="273844"/>
          </a:xfrm>
        </p:spPr>
        <p:txBody>
          <a:bodyPr/>
          <a:lstStyle/>
          <a:p>
            <a:fld id="{7EC37733-BC59-B24A-9E20-FD6CED1259B0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8571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AA-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0"/>
            <a:ext cx="7765676" cy="5143500"/>
          </a:xfrm>
          <a:prstGeom prst="rect">
            <a:avLst/>
          </a:prstGeom>
        </p:spPr>
      </p:pic>
      <p:sp>
        <p:nvSpPr>
          <p:cNvPr id="3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947760" y="4767263"/>
            <a:ext cx="2133600" cy="273844"/>
          </a:xfrm>
        </p:spPr>
        <p:txBody>
          <a:bodyPr/>
          <a:lstStyle/>
          <a:p>
            <a:fld id="{7EC37733-BC59-B24A-9E20-FD6CED1259B0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385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77" y="-513379"/>
            <a:ext cx="8007178" cy="56006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24216" y="1581664"/>
            <a:ext cx="541212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Tomar decisiones cuidadosamente, planificar y ahorrar son prácticas esenciales vinculadas con la salud y la educación, además de ser importantes habilidades para la vida.</a:t>
            </a:r>
          </a:p>
          <a:p>
            <a:pPr marL="285750" indent="-285750" algn="just">
              <a:buFont typeface="Arial"/>
              <a:buChar char="•"/>
            </a:pPr>
            <a:endParaRPr lang="es-E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Establecer cimientos tempranos de fortalecimiento financiero ayuda a construir hábitos de por vida.</a:t>
            </a:r>
          </a:p>
          <a:p>
            <a:pPr algn="just"/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planificación, la toma de decisiones, los fundamentos matemáticos, la postergación de la gratificación y la función ejecutiva son parte esencial del currículum educativo.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uadroTexto 9"/>
          <p:cNvSpPr txBox="1"/>
          <p:nvPr/>
        </p:nvSpPr>
        <p:spPr>
          <a:xfrm>
            <a:off x="0" y="166919"/>
            <a:ext cx="9143999" cy="461665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400" b="1" dirty="0" smtClean="0">
                <a:solidFill>
                  <a:srgbClr val="FFFFFF"/>
                </a:solidFill>
              </a:rPr>
              <a:t>¿POR QUÉ ES IMPORTANTE TRABAJAR ESTE TEMA?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947760" y="4767263"/>
            <a:ext cx="2133600" cy="273844"/>
          </a:xfrm>
        </p:spPr>
        <p:txBody>
          <a:bodyPr/>
          <a:lstStyle/>
          <a:p>
            <a:fld id="{7EC37733-BC59-B24A-9E20-FD6CED1259B0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825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531" y="1672853"/>
            <a:ext cx="4536132" cy="348464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00" y="214936"/>
            <a:ext cx="8802202" cy="13203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653" y="4352364"/>
            <a:ext cx="2131493" cy="540240"/>
          </a:xfrm>
          <a:prstGeom prst="rect">
            <a:avLst/>
          </a:prstGeom>
        </p:spPr>
      </p:pic>
      <p:pic>
        <p:nvPicPr>
          <p:cNvPr id="10" name="Imagen 9" descr="Sesam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269" y="1105313"/>
            <a:ext cx="1246238" cy="8599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37B62581-BA85-4919-9FF3-62232907D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02" y="3977076"/>
            <a:ext cx="1802932" cy="91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9"/>
          <p:cNvSpPr txBox="1"/>
          <p:nvPr/>
        </p:nvSpPr>
        <p:spPr>
          <a:xfrm>
            <a:off x="0" y="389340"/>
            <a:ext cx="9143999" cy="461665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400" b="1" dirty="0" smtClean="0">
                <a:solidFill>
                  <a:srgbClr val="FFFFFF"/>
                </a:solidFill>
              </a:rPr>
              <a:t>¿QUÉ ES EL FORTALECIMIENTO FINANCIERO EN LOS NIÑOS?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669059" y="1011727"/>
            <a:ext cx="559761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25000"/>
              <a:tabLst>
                <a:tab pos="240665" algn="l"/>
                <a:tab pos="241300" algn="l"/>
              </a:tabLst>
            </a:pPr>
            <a:r>
              <a:rPr lang="es-CL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	</a:t>
            </a:r>
            <a:endParaRPr lang="es-CL" dirty="0" smtClean="0">
              <a:solidFill>
                <a:schemeClr val="tx1">
                  <a:lumMod val="75000"/>
                  <a:lumOff val="25000"/>
                </a:schemeClr>
              </a:solidFill>
              <a:sym typeface="Calibri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019476" y="1159151"/>
            <a:ext cx="4916796" cy="3631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charset="2"/>
              <a:buChar char="Ø"/>
            </a:pPr>
            <a:r>
              <a:rPr lang="es-ES_tradnl" dirty="0" smtClean="0"/>
              <a:t>Identificar sueños y aspiraciones.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Ø"/>
            </a:pPr>
            <a:r>
              <a:rPr lang="es-ES_tradnl" dirty="0" smtClean="0"/>
              <a:t>Capacidad para planificar y tomar decisiones para alcanzar objetivos.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Ø"/>
            </a:pPr>
            <a:r>
              <a:rPr lang="es-ES_tradnl" dirty="0" smtClean="0"/>
              <a:t>Diferenciar entre necesidades y deseos.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Ø"/>
            </a:pPr>
            <a:r>
              <a:rPr lang="es-ES_tradnl" dirty="0" smtClean="0"/>
              <a:t>Consumir de manera consciente y responsable.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Ø"/>
            </a:pPr>
            <a:r>
              <a:rPr lang="es-ES_tradnl" dirty="0" smtClean="0"/>
              <a:t>Entender la importancia del trabajo y la relación entre el dinero y los bienes de consumo.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Ø"/>
            </a:pPr>
            <a:r>
              <a:rPr lang="es-ES_tradnl" dirty="0" smtClean="0"/>
              <a:t>Conocer conceptos de ahorrar, consumir, compartir e intercambiar.</a:t>
            </a:r>
            <a:endParaRPr lang="es-ES_tradnl" dirty="0"/>
          </a:p>
        </p:txBody>
      </p:sp>
      <p:sp>
        <p:nvSpPr>
          <p:cNvPr id="10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947760" y="4767263"/>
            <a:ext cx="2133600" cy="273844"/>
          </a:xfrm>
        </p:spPr>
        <p:txBody>
          <a:bodyPr/>
          <a:lstStyle/>
          <a:p>
            <a:fld id="{7EC37733-BC59-B24A-9E20-FD6CED1259B0}" type="slidenum">
              <a:rPr lang="es-ES" smtClean="0"/>
              <a:pPr/>
              <a:t>3</a:t>
            </a:fld>
            <a:endParaRPr lang="es-ES" dirty="0"/>
          </a:p>
        </p:txBody>
      </p:sp>
      <p:pic>
        <p:nvPicPr>
          <p:cNvPr id="11" name="Imagen 10" descr="Resultado de imagen para elm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64" y="1476598"/>
            <a:ext cx="3681223" cy="2921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/>
        </p:nvSpPr>
        <p:spPr>
          <a:xfrm>
            <a:off x="1331641" y="1923678"/>
            <a:ext cx="5040559" cy="6924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Shape 437"/>
          <p:cNvSpPr txBox="1"/>
          <p:nvPr/>
        </p:nvSpPr>
        <p:spPr>
          <a:xfrm flipH="1">
            <a:off x="1060081" y="1966020"/>
            <a:ext cx="7715728" cy="10156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ES" sz="2000" dirty="0" smtClean="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 txBox="1"/>
          <p:nvPr/>
        </p:nvSpPr>
        <p:spPr>
          <a:xfrm>
            <a:off x="1093870" y="3489852"/>
            <a:ext cx="7654594" cy="10156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E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Shape 439"/>
          <p:cNvSpPr txBox="1"/>
          <p:nvPr/>
        </p:nvSpPr>
        <p:spPr>
          <a:xfrm>
            <a:off x="1043608" y="716284"/>
            <a:ext cx="7492004" cy="1223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439"/>
          <p:cNvSpPr txBox="1"/>
          <p:nvPr/>
        </p:nvSpPr>
        <p:spPr>
          <a:xfrm>
            <a:off x="365981" y="1461644"/>
            <a:ext cx="4948978" cy="27184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buFont typeface="Wingdings" charset="2"/>
              <a:buChar char="q"/>
            </a:pP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los conocimientos, habilidades y prácticas para que los niños y sus familias tomen decisiones que les permitan alcanzar sus sueños.</a:t>
            </a:r>
          </a:p>
          <a:p>
            <a:pPr marL="285750" marR="0" lvl="0" indent="-285750" algn="just" rtl="0">
              <a:spcBef>
                <a:spcPts val="0"/>
              </a:spcBef>
              <a:buFont typeface="Wingdings" charset="2"/>
              <a:buChar char="q"/>
            </a:pPr>
            <a:endParaRPr lang="es-E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buFont typeface="Wingdings" charset="2"/>
              <a:buChar char="q"/>
            </a:pP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en los niños y sus familias la reflexión sobre las necesidades y deseos, así como aprender a ahorrar, gastar y compartir.</a:t>
            </a:r>
            <a:endParaRPr lang="es-E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buFont typeface="Wingdings" charset="2"/>
              <a:buChar char="q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E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E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CuadroTexto 9"/>
          <p:cNvSpPr txBox="1"/>
          <p:nvPr/>
        </p:nvSpPr>
        <p:spPr>
          <a:xfrm>
            <a:off x="0" y="389340"/>
            <a:ext cx="9143999" cy="461665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400" b="1" dirty="0" smtClean="0">
                <a:solidFill>
                  <a:schemeClr val="bg1"/>
                </a:solidFill>
              </a:rPr>
              <a:t>OBJETIVOS DEL PROGRAMA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4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947760" y="4767263"/>
            <a:ext cx="2133600" cy="273844"/>
          </a:xfrm>
        </p:spPr>
        <p:txBody>
          <a:bodyPr/>
          <a:lstStyle/>
          <a:p>
            <a:fld id="{7EC37733-BC59-B24A-9E20-FD6CED1259B0}" type="slidenum">
              <a:rPr lang="es-ES" smtClean="0"/>
              <a:pPr/>
              <a:t>4</a:t>
            </a:fld>
            <a:endParaRPr lang="es-ES" dirty="0"/>
          </a:p>
        </p:txBody>
      </p:sp>
      <p:pic>
        <p:nvPicPr>
          <p:cNvPr id="17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342" y="1338234"/>
            <a:ext cx="3369070" cy="328689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9"/>
          <p:cNvSpPr txBox="1"/>
          <p:nvPr/>
        </p:nvSpPr>
        <p:spPr>
          <a:xfrm>
            <a:off x="0" y="389340"/>
            <a:ext cx="9143999" cy="461665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400" b="1" dirty="0" smtClean="0">
                <a:solidFill>
                  <a:srgbClr val="FFFFFF"/>
                </a:solidFill>
              </a:rPr>
              <a:t>PROGRAMA SUEÑA, AHORRA, ALCANZA EN CHILE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3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04" y="1245408"/>
            <a:ext cx="2514213" cy="3397921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255116" y="1334015"/>
            <a:ext cx="5270072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SzPct val="100000"/>
              <a:buFont typeface="Wingdings" charset="2"/>
              <a:buChar char="v"/>
              <a:tabLst>
                <a:tab pos="240665" algn="l"/>
                <a:tab pos="241300" algn="l"/>
              </a:tabLst>
            </a:pPr>
            <a:r>
              <a:rPr lang="es-C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Ejecución en 3 comunas: Puente Alto, Colina y Viña del Mar.</a:t>
            </a:r>
            <a:endParaRPr lang="es-CL" dirty="0" smtClean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  <a:sym typeface="Calibri"/>
            </a:endParaRPr>
          </a:p>
          <a:p>
            <a:pPr marL="342900" indent="-342900">
              <a:spcAft>
                <a:spcPts val="1000"/>
              </a:spcAft>
              <a:buSzPct val="100000"/>
              <a:buFont typeface="Wingdings" charset="2"/>
              <a:buChar char="v"/>
              <a:tabLst>
                <a:tab pos="240665" algn="l"/>
                <a:tab pos="241300" algn="l"/>
              </a:tabLst>
            </a:pPr>
            <a:r>
              <a:rPr lang="es-C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Implementación en 23 colegios el año 2017, llegando a 1.800 niños.</a:t>
            </a:r>
          </a:p>
          <a:p>
            <a:pPr marL="342900" indent="-342900">
              <a:spcAft>
                <a:spcPts val="1000"/>
              </a:spcAft>
              <a:buSzPct val="100000"/>
              <a:buFont typeface="Wingdings" charset="2"/>
              <a:buChar char="v"/>
              <a:tabLst>
                <a:tab pos="240665" algn="l"/>
                <a:tab pos="241300" algn="l"/>
              </a:tabLst>
            </a:pPr>
            <a:r>
              <a:rPr lang="es-C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Este año se está trabajando en 27 colegios, alcanzando 2.900 nuevos niños.</a:t>
            </a:r>
            <a:endParaRPr lang="es-CL" dirty="0" smtClean="0">
              <a:solidFill>
                <a:schemeClr val="tx1">
                  <a:lumMod val="75000"/>
                  <a:lumOff val="25000"/>
                </a:schemeClr>
              </a:solidFill>
              <a:sym typeface="Calibri"/>
            </a:endParaRPr>
          </a:p>
          <a:p>
            <a:pPr marL="342900" indent="-342900">
              <a:spcAft>
                <a:spcPts val="1000"/>
              </a:spcAft>
              <a:buSzPct val="100000"/>
              <a:buFont typeface="Wingdings" charset="2"/>
              <a:buChar char="v"/>
              <a:tabLst>
                <a:tab pos="240665" algn="l"/>
                <a:tab pos="241300" algn="l"/>
              </a:tabLst>
            </a:pPr>
            <a:r>
              <a:rPr lang="es-C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Buena </a:t>
            </a: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acogida y </a:t>
            </a:r>
            <a:r>
              <a:rPr lang="es-C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evaluación </a:t>
            </a: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en niños, padres </a:t>
            </a:r>
            <a:r>
              <a:rPr lang="es-C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y </a:t>
            </a: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docentes.</a:t>
            </a:r>
          </a:p>
          <a:p>
            <a:pPr marL="342900" indent="-342900">
              <a:spcAft>
                <a:spcPts val="1000"/>
              </a:spcAft>
              <a:buSzPct val="100000"/>
              <a:buFont typeface="Wingdings" charset="2"/>
              <a:buChar char="v"/>
              <a:tabLst>
                <a:tab pos="240665" algn="l"/>
                <a:tab pos="241300" algn="l"/>
              </a:tabLst>
            </a:pPr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  <a:sym typeface="Calibri"/>
            </a:endParaRPr>
          </a:p>
        </p:txBody>
      </p:sp>
      <p:sp>
        <p:nvSpPr>
          <p:cNvPr id="9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947760" y="4767263"/>
            <a:ext cx="2133600" cy="273844"/>
          </a:xfrm>
        </p:spPr>
        <p:txBody>
          <a:bodyPr/>
          <a:lstStyle/>
          <a:p>
            <a:fld id="{7EC37733-BC59-B24A-9E20-FD6CED1259B0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21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642995" y="620173"/>
            <a:ext cx="7901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</a:rPr>
              <a:t>1. PROGRAMA EDUCATIVO EN AULA</a:t>
            </a:r>
            <a:endParaRPr lang="es-ES" sz="2400" b="1" dirty="0">
              <a:solidFill>
                <a:srgbClr val="FFFFFF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0" y="894316"/>
            <a:ext cx="9143999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s-ES" sz="2400" b="1" dirty="0">
              <a:solidFill>
                <a:srgbClr val="000000"/>
              </a:solidFill>
            </a:endParaRPr>
          </a:p>
        </p:txBody>
      </p:sp>
      <p:sp>
        <p:nvSpPr>
          <p:cNvPr id="23" name="CuadroTexto 9"/>
          <p:cNvSpPr txBox="1"/>
          <p:nvPr/>
        </p:nvSpPr>
        <p:spPr>
          <a:xfrm>
            <a:off x="0" y="389340"/>
            <a:ext cx="9143999" cy="461665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400" b="1" dirty="0" smtClean="0">
                <a:solidFill>
                  <a:schemeClr val="bg1"/>
                </a:solidFill>
              </a:rPr>
              <a:t>MODELO DE TRABAJO - RESPONSABILIDADES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22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947760" y="4767263"/>
            <a:ext cx="2133600" cy="273844"/>
          </a:xfrm>
        </p:spPr>
        <p:txBody>
          <a:bodyPr/>
          <a:lstStyle/>
          <a:p>
            <a:fld id="{7EC37733-BC59-B24A-9E20-FD6CED1259B0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96213" y="1955861"/>
            <a:ext cx="3709117" cy="293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Capacitar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transferir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metodología a profesoras y educadoras de párvulo.</a:t>
            </a:r>
          </a:p>
          <a:p>
            <a:pPr marL="285750" indent="-285750">
              <a:buFont typeface="Arial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Proveer 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recursos y materiales pedagógicos.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Apoyar en la difusión del programa en el territorio. </a:t>
            </a:r>
          </a:p>
          <a:p>
            <a:pPr marL="285750" indent="-285750">
              <a:buFont typeface="Arial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Acompañar la ejecución del programa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Ejecutar talleres para apoderados.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734655" y="1841621"/>
            <a:ext cx="417397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Capacitarse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MINEDUC y Fundación Chile.</a:t>
            </a:r>
          </a:p>
          <a:p>
            <a:pPr marL="285750" indent="-285750">
              <a:buFont typeface="Arial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Implementar el programa en las salas de clases.</a:t>
            </a:r>
          </a:p>
          <a:p>
            <a:pPr marL="285750" indent="-285750">
              <a:buFont typeface="Arial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Participar 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reuniones de coordinación con UTP y profesores/educadores.</a:t>
            </a:r>
          </a:p>
          <a:p>
            <a:pPr marL="285750" indent="-285750">
              <a:buFont typeface="Arial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Convocar a los apoderados para la ejecución del taller.</a:t>
            </a:r>
          </a:p>
          <a:p>
            <a:pPr marL="285750" indent="-285750">
              <a:buFont typeface="Arial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Realizar seguimiento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informar el estado de 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avance del programa.</a:t>
            </a:r>
            <a:endParaRPr lang="es-CL" sz="1400" dirty="0"/>
          </a:p>
          <a:p>
            <a:endParaRPr lang="es-CL" sz="1400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514" y="1248167"/>
            <a:ext cx="1484825" cy="37633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="" xmlns:a16="http://schemas.microsoft.com/office/drawing/2014/main" id="{96CDE031-0D71-4F1C-9F4C-FB0984188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95" y="1104900"/>
            <a:ext cx="1300389" cy="66287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263242" y="1248167"/>
            <a:ext cx="1253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 smtClean="0">
                <a:solidFill>
                  <a:srgbClr val="000090"/>
                </a:solidFill>
              </a:rPr>
              <a:t>COLEGIOS</a:t>
            </a:r>
            <a:endParaRPr lang="es-E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642995" y="620173"/>
            <a:ext cx="7901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</a:rPr>
              <a:t>1. PROGRAMA EDUCATIVO EN AULA</a:t>
            </a:r>
            <a:endParaRPr lang="es-ES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10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510797"/>
              </p:ext>
            </p:extLst>
          </p:nvPr>
        </p:nvGraphicFramePr>
        <p:xfrm>
          <a:off x="327505" y="1313645"/>
          <a:ext cx="8443008" cy="31699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993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36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Nivel </a:t>
                      </a:r>
                      <a:endParaRPr lang="es-CL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kern="1200" dirty="0" smtClean="0"/>
                        <a:t>Intervención</a:t>
                      </a:r>
                      <a:endParaRPr lang="es-CL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Kínder</a:t>
                      </a:r>
                      <a:endParaRPr lang="es-CL" sz="2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848" marR="47848" marT="47848" marB="47848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2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10 actividades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L" sz="2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Taller para padres (1 sesión)</a:t>
                      </a:r>
                      <a:endParaRPr lang="es-CL" sz="2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1º Básico</a:t>
                      </a:r>
                      <a:endParaRPr lang="es-CL" sz="2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848" marR="47848" marT="47848" marB="47848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2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16 sesiones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L" sz="2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Taller para padres (1 sesión)</a:t>
                      </a:r>
                      <a:endParaRPr lang="es-CL" sz="2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2º Básico</a:t>
                      </a:r>
                      <a:endParaRPr lang="es-CL" sz="2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848" marR="47848" marT="47848" marB="47848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2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16 sesiones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L" sz="2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Taller para padres (1 sesión)</a:t>
                      </a:r>
                      <a:endParaRPr lang="es-CL" sz="2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0" y="389340"/>
            <a:ext cx="9143999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s-ES" sz="2400" b="1" dirty="0">
              <a:solidFill>
                <a:srgbClr val="000000"/>
              </a:solidFill>
            </a:endParaRPr>
          </a:p>
        </p:txBody>
      </p:sp>
      <p:sp>
        <p:nvSpPr>
          <p:cNvPr id="12" name="CuadroTexto 9"/>
          <p:cNvSpPr txBox="1"/>
          <p:nvPr/>
        </p:nvSpPr>
        <p:spPr>
          <a:xfrm>
            <a:off x="2272" y="377964"/>
            <a:ext cx="9143999" cy="461665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400" b="1" dirty="0" smtClean="0">
                <a:solidFill>
                  <a:schemeClr val="bg1"/>
                </a:solidFill>
              </a:rPr>
              <a:t>INTERVENCIÓN EDUCATIVA DIFERENCIADA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3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947760" y="4767263"/>
            <a:ext cx="2133600" cy="273844"/>
          </a:xfrm>
        </p:spPr>
        <p:txBody>
          <a:bodyPr/>
          <a:lstStyle/>
          <a:p>
            <a:fld id="{7EC37733-BC59-B24A-9E20-FD6CED1259B0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44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9"/>
          <p:cNvSpPr txBox="1"/>
          <p:nvPr/>
        </p:nvSpPr>
        <p:spPr>
          <a:xfrm>
            <a:off x="0" y="389340"/>
            <a:ext cx="9143999" cy="461665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400" b="1" dirty="0" smtClean="0">
                <a:solidFill>
                  <a:schemeClr val="bg1"/>
                </a:solidFill>
              </a:rPr>
              <a:t>KINDER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6627" y="1482162"/>
            <a:ext cx="465849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00000"/>
              <a:tabLst>
                <a:tab pos="240665" algn="l"/>
                <a:tab pos="241300" algn="l"/>
              </a:tabLst>
            </a:pPr>
            <a:endParaRPr lang="es-ES" sz="2000" b="1" dirty="0" smtClean="0">
              <a:solidFill>
                <a:schemeClr val="tx1">
                  <a:lumMod val="75000"/>
                  <a:lumOff val="25000"/>
                </a:schemeClr>
              </a:solidFill>
              <a:sym typeface="Calibri"/>
            </a:endParaRPr>
          </a:p>
          <a:p>
            <a:pPr marL="342900" indent="-342900" algn="just">
              <a:buSzPct val="100000"/>
              <a:buFont typeface="Wingdings" charset="2"/>
              <a:buChar char="v"/>
              <a:tabLst>
                <a:tab pos="240665" algn="l"/>
                <a:tab pos="241300" algn="l"/>
              </a:tabLst>
            </a:pP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Objetivo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: Familiarizar a los niños con el programa y los personajes</a:t>
            </a:r>
          </a:p>
          <a:p>
            <a:pPr marL="342900" indent="-342900" algn="just">
              <a:buSzPct val="100000"/>
              <a:buFont typeface="Wingdings" charset="2"/>
              <a:buChar char="v"/>
              <a:tabLst>
                <a:tab pos="240665" algn="l"/>
                <a:tab pos="241300" algn="l"/>
              </a:tabLst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sym typeface="Calibri"/>
            </a:endParaRPr>
          </a:p>
          <a:p>
            <a:pPr marL="342900" indent="-342900" algn="just">
              <a:buSzPct val="100000"/>
              <a:buFont typeface="Wingdings" charset="2"/>
              <a:buChar char="v"/>
              <a:tabLst>
                <a:tab pos="240665" algn="l"/>
                <a:tab pos="241300" algn="l"/>
              </a:tabLst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Intervención lúdica</a:t>
            </a:r>
          </a:p>
          <a:p>
            <a:pPr marL="342900" indent="-342900" algn="just">
              <a:buSzPct val="100000"/>
              <a:buFont typeface="Wingdings" charset="2"/>
              <a:buChar char="v"/>
              <a:tabLst>
                <a:tab pos="240665" algn="l"/>
                <a:tab pos="241300" algn="l"/>
              </a:tabLst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sym typeface="Calibri"/>
            </a:endParaRPr>
          </a:p>
          <a:p>
            <a:pPr marL="342900" indent="-342900" algn="just">
              <a:buSzPct val="100000"/>
              <a:buFont typeface="Wingdings" charset="2"/>
              <a:buChar char="v"/>
              <a:tabLst>
                <a:tab pos="240665" algn="l"/>
                <a:tab pos="241300" algn="l"/>
              </a:tabLst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10 Sesiones</a:t>
            </a:r>
          </a:p>
          <a:p>
            <a:pPr marL="285750" indent="-285750">
              <a:buFont typeface="Wingdings" charset="2"/>
              <a:buChar char="v"/>
            </a:pPr>
            <a:endParaRPr lang="es-ES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947760" y="4767263"/>
            <a:ext cx="2133600" cy="273844"/>
          </a:xfrm>
        </p:spPr>
        <p:txBody>
          <a:bodyPr/>
          <a:lstStyle/>
          <a:p>
            <a:fld id="{7EC37733-BC59-B24A-9E20-FD6CED1259B0}" type="slidenum">
              <a:rPr lang="es-ES" smtClean="0"/>
              <a:pPr/>
              <a:t>8</a:t>
            </a:fld>
            <a:endParaRPr lang="es-ES" dirty="0"/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0084" y="1247877"/>
            <a:ext cx="3383827" cy="3331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9"/>
          <p:cNvSpPr txBox="1"/>
          <p:nvPr/>
        </p:nvSpPr>
        <p:spPr>
          <a:xfrm>
            <a:off x="0" y="389340"/>
            <a:ext cx="9143999" cy="461665"/>
          </a:xfrm>
          <a:prstGeom prst="rect">
            <a:avLst/>
          </a:prstGeom>
          <a:solidFill>
            <a:srgbClr val="8000FF"/>
          </a:solidFill>
          <a:ln>
            <a:solidFill>
              <a:srgbClr val="8000FF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400" b="1" dirty="0" smtClean="0">
                <a:solidFill>
                  <a:schemeClr val="bg1"/>
                </a:solidFill>
              </a:rPr>
              <a:t>KINDER - MATERIALES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0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947760" y="4767263"/>
            <a:ext cx="2133600" cy="273844"/>
          </a:xfrm>
        </p:spPr>
        <p:txBody>
          <a:bodyPr/>
          <a:lstStyle/>
          <a:p>
            <a:fld id="{7EC37733-BC59-B24A-9E20-FD6CED1259B0}" type="slidenum">
              <a:rPr lang="es-ES" smtClean="0"/>
              <a:pPr/>
              <a:t>9</a:t>
            </a:fld>
            <a:endParaRPr lang="es-ES" dirty="0"/>
          </a:p>
        </p:txBody>
      </p:sp>
      <p:pic>
        <p:nvPicPr>
          <p:cNvPr id="5" name="Imagen 4" descr="Captura de pantalla 2018-08-01 a la(s) 20.49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72" y="1019305"/>
            <a:ext cx="3950772" cy="3962044"/>
          </a:xfrm>
          <a:prstGeom prst="rect">
            <a:avLst/>
          </a:prstGeom>
        </p:spPr>
      </p:pic>
      <p:pic>
        <p:nvPicPr>
          <p:cNvPr id="11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14" y="2084957"/>
            <a:ext cx="2749551" cy="2162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7692</TotalTime>
  <Words>1838</Words>
  <Application>Microsoft Office PowerPoint</Application>
  <PresentationFormat>Presentación en pantalla (16:9)</PresentationFormat>
  <Paragraphs>232</Paragraphs>
  <Slides>20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Margarita Thomas Feliú</dc:creator>
  <cp:lastModifiedBy>Andrea Osorio Rivera</cp:lastModifiedBy>
  <cp:revision>154</cp:revision>
  <cp:lastPrinted>2018-04-10T17:45:38Z</cp:lastPrinted>
  <dcterms:created xsi:type="dcterms:W3CDTF">2018-01-16T20:35:00Z</dcterms:created>
  <dcterms:modified xsi:type="dcterms:W3CDTF">2018-08-02T18:44:58Z</dcterms:modified>
</cp:coreProperties>
</file>