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Nuni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7" Type="http://schemas.openxmlformats.org/officeDocument/2006/relationships/font" Target="fonts/Nuni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1967e2df2f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1967e2df2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5a43eb66d_1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f5a43eb66d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27e5ae785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1f27e5ae785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f5a43eb66d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1f5a43eb66d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f5a43eb66d_1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1f5a43eb66d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5a43eb66d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1f5a43eb66d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f5a43eb66d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1f5a43eb66d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f27e5ae785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1f27e5ae785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1967e2df2f_0_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1967e2df2f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solidFill>
                  <a:schemeClr val="dk1"/>
                </a:solidFill>
              </a:rPr>
              <a:t>*Observación para el docente → Si tiene el video descargado en su computador, puede editar la presentación para generar un hipervínculo al video desde la diapostiva</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27e5ae785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1f27e5ae785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5a43eb66d_1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1f5a43eb66d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f5a43eb66d_1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f5a43eb66d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f5a43eb66d_1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1f5a43eb66d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5a43eb66d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f5a43eb66d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La megasequía</a:t>
            </a:r>
            <a:r>
              <a:rPr b="1" lang="es" sz="3300">
                <a:solidFill>
                  <a:schemeClr val="lt1"/>
                </a:solidFill>
                <a:latin typeface="Calibri"/>
                <a:ea typeface="Calibri"/>
                <a:cs typeface="Calibri"/>
                <a:sym typeface="Calibri"/>
              </a:rPr>
              <a:t> </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5"/>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3. </a:t>
            </a:r>
            <a:r>
              <a:rPr b="1" lang="es" sz="1800">
                <a:solidFill>
                  <a:schemeClr val="dk1"/>
                </a:solidFill>
                <a:latin typeface="Calibri"/>
                <a:ea typeface="Calibri"/>
                <a:cs typeface="Calibri"/>
                <a:sym typeface="Calibri"/>
              </a:rPr>
              <a:t>¿En qué año existió la mayor disminución de las precipitaciones respecto al año anterior?</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En el año 1998. Las lluvias disminuyeron 620 mm respecto al año 1997.</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82" name="Google Shape;182;p3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6"/>
          <p:cNvSpPr/>
          <p:nvPr/>
        </p:nvSpPr>
        <p:spPr>
          <a:xfrm>
            <a:off x="622300" y="1308100"/>
            <a:ext cx="7865700" cy="21894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se puede decir de la variabilidad de las precipitaciones a través de los años?</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partir de la lectura directa del gráfico, ¿se puede concluir que ha habido una megasequía en la última década?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88" name="Google Shape;188;p36"/>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Plenario</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7"/>
          <p:cNvSpPr/>
          <p:nvPr/>
        </p:nvSpPr>
        <p:spPr>
          <a:xfrm>
            <a:off x="538475" y="1596875"/>
            <a:ext cx="7903500" cy="2250600"/>
          </a:xfrm>
          <a:prstGeom prst="rect">
            <a:avLst/>
          </a:prstGeom>
          <a:solidFill>
            <a:srgbClr val="F3F3F3"/>
          </a:solidFill>
          <a:ln>
            <a:noFill/>
          </a:ln>
        </p:spPr>
        <p:txBody>
          <a:bodyPr anchorCtr="0" anchor="ctr" bIns="68575" lIns="68575" spcFirstLastPara="1" rIns="68575" wrap="square" tIns="68575">
            <a:noAutofit/>
          </a:bodyPr>
          <a:lstStyle/>
          <a:p>
            <a:pPr indent="0" lvl="0" marL="13716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9250" lvl="0" marL="457200" marR="0" rtl="0" algn="just">
              <a:lnSpc>
                <a:spcPct val="100000"/>
              </a:lnSpc>
              <a:spcBef>
                <a:spcPts val="0"/>
              </a:spcBef>
              <a:spcAft>
                <a:spcPts val="0"/>
              </a:spcAft>
              <a:buClr>
                <a:schemeClr val="dk1"/>
              </a:buClr>
              <a:buSzPts val="1900"/>
              <a:buFont typeface="Calibri"/>
              <a:buAutoNum type="arabicPeriod"/>
            </a:pPr>
            <a:r>
              <a:rPr b="1" lang="es" sz="1800">
                <a:solidFill>
                  <a:schemeClr val="dk1"/>
                </a:solidFill>
                <a:latin typeface="Calibri"/>
                <a:ea typeface="Calibri"/>
                <a:cs typeface="Calibri"/>
                <a:sym typeface="Calibri"/>
              </a:rPr>
              <a:t>Imaginen que deben entregar evidencia de que ha habido megasequía a partir de estos datos. ¿Qué estrategias podrías utilizar? Propongan al menos dos</a:t>
            </a:r>
            <a:r>
              <a:rPr lang="es" sz="1900">
                <a:solidFill>
                  <a:schemeClr val="dk1"/>
                </a:solidFill>
                <a:latin typeface="Calibri"/>
                <a:ea typeface="Calibri"/>
                <a:cs typeface="Calibri"/>
                <a:sym typeface="Calibri"/>
              </a:rPr>
              <a:t>.</a:t>
            </a:r>
            <a:endParaRPr sz="1200">
              <a:solidFill>
                <a:schemeClr val="dk1"/>
              </a:solidFill>
              <a:latin typeface="Nunito"/>
              <a:ea typeface="Nunito"/>
              <a:cs typeface="Nunito"/>
              <a:sym typeface="Nunito"/>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94" name="Google Shape;194;p37"/>
          <p:cNvSpPr txBox="1"/>
          <p:nvPr/>
        </p:nvSpPr>
        <p:spPr>
          <a:xfrm>
            <a:off x="448229" y="611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8"/>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1. Imaginen que deben utilizar estos datos para entregar evidencia de que ha habido megasequía. ¿Qué estrategias podrías utilizar? Propongan al menos dos.</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Acumulación del agua</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Calcular una medida representativa por cada década</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Determinar el promedio histórico de precipitaciones por año</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200" name="Google Shape;200;p38"/>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9"/>
          <p:cNvSpPr/>
          <p:nvPr/>
        </p:nvSpPr>
        <p:spPr>
          <a:xfrm>
            <a:off x="638400" y="1211500"/>
            <a:ext cx="7867200" cy="31911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Considera lo siguiente:</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1600">
                <a:solidFill>
                  <a:schemeClr val="dk1"/>
                </a:solidFill>
                <a:latin typeface="Calibri"/>
                <a:ea typeface="Calibri"/>
                <a:cs typeface="Calibri"/>
                <a:sym typeface="Calibri"/>
              </a:rPr>
              <a:t>Según el Centro de Ciencia del Clima y la Resiliencia (conocido como (CR)2) el criterio para afirmar que existe una sequía en un periodo de tiempo es el siguiente:</a:t>
            </a:r>
            <a:endParaRPr sz="1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“Se habla de sequía cuando hay un déficit en la acumulación de precipitaciones, de al menos un 25 % respecto del promedio histórico”.</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s" sz="1600">
                <a:solidFill>
                  <a:schemeClr val="dk1"/>
                </a:solidFill>
                <a:latin typeface="Nunito"/>
                <a:ea typeface="Nunito"/>
                <a:cs typeface="Nunito"/>
                <a:sym typeface="Nunito"/>
              </a:rPr>
              <a:t>Dado el criterio anterior, ¿existió una sequía en la década de 2010 a 2019? </a:t>
            </a:r>
            <a:endParaRPr b="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sp>
        <p:nvSpPr>
          <p:cNvPr id="206" name="Google Shape;206;p39"/>
          <p:cNvSpPr txBox="1"/>
          <p:nvPr/>
        </p:nvSpPr>
        <p:spPr>
          <a:xfrm>
            <a:off x="508004" y="5845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0"/>
          <p:cNvSpPr/>
          <p:nvPr/>
        </p:nvSpPr>
        <p:spPr>
          <a:xfrm>
            <a:off x="622300" y="1308100"/>
            <a:ext cx="6222000" cy="30291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s" sz="1800">
                <a:solidFill>
                  <a:schemeClr val="dk1"/>
                </a:solidFill>
                <a:latin typeface="Calibri"/>
                <a:ea typeface="Calibri"/>
                <a:cs typeface="Calibri"/>
                <a:sym typeface="Calibri"/>
              </a:rPr>
              <a:t>Dado el criterio anterior, ¿existió una sequía en la década de 2010 a 2019? </a:t>
            </a:r>
            <a:endParaRPr b="1" sz="1800">
              <a:solidFill>
                <a:schemeClr val="dk1"/>
              </a:solidFill>
              <a:latin typeface="Calibri"/>
              <a:ea typeface="Calibri"/>
              <a:cs typeface="Calibri"/>
              <a:sym typeface="Calibri"/>
            </a:endParaRPr>
          </a:p>
          <a:p>
            <a:pPr indent="0" lvl="0" marL="0" rtl="0" algn="just">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Promedio histórico: 286,3 mm</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Promedio última década: 199,29 mm</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lang="es" sz="1800">
                <a:solidFill>
                  <a:schemeClr val="dk1"/>
                </a:solidFill>
                <a:latin typeface="Calibri"/>
                <a:ea typeface="Calibri"/>
                <a:cs typeface="Calibri"/>
                <a:sym typeface="Calibri"/>
              </a:rPr>
              <a:t>Por lo tanto, hay sequía ya que el promedio de precipitaciones de la última década tiene un déficit mayor del 25% respecto del promedio histórico (75% de 286,3 mm es 214,7 mm).</a:t>
            </a:r>
            <a:endParaRPr sz="1800">
              <a:solidFill>
                <a:schemeClr val="dk1"/>
              </a:solidFill>
              <a:latin typeface="Calibri"/>
              <a:ea typeface="Calibri"/>
              <a:cs typeface="Calibri"/>
              <a:sym typeface="Calibri"/>
            </a:endParaRPr>
          </a:p>
          <a:p>
            <a:pPr indent="0" lvl="0" marL="0" rtl="0" algn="just">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212" name="Google Shape;212;p40"/>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13" name="Google Shape;213;p40"/>
          <p:cNvPicPr preferRelativeResize="0"/>
          <p:nvPr/>
        </p:nvPicPr>
        <p:blipFill>
          <a:blip r:embed="rId3">
            <a:alphaModFix/>
          </a:blip>
          <a:stretch>
            <a:fillRect/>
          </a:stretch>
        </p:blipFill>
        <p:spPr>
          <a:xfrm>
            <a:off x="7346574" y="1849075"/>
            <a:ext cx="1221350" cy="20775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nvSpPr>
        <p:spPr>
          <a:xfrm>
            <a:off x="236700" y="674700"/>
            <a:ext cx="8649900" cy="39480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a:p>
            <a:pPr indent="-361950" lvl="0" marL="457200" rtl="0" algn="just">
              <a:spcBef>
                <a:spcPts val="0"/>
              </a:spcBef>
              <a:spcAft>
                <a:spcPts val="0"/>
              </a:spcAft>
              <a:buClr>
                <a:schemeClr val="dk1"/>
              </a:buClr>
              <a:buSzPts val="2100"/>
              <a:buFont typeface="Calibri"/>
              <a:buAutoNum type="arabicPeriod"/>
            </a:pPr>
            <a:r>
              <a:rPr lang="es" sz="2100">
                <a:solidFill>
                  <a:schemeClr val="dk1"/>
                </a:solidFill>
                <a:latin typeface="Calibri"/>
                <a:ea typeface="Calibri"/>
                <a:cs typeface="Calibri"/>
                <a:sym typeface="Calibri"/>
              </a:rPr>
              <a:t>Hemos trabajado varias estrategias de análisis estadístico para argumentar a favor de que en la última década ha existido una megasequía. Estas estrategias se basan en la visualización de gráficos, la utilización y cálculo de promedios y  la agrupación de datos.</a:t>
            </a:r>
            <a:endParaRPr sz="2100">
              <a:solidFill>
                <a:schemeClr val="dk1"/>
              </a:solidFill>
              <a:latin typeface="Calibri"/>
              <a:ea typeface="Calibri"/>
              <a:cs typeface="Calibri"/>
              <a:sym typeface="Calibri"/>
            </a:endParaRPr>
          </a:p>
          <a:p>
            <a:pPr indent="0" lvl="0" marL="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rtl="0" algn="just">
              <a:spcBef>
                <a:spcPts val="0"/>
              </a:spcBef>
              <a:spcAft>
                <a:spcPts val="0"/>
              </a:spcAft>
              <a:buNone/>
            </a:pPr>
            <a:r>
              <a:t/>
            </a:r>
            <a:endParaRPr sz="2100">
              <a:solidFill>
                <a:schemeClr val="dk1"/>
              </a:solidFill>
              <a:latin typeface="Calibri"/>
              <a:ea typeface="Calibri"/>
              <a:cs typeface="Calibri"/>
              <a:sym typeface="Calibri"/>
            </a:endParaRPr>
          </a:p>
          <a:p>
            <a:pPr indent="-361950" lvl="0" marL="457200" marR="0" rtl="0" algn="just">
              <a:lnSpc>
                <a:spcPct val="100000"/>
              </a:lnSpc>
              <a:spcBef>
                <a:spcPts val="0"/>
              </a:spcBef>
              <a:spcAft>
                <a:spcPts val="0"/>
              </a:spcAft>
              <a:buClr>
                <a:schemeClr val="dk1"/>
              </a:buClr>
              <a:buSzPts val="2100"/>
              <a:buFont typeface="Calibri"/>
              <a:buAutoNum type="arabicPeriod"/>
            </a:pPr>
            <a:r>
              <a:rPr lang="es" sz="2100">
                <a:solidFill>
                  <a:schemeClr val="dk1"/>
                </a:solidFill>
                <a:latin typeface="Calibri"/>
                <a:ea typeface="Calibri"/>
                <a:cs typeface="Calibri"/>
                <a:sym typeface="Calibri"/>
              </a:rPr>
              <a:t>En general, cuando la variabilidad de los datos es alta puede ser difícil observar regularidades, lo que dificulta la interpretación adecuada de la información. En este caso, se puede utilizar la técnica de agrupar datos.</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100"/>
              <a:buFont typeface="Arial"/>
              <a:buNone/>
            </a:pPr>
            <a:r>
              <a:t/>
            </a:r>
            <a:endParaRPr sz="2100">
              <a:solidFill>
                <a:schemeClr val="dk1"/>
              </a:solidFill>
              <a:latin typeface="Calibri"/>
              <a:ea typeface="Calibri"/>
              <a:cs typeface="Calibri"/>
              <a:sym typeface="Calibri"/>
            </a:endParaRPr>
          </a:p>
        </p:txBody>
      </p:sp>
      <p:sp>
        <p:nvSpPr>
          <p:cNvPr id="219" name="Google Shape;219;p41"/>
          <p:cNvSpPr txBox="1"/>
          <p:nvPr/>
        </p:nvSpPr>
        <p:spPr>
          <a:xfrm>
            <a:off x="281479" y="56530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Conclusiones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42"/>
          <p:cNvPicPr preferRelativeResize="0"/>
          <p:nvPr/>
        </p:nvPicPr>
        <p:blipFill>
          <a:blip r:embed="rId3">
            <a:alphaModFix/>
          </a:blip>
          <a:stretch>
            <a:fillRect/>
          </a:stretch>
        </p:blipFill>
        <p:spPr>
          <a:xfrm>
            <a:off x="0" y="0"/>
            <a:ext cx="9144003" cy="5143501"/>
          </a:xfrm>
          <a:prstGeom prst="rect">
            <a:avLst/>
          </a:prstGeom>
          <a:noFill/>
          <a:ln>
            <a:noFill/>
          </a:ln>
        </p:spPr>
      </p:pic>
      <p:sp>
        <p:nvSpPr>
          <p:cNvPr id="225" name="Google Shape;225;p42"/>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La megasequía </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La megasequía en Chile</a:t>
            </a:r>
            <a:endParaRPr b="1" i="0" sz="2700" u="none" cap="none" strike="noStrike">
              <a:solidFill>
                <a:srgbClr val="423B71"/>
              </a:solidFill>
              <a:latin typeface="Calibri"/>
              <a:ea typeface="Calibri"/>
              <a:cs typeface="Calibri"/>
              <a:sym typeface="Calibri"/>
            </a:endParaRPr>
          </a:p>
        </p:txBody>
      </p:sp>
      <p:pic>
        <p:nvPicPr>
          <p:cNvPr id="133" name="Google Shape;133;p27" title="La megasequía en Chile"/>
          <p:cNvPicPr preferRelativeResize="0"/>
          <p:nvPr/>
        </p:nvPicPr>
        <p:blipFill rotWithShape="1">
          <a:blip r:embed="rId3">
            <a:alphaModFix/>
          </a:blip>
          <a:srcRect b="0" l="0" r="0" t="0"/>
          <a:stretch/>
        </p:blipFill>
        <p:spPr>
          <a:xfrm>
            <a:off x="1538576" y="1021587"/>
            <a:ext cx="6201300" cy="3503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nvSpPr>
        <p:spPr>
          <a:xfrm>
            <a:off x="520429" y="360450"/>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La megasequía en Chile</a:t>
            </a:r>
            <a:endParaRPr b="1" i="0" sz="2700" u="none" cap="none" strike="noStrike">
              <a:solidFill>
                <a:srgbClr val="423B71"/>
              </a:solidFill>
              <a:latin typeface="Calibri"/>
              <a:ea typeface="Calibri"/>
              <a:cs typeface="Calibri"/>
              <a:sym typeface="Calibri"/>
            </a:endParaRPr>
          </a:p>
        </p:txBody>
      </p:sp>
      <p:sp>
        <p:nvSpPr>
          <p:cNvPr id="139" name="Google Shape;139;p28"/>
          <p:cNvSpPr txBox="1"/>
          <p:nvPr/>
        </p:nvSpPr>
        <p:spPr>
          <a:xfrm>
            <a:off x="551363" y="1083277"/>
            <a:ext cx="4525500" cy="9003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variables podríamos estudiar?</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datos sería importante analizar? </a:t>
            </a:r>
            <a:endParaRPr sz="1800">
              <a:solidFill>
                <a:schemeClr val="dk1"/>
              </a:solidFill>
              <a:latin typeface="Calibri"/>
              <a:ea typeface="Calibri"/>
              <a:cs typeface="Calibri"/>
              <a:sym typeface="Calibri"/>
            </a:endParaRPr>
          </a:p>
        </p:txBody>
      </p:sp>
      <p:pic>
        <p:nvPicPr>
          <p:cNvPr id="140" name="Google Shape;140;p28"/>
          <p:cNvPicPr preferRelativeResize="0"/>
          <p:nvPr/>
        </p:nvPicPr>
        <p:blipFill>
          <a:blip r:embed="rId3">
            <a:alphaModFix/>
          </a:blip>
          <a:stretch>
            <a:fillRect/>
          </a:stretch>
        </p:blipFill>
        <p:spPr>
          <a:xfrm>
            <a:off x="1869825" y="2153027"/>
            <a:ext cx="5404353" cy="25267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nvSpPr>
        <p:spPr>
          <a:xfrm>
            <a:off x="287247" y="459525"/>
            <a:ext cx="75855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Precipitaciones anuales (mm) en Santiago </a:t>
            </a:r>
            <a:endParaRPr b="1" sz="27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entre los años 1970 y 2019</a:t>
            </a:r>
            <a:endParaRPr b="1" i="0" sz="2700" u="none" cap="none" strike="noStrike">
              <a:solidFill>
                <a:srgbClr val="423B71"/>
              </a:solidFill>
              <a:latin typeface="Calibri"/>
              <a:ea typeface="Calibri"/>
              <a:cs typeface="Calibri"/>
              <a:sym typeface="Calibri"/>
            </a:endParaRPr>
          </a:p>
        </p:txBody>
      </p:sp>
      <p:pic>
        <p:nvPicPr>
          <p:cNvPr id="146" name="Google Shape;146;p29"/>
          <p:cNvPicPr preferRelativeResize="0"/>
          <p:nvPr/>
        </p:nvPicPr>
        <p:blipFill>
          <a:blip r:embed="rId3">
            <a:alphaModFix/>
          </a:blip>
          <a:stretch>
            <a:fillRect/>
          </a:stretch>
        </p:blipFill>
        <p:spPr>
          <a:xfrm>
            <a:off x="152400" y="1499813"/>
            <a:ext cx="8991599" cy="34912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¿En qué década(s) hubo al menos un año con precipitaciones sobre los 500 mm?</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52" name="Google Shape;152;p30"/>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¿En qué década(s) hubo al menos un año con precipitaciones sobre los 500 mm?</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En la década de los setenta, los ochenta, los noventa y la década de los 2000.</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58" name="Google Shape;158;p3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2. ¿En todas las décadas hubo un año que llovió menos de 100 mm?</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64" name="Google Shape;164;p32"/>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2. ¿En todas las décadas hubo un año que llovió menos de 100 mm?</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No, pues en la década de los setenta, los ochenta y en la década del 2000 no hubo precipitaciones menores a 100 mm.</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70" name="Google Shape;170;p3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p:nvPr/>
        </p:nvSpPr>
        <p:spPr>
          <a:xfrm>
            <a:off x="622302" y="1308105"/>
            <a:ext cx="7854300" cy="2250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3. </a:t>
            </a:r>
            <a:r>
              <a:rPr b="1" lang="es" sz="1800">
                <a:solidFill>
                  <a:schemeClr val="dk1"/>
                </a:solidFill>
                <a:latin typeface="Calibri"/>
                <a:ea typeface="Calibri"/>
                <a:cs typeface="Calibri"/>
                <a:sym typeface="Calibri"/>
              </a:rPr>
              <a:t>¿En qué año existió la mayor disminución de las precipitaciones respecto al año anterior?</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76" name="Google Shape;176;p34"/>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