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Nunito"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bs5gqKisrUvKkCWPJkPGGxhrz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54E5AD-1621-4661-909E-B04FE9FC8B8A}">
  <a:tblStyle styleId="{6854E5AD-1621-4661-909E-B04FE9FC8B8A}"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419"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b4269e706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419"/>
              <a:t>Se concluye que el crecimiento de los castores va en aumento, pero a un ritmo de crecimiento cada vez menor. </a:t>
            </a:r>
            <a:endParaRPr/>
          </a:p>
        </p:txBody>
      </p:sp>
      <p:sp>
        <p:nvSpPr>
          <p:cNvPr id="149" name="Google Shape;149;g24b4269e706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2ab6b5be71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22ab6b5be71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4b4269e706_1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24b4269e706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db052f39d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3db052f39d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23db052f39d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419"/>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4b4269e706_1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4b4269e706_1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24b4269e706_1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419"/>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ecdf1ad19c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1ecdf1ad19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21145bc0a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221145bc0a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21145bc0a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221145bc0a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a:t>muestre la infografía completa que encuentra en recursos </a:t>
            </a:r>
            <a:endParaR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1c4d40946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g21c4d4094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2ab6b5be71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22ab6b5be71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005e573a36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2005e573a36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05e573a36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2005e573a36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2ab6b5be7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22ab6b5be7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22ab6b5be7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419"/>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005e573a36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2005e573a36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6"/>
          <p:cNvSpPr>
            <a:spLocks noGrp="1"/>
          </p:cNvSpPr>
          <p:nvPr>
            <p:ph type="pic" idx="2"/>
          </p:nvPr>
        </p:nvSpPr>
        <p:spPr>
          <a:xfrm>
            <a:off x="5183188" y="987425"/>
            <a:ext cx="6172200" cy="4873625"/>
          </a:xfrm>
          <a:prstGeom prst="rect">
            <a:avLst/>
          </a:prstGeom>
          <a:noFill/>
          <a:ln>
            <a:noFill/>
          </a:ln>
        </p:spPr>
      </p:sp>
      <p:sp>
        <p:nvSpPr>
          <p:cNvPr id="65" name="Google Shape;65;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8"/>
        <p:cNvGrpSpPr/>
        <p:nvPr/>
      </p:nvGrpSpPr>
      <p:grpSpPr>
        <a:xfrm>
          <a:off x="0" y="0"/>
          <a:ext cx="0" cy="0"/>
          <a:chOff x="0" y="0"/>
          <a:chExt cx="0" cy="0"/>
        </a:xfrm>
      </p:grpSpPr>
      <p:pic>
        <p:nvPicPr>
          <p:cNvPr id="19" name="Google Shape;19;p7" descr="Forma"/>
          <p:cNvPicPr preferRelativeResize="0"/>
          <p:nvPr/>
        </p:nvPicPr>
        <p:blipFill rotWithShape="1">
          <a:blip r:embed="rId2">
            <a:alphaModFix/>
          </a:blip>
          <a:srcRect/>
          <a:stretch/>
        </p:blipFill>
        <p:spPr>
          <a:xfrm>
            <a:off x="381" y="0"/>
            <a:ext cx="12191238"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20"/>
        <p:cNvGrpSpPr/>
        <p:nvPr/>
      </p:nvGrpSpPr>
      <p:grpSpPr>
        <a:xfrm>
          <a:off x="0" y="0"/>
          <a:ext cx="0" cy="0"/>
          <a:chOff x="0" y="0"/>
          <a:chExt cx="0" cy="0"/>
        </a:xfrm>
      </p:grpSpPr>
      <p:pic>
        <p:nvPicPr>
          <p:cNvPr id="21" name="Google Shape;21;p8" descr="Imagen que contiene Forma&#10;&#10;Descripción generada automáticamente"/>
          <p:cNvPicPr preferRelativeResize="0"/>
          <p:nvPr/>
        </p:nvPicPr>
        <p:blipFill rotWithShape="1">
          <a:blip r:embed="rId2">
            <a:alphaModFix/>
          </a:blip>
          <a:srcRect/>
          <a:stretch/>
        </p:blipFill>
        <p:spPr>
          <a:xfrm>
            <a:off x="381" y="0"/>
            <a:ext cx="12191238"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sp>
        <p:nvSpPr>
          <p:cNvPr id="23" name="Google Shape;23;p9"/>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4"/>
        <p:cNvGrpSpPr/>
        <p:nvPr/>
      </p:nvGrpSpPr>
      <p:grpSpPr>
        <a:xfrm>
          <a:off x="0" y="0"/>
          <a:ext cx="0" cy="0"/>
          <a:chOff x="0" y="0"/>
          <a:chExt cx="0" cy="0"/>
        </a:xfrm>
      </p:grpSpPr>
      <p:sp>
        <p:nvSpPr>
          <p:cNvPr id="35" name="Google Shape;35;p11"/>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eogebra.org/m/qqb73yt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6" name="Google Shape;86;p3"/>
          <p:cNvSpPr txBox="1"/>
          <p:nvPr/>
        </p:nvSpPr>
        <p:spPr>
          <a:xfrm>
            <a:off x="645246" y="3063339"/>
            <a:ext cx="109014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419" sz="4400" b="1" i="0" u="none" strike="noStrike" cap="none">
                <a:solidFill>
                  <a:schemeClr val="lt1"/>
                </a:solidFill>
                <a:latin typeface="Calibri"/>
                <a:ea typeface="Calibri"/>
                <a:cs typeface="Calibri"/>
                <a:sym typeface="Calibri"/>
              </a:rPr>
              <a:t>  </a:t>
            </a:r>
            <a:r>
              <a:rPr lang="es-419" sz="4400" b="1">
                <a:solidFill>
                  <a:schemeClr val="lt1"/>
                </a:solidFill>
                <a:latin typeface="Calibri"/>
                <a:ea typeface="Calibri"/>
                <a:cs typeface="Calibri"/>
                <a:sym typeface="Calibri"/>
              </a:rPr>
              <a:t>Control de la</a:t>
            </a:r>
            <a:r>
              <a:rPr lang="es-419" sz="4400" b="1" i="0" u="none" strike="noStrike" cap="none">
                <a:solidFill>
                  <a:schemeClr val="lt1"/>
                </a:solidFill>
                <a:latin typeface="Calibri"/>
                <a:ea typeface="Calibri"/>
                <a:cs typeface="Calibri"/>
                <a:sym typeface="Calibri"/>
              </a:rPr>
              <a:t> población de castores </a:t>
            </a:r>
            <a:endParaRPr sz="4400" b="1"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4b4269e706_1_11"/>
          <p:cNvSpPr txBox="1"/>
          <p:nvPr/>
        </p:nvSpPr>
        <p:spPr>
          <a:xfrm>
            <a:off x="664600" y="516625"/>
            <a:ext cx="59967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2400" b="1">
                <a:solidFill>
                  <a:srgbClr val="423B71"/>
                </a:solidFill>
                <a:latin typeface="Calibri"/>
                <a:ea typeface="Calibri"/>
                <a:cs typeface="Calibri"/>
                <a:sym typeface="Calibri"/>
              </a:rPr>
              <a:t>C</a:t>
            </a:r>
            <a:r>
              <a:rPr lang="es-419" sz="2400" b="1" i="0" u="none" strike="noStrike" cap="none">
                <a:solidFill>
                  <a:srgbClr val="423B71"/>
                </a:solidFill>
                <a:latin typeface="Calibri"/>
                <a:ea typeface="Calibri"/>
                <a:cs typeface="Calibri"/>
                <a:sym typeface="Calibri"/>
              </a:rPr>
              <a:t>recimiento población de castores</a:t>
            </a:r>
            <a:r>
              <a:rPr lang="es-419" sz="2400" b="1">
                <a:solidFill>
                  <a:srgbClr val="423B71"/>
                </a:solidFill>
                <a:latin typeface="Calibri"/>
                <a:ea typeface="Calibri"/>
                <a:cs typeface="Calibri"/>
                <a:sym typeface="Calibri"/>
              </a:rPr>
              <a:t> </a:t>
            </a:r>
            <a:endParaRPr sz="2400" b="1">
              <a:solidFill>
                <a:srgbClr val="423B7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s-419" sz="2400" b="1">
                <a:solidFill>
                  <a:srgbClr val="423B71"/>
                </a:solidFill>
                <a:latin typeface="Calibri"/>
                <a:ea typeface="Calibri"/>
                <a:cs typeface="Calibri"/>
                <a:sym typeface="Calibri"/>
              </a:rPr>
              <a:t>con medidas de mitigación integral</a:t>
            </a:r>
            <a:endParaRPr sz="2400" b="1" i="0" u="none" strike="noStrike" cap="none">
              <a:solidFill>
                <a:srgbClr val="423B71"/>
              </a:solidFill>
              <a:latin typeface="Calibri"/>
              <a:ea typeface="Calibri"/>
              <a:cs typeface="Calibri"/>
              <a:sym typeface="Calibri"/>
            </a:endParaRPr>
          </a:p>
        </p:txBody>
      </p:sp>
      <p:graphicFrame>
        <p:nvGraphicFramePr>
          <p:cNvPr id="152" name="Google Shape;152;g24b4269e706_1_11"/>
          <p:cNvGraphicFramePr/>
          <p:nvPr/>
        </p:nvGraphicFramePr>
        <p:xfrm>
          <a:off x="6333075" y="1719950"/>
          <a:ext cx="3000000" cy="3000000"/>
        </p:xfrm>
        <a:graphic>
          <a:graphicData uri="http://schemas.openxmlformats.org/drawingml/2006/table">
            <a:tbl>
              <a:tblPr>
                <a:noFill/>
                <a:tableStyleId>{6854E5AD-1621-4661-909E-B04FE9FC8B8A}</a:tableStyleId>
              </a:tblPr>
              <a:tblGrid>
                <a:gridCol w="1585250">
                  <a:extLst>
                    <a:ext uri="{9D8B030D-6E8A-4147-A177-3AD203B41FA5}">
                      <a16:colId xmlns:a16="http://schemas.microsoft.com/office/drawing/2014/main" val="20000"/>
                    </a:ext>
                  </a:extLst>
                </a:gridCol>
                <a:gridCol w="1928025">
                  <a:extLst>
                    <a:ext uri="{9D8B030D-6E8A-4147-A177-3AD203B41FA5}">
                      <a16:colId xmlns:a16="http://schemas.microsoft.com/office/drawing/2014/main" val="20001"/>
                    </a:ext>
                  </a:extLst>
                </a:gridCol>
                <a:gridCol w="1928025">
                  <a:extLst>
                    <a:ext uri="{9D8B030D-6E8A-4147-A177-3AD203B41FA5}">
                      <a16:colId xmlns:a16="http://schemas.microsoft.com/office/drawing/2014/main" val="20002"/>
                    </a:ext>
                  </a:extLst>
                </a:gridCol>
              </a:tblGrid>
              <a:tr h="1152475">
                <a:tc>
                  <a:txBody>
                    <a:bodyPr/>
                    <a:lstStyle/>
                    <a:p>
                      <a:pPr marL="0" lvl="0" indent="0" algn="ctr" rtl="0">
                        <a:spcBef>
                          <a:spcPts val="0"/>
                        </a:spcBef>
                        <a:spcAft>
                          <a:spcPts val="0"/>
                        </a:spcAft>
                        <a:buNone/>
                      </a:pPr>
                      <a:r>
                        <a:rPr lang="es-419">
                          <a:latin typeface="Nunito"/>
                          <a:ea typeface="Nunito"/>
                          <a:cs typeface="Nunito"/>
                          <a:sym typeface="Nunito"/>
                        </a:rPr>
                        <a:t>Número de años transcurridos (m)</a:t>
                      </a:r>
                      <a:endParaRPr>
                        <a:latin typeface="Nunito"/>
                        <a:ea typeface="Nunito"/>
                        <a:cs typeface="Nunito"/>
                        <a:sym typeface="Nunito"/>
                      </a:endParaRPr>
                    </a:p>
                  </a:txBody>
                  <a:tcPr marL="63500" marR="63500" marT="63500" marB="63500">
                    <a:solidFill>
                      <a:srgbClr val="9FC5E8"/>
                    </a:solidFill>
                  </a:tcPr>
                </a:tc>
                <a:tc>
                  <a:txBody>
                    <a:bodyPr/>
                    <a:lstStyle/>
                    <a:p>
                      <a:pPr marL="0" lvl="0" indent="0" algn="ctr" rtl="0">
                        <a:spcBef>
                          <a:spcPts val="0"/>
                        </a:spcBef>
                        <a:spcAft>
                          <a:spcPts val="0"/>
                        </a:spcAft>
                        <a:buNone/>
                      </a:pPr>
                      <a:r>
                        <a:rPr lang="es-419">
                          <a:latin typeface="Nunito"/>
                          <a:ea typeface="Nunito"/>
                          <a:cs typeface="Nunito"/>
                          <a:sym typeface="Nunito"/>
                        </a:rPr>
                        <a:t> Número de Castores (</a:t>
                      </a:r>
                      <a:r>
                        <a:rPr lang="es-419" sz="1500">
                          <a:latin typeface="Nunito"/>
                          <a:ea typeface="Nunito"/>
                          <a:cs typeface="Nunito"/>
                          <a:sym typeface="Nunito"/>
                        </a:rPr>
                        <a:t>C) </a:t>
                      </a:r>
                      <a:endParaRPr sz="1500">
                        <a:latin typeface="Nunito"/>
                        <a:ea typeface="Nunito"/>
                        <a:cs typeface="Nunito"/>
                        <a:sym typeface="Nunito"/>
                      </a:endParaRPr>
                    </a:p>
                  </a:txBody>
                  <a:tcPr marL="63500" marR="63500" marT="63500" marB="63500">
                    <a:solidFill>
                      <a:srgbClr val="9FC5E8"/>
                    </a:solidFill>
                  </a:tcPr>
                </a:tc>
                <a:tc>
                  <a:txBody>
                    <a:bodyPr/>
                    <a:lstStyle/>
                    <a:p>
                      <a:pPr marL="0" lvl="0" indent="0" algn="ctr" rtl="0">
                        <a:spcBef>
                          <a:spcPts val="0"/>
                        </a:spcBef>
                        <a:spcAft>
                          <a:spcPts val="0"/>
                        </a:spcAft>
                        <a:buNone/>
                      </a:pPr>
                      <a:r>
                        <a:rPr lang="es-419" b="1">
                          <a:latin typeface="Nunito"/>
                          <a:ea typeface="Nunito"/>
                          <a:cs typeface="Nunito"/>
                          <a:sym typeface="Nunito"/>
                        </a:rPr>
                        <a:t>Aumento año a año</a:t>
                      </a:r>
                      <a:endParaRPr b="1">
                        <a:latin typeface="Nunito"/>
                        <a:ea typeface="Nunito"/>
                        <a:cs typeface="Nunito"/>
                        <a:sym typeface="Nunito"/>
                      </a:endParaRPr>
                    </a:p>
                  </a:txBody>
                  <a:tcPr marL="63500" marR="63500" marT="63500" marB="63500">
                    <a:solidFill>
                      <a:srgbClr val="9FC5E8"/>
                    </a:solidFill>
                  </a:tcPr>
                </a:tc>
                <a:extLst>
                  <a:ext uri="{0D108BD9-81ED-4DB2-BD59-A6C34878D82A}">
                    <a16:rowId xmlns:a16="http://schemas.microsoft.com/office/drawing/2014/main" val="10000"/>
                  </a:ext>
                </a:extLst>
              </a:tr>
              <a:tr h="439375">
                <a:tc>
                  <a:txBody>
                    <a:bodyPr/>
                    <a:lstStyle/>
                    <a:p>
                      <a:pPr marL="0" lvl="0" indent="0" algn="ctr" rtl="0">
                        <a:spcBef>
                          <a:spcPts val="0"/>
                        </a:spcBef>
                        <a:spcAft>
                          <a:spcPts val="0"/>
                        </a:spcAft>
                        <a:buNone/>
                      </a:pPr>
                      <a:r>
                        <a:rPr lang="es-419" sz="1500">
                          <a:latin typeface="Calibri"/>
                          <a:ea typeface="Calibri"/>
                          <a:cs typeface="Calibri"/>
                          <a:sym typeface="Calibri"/>
                        </a:rPr>
                        <a:t>0</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419" sz="1500">
                          <a:latin typeface="Calibri"/>
                          <a:ea typeface="Calibri"/>
                          <a:cs typeface="Calibri"/>
                          <a:sym typeface="Calibri"/>
                        </a:rPr>
                        <a:t>132 000</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endParaRPr sz="150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436675">
                <a:tc>
                  <a:txBody>
                    <a:bodyPr/>
                    <a:lstStyle/>
                    <a:p>
                      <a:pPr marL="0" lvl="0" indent="0" algn="ctr" rtl="0">
                        <a:spcBef>
                          <a:spcPts val="0"/>
                        </a:spcBef>
                        <a:spcAft>
                          <a:spcPts val="0"/>
                        </a:spcAft>
                        <a:buNone/>
                      </a:pPr>
                      <a:r>
                        <a:rPr lang="es-419" sz="1500">
                          <a:latin typeface="Calibri"/>
                          <a:ea typeface="Calibri"/>
                          <a:cs typeface="Calibri"/>
                          <a:sym typeface="Calibri"/>
                        </a:rPr>
                        <a:t>1</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419" sz="1500">
                          <a:latin typeface="Calibri"/>
                          <a:ea typeface="Calibri"/>
                          <a:cs typeface="Calibri"/>
                          <a:sym typeface="Calibri"/>
                        </a:rPr>
                        <a:t>132 447</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419" sz="1500">
                          <a:latin typeface="Calibri"/>
                          <a:ea typeface="Calibri"/>
                          <a:cs typeface="Calibri"/>
                          <a:sym typeface="Calibri"/>
                        </a:rPr>
                        <a:t>447</a:t>
                      </a:r>
                      <a:endParaRPr sz="1500">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436675">
                <a:tc>
                  <a:txBody>
                    <a:bodyPr/>
                    <a:lstStyle/>
                    <a:p>
                      <a:pPr marL="0" lvl="0" indent="0" algn="ctr" rtl="0">
                        <a:spcBef>
                          <a:spcPts val="0"/>
                        </a:spcBef>
                        <a:spcAft>
                          <a:spcPts val="0"/>
                        </a:spcAft>
                        <a:buNone/>
                      </a:pPr>
                      <a:r>
                        <a:rPr lang="es-419" sz="1500">
                          <a:latin typeface="Calibri"/>
                          <a:ea typeface="Calibri"/>
                          <a:cs typeface="Calibri"/>
                          <a:sym typeface="Calibri"/>
                        </a:rPr>
                        <a:t>2</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419" sz="1500">
                          <a:latin typeface="Calibri"/>
                          <a:ea typeface="Calibri"/>
                          <a:cs typeface="Calibri"/>
                          <a:sym typeface="Calibri"/>
                        </a:rPr>
                        <a:t>132 632</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419" sz="1500">
                          <a:latin typeface="Calibri"/>
                          <a:ea typeface="Calibri"/>
                          <a:cs typeface="Calibri"/>
                          <a:sym typeface="Calibri"/>
                        </a:rPr>
                        <a:t>185</a:t>
                      </a:r>
                      <a:endParaRPr sz="1500">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r h="436675">
                <a:tc>
                  <a:txBody>
                    <a:bodyPr/>
                    <a:lstStyle/>
                    <a:p>
                      <a:pPr marL="0" lvl="0" indent="0" algn="ctr" rtl="0">
                        <a:spcBef>
                          <a:spcPts val="0"/>
                        </a:spcBef>
                        <a:spcAft>
                          <a:spcPts val="0"/>
                        </a:spcAft>
                        <a:buNone/>
                      </a:pPr>
                      <a:r>
                        <a:rPr lang="es-419" sz="1500">
                          <a:latin typeface="Calibri"/>
                          <a:ea typeface="Calibri"/>
                          <a:cs typeface="Calibri"/>
                          <a:sym typeface="Calibri"/>
                        </a:rPr>
                        <a:t>3</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419" sz="1500">
                          <a:latin typeface="Calibri"/>
                          <a:ea typeface="Calibri"/>
                          <a:cs typeface="Calibri"/>
                          <a:sym typeface="Calibri"/>
                        </a:rPr>
                        <a:t>132 774</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419" sz="1500">
                          <a:latin typeface="Calibri"/>
                          <a:ea typeface="Calibri"/>
                          <a:cs typeface="Calibri"/>
                          <a:sym typeface="Calibri"/>
                        </a:rPr>
                        <a:t>142</a:t>
                      </a:r>
                      <a:endParaRPr sz="1500">
                        <a:latin typeface="Calibri"/>
                        <a:ea typeface="Calibri"/>
                        <a:cs typeface="Calibri"/>
                        <a:sym typeface="Calibri"/>
                      </a:endParaRPr>
                    </a:p>
                  </a:txBody>
                  <a:tcPr marL="63500" marR="63500" marT="63500" marB="63500"/>
                </a:tc>
                <a:extLst>
                  <a:ext uri="{0D108BD9-81ED-4DB2-BD59-A6C34878D82A}">
                    <a16:rowId xmlns:a16="http://schemas.microsoft.com/office/drawing/2014/main" val="10004"/>
                  </a:ext>
                </a:extLst>
              </a:tr>
              <a:tr h="436675">
                <a:tc>
                  <a:txBody>
                    <a:bodyPr/>
                    <a:lstStyle/>
                    <a:p>
                      <a:pPr marL="0" lvl="0" indent="0" algn="ctr" rtl="0">
                        <a:spcBef>
                          <a:spcPts val="0"/>
                        </a:spcBef>
                        <a:spcAft>
                          <a:spcPts val="0"/>
                        </a:spcAft>
                        <a:buNone/>
                      </a:pPr>
                      <a:r>
                        <a:rPr lang="es-419" sz="1500">
                          <a:latin typeface="Calibri"/>
                          <a:ea typeface="Calibri"/>
                          <a:cs typeface="Calibri"/>
                          <a:sym typeface="Calibri"/>
                        </a:rPr>
                        <a:t>4</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419" sz="1500">
                          <a:latin typeface="Calibri"/>
                          <a:ea typeface="Calibri"/>
                          <a:cs typeface="Calibri"/>
                          <a:sym typeface="Calibri"/>
                        </a:rPr>
                        <a:t>132 894</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419" sz="1500">
                          <a:latin typeface="Calibri"/>
                          <a:ea typeface="Calibri"/>
                          <a:cs typeface="Calibri"/>
                          <a:sym typeface="Calibri"/>
                        </a:rPr>
                        <a:t>120</a:t>
                      </a:r>
                      <a:endParaRPr sz="1500">
                        <a:latin typeface="Calibri"/>
                        <a:ea typeface="Calibri"/>
                        <a:cs typeface="Calibri"/>
                        <a:sym typeface="Calibri"/>
                      </a:endParaRPr>
                    </a:p>
                  </a:txBody>
                  <a:tcPr marL="63500" marR="63500" marT="63500" marB="63500"/>
                </a:tc>
                <a:extLst>
                  <a:ext uri="{0D108BD9-81ED-4DB2-BD59-A6C34878D82A}">
                    <a16:rowId xmlns:a16="http://schemas.microsoft.com/office/drawing/2014/main" val="10005"/>
                  </a:ext>
                </a:extLst>
              </a:tr>
              <a:tr h="436675">
                <a:tc>
                  <a:txBody>
                    <a:bodyPr/>
                    <a:lstStyle/>
                    <a:p>
                      <a:pPr marL="0" lvl="0" indent="0" algn="ctr" rtl="0">
                        <a:spcBef>
                          <a:spcPts val="0"/>
                        </a:spcBef>
                        <a:spcAft>
                          <a:spcPts val="0"/>
                        </a:spcAft>
                        <a:buNone/>
                      </a:pPr>
                      <a:r>
                        <a:rPr lang="es-419" sz="1500">
                          <a:latin typeface="Calibri"/>
                          <a:ea typeface="Calibri"/>
                          <a:cs typeface="Calibri"/>
                          <a:sym typeface="Calibri"/>
                        </a:rPr>
                        <a:t>5</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419" sz="1500">
                          <a:latin typeface="Calibri"/>
                          <a:ea typeface="Calibri"/>
                          <a:cs typeface="Calibri"/>
                          <a:sym typeface="Calibri"/>
                        </a:rPr>
                        <a:t>133 000</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419" sz="1500">
                          <a:latin typeface="Calibri"/>
                          <a:ea typeface="Calibri"/>
                          <a:cs typeface="Calibri"/>
                          <a:sym typeface="Calibri"/>
                        </a:rPr>
                        <a:t>106</a:t>
                      </a:r>
                      <a:endParaRPr sz="1500">
                        <a:latin typeface="Calibri"/>
                        <a:ea typeface="Calibri"/>
                        <a:cs typeface="Calibri"/>
                        <a:sym typeface="Calibri"/>
                      </a:endParaRPr>
                    </a:p>
                  </a:txBody>
                  <a:tcPr marL="63500" marR="63500" marT="63500" marB="63500"/>
                </a:tc>
                <a:extLst>
                  <a:ext uri="{0D108BD9-81ED-4DB2-BD59-A6C34878D82A}">
                    <a16:rowId xmlns:a16="http://schemas.microsoft.com/office/drawing/2014/main" val="10006"/>
                  </a:ext>
                </a:extLst>
              </a:tr>
              <a:tr h="436675">
                <a:tc>
                  <a:txBody>
                    <a:bodyPr/>
                    <a:lstStyle/>
                    <a:p>
                      <a:pPr marL="0" lvl="0" indent="0" algn="ctr" rtl="0">
                        <a:spcBef>
                          <a:spcPts val="0"/>
                        </a:spcBef>
                        <a:spcAft>
                          <a:spcPts val="0"/>
                        </a:spcAft>
                        <a:buNone/>
                      </a:pPr>
                      <a:r>
                        <a:rPr lang="es-419" sz="1500">
                          <a:latin typeface="Calibri"/>
                          <a:ea typeface="Calibri"/>
                          <a:cs typeface="Calibri"/>
                          <a:sym typeface="Calibri"/>
                        </a:rPr>
                        <a:t>6</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419" sz="1500">
                          <a:latin typeface="Calibri"/>
                          <a:ea typeface="Calibri"/>
                          <a:cs typeface="Calibri"/>
                          <a:sym typeface="Calibri"/>
                        </a:rPr>
                        <a:t>133 095</a:t>
                      </a:r>
                      <a:endParaRPr sz="15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419" sz="1500">
                          <a:latin typeface="Calibri"/>
                          <a:ea typeface="Calibri"/>
                          <a:cs typeface="Calibri"/>
                          <a:sym typeface="Calibri"/>
                        </a:rPr>
                        <a:t>95</a:t>
                      </a:r>
                      <a:endParaRPr sz="1500">
                        <a:latin typeface="Calibri"/>
                        <a:ea typeface="Calibri"/>
                        <a:cs typeface="Calibri"/>
                        <a:sym typeface="Calibri"/>
                      </a:endParaRPr>
                    </a:p>
                  </a:txBody>
                  <a:tcPr marL="63500" marR="63500" marT="63500" marB="63500"/>
                </a:tc>
                <a:extLst>
                  <a:ext uri="{0D108BD9-81ED-4DB2-BD59-A6C34878D82A}">
                    <a16:rowId xmlns:a16="http://schemas.microsoft.com/office/drawing/2014/main" val="10007"/>
                  </a:ext>
                </a:extLst>
              </a:tr>
            </a:tbl>
          </a:graphicData>
        </a:graphic>
      </p:graphicFrame>
      <p:pic>
        <p:nvPicPr>
          <p:cNvPr id="153" name="Google Shape;153;g24b4269e706_1_11"/>
          <p:cNvPicPr preferRelativeResize="0"/>
          <p:nvPr/>
        </p:nvPicPr>
        <p:blipFill>
          <a:blip r:embed="rId3">
            <a:alphaModFix/>
          </a:blip>
          <a:stretch>
            <a:fillRect/>
          </a:stretch>
        </p:blipFill>
        <p:spPr>
          <a:xfrm>
            <a:off x="336375" y="2356475"/>
            <a:ext cx="5441300" cy="2999626"/>
          </a:xfrm>
          <a:prstGeom prst="rect">
            <a:avLst/>
          </a:prstGeom>
          <a:noFill/>
          <a:ln>
            <a:noFill/>
          </a:ln>
        </p:spPr>
      </p:pic>
      <p:sp>
        <p:nvSpPr>
          <p:cNvPr id="154" name="Google Shape;154;g24b4269e706_1_11"/>
          <p:cNvSpPr txBox="1"/>
          <p:nvPr/>
        </p:nvSpPr>
        <p:spPr>
          <a:xfrm>
            <a:off x="1653625" y="6091775"/>
            <a:ext cx="8459400" cy="507900"/>
          </a:xfrm>
          <a:prstGeom prst="rect">
            <a:avLst/>
          </a:prstGeom>
          <a:noFill/>
          <a:ln>
            <a:noFill/>
          </a:ln>
        </p:spPr>
        <p:txBody>
          <a:bodyPr spcFirstLastPara="1" wrap="square" lIns="91425" tIns="91425" rIns="91425" bIns="91425" anchor="t" anchorCtr="0">
            <a:spAutoFit/>
          </a:bodyPr>
          <a:lstStyle/>
          <a:p>
            <a:pPr marL="457200" lvl="0" indent="-361950" algn="ctr" rtl="0">
              <a:lnSpc>
                <a:spcPct val="115000"/>
              </a:lnSpc>
              <a:spcBef>
                <a:spcPts val="0"/>
              </a:spcBef>
              <a:spcAft>
                <a:spcPts val="0"/>
              </a:spcAft>
              <a:buClr>
                <a:schemeClr val="dk1"/>
              </a:buClr>
              <a:buSzPts val="2100"/>
              <a:buFont typeface="Calibri"/>
              <a:buChar char="●"/>
            </a:pPr>
            <a:r>
              <a:rPr lang="es-419" sz="2100" b="1">
                <a:solidFill>
                  <a:schemeClr val="dk1"/>
                </a:solidFill>
                <a:highlight>
                  <a:srgbClr val="D9EAD3"/>
                </a:highlight>
                <a:latin typeface="Calibri"/>
                <a:ea typeface="Calibri"/>
                <a:cs typeface="Calibri"/>
                <a:sym typeface="Calibri"/>
              </a:rPr>
              <a:t>¿Qué puedes decir del ritmo de crecimiento para los primeros 6 años?</a:t>
            </a:r>
            <a:endParaRPr sz="2300" b="1">
              <a:highlight>
                <a:srgbClr val="D9EAD3"/>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2ab6b5be71_1_12"/>
          <p:cNvSpPr txBox="1"/>
          <p:nvPr/>
        </p:nvSpPr>
        <p:spPr>
          <a:xfrm>
            <a:off x="1815230" y="300400"/>
            <a:ext cx="81660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419" sz="3600" b="1" i="0" u="none" strike="noStrike" cap="none">
                <a:solidFill>
                  <a:srgbClr val="423B71"/>
                </a:solidFill>
                <a:latin typeface="Calibri"/>
                <a:ea typeface="Calibri"/>
                <a:cs typeface="Calibri"/>
                <a:sym typeface="Calibri"/>
              </a:rPr>
              <a:t>Situación: </a:t>
            </a:r>
            <a:endParaRPr sz="3600" b="1" i="0" u="none" strike="noStrike" cap="none">
              <a:solidFill>
                <a:srgbClr val="423B7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s-419" sz="3600" b="1">
                <a:solidFill>
                  <a:srgbClr val="423B71"/>
                </a:solidFill>
                <a:latin typeface="Calibri"/>
                <a:ea typeface="Calibri"/>
                <a:cs typeface="Calibri"/>
                <a:sym typeface="Calibri"/>
              </a:rPr>
              <a:t>Control de l</a:t>
            </a:r>
            <a:r>
              <a:rPr lang="es-419" sz="3600" b="1" i="0" u="none" strike="noStrike" cap="none">
                <a:solidFill>
                  <a:srgbClr val="423B71"/>
                </a:solidFill>
                <a:latin typeface="Calibri"/>
                <a:ea typeface="Calibri"/>
                <a:cs typeface="Calibri"/>
                <a:sym typeface="Calibri"/>
              </a:rPr>
              <a:t>a población de castores</a:t>
            </a:r>
            <a:endParaRPr sz="3600" b="1" i="0" u="none" strike="noStrike" cap="none">
              <a:solidFill>
                <a:srgbClr val="423B71"/>
              </a:solidFill>
              <a:latin typeface="Calibri"/>
              <a:ea typeface="Calibri"/>
              <a:cs typeface="Calibri"/>
              <a:sym typeface="Calibri"/>
            </a:endParaRPr>
          </a:p>
        </p:txBody>
      </p:sp>
      <p:sp>
        <p:nvSpPr>
          <p:cNvPr id="160" name="Google Shape;160;g22ab6b5be71_1_12"/>
          <p:cNvSpPr txBox="1"/>
          <p:nvPr/>
        </p:nvSpPr>
        <p:spPr>
          <a:xfrm>
            <a:off x="246975" y="3036425"/>
            <a:ext cx="9378600" cy="2253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s-419" sz="2400" b="1">
                <a:solidFill>
                  <a:schemeClr val="dk1"/>
                </a:solidFill>
                <a:latin typeface="Calibri"/>
                <a:ea typeface="Calibri"/>
                <a:cs typeface="Calibri"/>
                <a:sym typeface="Calibri"/>
              </a:rPr>
              <a:t>4. ¿En qué año se alcanzarían los 134  mil castores?</a:t>
            </a:r>
            <a:endParaRPr sz="24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4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s-419" sz="2400" b="1">
                <a:solidFill>
                  <a:schemeClr val="dk1"/>
                </a:solidFill>
                <a:latin typeface="Calibri"/>
                <a:ea typeface="Calibri"/>
                <a:cs typeface="Calibri"/>
                <a:sym typeface="Calibri"/>
              </a:rPr>
              <a:t>5. ¿En qué año se llega a los 135 mil castores? </a:t>
            </a:r>
            <a:endParaRPr sz="2400" b="1">
              <a:solidFill>
                <a:schemeClr val="dk1"/>
              </a:solidFill>
              <a:latin typeface="Calibri"/>
              <a:ea typeface="Calibri"/>
              <a:cs typeface="Calibri"/>
              <a:sym typeface="Calibri"/>
            </a:endParaRPr>
          </a:p>
        </p:txBody>
      </p:sp>
      <p:sp>
        <p:nvSpPr>
          <p:cNvPr id="161" name="Google Shape;161;g22ab6b5be71_1_12"/>
          <p:cNvSpPr txBox="1"/>
          <p:nvPr/>
        </p:nvSpPr>
        <p:spPr>
          <a:xfrm>
            <a:off x="246975" y="5339675"/>
            <a:ext cx="7522200" cy="384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1300"/>
          </a:p>
        </p:txBody>
      </p:sp>
      <p:sp>
        <p:nvSpPr>
          <p:cNvPr id="162" name="Google Shape;162;g22ab6b5be71_1_12"/>
          <p:cNvSpPr txBox="1"/>
          <p:nvPr/>
        </p:nvSpPr>
        <p:spPr>
          <a:xfrm>
            <a:off x="-120625" y="3540775"/>
            <a:ext cx="88680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a:p>
        </p:txBody>
      </p:sp>
      <p:pic>
        <p:nvPicPr>
          <p:cNvPr id="163" name="Google Shape;163;g22ab6b5be71_1_12"/>
          <p:cNvPicPr preferRelativeResize="0"/>
          <p:nvPr/>
        </p:nvPicPr>
        <p:blipFill>
          <a:blip r:embed="rId3">
            <a:alphaModFix/>
          </a:blip>
          <a:stretch>
            <a:fillRect/>
          </a:stretch>
        </p:blipFill>
        <p:spPr>
          <a:xfrm>
            <a:off x="3625000" y="1651825"/>
            <a:ext cx="5201675" cy="875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4b4269e706_1_39"/>
          <p:cNvSpPr txBox="1"/>
          <p:nvPr/>
        </p:nvSpPr>
        <p:spPr>
          <a:xfrm>
            <a:off x="1815230" y="300400"/>
            <a:ext cx="81660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419" sz="3600" b="1" i="0" u="none" strike="noStrike" cap="none">
                <a:solidFill>
                  <a:srgbClr val="423B71"/>
                </a:solidFill>
                <a:latin typeface="Calibri"/>
                <a:ea typeface="Calibri"/>
                <a:cs typeface="Calibri"/>
                <a:sym typeface="Calibri"/>
              </a:rPr>
              <a:t>Situación: </a:t>
            </a:r>
            <a:endParaRPr sz="3600" b="1" i="0" u="none" strike="noStrike" cap="none">
              <a:solidFill>
                <a:srgbClr val="423B7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s-419" sz="3600" b="1">
                <a:solidFill>
                  <a:srgbClr val="423B71"/>
                </a:solidFill>
                <a:latin typeface="Calibri"/>
                <a:ea typeface="Calibri"/>
                <a:cs typeface="Calibri"/>
                <a:sym typeface="Calibri"/>
              </a:rPr>
              <a:t>Control de l</a:t>
            </a:r>
            <a:r>
              <a:rPr lang="es-419" sz="3600" b="1" i="0" u="none" strike="noStrike" cap="none">
                <a:solidFill>
                  <a:srgbClr val="423B71"/>
                </a:solidFill>
                <a:latin typeface="Calibri"/>
                <a:ea typeface="Calibri"/>
                <a:cs typeface="Calibri"/>
                <a:sym typeface="Calibri"/>
              </a:rPr>
              <a:t>a población de castores</a:t>
            </a:r>
            <a:endParaRPr sz="3600" b="1" i="0" u="none" strike="noStrike" cap="none">
              <a:solidFill>
                <a:srgbClr val="423B71"/>
              </a:solidFill>
              <a:latin typeface="Calibri"/>
              <a:ea typeface="Calibri"/>
              <a:cs typeface="Calibri"/>
              <a:sym typeface="Calibri"/>
            </a:endParaRPr>
          </a:p>
        </p:txBody>
      </p:sp>
      <p:sp>
        <p:nvSpPr>
          <p:cNvPr id="169" name="Google Shape;169;g24b4269e706_1_39"/>
          <p:cNvSpPr txBox="1"/>
          <p:nvPr/>
        </p:nvSpPr>
        <p:spPr>
          <a:xfrm>
            <a:off x="246975" y="3036425"/>
            <a:ext cx="9378600" cy="2253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s-419" sz="2400" b="1">
                <a:solidFill>
                  <a:schemeClr val="dk1"/>
                </a:solidFill>
                <a:latin typeface="Calibri"/>
                <a:ea typeface="Calibri"/>
                <a:cs typeface="Calibri"/>
                <a:sym typeface="Calibri"/>
              </a:rPr>
              <a:t>4. ¿En qué año se alcanzarían los 134  mil castores?</a:t>
            </a:r>
            <a:endParaRPr sz="24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4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s-419" sz="2400" b="1">
                <a:solidFill>
                  <a:schemeClr val="dk1"/>
                </a:solidFill>
                <a:latin typeface="Calibri"/>
                <a:ea typeface="Calibri"/>
                <a:cs typeface="Calibri"/>
                <a:sym typeface="Calibri"/>
              </a:rPr>
              <a:t>5. ¿En qué año se llega a los 135 mil castores? </a:t>
            </a:r>
            <a:endParaRPr sz="2400" b="1">
              <a:solidFill>
                <a:schemeClr val="dk1"/>
              </a:solidFill>
              <a:latin typeface="Calibri"/>
              <a:ea typeface="Calibri"/>
              <a:cs typeface="Calibri"/>
              <a:sym typeface="Calibri"/>
            </a:endParaRPr>
          </a:p>
        </p:txBody>
      </p:sp>
      <p:sp>
        <p:nvSpPr>
          <p:cNvPr id="170" name="Google Shape;170;g24b4269e706_1_39"/>
          <p:cNvSpPr txBox="1"/>
          <p:nvPr/>
        </p:nvSpPr>
        <p:spPr>
          <a:xfrm>
            <a:off x="246975" y="5339675"/>
            <a:ext cx="7522200" cy="91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419" sz="2200">
                <a:solidFill>
                  <a:schemeClr val="dk1"/>
                </a:solidFill>
                <a:latin typeface="Calibri"/>
                <a:ea typeface="Calibri"/>
                <a:cs typeface="Calibri"/>
                <a:sym typeface="Calibri"/>
              </a:rPr>
              <a:t>Al cabo de 45 años, esto es, en el año 2063,  se alcanzaría los 135 mil ejemplares. </a:t>
            </a:r>
            <a:endParaRPr sz="1300"/>
          </a:p>
        </p:txBody>
      </p:sp>
      <p:sp>
        <p:nvSpPr>
          <p:cNvPr id="171" name="Google Shape;171;g24b4269e706_1_39"/>
          <p:cNvSpPr txBox="1"/>
          <p:nvPr/>
        </p:nvSpPr>
        <p:spPr>
          <a:xfrm>
            <a:off x="-120625" y="3540775"/>
            <a:ext cx="8868000" cy="91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419" sz="2200">
                <a:solidFill>
                  <a:schemeClr val="dk1"/>
                </a:solidFill>
                <a:latin typeface="Calibri"/>
                <a:ea typeface="Calibri"/>
                <a:cs typeface="Calibri"/>
                <a:sym typeface="Calibri"/>
              </a:rPr>
              <a:t>Al cabo de 20 años, esto es, en el año 2038,  se alcanzaría los 134 mil ejemplares. </a:t>
            </a:r>
            <a:endParaRPr/>
          </a:p>
        </p:txBody>
      </p:sp>
      <p:pic>
        <p:nvPicPr>
          <p:cNvPr id="172" name="Google Shape;172;g24b4269e706_1_39"/>
          <p:cNvPicPr preferRelativeResize="0"/>
          <p:nvPr/>
        </p:nvPicPr>
        <p:blipFill>
          <a:blip r:embed="rId3">
            <a:alphaModFix/>
          </a:blip>
          <a:stretch>
            <a:fillRect/>
          </a:stretch>
        </p:blipFill>
        <p:spPr>
          <a:xfrm>
            <a:off x="3625000" y="1651825"/>
            <a:ext cx="5201675" cy="875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3db052f39d_0_18"/>
          <p:cNvSpPr txBox="1"/>
          <p:nvPr/>
        </p:nvSpPr>
        <p:spPr>
          <a:xfrm>
            <a:off x="648750" y="538425"/>
            <a:ext cx="9070800" cy="140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a:solidFill>
                  <a:srgbClr val="423B71"/>
                </a:solidFill>
                <a:latin typeface="Calibri"/>
                <a:ea typeface="Calibri"/>
                <a:cs typeface="Calibri"/>
                <a:sym typeface="Calibri"/>
              </a:rPr>
              <a:t>Reflexionemos sobre la situación general de la población de los castores</a:t>
            </a:r>
            <a:r>
              <a:rPr lang="es-419" sz="2000" b="1">
                <a:solidFill>
                  <a:srgbClr val="423B71"/>
                </a:solidFill>
                <a:latin typeface="Calibri"/>
                <a:ea typeface="Calibri"/>
                <a:cs typeface="Calibri"/>
                <a:sym typeface="Calibri"/>
              </a:rPr>
              <a:t> </a:t>
            </a:r>
            <a:endParaRPr sz="2000" b="1" i="0" u="none" strike="noStrike" cap="none">
              <a:solidFill>
                <a:srgbClr val="423B7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1300" b="1" i="0" u="none" strike="noStrike" cap="none">
              <a:solidFill>
                <a:srgbClr val="423B71"/>
              </a:solidFill>
              <a:latin typeface="Calibri"/>
              <a:ea typeface="Calibri"/>
              <a:cs typeface="Calibri"/>
              <a:sym typeface="Calibri"/>
            </a:endParaRPr>
          </a:p>
        </p:txBody>
      </p:sp>
      <p:pic>
        <p:nvPicPr>
          <p:cNvPr id="179" name="Google Shape;179;g23db052f39d_0_18"/>
          <p:cNvPicPr preferRelativeResize="0"/>
          <p:nvPr/>
        </p:nvPicPr>
        <p:blipFill>
          <a:blip r:embed="rId3">
            <a:alphaModFix/>
          </a:blip>
          <a:stretch>
            <a:fillRect/>
          </a:stretch>
        </p:blipFill>
        <p:spPr>
          <a:xfrm>
            <a:off x="8933950" y="3618612"/>
            <a:ext cx="2309050" cy="2309050"/>
          </a:xfrm>
          <a:prstGeom prst="rect">
            <a:avLst/>
          </a:prstGeom>
          <a:noFill/>
          <a:ln>
            <a:noFill/>
          </a:ln>
        </p:spPr>
      </p:pic>
      <p:sp>
        <p:nvSpPr>
          <p:cNvPr id="180" name="Google Shape;180;g23db052f39d_0_18"/>
          <p:cNvSpPr txBox="1"/>
          <p:nvPr/>
        </p:nvSpPr>
        <p:spPr>
          <a:xfrm>
            <a:off x="458775" y="2214900"/>
            <a:ext cx="10207800" cy="1454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sz="2500">
                <a:solidFill>
                  <a:schemeClr val="dk1"/>
                </a:solidFill>
                <a:latin typeface="Calibri"/>
                <a:ea typeface="Calibri"/>
                <a:cs typeface="Calibri"/>
                <a:sym typeface="Calibri"/>
              </a:rPr>
              <a:t>¿Cómo sería el gráfico si pensamos en la trayectoria del crecimiento de la población de castores desde el 1946 hasta el 2018 (sin medidas de mitigación) y luego desde el 2018 en adelante (con planes de mitigación)?</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4b4269e706_1_48"/>
          <p:cNvSpPr txBox="1"/>
          <p:nvPr/>
        </p:nvSpPr>
        <p:spPr>
          <a:xfrm>
            <a:off x="121450" y="205625"/>
            <a:ext cx="10984200" cy="69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2700" b="1">
                <a:solidFill>
                  <a:srgbClr val="423B71"/>
                </a:solidFill>
                <a:latin typeface="Calibri"/>
                <a:ea typeface="Calibri"/>
                <a:cs typeface="Calibri"/>
                <a:sym typeface="Calibri"/>
              </a:rPr>
              <a:t>Reflexionemos sobre la situación general de la población de los castores</a:t>
            </a:r>
            <a:r>
              <a:rPr lang="es-419" sz="1100" b="1">
                <a:solidFill>
                  <a:srgbClr val="423B71"/>
                </a:solidFill>
                <a:latin typeface="Calibri"/>
                <a:ea typeface="Calibri"/>
                <a:cs typeface="Calibri"/>
                <a:sym typeface="Calibri"/>
              </a:rPr>
              <a:t> </a:t>
            </a:r>
            <a:endParaRPr sz="1100" b="1" i="0" u="none" strike="noStrike" cap="none">
              <a:solidFill>
                <a:srgbClr val="423B7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1200" b="1" i="0" u="none" strike="noStrike" cap="none">
              <a:solidFill>
                <a:srgbClr val="423B71"/>
              </a:solidFill>
              <a:latin typeface="Calibri"/>
              <a:ea typeface="Calibri"/>
              <a:cs typeface="Calibri"/>
              <a:sym typeface="Calibri"/>
            </a:endParaRPr>
          </a:p>
        </p:txBody>
      </p:sp>
      <p:sp>
        <p:nvSpPr>
          <p:cNvPr id="187" name="Google Shape;187;g24b4269e706_1_48"/>
          <p:cNvSpPr txBox="1"/>
          <p:nvPr/>
        </p:nvSpPr>
        <p:spPr>
          <a:xfrm>
            <a:off x="382825" y="928925"/>
            <a:ext cx="98037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sz="1800">
                <a:solidFill>
                  <a:schemeClr val="dk1"/>
                </a:solidFill>
                <a:latin typeface="Calibri"/>
                <a:ea typeface="Calibri"/>
                <a:cs typeface="Calibri"/>
                <a:sym typeface="Calibri"/>
              </a:rPr>
              <a:t>Trayectoria del crecimiento de la población de castores desde el 1946 hasta el 2018 (sin medidas de mitigación) y luego desde el 2018 en adelante (con planes de mitigación)</a:t>
            </a:r>
            <a:endParaRPr sz="800"/>
          </a:p>
        </p:txBody>
      </p:sp>
      <p:pic>
        <p:nvPicPr>
          <p:cNvPr id="188" name="Google Shape;188;g24b4269e706_1_48"/>
          <p:cNvPicPr preferRelativeResize="0"/>
          <p:nvPr/>
        </p:nvPicPr>
        <p:blipFill rotWithShape="1">
          <a:blip r:embed="rId3">
            <a:alphaModFix/>
          </a:blip>
          <a:srcRect t="8185" r="4915" b="5008"/>
          <a:stretch/>
        </p:blipFill>
        <p:spPr>
          <a:xfrm>
            <a:off x="2869975" y="1736523"/>
            <a:ext cx="6482149" cy="48744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ecdf1ad19c_0_12"/>
          <p:cNvSpPr/>
          <p:nvPr/>
        </p:nvSpPr>
        <p:spPr>
          <a:xfrm>
            <a:off x="293725" y="1613775"/>
            <a:ext cx="11227800" cy="4560600"/>
          </a:xfrm>
          <a:prstGeom prst="rect">
            <a:avLst/>
          </a:prstGeom>
          <a:noFill/>
          <a:ln>
            <a:noFill/>
          </a:ln>
        </p:spPr>
        <p:txBody>
          <a:bodyPr spcFirstLastPara="1" wrap="square" lIns="91425" tIns="91425" rIns="91425" bIns="91425" anchor="t" anchorCtr="0">
            <a:noAutofit/>
          </a:bodyPr>
          <a:lstStyle/>
          <a:p>
            <a:pPr marL="457200" lvl="0" indent="-361950" algn="just" rtl="0">
              <a:lnSpc>
                <a:spcPct val="115000"/>
              </a:lnSpc>
              <a:spcBef>
                <a:spcPts val="0"/>
              </a:spcBef>
              <a:spcAft>
                <a:spcPts val="0"/>
              </a:spcAft>
              <a:buClr>
                <a:schemeClr val="dk1"/>
              </a:buClr>
              <a:buSzPts val="2100"/>
              <a:buFont typeface="Calibri"/>
              <a:buChar char="●"/>
            </a:pPr>
            <a:r>
              <a:rPr lang="es-419" sz="2400">
                <a:solidFill>
                  <a:schemeClr val="dk1"/>
                </a:solidFill>
                <a:latin typeface="Calibri"/>
                <a:ea typeface="Calibri"/>
                <a:cs typeface="Calibri"/>
                <a:sym typeface="Calibri"/>
              </a:rPr>
              <a:t>Para representar la relación entre el número de castores y los años transcurridos, utilizamos un modelo que involucra una raíz cuadrada. Esta relación también se puede representar mediante tablas y gráficos. </a:t>
            </a:r>
            <a:endParaRPr sz="2400">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sz="2400">
              <a:solidFill>
                <a:schemeClr val="dk1"/>
              </a:solidFill>
              <a:latin typeface="Calibri"/>
              <a:ea typeface="Calibri"/>
              <a:cs typeface="Calibri"/>
              <a:sym typeface="Calibri"/>
            </a:endParaRPr>
          </a:p>
          <a:p>
            <a:pPr marL="457200" marR="0" lvl="0" indent="-361950" algn="just" rtl="0">
              <a:lnSpc>
                <a:spcPct val="115000"/>
              </a:lnSpc>
              <a:spcBef>
                <a:spcPts val="0"/>
              </a:spcBef>
              <a:spcAft>
                <a:spcPts val="0"/>
              </a:spcAft>
              <a:buClr>
                <a:schemeClr val="dk1"/>
              </a:buClr>
              <a:buSzPts val="2100"/>
              <a:buFont typeface="Calibri"/>
              <a:buChar char="●"/>
            </a:pPr>
            <a:r>
              <a:rPr lang="es-419" sz="2400">
                <a:solidFill>
                  <a:schemeClr val="dk1"/>
                </a:solidFill>
                <a:latin typeface="Calibri"/>
                <a:ea typeface="Calibri"/>
                <a:cs typeface="Calibri"/>
                <a:sym typeface="Calibri"/>
              </a:rPr>
              <a:t>La curva de crecimiento de la población de castores con este modelo es ascendente y crece lentamente a medida que pasan los años.</a:t>
            </a:r>
            <a:endParaRPr sz="2400">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marR="0" lvl="0" indent="0" algn="just" rtl="0">
              <a:lnSpc>
                <a:spcPct val="115000"/>
              </a:lnSpc>
              <a:spcBef>
                <a:spcPts val="0"/>
              </a:spcBef>
              <a:spcAft>
                <a:spcPts val="0"/>
              </a:spcAft>
              <a:buNone/>
            </a:pPr>
            <a:endParaRPr sz="2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194" name="Google Shape;194;g1ecdf1ad19c_0_12"/>
          <p:cNvSpPr txBox="1"/>
          <p:nvPr/>
        </p:nvSpPr>
        <p:spPr>
          <a:xfrm>
            <a:off x="630980" y="438100"/>
            <a:ext cx="8166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i="0" u="none" strike="noStrike" cap="none">
                <a:solidFill>
                  <a:srgbClr val="423B71"/>
                </a:solidFill>
                <a:latin typeface="Calibri"/>
                <a:ea typeface="Calibri"/>
                <a:cs typeface="Calibri"/>
                <a:sym typeface="Calibri"/>
              </a:rPr>
              <a:t>Algunas ideas y conclusiones: </a:t>
            </a:r>
            <a:endParaRPr sz="3600" b="1" i="0" u="none" strike="noStrike" cap="none">
              <a:solidFill>
                <a:srgbClr val="423B71"/>
              </a:solidFill>
              <a:latin typeface="Calibri"/>
              <a:ea typeface="Calibri"/>
              <a:cs typeface="Calibri"/>
              <a:sym typeface="Calibri"/>
            </a:endParaRPr>
          </a:p>
        </p:txBody>
      </p:sp>
      <p:pic>
        <p:nvPicPr>
          <p:cNvPr id="195" name="Google Shape;195;g1ecdf1ad19c_0_12"/>
          <p:cNvPicPr preferRelativeResize="0"/>
          <p:nvPr/>
        </p:nvPicPr>
        <p:blipFill>
          <a:blip r:embed="rId3">
            <a:alphaModFix/>
          </a:blip>
          <a:stretch>
            <a:fillRect/>
          </a:stretch>
        </p:blipFill>
        <p:spPr>
          <a:xfrm>
            <a:off x="7030575" y="3990225"/>
            <a:ext cx="4490952" cy="2475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21145bc0a5_0_5"/>
          <p:cNvSpPr/>
          <p:nvPr/>
        </p:nvSpPr>
        <p:spPr>
          <a:xfrm>
            <a:off x="281250" y="1456775"/>
            <a:ext cx="11013900" cy="4482300"/>
          </a:xfrm>
          <a:prstGeom prst="rect">
            <a:avLst/>
          </a:prstGeom>
          <a:noFill/>
          <a:ln>
            <a:noFill/>
          </a:ln>
        </p:spPr>
        <p:txBody>
          <a:bodyPr spcFirstLastPara="1" wrap="square" lIns="91425" tIns="91425" rIns="91425" bIns="91425" anchor="t" anchorCtr="0">
            <a:noAutofit/>
          </a:bodyPr>
          <a:lstStyle/>
          <a:p>
            <a:pPr marL="457200" marR="0" lvl="0" indent="-368300" algn="just" rtl="0">
              <a:lnSpc>
                <a:spcPct val="115000"/>
              </a:lnSpc>
              <a:spcBef>
                <a:spcPts val="0"/>
              </a:spcBef>
              <a:spcAft>
                <a:spcPts val="0"/>
              </a:spcAft>
              <a:buClr>
                <a:schemeClr val="dk1"/>
              </a:buClr>
              <a:buSzPts val="2200"/>
              <a:buFont typeface="Calibri"/>
              <a:buChar char="●"/>
            </a:pPr>
            <a:r>
              <a:rPr lang="es-419" sz="2200">
                <a:solidFill>
                  <a:srgbClr val="111111"/>
                </a:solidFill>
                <a:latin typeface="Calibri"/>
                <a:ea typeface="Calibri"/>
                <a:cs typeface="Calibri"/>
                <a:sym typeface="Calibri"/>
              </a:rPr>
              <a:t>Para encontrar el número de castores después de un cierto número de años, tuvimos que utilizar cálculos con raíces. Por ejemplo, si queremos encontrar el número de castores que hay transcurridos 10 años, calculamos: </a:t>
            </a:r>
            <a:endParaRPr sz="2200">
              <a:solidFill>
                <a:srgbClr val="111111"/>
              </a:solidFill>
              <a:latin typeface="Calibri"/>
              <a:ea typeface="Calibri"/>
              <a:cs typeface="Calibri"/>
              <a:sym typeface="Calibri"/>
            </a:endParaRPr>
          </a:p>
          <a:p>
            <a:pPr marL="457200" marR="0" lvl="0" indent="0" algn="just" rtl="0">
              <a:lnSpc>
                <a:spcPct val="115000"/>
              </a:lnSpc>
              <a:spcBef>
                <a:spcPts val="0"/>
              </a:spcBef>
              <a:spcAft>
                <a:spcPts val="0"/>
              </a:spcAft>
              <a:buNone/>
            </a:pPr>
            <a:endParaRPr sz="2200">
              <a:solidFill>
                <a:srgbClr val="11111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400"/>
              <a:buFont typeface="Arial"/>
              <a:buNone/>
            </a:pPr>
            <a:endParaRPr sz="2400">
              <a:solidFill>
                <a:srgbClr val="111111"/>
              </a:solidFill>
              <a:latin typeface="Calibri"/>
              <a:ea typeface="Calibri"/>
              <a:cs typeface="Calibri"/>
              <a:sym typeface="Calibri"/>
            </a:endParaRPr>
          </a:p>
          <a:p>
            <a:pPr marL="457200" lvl="0" indent="-368300" algn="just" rtl="0">
              <a:lnSpc>
                <a:spcPct val="115000"/>
              </a:lnSpc>
              <a:spcBef>
                <a:spcPts val="0"/>
              </a:spcBef>
              <a:spcAft>
                <a:spcPts val="0"/>
              </a:spcAft>
              <a:buClr>
                <a:srgbClr val="111111"/>
              </a:buClr>
              <a:buSzPts val="2200"/>
              <a:buFont typeface="Calibri"/>
              <a:buChar char="●"/>
            </a:pPr>
            <a:r>
              <a:rPr lang="es-419" sz="2200">
                <a:solidFill>
                  <a:srgbClr val="111111"/>
                </a:solidFill>
                <a:latin typeface="Calibri"/>
                <a:ea typeface="Calibri"/>
                <a:cs typeface="Calibri"/>
                <a:sym typeface="Calibri"/>
              </a:rPr>
              <a:t>En cambio, para encontrar el tiempo que se necesita para que la población de castores supere una cierta cantidad, tuvimos que expresar una raíz en forma de potencia. Por ejemplo, si queremos encontrar el tiempo que debe transcurrir para que la población llegue a 134 castores, calculamos:</a:t>
            </a:r>
            <a:endParaRPr sz="2200">
              <a:solidFill>
                <a:srgbClr val="111111"/>
              </a:solidFill>
              <a:latin typeface="Calibri"/>
              <a:ea typeface="Calibri"/>
              <a:cs typeface="Calibri"/>
              <a:sym typeface="Calibri"/>
            </a:endParaRPr>
          </a:p>
          <a:p>
            <a:pPr marL="0" lvl="0" indent="0" algn="just" rtl="0">
              <a:lnSpc>
                <a:spcPct val="115000"/>
              </a:lnSpc>
              <a:spcBef>
                <a:spcPts val="0"/>
              </a:spcBef>
              <a:spcAft>
                <a:spcPts val="0"/>
              </a:spcAft>
              <a:buNone/>
            </a:pPr>
            <a:endParaRPr sz="2400">
              <a:solidFill>
                <a:srgbClr val="111111"/>
              </a:solidFill>
              <a:latin typeface="Calibri"/>
              <a:ea typeface="Calibri"/>
              <a:cs typeface="Calibri"/>
              <a:sym typeface="Calibri"/>
            </a:endParaRPr>
          </a:p>
        </p:txBody>
      </p:sp>
      <p:sp>
        <p:nvSpPr>
          <p:cNvPr id="201" name="Google Shape;201;g221145bc0a5_0_5"/>
          <p:cNvSpPr txBox="1"/>
          <p:nvPr/>
        </p:nvSpPr>
        <p:spPr>
          <a:xfrm>
            <a:off x="630980" y="438100"/>
            <a:ext cx="8166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i="0" u="none" strike="noStrike" cap="none">
                <a:solidFill>
                  <a:srgbClr val="423B71"/>
                </a:solidFill>
                <a:latin typeface="Calibri"/>
                <a:ea typeface="Calibri"/>
                <a:cs typeface="Calibri"/>
                <a:sym typeface="Calibri"/>
              </a:rPr>
              <a:t>Algunas ideas y conclusiones: </a:t>
            </a:r>
            <a:endParaRPr sz="3600" b="1" i="0" u="none" strike="noStrike" cap="none">
              <a:solidFill>
                <a:srgbClr val="423B71"/>
              </a:solidFill>
              <a:latin typeface="Calibri"/>
              <a:ea typeface="Calibri"/>
              <a:cs typeface="Calibri"/>
              <a:sym typeface="Calibri"/>
            </a:endParaRPr>
          </a:p>
        </p:txBody>
      </p:sp>
      <p:pic>
        <p:nvPicPr>
          <p:cNvPr id="202" name="Google Shape;202;g221145bc0a5_0_5"/>
          <p:cNvPicPr preferRelativeResize="0"/>
          <p:nvPr/>
        </p:nvPicPr>
        <p:blipFill>
          <a:blip r:embed="rId3">
            <a:alphaModFix/>
          </a:blip>
          <a:stretch>
            <a:fillRect/>
          </a:stretch>
        </p:blipFill>
        <p:spPr>
          <a:xfrm>
            <a:off x="4535668" y="2793000"/>
            <a:ext cx="2505075" cy="495300"/>
          </a:xfrm>
          <a:prstGeom prst="rect">
            <a:avLst/>
          </a:prstGeom>
          <a:noFill/>
          <a:ln>
            <a:noFill/>
          </a:ln>
        </p:spPr>
      </p:pic>
      <p:pic>
        <p:nvPicPr>
          <p:cNvPr id="203" name="Google Shape;203;g221145bc0a5_0_5"/>
          <p:cNvPicPr preferRelativeResize="0"/>
          <p:nvPr/>
        </p:nvPicPr>
        <p:blipFill>
          <a:blip r:embed="rId4">
            <a:alphaModFix/>
          </a:blip>
          <a:stretch>
            <a:fillRect/>
          </a:stretch>
        </p:blipFill>
        <p:spPr>
          <a:xfrm>
            <a:off x="4302206" y="4996706"/>
            <a:ext cx="6290625" cy="1456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21145bc0a5_0_0"/>
          <p:cNvSpPr txBox="1"/>
          <p:nvPr/>
        </p:nvSpPr>
        <p:spPr>
          <a:xfrm>
            <a:off x="630980" y="438100"/>
            <a:ext cx="8166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i="0" u="none" strike="noStrike" cap="none">
                <a:solidFill>
                  <a:srgbClr val="423B71"/>
                </a:solidFill>
                <a:latin typeface="Calibri"/>
                <a:ea typeface="Calibri"/>
                <a:cs typeface="Calibri"/>
                <a:sym typeface="Calibri"/>
              </a:rPr>
              <a:t>Algunas ideas y conclusiones: </a:t>
            </a:r>
            <a:endParaRPr sz="3600" b="1" i="0" u="none" strike="noStrike" cap="none">
              <a:solidFill>
                <a:srgbClr val="423B71"/>
              </a:solidFill>
              <a:latin typeface="Calibri"/>
              <a:ea typeface="Calibri"/>
              <a:cs typeface="Calibri"/>
              <a:sym typeface="Calibri"/>
            </a:endParaRPr>
          </a:p>
        </p:txBody>
      </p:sp>
      <p:sp>
        <p:nvSpPr>
          <p:cNvPr id="209" name="Google Shape;209;g221145bc0a5_0_0"/>
          <p:cNvSpPr/>
          <p:nvPr/>
        </p:nvSpPr>
        <p:spPr>
          <a:xfrm>
            <a:off x="365025" y="1613775"/>
            <a:ext cx="11227800" cy="4560600"/>
          </a:xfrm>
          <a:prstGeom prst="rect">
            <a:avLst/>
          </a:prstGeom>
          <a:noFill/>
          <a:ln>
            <a:noFill/>
          </a:ln>
        </p:spPr>
        <p:txBody>
          <a:bodyPr spcFirstLastPara="1" wrap="square" lIns="91425" tIns="91425" rIns="91425" bIns="91425" anchor="t" anchorCtr="0">
            <a:noAutofit/>
          </a:bodyPr>
          <a:lstStyle/>
          <a:p>
            <a:pPr marL="457200" lvl="0" indent="-361950" algn="just" rtl="0">
              <a:lnSpc>
                <a:spcPct val="115000"/>
              </a:lnSpc>
              <a:spcBef>
                <a:spcPts val="0"/>
              </a:spcBef>
              <a:spcAft>
                <a:spcPts val="0"/>
              </a:spcAft>
              <a:buClr>
                <a:schemeClr val="dk1"/>
              </a:buClr>
              <a:buSzPts val="2100"/>
              <a:buFont typeface="Calibri"/>
              <a:buChar char="●"/>
            </a:pPr>
            <a:r>
              <a:rPr lang="es-419" sz="2400">
                <a:solidFill>
                  <a:schemeClr val="dk1"/>
                </a:solidFill>
                <a:latin typeface="Calibri"/>
                <a:ea typeface="Calibri"/>
                <a:cs typeface="Calibri"/>
                <a:sym typeface="Calibri"/>
              </a:rPr>
              <a:t>Se espera que con la aplicación de medidas de mitigación y monitoreo desde el año 2018 en adelante, efectivamente se pueda reducir el ritmo de crecimiento de la población de castores que se ha observado desde su introducción.</a:t>
            </a:r>
            <a:endParaRPr sz="2400" b="0" i="0" u="none" strike="noStrike" cap="none">
              <a:solidFill>
                <a:schemeClr val="dk1"/>
              </a:solidFill>
              <a:latin typeface="Calibri"/>
              <a:ea typeface="Calibri"/>
              <a:cs typeface="Calibri"/>
              <a:sym typeface="Calibri"/>
            </a:endParaRPr>
          </a:p>
          <a:p>
            <a:pPr marL="0" marR="0" lvl="0" indent="0" algn="just" rtl="0">
              <a:lnSpc>
                <a:spcPct val="115000"/>
              </a:lnSpc>
              <a:spcBef>
                <a:spcPts val="10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361950" algn="just" rtl="0">
              <a:lnSpc>
                <a:spcPct val="115000"/>
              </a:lnSpc>
              <a:spcBef>
                <a:spcPts val="1000"/>
              </a:spcBef>
              <a:spcAft>
                <a:spcPts val="0"/>
              </a:spcAft>
              <a:buClr>
                <a:schemeClr val="dk1"/>
              </a:buClr>
              <a:buSzPts val="2100"/>
              <a:buFont typeface="Calibri"/>
              <a:buChar char="●"/>
            </a:pPr>
            <a:r>
              <a:rPr lang="es-419" sz="2400">
                <a:solidFill>
                  <a:schemeClr val="dk1"/>
                </a:solidFill>
                <a:latin typeface="Calibri"/>
                <a:ea typeface="Calibri"/>
                <a:cs typeface="Calibri"/>
                <a:sym typeface="Calibri"/>
              </a:rPr>
              <a:t>Cabe destacar que es importante controlar la población de castores en Tierra del Fuego porque su introducción ha causado graves daños al ecosistema. Los castores son una especie exótica invasora que no existía en la región antes de su introducción por parte de los humanos en el siglo XX y que se espera que se controle definitivamente a largo plazo.</a:t>
            </a:r>
            <a:endParaRPr sz="2400">
              <a:solidFill>
                <a:schemeClr val="dk1"/>
              </a:solidFill>
              <a:latin typeface="Calibri"/>
              <a:ea typeface="Calibri"/>
              <a:cs typeface="Calibri"/>
              <a:sym typeface="Calibri"/>
            </a:endParaRPr>
          </a:p>
          <a:p>
            <a:pPr marL="457200" marR="0" lvl="0" indent="0" algn="just" rtl="0">
              <a:lnSpc>
                <a:spcPct val="115000"/>
              </a:lnSpc>
              <a:spcBef>
                <a:spcPts val="10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pic>
        <p:nvPicPr>
          <p:cNvPr id="210" name="Google Shape;210;g221145bc0a5_0_0"/>
          <p:cNvPicPr preferRelativeResize="0"/>
          <p:nvPr/>
        </p:nvPicPr>
        <p:blipFill>
          <a:blip r:embed="rId3">
            <a:alphaModFix/>
          </a:blip>
          <a:stretch>
            <a:fillRect/>
          </a:stretch>
        </p:blipFill>
        <p:spPr>
          <a:xfrm>
            <a:off x="10804875" y="5448850"/>
            <a:ext cx="1127950" cy="11287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6" name="Google Shape;216;p28"/>
          <p:cNvSpPr txBox="1"/>
          <p:nvPr/>
        </p:nvSpPr>
        <p:spPr>
          <a:xfrm>
            <a:off x="778271" y="3101314"/>
            <a:ext cx="109014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419" sz="4400" b="1">
                <a:solidFill>
                  <a:schemeClr val="lt1"/>
                </a:solidFill>
                <a:latin typeface="Calibri"/>
                <a:ea typeface="Calibri"/>
                <a:cs typeface="Calibri"/>
                <a:sym typeface="Calibri"/>
              </a:rPr>
              <a:t>Control de l</a:t>
            </a:r>
            <a:r>
              <a:rPr lang="es-419" sz="4400" b="1" i="0" u="none" strike="noStrike" cap="none">
                <a:solidFill>
                  <a:schemeClr val="lt1"/>
                </a:solidFill>
                <a:latin typeface="Calibri"/>
                <a:ea typeface="Calibri"/>
                <a:cs typeface="Calibri"/>
                <a:sym typeface="Calibri"/>
              </a:rPr>
              <a:t>a población de castores</a:t>
            </a:r>
            <a:endParaRPr sz="4400" b="1"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p:nvPr/>
        </p:nvSpPr>
        <p:spPr>
          <a:xfrm>
            <a:off x="379150" y="338225"/>
            <a:ext cx="23211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i="0" u="none" strike="noStrike" cap="none">
                <a:solidFill>
                  <a:srgbClr val="423B71"/>
                </a:solidFill>
                <a:latin typeface="Calibri"/>
                <a:ea typeface="Calibri"/>
                <a:cs typeface="Calibri"/>
                <a:sym typeface="Calibri"/>
              </a:rPr>
              <a:t>Infografía</a:t>
            </a:r>
            <a:r>
              <a:rPr lang="es-419"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pic>
        <p:nvPicPr>
          <p:cNvPr id="92" name="Google Shape;92;p2"/>
          <p:cNvPicPr preferRelativeResize="0"/>
          <p:nvPr/>
        </p:nvPicPr>
        <p:blipFill>
          <a:blip r:embed="rId3">
            <a:alphaModFix/>
          </a:blip>
          <a:stretch>
            <a:fillRect/>
          </a:stretch>
        </p:blipFill>
        <p:spPr>
          <a:xfrm>
            <a:off x="4262625" y="286249"/>
            <a:ext cx="3971150" cy="628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21c4d409464_0_0"/>
          <p:cNvSpPr txBox="1"/>
          <p:nvPr/>
        </p:nvSpPr>
        <p:spPr>
          <a:xfrm>
            <a:off x="693905" y="887000"/>
            <a:ext cx="5525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i="0" u="none" strike="noStrike" cap="none">
                <a:solidFill>
                  <a:srgbClr val="423B71"/>
                </a:solidFill>
                <a:latin typeface="Calibri"/>
                <a:ea typeface="Calibri"/>
                <a:cs typeface="Calibri"/>
                <a:sym typeface="Calibri"/>
              </a:rPr>
              <a:t>Para comenzar…</a:t>
            </a:r>
            <a:endParaRPr sz="3600" b="1" i="0" u="none" strike="noStrike" cap="none">
              <a:solidFill>
                <a:srgbClr val="423B71"/>
              </a:solidFill>
              <a:latin typeface="Calibri"/>
              <a:ea typeface="Calibri"/>
              <a:cs typeface="Calibri"/>
              <a:sym typeface="Calibri"/>
            </a:endParaRPr>
          </a:p>
        </p:txBody>
      </p:sp>
      <p:sp>
        <p:nvSpPr>
          <p:cNvPr id="98" name="Google Shape;98;g21c4d409464_0_0"/>
          <p:cNvSpPr txBox="1"/>
          <p:nvPr/>
        </p:nvSpPr>
        <p:spPr>
          <a:xfrm>
            <a:off x="449550" y="1533500"/>
            <a:ext cx="6368400" cy="571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800" b="0" i="0" u="none" strike="noStrike" cap="none">
              <a:solidFill>
                <a:schemeClr val="dk1"/>
              </a:solidFill>
              <a:latin typeface="Calibri"/>
              <a:ea typeface="Calibri"/>
              <a:cs typeface="Calibri"/>
              <a:sym typeface="Calibri"/>
            </a:endParaRPr>
          </a:p>
          <a:p>
            <a:pPr marL="914400" marR="0" lvl="0" indent="-400050" algn="just" rtl="0">
              <a:lnSpc>
                <a:spcPct val="115000"/>
              </a:lnSpc>
              <a:spcBef>
                <a:spcPts val="0"/>
              </a:spcBef>
              <a:spcAft>
                <a:spcPts val="0"/>
              </a:spcAft>
              <a:buClr>
                <a:schemeClr val="dk1"/>
              </a:buClr>
              <a:buSzPts val="2700"/>
              <a:buFont typeface="Calibri"/>
              <a:buChar char="●"/>
            </a:pPr>
            <a:r>
              <a:rPr lang="es-419" sz="2700" b="0" i="0" u="none" strike="noStrike" cap="none">
                <a:solidFill>
                  <a:schemeClr val="dk1"/>
                </a:solidFill>
                <a:latin typeface="Calibri"/>
                <a:ea typeface="Calibri"/>
                <a:cs typeface="Calibri"/>
                <a:sym typeface="Calibri"/>
              </a:rPr>
              <a:t>¿</a:t>
            </a:r>
            <a:r>
              <a:rPr lang="es-419" sz="2700">
                <a:solidFill>
                  <a:schemeClr val="dk1"/>
                </a:solidFill>
                <a:latin typeface="Calibri"/>
                <a:ea typeface="Calibri"/>
                <a:cs typeface="Calibri"/>
                <a:sym typeface="Calibri"/>
              </a:rPr>
              <a:t>Recuerdan la actividad anterior sobre la población de castores</a:t>
            </a:r>
            <a:r>
              <a:rPr lang="es-419" sz="2700" b="0" i="0" u="none" strike="noStrike" cap="none">
                <a:solidFill>
                  <a:schemeClr val="dk1"/>
                </a:solidFill>
                <a:latin typeface="Calibri"/>
                <a:ea typeface="Calibri"/>
                <a:cs typeface="Calibri"/>
                <a:sym typeface="Calibri"/>
              </a:rPr>
              <a:t>?</a:t>
            </a:r>
            <a:endParaRPr sz="27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2700"/>
              <a:buFont typeface="Arial"/>
              <a:buNone/>
            </a:pPr>
            <a:r>
              <a:rPr lang="es-419" sz="2700" b="0" i="0" u="none" strike="noStrike" cap="none">
                <a:solidFill>
                  <a:schemeClr val="dk1"/>
                </a:solidFill>
                <a:latin typeface="Calibri"/>
                <a:ea typeface="Calibri"/>
                <a:cs typeface="Calibri"/>
                <a:sym typeface="Calibri"/>
              </a:rPr>
              <a:t>  </a:t>
            </a:r>
            <a:endParaRPr sz="2700" b="0" i="0" u="none" strike="noStrike" cap="none">
              <a:solidFill>
                <a:schemeClr val="dk1"/>
              </a:solidFill>
              <a:latin typeface="Calibri"/>
              <a:ea typeface="Calibri"/>
              <a:cs typeface="Calibri"/>
              <a:sym typeface="Calibri"/>
            </a:endParaRPr>
          </a:p>
          <a:p>
            <a:pPr marL="914400" marR="0" lvl="0" indent="-400050" algn="just" rtl="0">
              <a:lnSpc>
                <a:spcPct val="115000"/>
              </a:lnSpc>
              <a:spcBef>
                <a:spcPts val="0"/>
              </a:spcBef>
              <a:spcAft>
                <a:spcPts val="0"/>
              </a:spcAft>
              <a:buClr>
                <a:schemeClr val="dk1"/>
              </a:buClr>
              <a:buSzPts val="2700"/>
              <a:buFont typeface="Calibri"/>
              <a:buChar char="●"/>
            </a:pPr>
            <a:r>
              <a:rPr lang="es-419" sz="2700" b="0" i="0" u="none" strike="noStrike" cap="none">
                <a:solidFill>
                  <a:schemeClr val="dk1"/>
                </a:solidFill>
                <a:latin typeface="Calibri"/>
                <a:ea typeface="Calibri"/>
                <a:cs typeface="Calibri"/>
                <a:sym typeface="Calibri"/>
              </a:rPr>
              <a:t>¿Por qué </a:t>
            </a:r>
            <a:r>
              <a:rPr lang="es-419" sz="2700">
                <a:solidFill>
                  <a:schemeClr val="dk1"/>
                </a:solidFill>
                <a:latin typeface="Calibri"/>
                <a:ea typeface="Calibri"/>
                <a:cs typeface="Calibri"/>
                <a:sym typeface="Calibri"/>
              </a:rPr>
              <a:t>se debe controlar al Castor</a:t>
            </a:r>
            <a:r>
              <a:rPr lang="es-419" sz="2700" b="0" i="0" u="none" strike="noStrike" cap="none">
                <a:solidFill>
                  <a:schemeClr val="dk1"/>
                </a:solidFill>
                <a:latin typeface="Calibri"/>
                <a:ea typeface="Calibri"/>
                <a:cs typeface="Calibri"/>
                <a:sym typeface="Calibri"/>
              </a:rPr>
              <a:t>?</a:t>
            </a:r>
            <a:endParaRPr sz="27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None/>
            </a:pPr>
            <a:endParaRPr sz="2700">
              <a:solidFill>
                <a:schemeClr val="dk1"/>
              </a:solidFill>
              <a:latin typeface="Calibri"/>
              <a:ea typeface="Calibri"/>
              <a:cs typeface="Calibri"/>
              <a:sym typeface="Calibri"/>
            </a:endParaRPr>
          </a:p>
          <a:p>
            <a:pPr marL="914400" marR="0" lvl="0" indent="-400050" algn="just" rtl="0">
              <a:lnSpc>
                <a:spcPct val="115000"/>
              </a:lnSpc>
              <a:spcBef>
                <a:spcPts val="0"/>
              </a:spcBef>
              <a:spcAft>
                <a:spcPts val="0"/>
              </a:spcAft>
              <a:buClr>
                <a:schemeClr val="dk1"/>
              </a:buClr>
              <a:buSzPts val="2700"/>
              <a:buFont typeface="Calibri"/>
              <a:buChar char="●"/>
            </a:pPr>
            <a:r>
              <a:rPr lang="es-419" sz="2700">
                <a:solidFill>
                  <a:schemeClr val="dk1"/>
                </a:solidFill>
                <a:latin typeface="Calibri"/>
                <a:ea typeface="Calibri"/>
                <a:cs typeface="Calibri"/>
                <a:sym typeface="Calibri"/>
              </a:rPr>
              <a:t>¿Qué medidas se podrían tomar para controlar esta especie exótica invasora?</a:t>
            </a:r>
            <a:endParaRPr sz="27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700">
              <a:solidFill>
                <a:schemeClr val="dk1"/>
              </a:solidFill>
              <a:latin typeface="Calibri"/>
              <a:ea typeface="Calibri"/>
              <a:cs typeface="Calibri"/>
              <a:sym typeface="Calibri"/>
            </a:endParaRPr>
          </a:p>
        </p:txBody>
      </p:sp>
      <p:pic>
        <p:nvPicPr>
          <p:cNvPr id="99" name="Google Shape;99;g21c4d409464_0_0"/>
          <p:cNvPicPr preferRelativeResize="0"/>
          <p:nvPr/>
        </p:nvPicPr>
        <p:blipFill>
          <a:blip r:embed="rId3">
            <a:alphaModFix/>
          </a:blip>
          <a:stretch>
            <a:fillRect/>
          </a:stretch>
        </p:blipFill>
        <p:spPr>
          <a:xfrm>
            <a:off x="7616250" y="1623950"/>
            <a:ext cx="4054376" cy="4057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2ab6b5be71_1_2"/>
          <p:cNvSpPr txBox="1"/>
          <p:nvPr/>
        </p:nvSpPr>
        <p:spPr>
          <a:xfrm>
            <a:off x="668450" y="1765125"/>
            <a:ext cx="11399100" cy="4459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s-419" sz="2300">
                <a:solidFill>
                  <a:schemeClr val="dk1"/>
                </a:solidFill>
                <a:latin typeface="Calibri"/>
                <a:ea typeface="Calibri"/>
                <a:cs typeface="Calibri"/>
                <a:sym typeface="Calibri"/>
              </a:rPr>
              <a:t>Teniendo en cuenta el plan de mitigación integral de la población de castores en Tierra del Fuego, se ha establecido el siguiente modelo que permite proyectar su crecimiento</a:t>
            </a:r>
            <a:r>
              <a:rPr lang="es-419" sz="1200">
                <a:solidFill>
                  <a:schemeClr val="dk1"/>
                </a:solidFill>
                <a:latin typeface="Calibri"/>
                <a:ea typeface="Calibri"/>
                <a:cs typeface="Calibri"/>
                <a:sym typeface="Calibri"/>
              </a:rPr>
              <a:t>. </a:t>
            </a:r>
            <a:r>
              <a:rPr lang="es-419" sz="2300" b="0" i="0" u="none" strike="noStrike" cap="none">
                <a:solidFill>
                  <a:schemeClr val="dk1"/>
                </a:solidFill>
                <a:latin typeface="Calibri"/>
                <a:ea typeface="Calibri"/>
                <a:cs typeface="Calibri"/>
                <a:sym typeface="Calibri"/>
              </a:rPr>
              <a:t> </a:t>
            </a:r>
            <a:endParaRPr sz="23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3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s-419" sz="2300" b="0" i="0" u="none" strike="noStrike" cap="none">
                <a:solidFill>
                  <a:schemeClr val="dk1"/>
                </a:solidFill>
                <a:latin typeface="Calibri"/>
                <a:ea typeface="Calibri"/>
                <a:cs typeface="Calibri"/>
                <a:sym typeface="Calibri"/>
              </a:rPr>
              <a:t>El aumento de </a:t>
            </a:r>
            <a:r>
              <a:rPr lang="es-419" sz="2300">
                <a:solidFill>
                  <a:schemeClr val="dk1"/>
                </a:solidFill>
                <a:latin typeface="Calibri"/>
                <a:ea typeface="Calibri"/>
                <a:cs typeface="Calibri"/>
                <a:sym typeface="Calibri"/>
              </a:rPr>
              <a:t>la</a:t>
            </a:r>
            <a:r>
              <a:rPr lang="es-419" sz="2300" b="0" i="0" u="none" strike="noStrike" cap="none">
                <a:solidFill>
                  <a:schemeClr val="dk1"/>
                </a:solidFill>
                <a:latin typeface="Calibri"/>
                <a:ea typeface="Calibri"/>
                <a:cs typeface="Calibri"/>
                <a:sym typeface="Calibri"/>
              </a:rPr>
              <a:t> población de castores, se expresa con el siguiente modelo: </a:t>
            </a:r>
            <a:endParaRPr sz="1500" b="0" i="0" u="none" strike="noStrike" cap="none">
              <a:solidFill>
                <a:srgbClr val="0000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s-419" sz="2200" i="1">
                <a:solidFill>
                  <a:schemeClr val="dk1"/>
                </a:solidFill>
                <a:latin typeface="Calibri"/>
                <a:ea typeface="Calibri"/>
                <a:cs typeface="Calibri"/>
                <a:sym typeface="Calibri"/>
              </a:rPr>
              <a:t>C</a:t>
            </a:r>
            <a:r>
              <a:rPr lang="es-419" sz="2200" b="0" i="0" u="none" strike="noStrike" cap="none">
                <a:solidFill>
                  <a:schemeClr val="dk1"/>
                </a:solidFill>
                <a:latin typeface="Calibri"/>
                <a:ea typeface="Calibri"/>
                <a:cs typeface="Calibri"/>
                <a:sym typeface="Calibri"/>
              </a:rPr>
              <a:t>  representa la cantidad de castores (en miles)</a:t>
            </a:r>
            <a:endParaRPr sz="2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s-419" sz="2200" i="1">
                <a:solidFill>
                  <a:schemeClr val="dk1"/>
                </a:solidFill>
                <a:latin typeface="Calibri"/>
                <a:ea typeface="Calibri"/>
                <a:cs typeface="Calibri"/>
                <a:sym typeface="Calibri"/>
              </a:rPr>
              <a:t>m</a:t>
            </a:r>
            <a:r>
              <a:rPr lang="es-419" sz="2200" b="0" i="0" u="none" strike="noStrike" cap="none">
                <a:solidFill>
                  <a:schemeClr val="dk1"/>
                </a:solidFill>
                <a:latin typeface="Calibri"/>
                <a:ea typeface="Calibri"/>
                <a:cs typeface="Calibri"/>
                <a:sym typeface="Calibri"/>
              </a:rPr>
              <a:t>  representa el tiempo transcurrido en años desde </a:t>
            </a:r>
            <a:r>
              <a:rPr lang="es-419" sz="2200">
                <a:solidFill>
                  <a:schemeClr val="dk1"/>
                </a:solidFill>
                <a:latin typeface="Calibri"/>
                <a:ea typeface="Calibri"/>
                <a:cs typeface="Calibri"/>
                <a:sym typeface="Calibri"/>
              </a:rPr>
              <a:t>el 2018</a:t>
            </a:r>
            <a:endParaRPr sz="2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s-419" sz="2200" i="1">
                <a:solidFill>
                  <a:schemeClr val="dk1"/>
                </a:solidFill>
                <a:latin typeface="Calibri"/>
                <a:ea typeface="Calibri"/>
                <a:cs typeface="Calibri"/>
                <a:sym typeface="Calibri"/>
              </a:rPr>
              <a:t>132</a:t>
            </a:r>
            <a:r>
              <a:rPr lang="es-419" sz="2200" b="0" i="1" u="none" strike="noStrike" cap="none">
                <a:solidFill>
                  <a:schemeClr val="dk1"/>
                </a:solidFill>
                <a:latin typeface="Calibri"/>
                <a:ea typeface="Calibri"/>
                <a:cs typeface="Calibri"/>
                <a:sym typeface="Calibri"/>
              </a:rPr>
              <a:t> </a:t>
            </a:r>
            <a:r>
              <a:rPr lang="es-419" sz="2200" b="0" i="0" u="none" strike="noStrike" cap="none">
                <a:solidFill>
                  <a:schemeClr val="dk1"/>
                </a:solidFill>
                <a:latin typeface="Calibri"/>
                <a:ea typeface="Calibri"/>
                <a:cs typeface="Calibri"/>
                <a:sym typeface="Calibri"/>
              </a:rPr>
              <a:t> representa la cantidad </a:t>
            </a:r>
            <a:r>
              <a:rPr lang="es-419" sz="2200">
                <a:solidFill>
                  <a:schemeClr val="dk1"/>
                </a:solidFill>
                <a:latin typeface="Calibri"/>
                <a:ea typeface="Calibri"/>
                <a:cs typeface="Calibri"/>
                <a:sym typeface="Calibri"/>
              </a:rPr>
              <a:t>inicial</a:t>
            </a:r>
            <a:r>
              <a:rPr lang="es-419" sz="2200" b="0" i="0" u="none" strike="noStrike" cap="none">
                <a:solidFill>
                  <a:schemeClr val="dk1"/>
                </a:solidFill>
                <a:latin typeface="Calibri"/>
                <a:ea typeface="Calibri"/>
                <a:cs typeface="Calibri"/>
                <a:sym typeface="Calibri"/>
              </a:rPr>
              <a:t> de castores (en miles</a:t>
            </a:r>
            <a:r>
              <a:rPr lang="es-419" sz="2200">
                <a:solidFill>
                  <a:schemeClr val="dk1"/>
                </a:solidFill>
                <a:latin typeface="Calibri"/>
                <a:ea typeface="Calibri"/>
                <a:cs typeface="Calibri"/>
                <a:sym typeface="Calibri"/>
              </a:rPr>
              <a:t>)</a:t>
            </a:r>
            <a:r>
              <a:rPr lang="es-419" sz="2200" b="0" i="0" u="none" strike="noStrike" cap="none">
                <a:solidFill>
                  <a:schemeClr val="dk1"/>
                </a:solidFill>
                <a:latin typeface="Calibri"/>
                <a:ea typeface="Calibri"/>
                <a:cs typeface="Calibri"/>
                <a:sym typeface="Calibri"/>
              </a:rPr>
              <a:t>.  </a:t>
            </a:r>
            <a:endParaRPr sz="2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s-419"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
        <p:nvSpPr>
          <p:cNvPr id="105" name="Google Shape;105;g22ab6b5be71_1_2"/>
          <p:cNvSpPr txBox="1"/>
          <p:nvPr/>
        </p:nvSpPr>
        <p:spPr>
          <a:xfrm>
            <a:off x="1762155" y="313650"/>
            <a:ext cx="81660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419" sz="3600" b="1" i="0" u="none" strike="noStrike" cap="none">
                <a:solidFill>
                  <a:srgbClr val="423B71"/>
                </a:solidFill>
                <a:latin typeface="Calibri"/>
                <a:ea typeface="Calibri"/>
                <a:cs typeface="Calibri"/>
                <a:sym typeface="Calibri"/>
              </a:rPr>
              <a:t>Situació</a:t>
            </a:r>
            <a:r>
              <a:rPr lang="es-419" sz="3600" b="1">
                <a:solidFill>
                  <a:srgbClr val="423B71"/>
                </a:solidFill>
                <a:latin typeface="Calibri"/>
                <a:ea typeface="Calibri"/>
                <a:cs typeface="Calibri"/>
                <a:sym typeface="Calibri"/>
              </a:rPr>
              <a:t>n “Control de l</a:t>
            </a:r>
            <a:r>
              <a:rPr lang="es-419" sz="3600" b="1" i="0" u="none" strike="noStrike" cap="none">
                <a:solidFill>
                  <a:srgbClr val="423B71"/>
                </a:solidFill>
                <a:latin typeface="Calibri"/>
                <a:ea typeface="Calibri"/>
                <a:cs typeface="Calibri"/>
                <a:sym typeface="Calibri"/>
              </a:rPr>
              <a:t>a población de castores</a:t>
            </a:r>
            <a:r>
              <a:rPr lang="es-419" sz="3600" b="1">
                <a:solidFill>
                  <a:srgbClr val="423B71"/>
                </a:solidFill>
                <a:latin typeface="Calibri"/>
                <a:ea typeface="Calibri"/>
                <a:cs typeface="Calibri"/>
                <a:sym typeface="Calibri"/>
              </a:rPr>
              <a:t>”</a:t>
            </a:r>
            <a:endParaRPr sz="3600" b="1" i="0" u="none" strike="noStrike" cap="none">
              <a:solidFill>
                <a:srgbClr val="423B71"/>
              </a:solidFill>
              <a:latin typeface="Calibri"/>
              <a:ea typeface="Calibri"/>
              <a:cs typeface="Calibri"/>
              <a:sym typeface="Calibri"/>
            </a:endParaRPr>
          </a:p>
        </p:txBody>
      </p:sp>
      <p:pic>
        <p:nvPicPr>
          <p:cNvPr id="106" name="Google Shape;106;g22ab6b5be71_1_2"/>
          <p:cNvPicPr preferRelativeResize="0"/>
          <p:nvPr/>
        </p:nvPicPr>
        <p:blipFill>
          <a:blip r:embed="rId3">
            <a:alphaModFix/>
          </a:blip>
          <a:stretch>
            <a:fillRect/>
          </a:stretch>
        </p:blipFill>
        <p:spPr>
          <a:xfrm>
            <a:off x="3625000" y="3556825"/>
            <a:ext cx="5201675" cy="875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005e573a36_0_13"/>
          <p:cNvSpPr txBox="1"/>
          <p:nvPr/>
        </p:nvSpPr>
        <p:spPr>
          <a:xfrm>
            <a:off x="1616255" y="300400"/>
            <a:ext cx="8166000" cy="12006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600"/>
              <a:buFont typeface="Arial"/>
              <a:buNone/>
            </a:pPr>
            <a:r>
              <a:rPr lang="es-419" sz="3600" b="1">
                <a:solidFill>
                  <a:srgbClr val="423B71"/>
                </a:solidFill>
                <a:latin typeface="Calibri"/>
                <a:ea typeface="Calibri"/>
                <a:cs typeface="Calibri"/>
                <a:sym typeface="Calibri"/>
              </a:rPr>
              <a:t>Situación “Control de la población de castores”</a:t>
            </a:r>
            <a:endParaRPr sz="3600" b="1" i="0" u="none" strike="noStrike" cap="none">
              <a:solidFill>
                <a:srgbClr val="423B71"/>
              </a:solidFill>
              <a:latin typeface="Calibri"/>
              <a:ea typeface="Calibri"/>
              <a:cs typeface="Calibri"/>
              <a:sym typeface="Calibri"/>
            </a:endParaRPr>
          </a:p>
        </p:txBody>
      </p:sp>
      <p:sp>
        <p:nvSpPr>
          <p:cNvPr id="112" name="Google Shape;112;g2005e573a36_0_13"/>
          <p:cNvSpPr txBox="1"/>
          <p:nvPr/>
        </p:nvSpPr>
        <p:spPr>
          <a:xfrm>
            <a:off x="493950" y="3986050"/>
            <a:ext cx="11204100" cy="1353000"/>
          </a:xfrm>
          <a:prstGeom prst="rect">
            <a:avLst/>
          </a:prstGeom>
          <a:noFill/>
          <a:ln>
            <a:noFill/>
          </a:ln>
        </p:spPr>
        <p:txBody>
          <a:bodyPr spcFirstLastPara="1" wrap="square" lIns="91425" tIns="91425" rIns="91425" bIns="91425" anchor="t" anchorCtr="0">
            <a:spAutoFit/>
          </a:bodyPr>
          <a:lstStyle/>
          <a:p>
            <a:pPr marL="457200" marR="0" lvl="0" indent="-374650" algn="l" rtl="0">
              <a:lnSpc>
                <a:spcPct val="115000"/>
              </a:lnSpc>
              <a:spcBef>
                <a:spcPts val="0"/>
              </a:spcBef>
              <a:spcAft>
                <a:spcPts val="0"/>
              </a:spcAft>
              <a:buClr>
                <a:schemeClr val="dk1"/>
              </a:buClr>
              <a:buSzPts val="2300"/>
              <a:buFont typeface="Calibri"/>
              <a:buAutoNum type="arabicPeriod"/>
            </a:pPr>
            <a:r>
              <a:rPr lang="es-419" sz="2300">
                <a:solidFill>
                  <a:schemeClr val="dk1"/>
                </a:solidFill>
                <a:latin typeface="Calibri"/>
                <a:ea typeface="Calibri"/>
                <a:cs typeface="Calibri"/>
                <a:sym typeface="Calibri"/>
              </a:rPr>
              <a:t>¿Qué valores puede adoptar P ?</a:t>
            </a:r>
            <a:endParaRPr sz="2300">
              <a:solidFill>
                <a:schemeClr val="dk1"/>
              </a:solidFill>
              <a:latin typeface="Calibri"/>
              <a:ea typeface="Calibri"/>
              <a:cs typeface="Calibri"/>
              <a:sym typeface="Calibri"/>
            </a:endParaRPr>
          </a:p>
          <a:p>
            <a:pPr marL="457200" marR="0" lvl="0" indent="-374650" algn="l" rtl="0">
              <a:lnSpc>
                <a:spcPct val="115000"/>
              </a:lnSpc>
              <a:spcBef>
                <a:spcPts val="0"/>
              </a:spcBef>
              <a:spcAft>
                <a:spcPts val="0"/>
              </a:spcAft>
              <a:buClr>
                <a:schemeClr val="dk1"/>
              </a:buClr>
              <a:buSzPts val="2300"/>
              <a:buFont typeface="Calibri"/>
              <a:buAutoNum type="arabicPeriod"/>
            </a:pPr>
            <a:r>
              <a:rPr lang="es-419" sz="2300">
                <a:solidFill>
                  <a:schemeClr val="dk1"/>
                </a:solidFill>
                <a:latin typeface="Calibri"/>
                <a:ea typeface="Calibri"/>
                <a:cs typeface="Calibri"/>
                <a:sym typeface="Calibri"/>
              </a:rPr>
              <a:t>¿Qué valores puede adoptar m? </a:t>
            </a:r>
            <a:endParaRPr sz="2300">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Calibri"/>
              <a:buAutoNum type="arabicPeriod"/>
            </a:pPr>
            <a:r>
              <a:rPr lang="es-419" sz="2300">
                <a:solidFill>
                  <a:schemeClr val="dk1"/>
                </a:solidFill>
                <a:latin typeface="Calibri"/>
                <a:ea typeface="Calibri"/>
                <a:cs typeface="Calibri"/>
                <a:sym typeface="Calibri"/>
              </a:rPr>
              <a:t>¿Qué sucederá con el número de castores a medida que pasen los años?</a:t>
            </a:r>
            <a:r>
              <a:rPr lang="es-419" sz="1300">
                <a:solidFill>
                  <a:schemeClr val="dk1"/>
                </a:solidFill>
                <a:latin typeface="Calibri"/>
                <a:ea typeface="Calibri"/>
                <a:cs typeface="Calibri"/>
                <a:sym typeface="Calibri"/>
              </a:rPr>
              <a:t> </a:t>
            </a:r>
            <a:endParaRPr sz="2500">
              <a:solidFill>
                <a:schemeClr val="dk1"/>
              </a:solidFill>
              <a:latin typeface="Calibri"/>
              <a:ea typeface="Calibri"/>
              <a:cs typeface="Calibri"/>
              <a:sym typeface="Calibri"/>
            </a:endParaRPr>
          </a:p>
        </p:txBody>
      </p:sp>
      <p:sp>
        <p:nvSpPr>
          <p:cNvPr id="113" name="Google Shape;113;g2005e573a36_0_13"/>
          <p:cNvSpPr txBox="1"/>
          <p:nvPr/>
        </p:nvSpPr>
        <p:spPr>
          <a:xfrm>
            <a:off x="270080" y="1688663"/>
            <a:ext cx="5525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2800" b="1" i="0" u="none" strike="noStrike" cap="none">
                <a:solidFill>
                  <a:srgbClr val="423B71"/>
                </a:solidFill>
                <a:latin typeface="Calibri"/>
                <a:ea typeface="Calibri"/>
                <a:cs typeface="Calibri"/>
                <a:sym typeface="Calibri"/>
              </a:rPr>
              <a:t>Analicemos el modelo: </a:t>
            </a:r>
            <a:endParaRPr sz="2800" b="1" i="0" u="none" strike="noStrike" cap="none">
              <a:solidFill>
                <a:srgbClr val="423B71"/>
              </a:solidFill>
              <a:latin typeface="Calibri"/>
              <a:ea typeface="Calibri"/>
              <a:cs typeface="Calibri"/>
              <a:sym typeface="Calibri"/>
            </a:endParaRPr>
          </a:p>
        </p:txBody>
      </p:sp>
      <p:pic>
        <p:nvPicPr>
          <p:cNvPr id="114" name="Google Shape;114;g2005e573a36_0_13"/>
          <p:cNvPicPr preferRelativeResize="0"/>
          <p:nvPr/>
        </p:nvPicPr>
        <p:blipFill>
          <a:blip r:embed="rId3">
            <a:alphaModFix/>
          </a:blip>
          <a:stretch>
            <a:fillRect/>
          </a:stretch>
        </p:blipFill>
        <p:spPr>
          <a:xfrm>
            <a:off x="3625000" y="2490025"/>
            <a:ext cx="5201675" cy="87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005e573a36_0_40"/>
          <p:cNvSpPr txBox="1"/>
          <p:nvPr/>
        </p:nvSpPr>
        <p:spPr>
          <a:xfrm>
            <a:off x="1616255" y="300400"/>
            <a:ext cx="8166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600" b="1">
                <a:solidFill>
                  <a:srgbClr val="423B71"/>
                </a:solidFill>
                <a:latin typeface="Calibri"/>
                <a:ea typeface="Calibri"/>
                <a:cs typeface="Calibri"/>
                <a:sym typeface="Calibri"/>
              </a:rPr>
              <a:t>Control de  la </a:t>
            </a:r>
            <a:r>
              <a:rPr lang="es-419" sz="3600" b="1" i="0" u="none" strike="noStrike" cap="none">
                <a:solidFill>
                  <a:srgbClr val="423B71"/>
                </a:solidFill>
                <a:latin typeface="Calibri"/>
                <a:ea typeface="Calibri"/>
                <a:cs typeface="Calibri"/>
                <a:sym typeface="Calibri"/>
              </a:rPr>
              <a:t>población de castores</a:t>
            </a:r>
            <a:endParaRPr sz="3600" b="1" i="0" u="none" strike="noStrike" cap="none">
              <a:solidFill>
                <a:srgbClr val="423B71"/>
              </a:solidFill>
              <a:latin typeface="Calibri"/>
              <a:ea typeface="Calibri"/>
              <a:cs typeface="Calibri"/>
              <a:sym typeface="Calibri"/>
            </a:endParaRPr>
          </a:p>
        </p:txBody>
      </p:sp>
      <p:sp>
        <p:nvSpPr>
          <p:cNvPr id="120" name="Google Shape;120;g2005e573a36_0_40"/>
          <p:cNvSpPr txBox="1"/>
          <p:nvPr/>
        </p:nvSpPr>
        <p:spPr>
          <a:xfrm>
            <a:off x="403800" y="2033850"/>
            <a:ext cx="113844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419" sz="2400" b="0" i="0" u="none" strike="noStrike" cap="none">
                <a:solidFill>
                  <a:schemeClr val="dk1"/>
                </a:solidFill>
                <a:latin typeface="Calibri"/>
                <a:ea typeface="Calibri"/>
                <a:cs typeface="Calibri"/>
                <a:sym typeface="Calibri"/>
              </a:rPr>
              <a:t>A partir de la información anterior</a:t>
            </a:r>
            <a:r>
              <a:rPr lang="es-419" sz="2400">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AutoNum type="arabicPeriod"/>
            </a:pPr>
            <a:r>
              <a:rPr lang="es-419" sz="2400">
                <a:solidFill>
                  <a:schemeClr val="dk1"/>
                </a:solidFill>
                <a:latin typeface="Calibri"/>
                <a:ea typeface="Calibri"/>
                <a:cs typeface="Calibri"/>
                <a:sym typeface="Calibri"/>
              </a:rPr>
              <a:t>Completa la tabla que relaciona la cantidad de castores que habría en relación a los años transcurridos desde la ejecución del plan de mitigación integral. </a:t>
            </a:r>
            <a:endParaRPr sz="2400" b="0" i="0" u="none" strike="noStrike" cap="none">
              <a:solidFill>
                <a:schemeClr val="dk1"/>
              </a:solidFill>
              <a:latin typeface="Calibri"/>
              <a:ea typeface="Calibri"/>
              <a:cs typeface="Calibri"/>
              <a:sym typeface="Calibri"/>
            </a:endParaRPr>
          </a:p>
        </p:txBody>
      </p:sp>
      <p:pic>
        <p:nvPicPr>
          <p:cNvPr id="121" name="Google Shape;121;g2005e573a36_0_40"/>
          <p:cNvPicPr preferRelativeResize="0"/>
          <p:nvPr/>
        </p:nvPicPr>
        <p:blipFill>
          <a:blip r:embed="rId3">
            <a:alphaModFix/>
          </a:blip>
          <a:stretch>
            <a:fillRect/>
          </a:stretch>
        </p:blipFill>
        <p:spPr>
          <a:xfrm>
            <a:off x="4582000" y="3804975"/>
            <a:ext cx="2816326" cy="2748225"/>
          </a:xfrm>
          <a:prstGeom prst="rect">
            <a:avLst/>
          </a:prstGeom>
          <a:noFill/>
          <a:ln>
            <a:noFill/>
          </a:ln>
        </p:spPr>
      </p:pic>
      <p:pic>
        <p:nvPicPr>
          <p:cNvPr id="122" name="Google Shape;122;g2005e573a36_0_40"/>
          <p:cNvPicPr preferRelativeResize="0"/>
          <p:nvPr/>
        </p:nvPicPr>
        <p:blipFill>
          <a:blip r:embed="rId4">
            <a:alphaModFix/>
          </a:blip>
          <a:stretch>
            <a:fillRect/>
          </a:stretch>
        </p:blipFill>
        <p:spPr>
          <a:xfrm>
            <a:off x="3853600" y="1270825"/>
            <a:ext cx="3839785" cy="646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2ab6b5be71_0_0"/>
          <p:cNvSpPr txBox="1"/>
          <p:nvPr/>
        </p:nvSpPr>
        <p:spPr>
          <a:xfrm>
            <a:off x="497425" y="4948750"/>
            <a:ext cx="4257600" cy="4770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400"/>
              <a:buFont typeface="Arial"/>
              <a:buNone/>
            </a:pPr>
            <a:endParaRPr sz="1900" b="0" i="0" u="none" strike="noStrike" cap="none">
              <a:solidFill>
                <a:srgbClr val="000000"/>
              </a:solidFill>
              <a:highlight>
                <a:srgbClr val="FFFF00"/>
              </a:highlight>
              <a:latin typeface="Arial"/>
              <a:ea typeface="Arial"/>
              <a:cs typeface="Arial"/>
              <a:sym typeface="Arial"/>
            </a:endParaRPr>
          </a:p>
        </p:txBody>
      </p:sp>
      <p:sp>
        <p:nvSpPr>
          <p:cNvPr id="129" name="Google Shape;129;g22ab6b5be71_0_0"/>
          <p:cNvSpPr txBox="1"/>
          <p:nvPr/>
        </p:nvSpPr>
        <p:spPr>
          <a:xfrm>
            <a:off x="809375" y="5629025"/>
            <a:ext cx="11182800" cy="9789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400"/>
              <a:buFont typeface="Arial"/>
              <a:buNone/>
            </a:pPr>
            <a:r>
              <a:rPr lang="es-419" sz="2400" b="0" i="0" u="none" strike="noStrike" cap="none">
                <a:solidFill>
                  <a:schemeClr val="dk1"/>
                </a:solidFill>
                <a:latin typeface="Calibri"/>
                <a:ea typeface="Calibri"/>
                <a:cs typeface="Calibri"/>
                <a:sym typeface="Calibri"/>
              </a:rPr>
              <a:t>En el año 20</a:t>
            </a:r>
            <a:r>
              <a:rPr lang="es-419" sz="2400">
                <a:solidFill>
                  <a:schemeClr val="dk1"/>
                </a:solidFill>
                <a:latin typeface="Calibri"/>
                <a:ea typeface="Calibri"/>
                <a:cs typeface="Calibri"/>
                <a:sym typeface="Calibri"/>
              </a:rPr>
              <a:t>23</a:t>
            </a:r>
            <a:r>
              <a:rPr lang="es-419" sz="2400" b="0" i="0" u="none" strike="noStrike" cap="none">
                <a:solidFill>
                  <a:schemeClr val="dk1"/>
                </a:solidFill>
                <a:latin typeface="Calibri"/>
                <a:ea typeface="Calibri"/>
                <a:cs typeface="Calibri"/>
                <a:sym typeface="Calibri"/>
              </a:rPr>
              <a:t>, es decir, después de </a:t>
            </a:r>
            <a:r>
              <a:rPr lang="es-419" sz="2400">
                <a:solidFill>
                  <a:schemeClr val="dk1"/>
                </a:solidFill>
                <a:latin typeface="Calibri"/>
                <a:ea typeface="Calibri"/>
                <a:cs typeface="Calibri"/>
                <a:sym typeface="Calibri"/>
              </a:rPr>
              <a:t>5</a:t>
            </a:r>
            <a:r>
              <a:rPr lang="es-419" sz="2400" b="0" i="0" u="none" strike="noStrike" cap="none">
                <a:solidFill>
                  <a:schemeClr val="dk1"/>
                </a:solidFill>
                <a:latin typeface="Calibri"/>
                <a:ea typeface="Calibri"/>
                <a:cs typeface="Calibri"/>
                <a:sym typeface="Calibri"/>
              </a:rPr>
              <a:t> años desde </a:t>
            </a:r>
            <a:r>
              <a:rPr lang="es-419" sz="2400">
                <a:solidFill>
                  <a:schemeClr val="dk1"/>
                </a:solidFill>
                <a:latin typeface="Calibri"/>
                <a:ea typeface="Calibri"/>
                <a:cs typeface="Calibri"/>
                <a:sym typeface="Calibri"/>
              </a:rPr>
              <a:t>el plan de mitigación integral</a:t>
            </a:r>
            <a:r>
              <a:rPr lang="es-419" sz="2400" b="0" i="0" u="none" strike="noStrike" cap="none">
                <a:solidFill>
                  <a:schemeClr val="dk1"/>
                </a:solidFill>
                <a:latin typeface="Calibri"/>
                <a:ea typeface="Calibri"/>
                <a:cs typeface="Calibri"/>
                <a:sym typeface="Calibri"/>
              </a:rPr>
              <a:t>, había</a:t>
            </a:r>
            <a:r>
              <a:rPr lang="es-419" sz="2400">
                <a:solidFill>
                  <a:schemeClr val="dk1"/>
                </a:solidFill>
                <a:latin typeface="Calibri"/>
                <a:ea typeface="Calibri"/>
                <a:cs typeface="Calibri"/>
                <a:sym typeface="Calibri"/>
              </a:rPr>
              <a:t> cerca de 133 000</a:t>
            </a:r>
            <a:r>
              <a:rPr lang="es-419" sz="2400" b="0" i="0" u="none" strike="noStrike" cap="none">
                <a:solidFill>
                  <a:schemeClr val="dk1"/>
                </a:solidFill>
                <a:latin typeface="Calibri"/>
                <a:ea typeface="Calibri"/>
                <a:cs typeface="Calibri"/>
                <a:sym typeface="Calibri"/>
              </a:rPr>
              <a:t> castores. </a:t>
            </a:r>
            <a:endParaRPr sz="1400" b="0" i="0" u="none" strike="noStrike" cap="none">
              <a:solidFill>
                <a:srgbClr val="000000"/>
              </a:solidFill>
              <a:latin typeface="Arial"/>
              <a:ea typeface="Arial"/>
              <a:cs typeface="Arial"/>
              <a:sym typeface="Arial"/>
            </a:endParaRPr>
          </a:p>
        </p:txBody>
      </p:sp>
      <p:sp>
        <p:nvSpPr>
          <p:cNvPr id="130" name="Google Shape;130;g22ab6b5be71_0_0"/>
          <p:cNvSpPr txBox="1"/>
          <p:nvPr/>
        </p:nvSpPr>
        <p:spPr>
          <a:xfrm>
            <a:off x="2146325" y="262275"/>
            <a:ext cx="7347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419" sz="3600" b="1">
                <a:solidFill>
                  <a:srgbClr val="423B71"/>
                </a:solidFill>
                <a:latin typeface="Calibri"/>
                <a:ea typeface="Calibri"/>
                <a:cs typeface="Calibri"/>
                <a:sym typeface="Calibri"/>
              </a:rPr>
              <a:t>Control de la</a:t>
            </a:r>
            <a:r>
              <a:rPr lang="es-419" sz="3600" b="1" i="0" u="none" strike="noStrike" cap="none">
                <a:solidFill>
                  <a:srgbClr val="423B71"/>
                </a:solidFill>
                <a:latin typeface="Calibri"/>
                <a:ea typeface="Calibri"/>
                <a:cs typeface="Calibri"/>
                <a:sym typeface="Calibri"/>
              </a:rPr>
              <a:t> población de castores</a:t>
            </a:r>
            <a:endParaRPr sz="1400" b="0" i="0" u="none" strike="noStrike" cap="none">
              <a:solidFill>
                <a:srgbClr val="000000"/>
              </a:solidFill>
              <a:latin typeface="Arial"/>
              <a:ea typeface="Arial"/>
              <a:cs typeface="Arial"/>
              <a:sym typeface="Arial"/>
            </a:endParaRPr>
          </a:p>
        </p:txBody>
      </p:sp>
      <p:graphicFrame>
        <p:nvGraphicFramePr>
          <p:cNvPr id="131" name="Google Shape;131;g22ab6b5be71_0_0"/>
          <p:cNvGraphicFramePr/>
          <p:nvPr/>
        </p:nvGraphicFramePr>
        <p:xfrm>
          <a:off x="3210238" y="1336888"/>
          <a:ext cx="3000000" cy="3000000"/>
        </p:xfrm>
        <a:graphic>
          <a:graphicData uri="http://schemas.openxmlformats.org/drawingml/2006/table">
            <a:tbl>
              <a:tblPr>
                <a:noFill/>
                <a:tableStyleId>{6854E5AD-1621-4661-909E-B04FE9FC8B8A}</a:tableStyleId>
              </a:tblPr>
              <a:tblGrid>
                <a:gridCol w="2731350">
                  <a:extLst>
                    <a:ext uri="{9D8B030D-6E8A-4147-A177-3AD203B41FA5}">
                      <a16:colId xmlns:a16="http://schemas.microsoft.com/office/drawing/2014/main" val="20000"/>
                    </a:ext>
                  </a:extLst>
                </a:gridCol>
                <a:gridCol w="3321875">
                  <a:extLst>
                    <a:ext uri="{9D8B030D-6E8A-4147-A177-3AD203B41FA5}">
                      <a16:colId xmlns:a16="http://schemas.microsoft.com/office/drawing/2014/main" val="20001"/>
                    </a:ext>
                  </a:extLst>
                </a:gridCol>
              </a:tblGrid>
              <a:tr h="749575">
                <a:tc>
                  <a:txBody>
                    <a:bodyPr/>
                    <a:lstStyle/>
                    <a:p>
                      <a:pPr marL="0" lvl="0" indent="0" algn="l" rtl="0">
                        <a:spcBef>
                          <a:spcPts val="0"/>
                        </a:spcBef>
                        <a:spcAft>
                          <a:spcPts val="0"/>
                        </a:spcAft>
                        <a:buNone/>
                      </a:pPr>
                      <a:r>
                        <a:rPr lang="es-419" sz="1100">
                          <a:latin typeface="Nunito"/>
                          <a:ea typeface="Nunito"/>
                          <a:cs typeface="Nunito"/>
                          <a:sym typeface="Nunito"/>
                        </a:rPr>
                        <a:t>Número de años transcurridos (m)</a:t>
                      </a:r>
                      <a:endParaRPr sz="1100">
                        <a:latin typeface="Nunito"/>
                        <a:ea typeface="Nunito"/>
                        <a:cs typeface="Nunito"/>
                        <a:sym typeface="Nunito"/>
                      </a:endParaRPr>
                    </a:p>
                  </a:txBody>
                  <a:tcPr marL="63500" marR="63500" marT="63500" marB="63500">
                    <a:solidFill>
                      <a:srgbClr val="9FC5E8"/>
                    </a:solidFill>
                  </a:tcPr>
                </a:tc>
                <a:tc>
                  <a:txBody>
                    <a:bodyPr/>
                    <a:lstStyle/>
                    <a:p>
                      <a:pPr marL="0" lvl="0" indent="0" algn="l" rtl="0">
                        <a:spcBef>
                          <a:spcPts val="0"/>
                        </a:spcBef>
                        <a:spcAft>
                          <a:spcPts val="0"/>
                        </a:spcAft>
                        <a:buNone/>
                      </a:pPr>
                      <a:r>
                        <a:rPr lang="es-419" sz="1100">
                          <a:latin typeface="Nunito"/>
                          <a:ea typeface="Nunito"/>
                          <a:cs typeface="Nunito"/>
                          <a:sym typeface="Nunito"/>
                        </a:rPr>
                        <a:t> Número de Castores (</a:t>
                      </a:r>
                      <a:r>
                        <a:rPr lang="es-419" sz="1200">
                          <a:latin typeface="Nunito"/>
                          <a:ea typeface="Nunito"/>
                          <a:cs typeface="Nunito"/>
                          <a:sym typeface="Nunito"/>
                        </a:rPr>
                        <a:t>C) </a:t>
                      </a:r>
                      <a:endParaRPr sz="1200">
                        <a:latin typeface="Nunito"/>
                        <a:ea typeface="Nunito"/>
                        <a:cs typeface="Nunito"/>
                        <a:sym typeface="Nunito"/>
                      </a:endParaRPr>
                    </a:p>
                  </a:txBody>
                  <a:tcPr marL="63500" marR="63500" marT="63500" marB="63500">
                    <a:solidFill>
                      <a:srgbClr val="9FC5E8"/>
                    </a:solidFill>
                  </a:tcPr>
                </a:tc>
                <a:extLst>
                  <a:ext uri="{0D108BD9-81ED-4DB2-BD59-A6C34878D82A}">
                    <a16:rowId xmlns:a16="http://schemas.microsoft.com/office/drawing/2014/main" val="10000"/>
                  </a:ext>
                </a:extLst>
              </a:tr>
              <a:tr h="491250">
                <a:tc>
                  <a:txBody>
                    <a:bodyPr/>
                    <a:lstStyle/>
                    <a:p>
                      <a:pPr marL="0" lvl="0" indent="0" algn="ctr" rtl="0">
                        <a:spcBef>
                          <a:spcPts val="0"/>
                        </a:spcBef>
                        <a:spcAft>
                          <a:spcPts val="0"/>
                        </a:spcAft>
                        <a:buNone/>
                      </a:pPr>
                      <a:r>
                        <a:rPr lang="es-419" sz="1200">
                          <a:latin typeface="Calibri"/>
                          <a:ea typeface="Calibri"/>
                          <a:cs typeface="Calibri"/>
                          <a:sym typeface="Calibri"/>
                        </a:rPr>
                        <a:t>0</a:t>
                      </a:r>
                      <a:endParaRPr sz="1200">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s-419" sz="1200">
                          <a:latin typeface="Calibri"/>
                          <a:ea typeface="Calibri"/>
                          <a:cs typeface="Calibri"/>
                          <a:sym typeface="Calibri"/>
                        </a:rPr>
                        <a:t>132 000</a:t>
                      </a:r>
                      <a:endParaRPr sz="120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491250">
                <a:tc>
                  <a:txBody>
                    <a:bodyPr/>
                    <a:lstStyle/>
                    <a:p>
                      <a:pPr marL="0" lvl="0" indent="0" algn="ctr" rtl="0">
                        <a:spcBef>
                          <a:spcPts val="0"/>
                        </a:spcBef>
                        <a:spcAft>
                          <a:spcPts val="0"/>
                        </a:spcAft>
                        <a:buNone/>
                      </a:pPr>
                      <a:r>
                        <a:rPr lang="es-419" sz="1200">
                          <a:latin typeface="Calibri"/>
                          <a:ea typeface="Calibri"/>
                          <a:cs typeface="Calibri"/>
                          <a:sym typeface="Calibri"/>
                        </a:rPr>
                        <a:t>1</a:t>
                      </a:r>
                      <a:endParaRPr sz="1200">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s-419" sz="1200">
                          <a:latin typeface="Calibri"/>
                          <a:ea typeface="Calibri"/>
                          <a:cs typeface="Calibri"/>
                          <a:sym typeface="Calibri"/>
                        </a:rPr>
                        <a:t>132 447</a:t>
                      </a:r>
                      <a:endParaRPr sz="1200">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491250">
                <a:tc>
                  <a:txBody>
                    <a:bodyPr/>
                    <a:lstStyle/>
                    <a:p>
                      <a:pPr marL="0" lvl="0" indent="0" algn="ctr" rtl="0">
                        <a:spcBef>
                          <a:spcPts val="0"/>
                        </a:spcBef>
                        <a:spcAft>
                          <a:spcPts val="0"/>
                        </a:spcAft>
                        <a:buNone/>
                      </a:pPr>
                      <a:r>
                        <a:rPr lang="es-419" sz="1200">
                          <a:latin typeface="Calibri"/>
                          <a:ea typeface="Calibri"/>
                          <a:cs typeface="Calibri"/>
                          <a:sym typeface="Calibri"/>
                        </a:rPr>
                        <a:t>2</a:t>
                      </a:r>
                      <a:endParaRPr sz="1200">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s-419" sz="1200">
                          <a:latin typeface="Calibri"/>
                          <a:ea typeface="Calibri"/>
                          <a:cs typeface="Calibri"/>
                          <a:sym typeface="Calibri"/>
                        </a:rPr>
                        <a:t>132 632</a:t>
                      </a:r>
                      <a:endParaRPr sz="1200">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r h="491250">
                <a:tc>
                  <a:txBody>
                    <a:bodyPr/>
                    <a:lstStyle/>
                    <a:p>
                      <a:pPr marL="0" lvl="0" indent="0" algn="ctr" rtl="0">
                        <a:spcBef>
                          <a:spcPts val="0"/>
                        </a:spcBef>
                        <a:spcAft>
                          <a:spcPts val="0"/>
                        </a:spcAft>
                        <a:buNone/>
                      </a:pPr>
                      <a:r>
                        <a:rPr lang="es-419" sz="1200">
                          <a:latin typeface="Calibri"/>
                          <a:ea typeface="Calibri"/>
                          <a:cs typeface="Calibri"/>
                          <a:sym typeface="Calibri"/>
                        </a:rPr>
                        <a:t>3</a:t>
                      </a:r>
                      <a:endParaRPr sz="1200">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s-419" sz="1200">
                          <a:latin typeface="Calibri"/>
                          <a:ea typeface="Calibri"/>
                          <a:cs typeface="Calibri"/>
                          <a:sym typeface="Calibri"/>
                        </a:rPr>
                        <a:t>132 774</a:t>
                      </a:r>
                      <a:endParaRPr sz="1200">
                        <a:latin typeface="Calibri"/>
                        <a:ea typeface="Calibri"/>
                        <a:cs typeface="Calibri"/>
                        <a:sym typeface="Calibri"/>
                      </a:endParaRPr>
                    </a:p>
                  </a:txBody>
                  <a:tcPr marL="63500" marR="63500" marT="63500" marB="63500"/>
                </a:tc>
                <a:extLst>
                  <a:ext uri="{0D108BD9-81ED-4DB2-BD59-A6C34878D82A}">
                    <a16:rowId xmlns:a16="http://schemas.microsoft.com/office/drawing/2014/main" val="10004"/>
                  </a:ext>
                </a:extLst>
              </a:tr>
              <a:tr h="491250">
                <a:tc>
                  <a:txBody>
                    <a:bodyPr/>
                    <a:lstStyle/>
                    <a:p>
                      <a:pPr marL="0" lvl="0" indent="0" algn="ctr" rtl="0">
                        <a:spcBef>
                          <a:spcPts val="0"/>
                        </a:spcBef>
                        <a:spcAft>
                          <a:spcPts val="0"/>
                        </a:spcAft>
                        <a:buNone/>
                      </a:pPr>
                      <a:r>
                        <a:rPr lang="es-419" sz="1200">
                          <a:latin typeface="Calibri"/>
                          <a:ea typeface="Calibri"/>
                          <a:cs typeface="Calibri"/>
                          <a:sym typeface="Calibri"/>
                        </a:rPr>
                        <a:t>4</a:t>
                      </a:r>
                      <a:endParaRPr sz="1200">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s-419" sz="1200">
                          <a:latin typeface="Calibri"/>
                          <a:ea typeface="Calibri"/>
                          <a:cs typeface="Calibri"/>
                          <a:sym typeface="Calibri"/>
                        </a:rPr>
                        <a:t>132 894</a:t>
                      </a:r>
                      <a:endParaRPr sz="1200">
                        <a:latin typeface="Calibri"/>
                        <a:ea typeface="Calibri"/>
                        <a:cs typeface="Calibri"/>
                        <a:sym typeface="Calibri"/>
                      </a:endParaRPr>
                    </a:p>
                  </a:txBody>
                  <a:tcPr marL="63500" marR="63500" marT="63500" marB="63500"/>
                </a:tc>
                <a:extLst>
                  <a:ext uri="{0D108BD9-81ED-4DB2-BD59-A6C34878D82A}">
                    <a16:rowId xmlns:a16="http://schemas.microsoft.com/office/drawing/2014/main" val="10005"/>
                  </a:ext>
                </a:extLst>
              </a:tr>
              <a:tr h="491250">
                <a:tc>
                  <a:txBody>
                    <a:bodyPr/>
                    <a:lstStyle/>
                    <a:p>
                      <a:pPr marL="0" lvl="0" indent="0" algn="ctr" rtl="0">
                        <a:spcBef>
                          <a:spcPts val="0"/>
                        </a:spcBef>
                        <a:spcAft>
                          <a:spcPts val="0"/>
                        </a:spcAft>
                        <a:buNone/>
                      </a:pPr>
                      <a:r>
                        <a:rPr lang="es-419" sz="1200">
                          <a:latin typeface="Calibri"/>
                          <a:ea typeface="Calibri"/>
                          <a:cs typeface="Calibri"/>
                          <a:sym typeface="Calibri"/>
                        </a:rPr>
                        <a:t>5</a:t>
                      </a:r>
                      <a:endParaRPr sz="1200">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s-419" sz="1200">
                          <a:latin typeface="Calibri"/>
                          <a:ea typeface="Calibri"/>
                          <a:cs typeface="Calibri"/>
                          <a:sym typeface="Calibri"/>
                        </a:rPr>
                        <a:t>133 000</a:t>
                      </a:r>
                      <a:endParaRPr sz="1200">
                        <a:latin typeface="Calibri"/>
                        <a:ea typeface="Calibri"/>
                        <a:cs typeface="Calibri"/>
                        <a:sym typeface="Calibri"/>
                      </a:endParaRPr>
                    </a:p>
                  </a:txBody>
                  <a:tcPr marL="63500" marR="63500" marT="63500" marB="63500"/>
                </a:tc>
                <a:extLst>
                  <a:ext uri="{0D108BD9-81ED-4DB2-BD59-A6C34878D82A}">
                    <a16:rowId xmlns:a16="http://schemas.microsoft.com/office/drawing/2014/main" val="10006"/>
                  </a:ext>
                </a:extLst>
              </a:tr>
              <a:tr h="487125">
                <a:tc>
                  <a:txBody>
                    <a:bodyPr/>
                    <a:lstStyle/>
                    <a:p>
                      <a:pPr marL="0" lvl="0" indent="0" algn="ctr" rtl="0">
                        <a:spcBef>
                          <a:spcPts val="0"/>
                        </a:spcBef>
                        <a:spcAft>
                          <a:spcPts val="0"/>
                        </a:spcAft>
                        <a:buNone/>
                      </a:pPr>
                      <a:r>
                        <a:rPr lang="es-419" sz="1200">
                          <a:latin typeface="Calibri"/>
                          <a:ea typeface="Calibri"/>
                          <a:cs typeface="Calibri"/>
                          <a:sym typeface="Calibri"/>
                        </a:rPr>
                        <a:t>6</a:t>
                      </a:r>
                      <a:endParaRPr sz="1200">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s-419" sz="1200">
                          <a:latin typeface="Calibri"/>
                          <a:ea typeface="Calibri"/>
                          <a:cs typeface="Calibri"/>
                          <a:sym typeface="Calibri"/>
                        </a:rPr>
                        <a:t>133 095</a:t>
                      </a:r>
                      <a:endParaRPr sz="1200">
                        <a:latin typeface="Calibri"/>
                        <a:ea typeface="Calibri"/>
                        <a:cs typeface="Calibri"/>
                        <a:sym typeface="Calibri"/>
                      </a:endParaRPr>
                    </a:p>
                  </a:txBody>
                  <a:tcPr marL="63500" marR="63500" marT="63500" marB="63500"/>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p:nvPr/>
        </p:nvSpPr>
        <p:spPr>
          <a:xfrm>
            <a:off x="421125" y="431100"/>
            <a:ext cx="99045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3500" b="1" i="0" u="none" strike="noStrike" cap="none">
                <a:solidFill>
                  <a:srgbClr val="423B71"/>
                </a:solidFill>
                <a:latin typeface="Calibri"/>
                <a:ea typeface="Calibri"/>
                <a:cs typeface="Calibri"/>
                <a:sym typeface="Calibri"/>
              </a:rPr>
              <a:t>Reflexionemos sobre el crecimiento de la población de castores</a:t>
            </a:r>
            <a:r>
              <a:rPr lang="es-419" sz="3500" b="1">
                <a:solidFill>
                  <a:srgbClr val="423B71"/>
                </a:solidFill>
                <a:latin typeface="Calibri"/>
                <a:ea typeface="Calibri"/>
                <a:cs typeface="Calibri"/>
                <a:sym typeface="Calibri"/>
              </a:rPr>
              <a:t> con medidas de mitigación </a:t>
            </a:r>
            <a:r>
              <a:rPr lang="es-419" sz="3500" b="1" i="0" u="none" strike="noStrike" cap="none">
                <a:solidFill>
                  <a:srgbClr val="423B71"/>
                </a:solidFill>
                <a:latin typeface="Calibri"/>
                <a:ea typeface="Calibri"/>
                <a:cs typeface="Calibri"/>
                <a:sym typeface="Calibri"/>
              </a:rPr>
              <a:t> </a:t>
            </a:r>
            <a:endParaRPr sz="3100" b="1" i="0" u="none" strike="noStrike" cap="none">
              <a:solidFill>
                <a:srgbClr val="423B71"/>
              </a:solidFill>
              <a:latin typeface="Calibri"/>
              <a:ea typeface="Calibri"/>
              <a:cs typeface="Calibri"/>
              <a:sym typeface="Calibri"/>
            </a:endParaRPr>
          </a:p>
        </p:txBody>
      </p:sp>
      <p:sp>
        <p:nvSpPr>
          <p:cNvPr id="137" name="Google Shape;137;p19"/>
          <p:cNvSpPr/>
          <p:nvPr/>
        </p:nvSpPr>
        <p:spPr>
          <a:xfrm>
            <a:off x="720200" y="2609700"/>
            <a:ext cx="10922700" cy="34749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2400"/>
              <a:buFont typeface="Arial"/>
              <a:buNone/>
            </a:pPr>
            <a:r>
              <a:rPr lang="es-419" sz="2400">
                <a:solidFill>
                  <a:schemeClr val="dk1"/>
                </a:solidFill>
                <a:latin typeface="Calibri"/>
                <a:ea typeface="Calibri"/>
                <a:cs typeface="Calibri"/>
                <a:sym typeface="Calibri"/>
              </a:rPr>
              <a:t>2.  ¿Qué puedes decir del crecimiento de los castores con este modelo? justifica</a:t>
            </a:r>
            <a:endParaRPr sz="24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400"/>
              <a:buFont typeface="Arial"/>
              <a:buNone/>
            </a:pPr>
            <a:endParaRPr sz="24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400"/>
              <a:buFont typeface="Arial"/>
              <a:buNone/>
            </a:pPr>
            <a:endParaRPr sz="24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400"/>
              <a:buFont typeface="Arial"/>
              <a:buNone/>
            </a:pP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s-419" sz="2400">
                <a:solidFill>
                  <a:schemeClr val="dk1"/>
                </a:solidFill>
                <a:latin typeface="Calibri"/>
                <a:ea typeface="Calibri"/>
                <a:cs typeface="Calibri"/>
                <a:sym typeface="Calibri"/>
              </a:rPr>
              <a:t>3.  Esboza  el gráfico que  imaginas para la población de castores con este modelo.</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005e573a36_0_50"/>
          <p:cNvSpPr txBox="1"/>
          <p:nvPr/>
        </p:nvSpPr>
        <p:spPr>
          <a:xfrm>
            <a:off x="664600" y="516625"/>
            <a:ext cx="59967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2400" b="1" i="0" u="none" strike="noStrike" cap="none">
                <a:solidFill>
                  <a:srgbClr val="423B71"/>
                </a:solidFill>
                <a:latin typeface="Calibri"/>
                <a:ea typeface="Calibri"/>
                <a:cs typeface="Calibri"/>
                <a:sym typeface="Calibri"/>
              </a:rPr>
              <a:t>Gráfico crecimiento población de castores</a:t>
            </a:r>
            <a:r>
              <a:rPr lang="es-419" sz="2400" b="1">
                <a:solidFill>
                  <a:srgbClr val="423B71"/>
                </a:solidFill>
                <a:latin typeface="Calibri"/>
                <a:ea typeface="Calibri"/>
                <a:cs typeface="Calibri"/>
                <a:sym typeface="Calibri"/>
              </a:rPr>
              <a:t> </a:t>
            </a:r>
            <a:endParaRPr sz="2400" b="1">
              <a:solidFill>
                <a:srgbClr val="423B7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s-419" sz="2400" b="1">
                <a:solidFill>
                  <a:srgbClr val="423B71"/>
                </a:solidFill>
                <a:latin typeface="Calibri"/>
                <a:ea typeface="Calibri"/>
                <a:cs typeface="Calibri"/>
                <a:sym typeface="Calibri"/>
              </a:rPr>
              <a:t>con medidas de mitigación integral</a:t>
            </a:r>
            <a:endParaRPr sz="2400" b="1" i="0" u="none" strike="noStrike" cap="none">
              <a:solidFill>
                <a:srgbClr val="423B71"/>
              </a:solidFill>
              <a:latin typeface="Calibri"/>
              <a:ea typeface="Calibri"/>
              <a:cs typeface="Calibri"/>
              <a:sym typeface="Calibri"/>
            </a:endParaRPr>
          </a:p>
        </p:txBody>
      </p:sp>
      <p:sp>
        <p:nvSpPr>
          <p:cNvPr id="143" name="Google Shape;143;g2005e573a36_0_50"/>
          <p:cNvSpPr/>
          <p:nvPr/>
        </p:nvSpPr>
        <p:spPr>
          <a:xfrm>
            <a:off x="6466675" y="1787626"/>
            <a:ext cx="4443900" cy="3748200"/>
          </a:xfrm>
          <a:prstGeom prst="rect">
            <a:avLst/>
          </a:prstGeom>
          <a:noFill/>
          <a:ln>
            <a:noFill/>
          </a:ln>
        </p:spPr>
        <p:txBody>
          <a:bodyPr spcFirstLastPara="1" wrap="square" lIns="91425" tIns="91425" rIns="91425" bIns="91425" anchor="t" anchorCtr="0">
            <a:noAutofit/>
          </a:bodyPr>
          <a:lstStyle/>
          <a:p>
            <a:pPr marL="457200" marR="0" lvl="0" indent="-374650" algn="l" rtl="0">
              <a:lnSpc>
                <a:spcPct val="115000"/>
              </a:lnSpc>
              <a:spcBef>
                <a:spcPts val="0"/>
              </a:spcBef>
              <a:spcAft>
                <a:spcPts val="0"/>
              </a:spcAft>
              <a:buClr>
                <a:schemeClr val="dk1"/>
              </a:buClr>
              <a:buSzPts val="2300"/>
              <a:buFont typeface="Calibri"/>
              <a:buChar char="●"/>
            </a:pPr>
            <a:r>
              <a:rPr lang="es-419" sz="2300" b="0" i="0" u="none" strike="noStrike" cap="none">
                <a:solidFill>
                  <a:schemeClr val="dk1"/>
                </a:solidFill>
                <a:latin typeface="Calibri"/>
                <a:ea typeface="Calibri"/>
                <a:cs typeface="Calibri"/>
                <a:sym typeface="Calibri"/>
              </a:rPr>
              <a:t>¿Se parece al gráfico que imaginaron? </a:t>
            </a:r>
            <a:endParaRPr sz="23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457200" marR="0" lvl="0" indent="-374650" algn="l" rtl="0">
              <a:lnSpc>
                <a:spcPct val="115000"/>
              </a:lnSpc>
              <a:spcBef>
                <a:spcPts val="0"/>
              </a:spcBef>
              <a:spcAft>
                <a:spcPts val="0"/>
              </a:spcAft>
              <a:buClr>
                <a:schemeClr val="dk1"/>
              </a:buClr>
              <a:buSzPts val="2300"/>
              <a:buFont typeface="Calibri"/>
              <a:buChar char="●"/>
            </a:pPr>
            <a:r>
              <a:rPr lang="es-419" sz="2300" b="0" i="0" u="none" strike="noStrike" cap="none">
                <a:solidFill>
                  <a:schemeClr val="dk1"/>
                </a:solidFill>
                <a:latin typeface="Calibri"/>
                <a:ea typeface="Calibri"/>
                <a:cs typeface="Calibri"/>
                <a:sym typeface="Calibri"/>
              </a:rPr>
              <a:t>¿</a:t>
            </a:r>
            <a:r>
              <a:rPr lang="es-419" sz="2300">
                <a:solidFill>
                  <a:schemeClr val="dk1"/>
                </a:solidFill>
                <a:latin typeface="Calibri"/>
                <a:ea typeface="Calibri"/>
                <a:cs typeface="Calibri"/>
                <a:sym typeface="Calibri"/>
              </a:rPr>
              <a:t>Qué características tiene el gráfico </a:t>
            </a:r>
            <a:r>
              <a:rPr lang="es-419" sz="2300" b="0" i="0" u="none" strike="noStrike" cap="none">
                <a:solidFill>
                  <a:schemeClr val="dk1"/>
                </a:solidFill>
                <a:latin typeface="Calibri"/>
                <a:ea typeface="Calibri"/>
                <a:cs typeface="Calibri"/>
                <a:sym typeface="Calibri"/>
              </a:rPr>
              <a:t>?  </a:t>
            </a:r>
            <a:endParaRPr sz="23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457200" marR="0" lvl="0" indent="-374650" algn="l" rtl="0">
              <a:lnSpc>
                <a:spcPct val="115000"/>
              </a:lnSpc>
              <a:spcBef>
                <a:spcPts val="0"/>
              </a:spcBef>
              <a:spcAft>
                <a:spcPts val="0"/>
              </a:spcAft>
              <a:buClr>
                <a:schemeClr val="dk1"/>
              </a:buClr>
              <a:buSzPts val="2300"/>
              <a:buFont typeface="Calibri"/>
              <a:buChar char="●"/>
            </a:pPr>
            <a:r>
              <a:rPr lang="es-419" sz="2300" b="0" i="0" u="none" strike="noStrike" cap="none">
                <a:solidFill>
                  <a:schemeClr val="dk1"/>
                </a:solidFill>
                <a:latin typeface="Calibri"/>
                <a:ea typeface="Calibri"/>
                <a:cs typeface="Calibri"/>
                <a:sym typeface="Calibri"/>
              </a:rPr>
              <a:t>¿Cómo crece el número de castores a medida que pasan los años?</a:t>
            </a:r>
            <a:endParaRPr sz="2300" b="0" i="0" u="none" strike="noStrike" cap="none">
              <a:solidFill>
                <a:schemeClr val="dk1"/>
              </a:solidFill>
              <a:latin typeface="Calibri"/>
              <a:ea typeface="Calibri"/>
              <a:cs typeface="Calibri"/>
              <a:sym typeface="Calibri"/>
            </a:endParaRPr>
          </a:p>
        </p:txBody>
      </p:sp>
      <p:sp>
        <p:nvSpPr>
          <p:cNvPr id="144" name="Google Shape;144;g2005e573a36_0_50"/>
          <p:cNvSpPr txBox="1"/>
          <p:nvPr/>
        </p:nvSpPr>
        <p:spPr>
          <a:xfrm>
            <a:off x="7007425" y="5489200"/>
            <a:ext cx="4295100" cy="6771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chemeClr val="dk1"/>
              </a:buClr>
              <a:buSzPts val="1100"/>
              <a:buFont typeface="Arial"/>
              <a:buNone/>
            </a:pPr>
            <a:endParaRPr sz="3200" b="0" i="0" u="none" strike="noStrike" cap="none">
              <a:solidFill>
                <a:srgbClr val="FF0000"/>
              </a:solidFill>
              <a:latin typeface="Calibri"/>
              <a:ea typeface="Calibri"/>
              <a:cs typeface="Calibri"/>
              <a:sym typeface="Calibri"/>
            </a:endParaRPr>
          </a:p>
        </p:txBody>
      </p:sp>
      <p:sp>
        <p:nvSpPr>
          <p:cNvPr id="145" name="Google Shape;145;g2005e573a36_0_50"/>
          <p:cNvSpPr txBox="1"/>
          <p:nvPr/>
        </p:nvSpPr>
        <p:spPr>
          <a:xfrm>
            <a:off x="8387725" y="6118400"/>
            <a:ext cx="3000000" cy="3540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s-419" sz="1100" b="0" i="0" u="none" strike="noStrike" cap="none">
                <a:solidFill>
                  <a:schemeClr val="dk1"/>
                </a:solidFill>
                <a:latin typeface="Calibri"/>
                <a:ea typeface="Calibri"/>
                <a:cs typeface="Calibri"/>
                <a:sym typeface="Calibri"/>
              </a:rPr>
              <a:t> </a:t>
            </a:r>
            <a:r>
              <a:rPr lang="es-419" sz="1100" b="0" i="0" u="sng" strike="noStrike" cap="none">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https://www.geogebra.org/m/qqb73ytu</a:t>
            </a:r>
            <a:endParaRPr sz="1400" b="0" i="0" u="none" strike="noStrike" cap="none">
              <a:solidFill>
                <a:srgbClr val="000000"/>
              </a:solidFill>
              <a:latin typeface="Arial"/>
              <a:ea typeface="Arial"/>
              <a:cs typeface="Arial"/>
              <a:sym typeface="Arial"/>
            </a:endParaRPr>
          </a:p>
        </p:txBody>
      </p:sp>
      <p:pic>
        <p:nvPicPr>
          <p:cNvPr id="146" name="Google Shape;146;g2005e573a36_0_50"/>
          <p:cNvPicPr preferRelativeResize="0"/>
          <p:nvPr/>
        </p:nvPicPr>
        <p:blipFill>
          <a:blip r:embed="rId4">
            <a:alphaModFix/>
          </a:blip>
          <a:stretch>
            <a:fillRect/>
          </a:stretch>
        </p:blipFill>
        <p:spPr>
          <a:xfrm>
            <a:off x="380800" y="1963300"/>
            <a:ext cx="6161874" cy="3396853"/>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958</Words>
  <Application>Microsoft Office PowerPoint</Application>
  <PresentationFormat>Panorámica</PresentationFormat>
  <Paragraphs>129</Paragraphs>
  <Slides>18</Slides>
  <Notes>18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Calibri</vt:lpstr>
      <vt:lpstr>Arial</vt:lpstr>
      <vt:lpstr>Nunito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Felipe Fredes Silva (ricardo.fredes)</dc:creator>
  <cp:lastModifiedBy>Margarita Daniella Silva Roman</cp:lastModifiedBy>
  <cp:revision>1</cp:revision>
  <dcterms:created xsi:type="dcterms:W3CDTF">2022-11-30T14:02:43Z</dcterms:created>
  <dcterms:modified xsi:type="dcterms:W3CDTF">2023-08-03T17:07:41Z</dcterms:modified>
</cp:coreProperties>
</file>