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C+Uy1jQYVHFcAd3JVvjSAjxr2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D063C9-0A3F-48FA-A106-F7CD172E7104}">
  <a:tblStyle styleId="{51D063C9-0A3F-48FA-A106-F7CD172E7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9050" cap="flat" cmpd="sng">
              <a:solidFill>
                <a:srgbClr val="7FB59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7FB59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7FB59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7FB59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9050" cap="flat" cmpd="sng">
              <a:solidFill>
                <a:srgbClr val="7FB59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9050" cap="flat" cmpd="sng">
              <a:solidFill>
                <a:srgbClr val="7FB59B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A1215AB-746C-4DA4-A822-E8F29ADB0F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58fa67ce8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91174" lvl="0" indent="0" algn="just" rtl="0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esperada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258fa67ce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58fa67c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58fa67c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258fa67ce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258fa67ce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58fa67ce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58fa67ce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58fa67ce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58fa67ce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58fa67ce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58fa67ce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Solicite a sus estudiantes que, a partir de la función P(h) = 0,1h + 1, despejen el valor de h en función de P, es decir, encontrar una expresión para h(P). Los y las estudiantes deberían llegar a la expresión: 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h(P) = 10P-10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58fa67ce8_0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91174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esperada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258fa67ce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9caddc71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Indique a sus estudiantes que usen la función h(P) = 10P - 10 para responder las siguientes preguntas: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 un tiempo para que las y los estudiantes respondan estas preguntas. Las respuestas a las que deberían haber llegado son: </a:t>
            </a: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endParaRPr/>
          </a:p>
        </p:txBody>
      </p:sp>
      <p:sp>
        <p:nvSpPr>
          <p:cNvPr id="200" name="Google Shape;200;g249caddc7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58fa67ce8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esperada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258fa67ce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base a lo realizado en clases, sistematice las siguientes ideas: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9caddc713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" name="Google Shape;221;g249caddc71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944f29c1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 preguntas buscan que las y los estudiantes compartan su conocimiento previo respecto al buceo. Además, que noten que: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una restricción para los buceadores, ya que no es seguro que se sumerjan a profundidades más allá de 65 metros, por lo que es importante para ellos saber a qué profundidad se encuentran.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mayor profundidad, mayor es la presión que siente el buceador.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Normalmente, los buceadores utilizan un instrumento llamado profundímetro que estima su profundidad a partir de la medición de presión.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4944f29c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Comenteles a sus estudiantes que la situación nos lleva a preguntarnos: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944f29c1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Comente que se conoce una función que relaciona la presión a la que está sometido un objeto que se encuentra sumergido en el agua, con la profundidad a la que está dicho objeto: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 = 0,1h+1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 que \(P(h)\) corresponde a la presión (que se mide en bares) y que \(h\) corresponde a la profundidad del buceador (que se mide en metros).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g24944f29c1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Propicie una discusión en la que sus estudiantes reconozcan que: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función P(h) permite calcular la presión P dado un valor de profundidad h, es decir, la presión está en función de la profundidad.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estamos buscamos estimar la profundidad a partir de una determinada presión, que es el problema inverso.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 comente que, para responder la pregunta, es necesario analizar con mayor detalle la función P(h).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944f29c1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Indique a sus estudiantes que el recurso tiene un deslizador en el eje horizontal para variar el valor de la profundidad h.  A la vez, mediante líneas punteadas, muestra el valor correspondiente de la presión P en el eje vertical.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continuar con el resto de la Actividad 1, realice una puesta en común para que compartan las respuestas a las preguntas del ítem 1.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4944f29c1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58fa67ce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 esperadas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258fa67ce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58fa67ce8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continuación, pida a sus estudiantes que respondan la pregunta del ítem 2 de la Actividad 1.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 un tiempo para que las y los estudiantes respondan esta pregunta y pídales que compartan sus respuestas con el resto del curso.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recurso es posible apreciar que, cada vez que la línea punteada señala una presión entre 1 y 7,5 bares, existe una profundidad asociada a ese valor de presión, por lo que es posible encontrar el valor que corresponde a esa profundidad.</a:t>
            </a: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relación inversa que pudieron reconocer sus estudiantes en el recurso, haga notar que: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91174" lvl="0" indent="0" algn="just" rtl="0"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como existe una función P(h) que a cada profundidad h le asocia un valor de presión P, es posible encontrar una función h(P), que haga el camino inverso. Es decir, que a cada presión P se pueda corresponder con un valor de profundidad h.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258fa67ce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2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3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5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4" name="Google Shape;54;p4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vhbm6px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58fa67ce8_0_80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258fa67ce8_0_80"/>
          <p:cNvSpPr txBox="1"/>
          <p:nvPr/>
        </p:nvSpPr>
        <p:spPr>
          <a:xfrm>
            <a:off x="520054" y="1523836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Para cada presión entre 1 y 7,5 bares, ¿es posible determinar a qué profundidad se encuentra el buceador?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258fa67ce8_0_80"/>
          <p:cNvSpPr/>
          <p:nvPr/>
        </p:nvSpPr>
        <p:spPr>
          <a:xfrm>
            <a:off x="604650" y="2521025"/>
            <a:ext cx="7934700" cy="1727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alibri"/>
                <a:ea typeface="Calibri"/>
                <a:cs typeface="Calibri"/>
                <a:sym typeface="Calibri"/>
              </a:rPr>
              <a:t>Del recurso es posible apreciar que, cada vez que la línea punteada señala una presión entre 1 y 7,5 bares, existe una profundidad asociada a ese valor de presión, por lo que es posible encontrar el valor que corresponde a esa profundidad.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2258fa67ce8_0_80"/>
          <p:cNvPicPr preferRelativeResize="0"/>
          <p:nvPr/>
        </p:nvPicPr>
        <p:blipFill rotWithShape="1">
          <a:blip r:embed="rId3">
            <a:alphaModFix/>
          </a:blip>
          <a:srcRect l="7185" r="6031"/>
          <a:stretch/>
        </p:blipFill>
        <p:spPr>
          <a:xfrm>
            <a:off x="7567450" y="3463800"/>
            <a:ext cx="1509400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58fa67ce8_0_26"/>
          <p:cNvSpPr txBox="1"/>
          <p:nvPr/>
        </p:nvSpPr>
        <p:spPr>
          <a:xfrm>
            <a:off x="290350" y="1353900"/>
            <a:ext cx="8400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como existe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cada profundidad h le asocia un valor de presión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posible encontrar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haga el camino inverso. Es decir, que para cada presión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pueda hacer corresponder un valor de profundidad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258fa67ce8_0_26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Idea principal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g2258fa67ce8_0_26"/>
          <p:cNvPicPr preferRelativeResize="0"/>
          <p:nvPr/>
        </p:nvPicPr>
        <p:blipFill rotWithShape="1">
          <a:blip r:embed="rId3">
            <a:alphaModFix/>
          </a:blip>
          <a:srcRect b="4168"/>
          <a:stretch/>
        </p:blipFill>
        <p:spPr>
          <a:xfrm>
            <a:off x="144200" y="4044100"/>
            <a:ext cx="2511176" cy="9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58fa67ce8_0_31"/>
          <p:cNvSpPr txBox="1"/>
          <p:nvPr/>
        </p:nvSpPr>
        <p:spPr>
          <a:xfrm>
            <a:off x="517300" y="1490475"/>
            <a:ext cx="49962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⨍: A ⟶ 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cumple que todo elemento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 una única preimagen, podemos definir su inversa,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⁻¹: B ⟶ A 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⁻¹(y) = x⟺ y = ⨍(x)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anterior quiere decir que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⁻¹(y)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igual a la única preimagen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Esto se puede visualizar en el siguiente diagrama sagital: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258fa67ce8_0_31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Función inversa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258fa67ce8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800" y="1427300"/>
            <a:ext cx="3590600" cy="302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58fa67ce8_0_38"/>
          <p:cNvSpPr txBox="1"/>
          <p:nvPr/>
        </p:nvSpPr>
        <p:spPr>
          <a:xfrm>
            <a:off x="537175" y="966925"/>
            <a:ext cx="708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la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 inversa es la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como se ve en el siguiente esquema: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258fa67ce8_0_38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Función inversa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258fa67ce8_0_38"/>
          <p:cNvPicPr preferRelativeResize="0"/>
          <p:nvPr/>
        </p:nvPicPr>
        <p:blipFill rotWithShape="1">
          <a:blip r:embed="rId3">
            <a:alphaModFix/>
          </a:blip>
          <a:srcRect b="4122"/>
          <a:stretch/>
        </p:blipFill>
        <p:spPr>
          <a:xfrm>
            <a:off x="2731524" y="1705825"/>
            <a:ext cx="3680965" cy="326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58fa67ce8_0_44"/>
          <p:cNvSpPr txBox="1"/>
          <p:nvPr/>
        </p:nvSpPr>
        <p:spPr>
          <a:xfrm>
            <a:off x="376400" y="1333150"/>
            <a:ext cx="827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suceder que la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asigna a más de un elemento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misma imagen en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implica que,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función, ya que un elemento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tendrá dos imágenes en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258fa67ce8_0_44"/>
          <p:cNvSpPr txBox="1"/>
          <p:nvPr/>
        </p:nvSpPr>
        <p:spPr>
          <a:xfrm>
            <a:off x="376405" y="5649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No todas las funciones tienen inversa: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258fa67ce8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663" y="2348950"/>
            <a:ext cx="3264676" cy="264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58fa67ce8_0_51"/>
          <p:cNvSpPr txBox="1"/>
          <p:nvPr/>
        </p:nvSpPr>
        <p:spPr>
          <a:xfrm>
            <a:off x="376405" y="5649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No todas las funciones tienen inversa: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258fa67ce8_0_51"/>
          <p:cNvSpPr txBox="1"/>
          <p:nvPr/>
        </p:nvSpPr>
        <p:spPr>
          <a:xfrm>
            <a:off x="376400" y="1333150"/>
            <a:ext cx="827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haber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la que algunos elementos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tenga preimagen en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Eso implica que,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función, ya que no todos los elementos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tendrá una imagen en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258fa67ce8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7838" y="2348950"/>
            <a:ext cx="3608325" cy="25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520054" y="1348048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191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una expresión algebraica que calcula la profundidad a la que se encuentra un buceador en función de la presión a la que está sujeto.</a:t>
            </a:r>
            <a:endParaRPr sz="21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725" y="3473400"/>
            <a:ext cx="1739275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58fa67ce8_0_102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258fa67ce8_0_102"/>
          <p:cNvSpPr txBox="1"/>
          <p:nvPr/>
        </p:nvSpPr>
        <p:spPr>
          <a:xfrm>
            <a:off x="520054" y="1348048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191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una expresión algebraica que calcula la profundidad a la que se encuentra un buceador en función de la presión a la que está sujeto.</a:t>
            </a:r>
            <a:endParaRPr sz="21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258fa67ce8_0_102"/>
          <p:cNvSpPr/>
          <p:nvPr/>
        </p:nvSpPr>
        <p:spPr>
          <a:xfrm>
            <a:off x="3019950" y="2521000"/>
            <a:ext cx="3104100" cy="1084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2258fa67ce8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863" y="2816976"/>
            <a:ext cx="2396267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258fa67ce8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4725" y="3473400"/>
            <a:ext cx="1739275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9caddc713_0_0"/>
          <p:cNvSpPr txBox="1"/>
          <p:nvPr/>
        </p:nvSpPr>
        <p:spPr>
          <a:xfrm>
            <a:off x="520054" y="1308273"/>
            <a:ext cx="8103900" cy="3117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Completa los valores faltantes en la tabla: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Un nuevo equipamiento permite a los buceadores sumergirse en el agua y funcionar de manera segura hasta profundidades donde la presión es de 10 bares. Usa la función h(P) para calcular la profundidad máxima a la que pueden llegar los buceadores con este nuevo equipamiento.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3" name="Google Shape;203;g249caddc713_0_0"/>
          <p:cNvGraphicFramePr/>
          <p:nvPr/>
        </p:nvGraphicFramePr>
        <p:xfrm>
          <a:off x="683888" y="1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{9A1215AB-746C-4DA4-A822-E8F29ADB0F5A}</a:tableStyleId>
              </a:tblPr>
              <a:tblGrid>
                <a:gridCol w="17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" name="Google Shape;204;g249caddc713_0_0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58fa67ce8_0_111"/>
          <p:cNvSpPr/>
          <p:nvPr/>
        </p:nvSpPr>
        <p:spPr>
          <a:xfrm>
            <a:off x="433350" y="1228675"/>
            <a:ext cx="8277300" cy="306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Dado que el nuevo equipamiento puede funcionar hasta 10 bares, basta con reemplazar este valor en la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obtener que la nueva profundidad máxima a la que pueden llegar son 90 metros.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0" name="Google Shape;210;g2258fa67ce8_0_111"/>
          <p:cNvGraphicFramePr/>
          <p:nvPr/>
        </p:nvGraphicFramePr>
        <p:xfrm>
          <a:off x="683888" y="1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{9A1215AB-746C-4DA4-A822-E8F29ADB0F5A}</a:tableStyleId>
              </a:tblPr>
              <a:tblGrid>
                <a:gridCol w="170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FB5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1" name="Google Shape;211;g2258fa67ce8_0_111"/>
          <p:cNvSpPr txBox="1"/>
          <p:nvPr/>
        </p:nvSpPr>
        <p:spPr>
          <a:xfrm>
            <a:off x="520054" y="534360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950" y="1199475"/>
            <a:ext cx="6262077" cy="352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7"/>
          <p:cNvSpPr txBox="1"/>
          <p:nvPr/>
        </p:nvSpPr>
        <p:spPr>
          <a:xfrm>
            <a:off x="520426" y="1290288"/>
            <a:ext cx="5122200" cy="25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como existe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a cada profundidad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asocia un valor de presión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posible encontrar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h(P)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haga el camino inverso. Es decir, que para cada presión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pueda hacer corresponder un valor de profundidad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anterior es posible porque a cada valor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corresponde una y solo una preimagen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7"/>
          <p:cNvPicPr preferRelativeResize="0"/>
          <p:nvPr/>
        </p:nvPicPr>
        <p:blipFill rotWithShape="1">
          <a:blip r:embed="rId3">
            <a:alphaModFix/>
          </a:blip>
          <a:srcRect l="11256" r="12738" b="4122"/>
          <a:stretch/>
        </p:blipFill>
        <p:spPr>
          <a:xfrm>
            <a:off x="5904950" y="1388575"/>
            <a:ext cx="2797675" cy="3268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9caddc713_0_13"/>
          <p:cNvSpPr txBox="1"/>
          <p:nvPr/>
        </p:nvSpPr>
        <p:spPr>
          <a:xfrm>
            <a:off x="242875" y="1109450"/>
            <a:ext cx="81039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una función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⨍: A ⟶ 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cumple que todo elemento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tiene una única preimagen, podemos definir su inversa,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⁻¹: B ⟶ 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como: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⨍ ⁻¹(y) = x⟺ y = ⨍(x)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encontrar la expresión algebraica de la función inversa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P(h)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despejamos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función de </a:t>
            </a: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obteniendo: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49caddc713_0_13"/>
          <p:cNvSpPr txBox="1"/>
          <p:nvPr/>
        </p:nvSpPr>
        <p:spPr>
          <a:xfrm>
            <a:off x="520429" y="335385"/>
            <a:ext cx="5299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249caddc713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663" y="4501276"/>
            <a:ext cx="2396267" cy="48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49caddc713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325" y="2313287"/>
            <a:ext cx="2155351" cy="18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944f29c1a_0_7"/>
          <p:cNvSpPr txBox="1"/>
          <p:nvPr/>
        </p:nvSpPr>
        <p:spPr>
          <a:xfrm>
            <a:off x="376405" y="336344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4944f29c1a_0_7"/>
          <p:cNvSpPr txBox="1"/>
          <p:nvPr/>
        </p:nvSpPr>
        <p:spPr>
          <a:xfrm>
            <a:off x="518538" y="1388077"/>
            <a:ext cx="4525500" cy="2778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conocen sobre el buceo?</a:t>
            </a:r>
            <a:b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restricción tienen los buceadores cuando se sumergen en el agua?</a:t>
            </a:r>
            <a:b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relación que existe entre la presión que siente el buceador y la profundidad a la que se encuentra?</a:t>
            </a:r>
            <a:b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pueden los buceadores estimar a qué profundidad están?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24944f29c1a_0_7"/>
          <p:cNvPicPr preferRelativeResize="0"/>
          <p:nvPr/>
        </p:nvPicPr>
        <p:blipFill rotWithShape="1">
          <a:blip r:embed="rId3">
            <a:alphaModFix/>
          </a:blip>
          <a:srcRect l="7587"/>
          <a:stretch/>
        </p:blipFill>
        <p:spPr>
          <a:xfrm>
            <a:off x="5184600" y="1464275"/>
            <a:ext cx="3777799" cy="268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750" y="1273925"/>
            <a:ext cx="6124498" cy="3726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944f29c1a_0_1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g24944f29c1a_0_15"/>
          <p:cNvGrpSpPr/>
          <p:nvPr/>
        </p:nvGrpSpPr>
        <p:grpSpPr>
          <a:xfrm>
            <a:off x="1345200" y="1544525"/>
            <a:ext cx="6453600" cy="1545700"/>
            <a:chOff x="1345200" y="1544525"/>
            <a:chExt cx="6453600" cy="1545700"/>
          </a:xfrm>
        </p:grpSpPr>
        <p:sp>
          <p:nvSpPr>
            <p:cNvPr id="108" name="Google Shape;108;g24944f29c1a_0_15"/>
            <p:cNvSpPr txBox="1"/>
            <p:nvPr/>
          </p:nvSpPr>
          <p:spPr>
            <a:xfrm>
              <a:off x="1345200" y="1544525"/>
              <a:ext cx="6453600" cy="13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Existe una función que relaciona la presión con la profundidad en la que se encuentra un objeto sumergido en el agua:</a:t>
              </a: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g24944f29c1a_0_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87000" y="2398850"/>
              <a:ext cx="2569999" cy="691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" name="Google Shape;110;g24944f29c1a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00" y="4014501"/>
            <a:ext cx="2511176" cy="9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Buceo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788250" y="1871163"/>
            <a:ext cx="7694400" cy="126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206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podemos, a partir de la función P(h), estimar la profundidad h conociendo la presión P en dicho punto?</a:t>
            </a:r>
            <a:endParaRPr sz="1800" b="1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l="891"/>
          <a:stretch/>
        </p:blipFill>
        <p:spPr>
          <a:xfrm>
            <a:off x="126900" y="3990475"/>
            <a:ext cx="9017098" cy="10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944f29c1a_0_25"/>
          <p:cNvSpPr txBox="1"/>
          <p:nvPr/>
        </p:nvSpPr>
        <p:spPr>
          <a:xfrm>
            <a:off x="520429" y="3666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4944f29c1a_0_25"/>
          <p:cNvSpPr txBox="1"/>
          <p:nvPr/>
        </p:nvSpPr>
        <p:spPr>
          <a:xfrm>
            <a:off x="139800" y="1150050"/>
            <a:ext cx="8864400" cy="378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 el siguiente </a:t>
            </a:r>
            <a:r>
              <a:rPr lang="e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recurso GeoGebra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grafica la función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Mueve el deslizador del recurso de GeoGebra para responder las siguientes preguntas: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 la siguiente tabla: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presión (en bares) que siente un buceador cuando se sumerge hasta la profundidad máxima (65 metros)? 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presión (en bares) mínima que siente un buceador y a qué profundidad se alcanza?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24" name="Google Shape;124;g24944f29c1a_0_25"/>
          <p:cNvGraphicFramePr/>
          <p:nvPr/>
        </p:nvGraphicFramePr>
        <p:xfrm>
          <a:off x="990600" y="246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{51D063C9-0A3F-48FA-A106-F7CD172E7104}</a:tableStyleId>
              </a:tblPr>
              <a:tblGrid>
                <a:gridCol w="19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g2258fa67ce8_0_19"/>
          <p:cNvGraphicFramePr/>
          <p:nvPr/>
        </p:nvGraphicFramePr>
        <p:xfrm>
          <a:off x="1240213" y="18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{51D063C9-0A3F-48FA-A106-F7CD172E7104}</a:tableStyleId>
              </a:tblPr>
              <a:tblGrid>
                <a:gridCol w="164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Profundidad (m)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Presión (bar)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" name="Google Shape;130;g2258fa67ce8_0_19"/>
          <p:cNvSpPr/>
          <p:nvPr/>
        </p:nvSpPr>
        <p:spPr>
          <a:xfrm>
            <a:off x="604650" y="1438000"/>
            <a:ext cx="7934700" cy="3506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profundidad máxima a la que puede ir un buceador son 65 metros, por lo tanto, al fijar el valor de h en 65, el recurso indica que la presión es de 7,5 bar.</a:t>
            </a:r>
            <a:b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profundidad mínima a la que puede estar un buceador es a 0 metros, donde se experimenta 1 bar de presión.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258fa67ce8_0_19"/>
          <p:cNvSpPr txBox="1"/>
          <p:nvPr/>
        </p:nvSpPr>
        <p:spPr>
          <a:xfrm>
            <a:off x="520429" y="3666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258fa67ce8_0_74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258fa67ce8_0_74"/>
          <p:cNvSpPr txBox="1"/>
          <p:nvPr/>
        </p:nvSpPr>
        <p:spPr>
          <a:xfrm>
            <a:off x="520054" y="1523836"/>
            <a:ext cx="8103900" cy="623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Para cada presión entre 1 y 7,5 bares, ¿es posible determinar a qué profundidad se encuentra el buceador?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2258fa67ce8_0_74"/>
          <p:cNvPicPr preferRelativeResize="0"/>
          <p:nvPr/>
        </p:nvPicPr>
        <p:blipFill rotWithShape="1">
          <a:blip r:embed="rId3">
            <a:alphaModFix/>
          </a:blip>
          <a:srcRect l="7185" r="6031"/>
          <a:stretch/>
        </p:blipFill>
        <p:spPr>
          <a:xfrm>
            <a:off x="7567450" y="3463800"/>
            <a:ext cx="1509400" cy="15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1644</Words>
  <Application>Microsoft Office PowerPoint</Application>
  <PresentationFormat>Presentación en pantalla (16:9)</PresentationFormat>
  <Paragraphs>149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Nunito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Daniella Silva Roman</dc:creator>
  <cp:lastModifiedBy>Margarita Daniella Silva Roman</cp:lastModifiedBy>
  <cp:revision>1</cp:revision>
  <dcterms:modified xsi:type="dcterms:W3CDTF">2023-08-03T14:17:22Z</dcterms:modified>
</cp:coreProperties>
</file>