
<file path=[Content_Types].xml><?xml version="1.0" encoding="utf-8"?>
<Types xmlns="http://schemas.openxmlformats.org/package/2006/content-types">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71" r:id="rId5"/>
    <p:sldMasterId id="2147483672"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2F317D02-8719-4C24-9261-08A1930CE03F}">
  <a:tblStyle styleId="{2F317D02-8719-4C24-9261-08A1930CE03F}" styleName="Table_0">
    <a:wholeTbl>
      <a:tcTxStyle>
        <a:font>
          <a:latin typeface="Arial"/>
          <a:ea typeface="Arial"/>
          <a:cs typeface="Arial"/>
        </a:font>
        <a:srgbClr val="000000"/>
      </a:tcTxStyle>
      <a:tcStyle>
        <a:tcBdr>
          <a:left>
            <a:ln cap="flat" cmpd="sng" w="19050">
              <a:solidFill>
                <a:srgbClr val="7FB59B"/>
              </a:solidFill>
              <a:prstDash val="solid"/>
              <a:round/>
              <a:headEnd len="sm" w="sm" type="none"/>
              <a:tailEnd len="sm" w="sm" type="none"/>
            </a:ln>
          </a:left>
          <a:right>
            <a:ln cap="flat" cmpd="sng" w="19050">
              <a:solidFill>
                <a:srgbClr val="7FB59B"/>
              </a:solidFill>
              <a:prstDash val="solid"/>
              <a:round/>
              <a:headEnd len="sm" w="sm" type="none"/>
              <a:tailEnd len="sm" w="sm" type="none"/>
            </a:ln>
          </a:right>
          <a:top>
            <a:ln cap="flat" cmpd="sng" w="19050">
              <a:solidFill>
                <a:srgbClr val="7FB59B"/>
              </a:solidFill>
              <a:prstDash val="solid"/>
              <a:round/>
              <a:headEnd len="sm" w="sm" type="none"/>
              <a:tailEnd len="sm" w="sm" type="none"/>
            </a:ln>
          </a:top>
          <a:bottom>
            <a:ln cap="flat" cmpd="sng" w="19050">
              <a:solidFill>
                <a:srgbClr val="7FB59B"/>
              </a:solidFill>
              <a:prstDash val="solid"/>
              <a:round/>
              <a:headEnd len="sm" w="sm" type="none"/>
              <a:tailEnd len="sm" w="sm" type="none"/>
            </a:ln>
          </a:bottom>
          <a:insideH>
            <a:ln cap="flat" cmpd="sng" w="19050">
              <a:solidFill>
                <a:srgbClr val="7FB59B"/>
              </a:solidFill>
              <a:prstDash val="solid"/>
              <a:round/>
              <a:headEnd len="sm" w="sm" type="none"/>
              <a:tailEnd len="sm" w="sm" type="none"/>
            </a:ln>
          </a:insideH>
          <a:insideV>
            <a:ln cap="flat" cmpd="sng" w="19050">
              <a:solidFill>
                <a:srgbClr val="7FB59B"/>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geogebra.org/m/ygbqueer"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geogebra.org/m/z9ucjvbm"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1f27e5ae785_0_38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g1f27e5ae785_0_3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2498e716fe7_0_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just">
              <a:spcBef>
                <a:spcPts val="0"/>
              </a:spcBef>
              <a:spcAft>
                <a:spcPts val="0"/>
              </a:spcAft>
              <a:buClr>
                <a:schemeClr val="dk1"/>
              </a:buClr>
              <a:buSzPts val="1100"/>
              <a:buFont typeface="Arial"/>
              <a:buNone/>
            </a:pPr>
            <a:r>
              <a:rPr lang="es" sz="1400">
                <a:solidFill>
                  <a:schemeClr val="dk1"/>
                </a:solidFill>
                <a:latin typeface="Calibri"/>
                <a:ea typeface="Calibri"/>
                <a:cs typeface="Calibri"/>
                <a:sym typeface="Calibri"/>
              </a:rPr>
              <a:t>La discusión que se propone a partir de las preguntas anteriores, es muy importante para que las y los estudiantes comprendan la dependencia entre las variables. En este caso, hace sentido físico que sea la temperatura la que varía en función de la altura, y no al revés. Puede apoyar esta discusión usando la diapositiva 7 en donde se muestra que para una misma altura hay distintas temperaturas dependiendo de la estación del año.  </a:t>
            </a:r>
            <a:endParaRPr sz="1400">
              <a:latin typeface="Calibri"/>
              <a:ea typeface="Calibri"/>
              <a:cs typeface="Calibri"/>
              <a:sym typeface="Calibri"/>
            </a:endParaRPr>
          </a:p>
        </p:txBody>
      </p:sp>
      <p:sp>
        <p:nvSpPr>
          <p:cNvPr id="179" name="Google Shape;179;g2498e716fe7_0_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221758fadcf_0_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just">
              <a:spcBef>
                <a:spcPts val="1200"/>
              </a:spcBef>
              <a:spcAft>
                <a:spcPts val="1200"/>
              </a:spcAft>
              <a:buNone/>
            </a:pPr>
            <a:r>
              <a:rPr lang="es" sz="1400">
                <a:latin typeface="Calibri"/>
                <a:ea typeface="Calibri"/>
                <a:cs typeface="Calibri"/>
                <a:sym typeface="Calibri"/>
              </a:rPr>
              <a:t>Con las preguntas de la actividad, se busca que las y los estudiantes reconozcan la pendiente de la recta que modela la situación así como el coeficiente de posición. En este punto, asegúrese de que sus estudiantes reconozcan que estos parámetros son relevantes para describir la situación.</a:t>
            </a:r>
            <a:endParaRPr sz="1400">
              <a:latin typeface="Calibri"/>
              <a:ea typeface="Calibri"/>
              <a:cs typeface="Calibri"/>
              <a:sym typeface="Calibri"/>
            </a:endParaRPr>
          </a:p>
        </p:txBody>
      </p:sp>
      <p:sp>
        <p:nvSpPr>
          <p:cNvPr id="185" name="Google Shape;185;g221758fadcf_0_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24e4845e644_0_6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just">
              <a:spcBef>
                <a:spcPts val="1200"/>
              </a:spcBef>
              <a:spcAft>
                <a:spcPts val="1200"/>
              </a:spcAft>
              <a:buNone/>
            </a:pPr>
            <a:r>
              <a:rPr lang="es" sz="1400">
                <a:latin typeface="Calibri"/>
                <a:ea typeface="Calibri"/>
                <a:cs typeface="Calibri"/>
                <a:sym typeface="Calibri"/>
              </a:rPr>
              <a:t>gráfico de la función</a:t>
            </a:r>
            <a:endParaRPr sz="1400">
              <a:latin typeface="Calibri"/>
              <a:ea typeface="Calibri"/>
              <a:cs typeface="Calibri"/>
              <a:sym typeface="Calibri"/>
            </a:endParaRPr>
          </a:p>
        </p:txBody>
      </p:sp>
      <p:sp>
        <p:nvSpPr>
          <p:cNvPr id="194" name="Google Shape;194;g24e4845e644_0_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24e4845e644_0_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just">
              <a:spcBef>
                <a:spcPts val="1200"/>
              </a:spcBef>
              <a:spcAft>
                <a:spcPts val="1200"/>
              </a:spcAft>
              <a:buNone/>
            </a:pPr>
            <a:r>
              <a:rPr lang="es" sz="1400">
                <a:latin typeface="Calibri"/>
                <a:ea typeface="Calibri"/>
                <a:cs typeface="Calibri"/>
                <a:sym typeface="Calibri"/>
              </a:rPr>
              <a:t>Dé tiempo para que las y los estudiantes trabajen en encontrar la expresión analítica para la función T(h). Se sugiere recordar la expresión general de una función afín, y solicitar a las y los estudiantes reconocer las relaciones entre los elementos de la función afín y la situación, mediante las siguientes preguntas:</a:t>
            </a:r>
            <a:endParaRPr sz="1400">
              <a:latin typeface="Calibri"/>
              <a:ea typeface="Calibri"/>
              <a:cs typeface="Calibri"/>
              <a:sym typeface="Calibri"/>
            </a:endParaRPr>
          </a:p>
        </p:txBody>
      </p:sp>
      <p:sp>
        <p:nvSpPr>
          <p:cNvPr id="200" name="Google Shape;200;g24e4845e644_0_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24e4845e644_0_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just">
              <a:spcBef>
                <a:spcPts val="1200"/>
              </a:spcBef>
              <a:spcAft>
                <a:spcPts val="1200"/>
              </a:spcAft>
              <a:buClr>
                <a:schemeClr val="dk1"/>
              </a:buClr>
              <a:buSzPts val="1100"/>
              <a:buFont typeface="Arial"/>
              <a:buNone/>
            </a:pPr>
            <a:r>
              <a:rPr lang="es" sz="1400">
                <a:solidFill>
                  <a:schemeClr val="dk1"/>
                </a:solidFill>
                <a:latin typeface="Calibri"/>
                <a:ea typeface="Calibri"/>
                <a:cs typeface="Calibri"/>
                <a:sym typeface="Calibri"/>
              </a:rPr>
              <a:t>Una vez que sus estudiantes encuentren la expresión algebraica para la función, pida que compartan sus respuestas con el resto del curso y acuerden en conjunto la expresión para la función T(h).</a:t>
            </a:r>
            <a:endParaRPr sz="1300"/>
          </a:p>
        </p:txBody>
      </p:sp>
      <p:sp>
        <p:nvSpPr>
          <p:cNvPr id="207" name="Google Shape;207;g24e4845e644_0_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24e4845e644_0_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just">
              <a:spcBef>
                <a:spcPts val="1200"/>
              </a:spcBef>
              <a:spcAft>
                <a:spcPts val="1200"/>
              </a:spcAft>
              <a:buClr>
                <a:schemeClr val="dk1"/>
              </a:buClr>
              <a:buSzPts val="1100"/>
              <a:buFont typeface="Arial"/>
              <a:buNone/>
            </a:pPr>
            <a:r>
              <a:rPr lang="es" sz="1400">
                <a:solidFill>
                  <a:schemeClr val="dk1"/>
                </a:solidFill>
                <a:latin typeface="Calibri"/>
                <a:ea typeface="Calibri"/>
                <a:cs typeface="Calibri"/>
                <a:sym typeface="Calibri"/>
              </a:rPr>
              <a:t>Una vez que sus estudiantes encuentren la expresión algebraica para la función, pida que compartan sus respuestas con el resto del curso y acuerden en conjunto la expresión para la función T(h).</a:t>
            </a:r>
            <a:endParaRPr sz="1300"/>
          </a:p>
        </p:txBody>
      </p:sp>
      <p:sp>
        <p:nvSpPr>
          <p:cNvPr id="215" name="Google Shape;215;g24e4845e644_0_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221758fadcf_0_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s" sz="1400">
                <a:latin typeface="Calibri"/>
                <a:ea typeface="Calibri"/>
                <a:cs typeface="Calibri"/>
                <a:sym typeface="Calibri"/>
              </a:rPr>
              <a:t>Explíquele a sus estudiantes que el recurso de GeoGebra muestra al mismo tiempo, cómo se eleva el globo sonda mientras recolecta los datos, y que estos datos aparecen en la gráfica de la función T(h). En el recurso pueden manipular el globo sonda, o la altura en el gráfico, debido a que esta es la variable independiente.</a:t>
            </a:r>
            <a:endParaRPr sz="1400">
              <a:latin typeface="Calibri"/>
              <a:ea typeface="Calibri"/>
              <a:cs typeface="Calibri"/>
              <a:sym typeface="Calibri"/>
            </a:endParaRPr>
          </a:p>
          <a:p>
            <a:pPr indent="0" lvl="0" marL="0" rtl="0" algn="l">
              <a:lnSpc>
                <a:spcPct val="100000"/>
              </a:lnSpc>
              <a:spcBef>
                <a:spcPts val="0"/>
              </a:spcBef>
              <a:spcAft>
                <a:spcPts val="0"/>
              </a:spcAft>
              <a:buSzPts val="1400"/>
              <a:buNone/>
            </a:pPr>
            <a:r>
              <a:t/>
            </a:r>
            <a:endParaRPr sz="1400">
              <a:latin typeface="Calibri"/>
              <a:ea typeface="Calibri"/>
              <a:cs typeface="Calibri"/>
              <a:sym typeface="Calibri"/>
            </a:endParaRPr>
          </a:p>
          <a:p>
            <a:pPr indent="0" lvl="0" marL="0" rtl="0" algn="l">
              <a:lnSpc>
                <a:spcPct val="100000"/>
              </a:lnSpc>
              <a:spcBef>
                <a:spcPts val="0"/>
              </a:spcBef>
              <a:spcAft>
                <a:spcPts val="0"/>
              </a:spcAft>
              <a:buSzPts val="1400"/>
              <a:buNone/>
            </a:pPr>
            <a:r>
              <a:rPr lang="es" sz="1400">
                <a:latin typeface="Calibri"/>
                <a:ea typeface="Calibri"/>
                <a:cs typeface="Calibri"/>
                <a:sym typeface="Calibri"/>
              </a:rPr>
              <a:t>Con esta pregunta se espera que las y los estudiantes lleguen a conclusiones como las siguientes:</a:t>
            </a:r>
            <a:endParaRPr sz="1400">
              <a:latin typeface="Calibri"/>
              <a:ea typeface="Calibri"/>
              <a:cs typeface="Calibri"/>
              <a:sym typeface="Calibri"/>
            </a:endParaRPr>
          </a:p>
          <a:p>
            <a:pPr indent="0" lvl="0" marL="0" rtl="0" algn="l">
              <a:lnSpc>
                <a:spcPct val="100000"/>
              </a:lnSpc>
              <a:spcBef>
                <a:spcPts val="0"/>
              </a:spcBef>
              <a:spcAft>
                <a:spcPts val="0"/>
              </a:spcAft>
              <a:buSzPts val="1400"/>
              <a:buNone/>
            </a:pPr>
            <a:r>
              <a:t/>
            </a:r>
            <a:endParaRPr sz="1400">
              <a:latin typeface="Calibri"/>
              <a:ea typeface="Calibri"/>
              <a:cs typeface="Calibri"/>
              <a:sym typeface="Calibri"/>
            </a:endParaRPr>
          </a:p>
          <a:p>
            <a:pPr indent="0" lvl="0" marL="0" rtl="0" algn="l">
              <a:lnSpc>
                <a:spcPct val="100000"/>
              </a:lnSpc>
              <a:spcBef>
                <a:spcPts val="0"/>
              </a:spcBef>
              <a:spcAft>
                <a:spcPts val="0"/>
              </a:spcAft>
              <a:buSzPts val="1400"/>
              <a:buNone/>
            </a:pPr>
            <a:r>
              <a:rPr lang="es" sz="1400">
                <a:latin typeface="Calibri"/>
                <a:ea typeface="Calibri"/>
                <a:cs typeface="Calibri"/>
                <a:sym typeface="Calibri"/>
              </a:rPr>
              <a:t>A medida que el globo sonda sube en altura, la temperatura disminuye.</a:t>
            </a:r>
            <a:endParaRPr sz="1400">
              <a:latin typeface="Calibri"/>
              <a:ea typeface="Calibri"/>
              <a:cs typeface="Calibri"/>
              <a:sym typeface="Calibri"/>
            </a:endParaRPr>
          </a:p>
          <a:p>
            <a:pPr indent="0" lvl="0" marL="0" rtl="0" algn="l">
              <a:lnSpc>
                <a:spcPct val="100000"/>
              </a:lnSpc>
              <a:spcBef>
                <a:spcPts val="0"/>
              </a:spcBef>
              <a:spcAft>
                <a:spcPts val="0"/>
              </a:spcAft>
              <a:buSzPts val="1400"/>
              <a:buNone/>
            </a:pPr>
            <a:r>
              <a:rPr lang="es" sz="1400">
                <a:latin typeface="Calibri"/>
                <a:ea typeface="Calibri"/>
                <a:cs typeface="Calibri"/>
                <a:sym typeface="Calibri"/>
              </a:rPr>
              <a:t>La relación entre la altura y la temperatura es inversa: a mayor altura, menor temperatura.</a:t>
            </a:r>
            <a:endParaRPr sz="1400">
              <a:latin typeface="Calibri"/>
              <a:ea typeface="Calibri"/>
              <a:cs typeface="Calibri"/>
              <a:sym typeface="Calibri"/>
            </a:endParaRPr>
          </a:p>
          <a:p>
            <a:pPr indent="0" lvl="0" marL="0" rtl="0" algn="l">
              <a:lnSpc>
                <a:spcPct val="100000"/>
              </a:lnSpc>
              <a:spcBef>
                <a:spcPts val="0"/>
              </a:spcBef>
              <a:spcAft>
                <a:spcPts val="0"/>
              </a:spcAft>
              <a:buSzPts val="1400"/>
              <a:buNone/>
            </a:pPr>
            <a:r>
              <a:rPr lang="es" sz="1400">
                <a:latin typeface="Calibri"/>
                <a:ea typeface="Calibri"/>
                <a:cs typeface="Calibri"/>
                <a:sym typeface="Calibri"/>
              </a:rPr>
              <a:t>La gráfica muestra una recta decreciente de la temperatura a medida que aumenta la altura.</a:t>
            </a:r>
            <a:endParaRPr sz="1400">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224" name="Google Shape;224;g221758fadcf_0_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24e4845e644_0_7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s" sz="2100" u="sng">
                <a:solidFill>
                  <a:srgbClr val="0563C1"/>
                </a:solidFill>
                <a:latin typeface="Calibri"/>
                <a:ea typeface="Calibri"/>
                <a:cs typeface="Calibri"/>
                <a:sym typeface="Calibri"/>
                <a:hlinkClick r:id="rId2">
                  <a:extLst>
                    <a:ext uri="{A12FA001-AC4F-418D-AE19-62706E023703}">
                      <ahyp:hlinkClr val="tx"/>
                    </a:ext>
                  </a:extLst>
                </a:hlinkClick>
              </a:rPr>
              <a:t>https://www.geogebra.org/m/ygbqueer</a:t>
            </a:r>
            <a:endParaRPr/>
          </a:p>
        </p:txBody>
      </p:sp>
      <p:sp>
        <p:nvSpPr>
          <p:cNvPr id="231" name="Google Shape;231;g24e4845e644_0_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221758fadcf_0_4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just">
              <a:spcBef>
                <a:spcPts val="1200"/>
              </a:spcBef>
              <a:spcAft>
                <a:spcPts val="1200"/>
              </a:spcAft>
              <a:buNone/>
            </a:pPr>
            <a:r>
              <a:rPr lang="es" sz="1200">
                <a:latin typeface="Calibri"/>
                <a:ea typeface="Calibri"/>
                <a:cs typeface="Calibri"/>
                <a:sym typeface="Calibri"/>
              </a:rPr>
              <a:t>Dé un tiempo para que las y los estudiantes piensen en cómo abordar este problema. Pídales que compartan sus respuestas y guíe la discusión para que reconozcan que se busca la altura para la cual la temperatura es igual a cero grados (donde comienza a formarse nieve). En conjunto con el curso, usen estas condiciones para encontrar una ecuación 0 = 20° C - h/150 que permita encontrar la altura de la línea de nieve. Se espera que lleguen a que T(3000)=0 y que puedan corroborar dicho valor con el recurso Globo sonda (</a:t>
            </a:r>
            <a:r>
              <a:rPr lang="es" sz="1200" u="sng">
                <a:solidFill>
                  <a:schemeClr val="hlink"/>
                </a:solidFill>
                <a:latin typeface="Calibri"/>
                <a:ea typeface="Calibri"/>
                <a:cs typeface="Calibri"/>
                <a:sym typeface="Calibri"/>
                <a:hlinkClick r:id="rId2"/>
              </a:rPr>
              <a:t>https://www.geogebra.org/m/z9ucjvbm</a:t>
            </a:r>
            <a:r>
              <a:rPr lang="es" sz="1200">
                <a:latin typeface="Calibri"/>
                <a:ea typeface="Calibri"/>
                <a:cs typeface="Calibri"/>
                <a:sym typeface="Calibri"/>
              </a:rPr>
              <a:t>). Esto para comparar dos registros distintos de información de una misma función.</a:t>
            </a:r>
            <a:endParaRPr sz="1200">
              <a:latin typeface="Calibri"/>
              <a:ea typeface="Calibri"/>
              <a:cs typeface="Calibri"/>
              <a:sym typeface="Calibri"/>
            </a:endParaRPr>
          </a:p>
        </p:txBody>
      </p:sp>
      <p:sp>
        <p:nvSpPr>
          <p:cNvPr id="237" name="Google Shape;237;g221758fadcf_0_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1f27e5ae785_0_47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4" name="Google Shape;244;g1f27e5ae785_0_4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1f27e5ae785_0_39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s"/>
              <a:t>tipo de fuente Calibri —&gt; imagen del preview con hipervínculo al video</a:t>
            </a:r>
            <a:endParaRPr/>
          </a:p>
        </p:txBody>
      </p:sp>
      <p:sp>
        <p:nvSpPr>
          <p:cNvPr id="130" name="Google Shape;130;g1f27e5ae785_0_3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24e4845e644_0_5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0" name="Google Shape;250;g24e4845e644_0_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24e4845e644_0_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g24e4845e644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253da1e7f5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253da1e7f5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253da1e7f5d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253da1e7f5d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253da1e7f5d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253da1e7f5d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1f27e5ae785_0_39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s" sz="1400">
                <a:latin typeface="Calibri"/>
                <a:ea typeface="Calibri"/>
                <a:cs typeface="Calibri"/>
                <a:sym typeface="Calibri"/>
              </a:rPr>
              <a:t>Con estas preguntas se espera llevar a las y los estudiantes a reflexionar acerca de la relación que se puede establecer entre la altura y la temperatura en la troposfera. </a:t>
            </a:r>
            <a:endParaRPr sz="1400">
              <a:latin typeface="Calibri"/>
              <a:ea typeface="Calibri"/>
              <a:cs typeface="Calibri"/>
              <a:sym typeface="Calibri"/>
            </a:endParaRPr>
          </a:p>
          <a:p>
            <a:pPr indent="0" lvl="0" marL="0" rtl="0" algn="l">
              <a:lnSpc>
                <a:spcPct val="100000"/>
              </a:lnSpc>
              <a:spcBef>
                <a:spcPts val="0"/>
              </a:spcBef>
              <a:spcAft>
                <a:spcPts val="0"/>
              </a:spcAft>
              <a:buSzPts val="1400"/>
              <a:buNone/>
            </a:pPr>
            <a:r>
              <a:t/>
            </a:r>
            <a:endParaRPr sz="1400">
              <a:latin typeface="Calibri"/>
              <a:ea typeface="Calibri"/>
              <a:cs typeface="Calibri"/>
              <a:sym typeface="Calibri"/>
            </a:endParaRPr>
          </a:p>
          <a:p>
            <a:pPr indent="0" lvl="0" marL="0" rtl="0" algn="l">
              <a:lnSpc>
                <a:spcPct val="100000"/>
              </a:lnSpc>
              <a:spcBef>
                <a:spcPts val="0"/>
              </a:spcBef>
              <a:spcAft>
                <a:spcPts val="0"/>
              </a:spcAft>
              <a:buSzPts val="1400"/>
              <a:buNone/>
            </a:pPr>
            <a:r>
              <a:rPr lang="es" sz="1400">
                <a:latin typeface="Calibri"/>
                <a:ea typeface="Calibri"/>
                <a:cs typeface="Calibri"/>
                <a:sym typeface="Calibri"/>
              </a:rPr>
              <a:t>Respuestas esperadas:</a:t>
            </a:r>
            <a:endParaRPr sz="1400">
              <a:latin typeface="Calibri"/>
              <a:ea typeface="Calibri"/>
              <a:cs typeface="Calibri"/>
              <a:sym typeface="Calibri"/>
            </a:endParaRPr>
          </a:p>
          <a:p>
            <a:pPr indent="-317500" lvl="0" marL="457200" rtl="0" algn="l">
              <a:lnSpc>
                <a:spcPct val="100000"/>
              </a:lnSpc>
              <a:spcBef>
                <a:spcPts val="0"/>
              </a:spcBef>
              <a:spcAft>
                <a:spcPts val="0"/>
              </a:spcAft>
              <a:buSzPts val="1400"/>
              <a:buFont typeface="Calibri"/>
              <a:buChar char="●"/>
            </a:pPr>
            <a:r>
              <a:rPr lang="es" sz="1400">
                <a:latin typeface="Calibri"/>
                <a:ea typeface="Calibri"/>
                <a:cs typeface="Calibri"/>
                <a:sym typeface="Calibri"/>
              </a:rPr>
              <a:t>Atmósfera</a:t>
            </a:r>
            <a:endParaRPr sz="1400">
              <a:latin typeface="Calibri"/>
              <a:ea typeface="Calibri"/>
              <a:cs typeface="Calibri"/>
              <a:sym typeface="Calibri"/>
            </a:endParaRPr>
          </a:p>
          <a:p>
            <a:pPr indent="-317500" lvl="0" marL="457200" rtl="0" algn="l">
              <a:lnSpc>
                <a:spcPct val="100000"/>
              </a:lnSpc>
              <a:spcBef>
                <a:spcPts val="0"/>
              </a:spcBef>
              <a:spcAft>
                <a:spcPts val="0"/>
              </a:spcAft>
              <a:buSzPts val="1400"/>
              <a:buFont typeface="Calibri"/>
              <a:buChar char="●"/>
            </a:pPr>
            <a:r>
              <a:rPr lang="es" sz="1400">
                <a:latin typeface="Calibri"/>
                <a:ea typeface="Calibri"/>
                <a:cs typeface="Calibri"/>
                <a:sym typeface="Calibri"/>
              </a:rPr>
              <a:t>Porque en la altura hace más frío y la temperatura baja lo suficiente para que la nieve se forme.</a:t>
            </a:r>
            <a:endParaRPr sz="1400">
              <a:latin typeface="Calibri"/>
              <a:ea typeface="Calibri"/>
              <a:cs typeface="Calibri"/>
              <a:sym typeface="Calibri"/>
            </a:endParaRPr>
          </a:p>
          <a:p>
            <a:pPr indent="-317500" lvl="0" marL="457200" rtl="0" algn="l">
              <a:lnSpc>
                <a:spcPct val="100000"/>
              </a:lnSpc>
              <a:spcBef>
                <a:spcPts val="0"/>
              </a:spcBef>
              <a:spcAft>
                <a:spcPts val="0"/>
              </a:spcAft>
              <a:buSzPts val="1400"/>
              <a:buFont typeface="Calibri"/>
              <a:buChar char="●"/>
            </a:pPr>
            <a:r>
              <a:rPr lang="es" sz="1400">
                <a:latin typeface="Calibri"/>
                <a:ea typeface="Calibri"/>
                <a:cs typeface="Calibri"/>
                <a:sym typeface="Calibri"/>
              </a:rPr>
              <a:t>La nieve se forma a una misma altitud en las cadenas montañosas porque la temperatura ahí es lo suficientemente baja para que la nieve pueda formarse.</a:t>
            </a:r>
            <a:endParaRPr sz="1400">
              <a:latin typeface="Calibri"/>
              <a:ea typeface="Calibri"/>
              <a:cs typeface="Calibri"/>
              <a:sym typeface="Calibri"/>
            </a:endParaRPr>
          </a:p>
          <a:p>
            <a:pPr indent="-317500" lvl="0" marL="457200" rtl="0" algn="l">
              <a:lnSpc>
                <a:spcPct val="100000"/>
              </a:lnSpc>
              <a:spcBef>
                <a:spcPts val="0"/>
              </a:spcBef>
              <a:spcAft>
                <a:spcPts val="0"/>
              </a:spcAft>
              <a:buSzPts val="1400"/>
              <a:buFont typeface="Calibri"/>
              <a:buChar char="●"/>
            </a:pPr>
            <a:r>
              <a:rPr lang="es" sz="1400">
                <a:latin typeface="Calibri"/>
                <a:ea typeface="Calibri"/>
                <a:cs typeface="Calibri"/>
                <a:sym typeface="Calibri"/>
              </a:rPr>
              <a:t>La temperatura ambiente es mayor cerca de la costa porque está más cerca del nivel del mar.</a:t>
            </a:r>
            <a:endParaRPr sz="1400">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150" name="Google Shape;150;g1f27e5ae785_0_3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221758fadcf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s" sz="1400">
                <a:solidFill>
                  <a:schemeClr val="dk1"/>
                </a:solidFill>
                <a:latin typeface="Calibri"/>
                <a:ea typeface="Calibri"/>
                <a:cs typeface="Calibri"/>
                <a:sym typeface="Calibri"/>
              </a:rPr>
              <a:t>Coméntale a sus estudiantes, que si bien no pueden dar una respuesta exacta a esta pregunta ahora, podrán hacerlo al finalizar esta clase.</a:t>
            </a:r>
            <a:endParaRPr sz="1400">
              <a:latin typeface="Calibri"/>
              <a:ea typeface="Calibri"/>
              <a:cs typeface="Calibri"/>
              <a:sym typeface="Calibri"/>
            </a:endParaRPr>
          </a:p>
        </p:txBody>
      </p:sp>
      <p:sp>
        <p:nvSpPr>
          <p:cNvPr id="157" name="Google Shape;157;g221758fadcf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221758fadcf_0_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s" sz="1400">
                <a:solidFill>
                  <a:schemeClr val="dk1"/>
                </a:solidFill>
                <a:latin typeface="Calibri"/>
                <a:ea typeface="Calibri"/>
                <a:cs typeface="Calibri"/>
                <a:sym typeface="Calibri"/>
              </a:rPr>
              <a:t>Antes de comenzar la actividad, mencione a sus estudiantes que para completar la tabla:</a:t>
            </a:r>
            <a:endParaRPr sz="1400">
              <a:solidFill>
                <a:schemeClr val="dk1"/>
              </a:solidFill>
              <a:latin typeface="Calibri"/>
              <a:ea typeface="Calibri"/>
              <a:cs typeface="Calibri"/>
              <a:sym typeface="Calibri"/>
            </a:endParaRPr>
          </a:p>
          <a:p>
            <a:pPr indent="-317500" lvl="0" marL="457200" rtl="0" algn="l">
              <a:lnSpc>
                <a:spcPct val="115000"/>
              </a:lnSpc>
              <a:spcBef>
                <a:spcPts val="0"/>
              </a:spcBef>
              <a:spcAft>
                <a:spcPts val="0"/>
              </a:spcAft>
              <a:buClr>
                <a:schemeClr val="dk1"/>
              </a:buClr>
              <a:buSzPts val="1400"/>
              <a:buFont typeface="Calibri"/>
              <a:buChar char="●"/>
            </a:pPr>
            <a:r>
              <a:rPr lang="es" sz="1400">
                <a:solidFill>
                  <a:schemeClr val="dk1"/>
                </a:solidFill>
                <a:latin typeface="Calibri"/>
                <a:ea typeface="Calibri"/>
                <a:cs typeface="Calibri"/>
                <a:sym typeface="Calibri"/>
              </a:rPr>
              <a:t>Usen datos equiespaciados de altura (datos que tengan la misma separación), como por ejemplo cada 50 m, 100 m o cada 150 m. </a:t>
            </a:r>
            <a:endParaRPr sz="1400">
              <a:solidFill>
                <a:schemeClr val="dk1"/>
              </a:solidFill>
              <a:latin typeface="Calibri"/>
              <a:ea typeface="Calibri"/>
              <a:cs typeface="Calibri"/>
              <a:sym typeface="Calibri"/>
            </a:endParaRPr>
          </a:p>
          <a:p>
            <a:pPr indent="-317500" lvl="0" marL="457200" rtl="0" algn="l">
              <a:lnSpc>
                <a:spcPct val="115000"/>
              </a:lnSpc>
              <a:spcBef>
                <a:spcPts val="0"/>
              </a:spcBef>
              <a:spcAft>
                <a:spcPts val="0"/>
              </a:spcAft>
              <a:buClr>
                <a:schemeClr val="dk1"/>
              </a:buClr>
              <a:buSzPts val="1400"/>
              <a:buFont typeface="Calibri"/>
              <a:buChar char="●"/>
            </a:pPr>
            <a:r>
              <a:rPr lang="es" sz="1400">
                <a:solidFill>
                  <a:schemeClr val="dk1"/>
                </a:solidFill>
                <a:latin typeface="Calibri"/>
                <a:ea typeface="Calibri"/>
                <a:cs typeface="Calibri"/>
                <a:sym typeface="Calibri"/>
              </a:rPr>
              <a:t>Ordenen los datos de menor a mayor altura.</a:t>
            </a:r>
            <a:endParaRPr sz="1400">
              <a:latin typeface="Calibri"/>
              <a:ea typeface="Calibri"/>
              <a:cs typeface="Calibri"/>
              <a:sym typeface="Calibri"/>
            </a:endParaRPr>
          </a:p>
        </p:txBody>
      </p:sp>
      <p:sp>
        <p:nvSpPr>
          <p:cNvPr id="164" name="Google Shape;164;g221758fadcf_0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221758fadcf_0_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just">
              <a:spcBef>
                <a:spcPts val="1200"/>
              </a:spcBef>
              <a:spcAft>
                <a:spcPts val="1200"/>
              </a:spcAft>
              <a:buClr>
                <a:schemeClr val="dk1"/>
              </a:buClr>
              <a:buSzPts val="1100"/>
              <a:buFont typeface="Arial"/>
              <a:buNone/>
            </a:pPr>
            <a:r>
              <a:rPr lang="es" sz="1400">
                <a:solidFill>
                  <a:schemeClr val="dk1"/>
                </a:solidFill>
                <a:latin typeface="Calibri"/>
                <a:ea typeface="Calibri"/>
                <a:cs typeface="Calibri"/>
                <a:sym typeface="Calibri"/>
              </a:rPr>
              <a:t>El ítem 1 de la actividad 2 de la Hoja de Actividades, pide graficar, antes de esto, se sugiere plantear las siguientes preguntas que tienen por objetivo que los estudiantes reconozcan las variables dependientes e independientes en el problema:</a:t>
            </a:r>
            <a:endParaRPr sz="1300"/>
          </a:p>
        </p:txBody>
      </p:sp>
      <p:sp>
        <p:nvSpPr>
          <p:cNvPr id="171" name="Google Shape;171;g221758fadcf_0_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 blanco" type="blank">
  <p:cSld name="BLANK">
    <p:spTree>
      <p:nvGrpSpPr>
        <p:cNvPr id="55" name="Shape 55"/>
        <p:cNvGrpSpPr/>
        <p:nvPr/>
      </p:nvGrpSpPr>
      <p:grpSpPr>
        <a:xfrm>
          <a:off x="0" y="0"/>
          <a:ext cx="0" cy="0"/>
          <a:chOff x="0" y="0"/>
          <a:chExt cx="0" cy="0"/>
        </a:xfrm>
      </p:grpSpPr>
      <p:sp>
        <p:nvSpPr>
          <p:cNvPr id="56" name="Google Shape;56;p1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57" name="Google Shape;57;p1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58" name="Google Shape;58;p1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Diapositiva de título">
  <p:cSld name="1_Diapositiva de título">
    <p:spTree>
      <p:nvGrpSpPr>
        <p:cNvPr id="59" name="Shape 59"/>
        <p:cNvGrpSpPr/>
        <p:nvPr/>
      </p:nvGrpSpPr>
      <p:grpSpPr>
        <a:xfrm>
          <a:off x="0" y="0"/>
          <a:ext cx="0" cy="0"/>
          <a:chOff x="0" y="0"/>
          <a:chExt cx="0" cy="0"/>
        </a:xfrm>
      </p:grpSpPr>
      <p:pic>
        <p:nvPicPr>
          <p:cNvPr descr="Forma" id="60" name="Google Shape;60;p15"/>
          <p:cNvPicPr preferRelativeResize="0"/>
          <p:nvPr/>
        </p:nvPicPr>
        <p:blipFill rotWithShape="1">
          <a:blip r:embed="rId2">
            <a:alphaModFix/>
          </a:blip>
          <a:srcRect b="0" l="0" r="0" t="0"/>
          <a:stretch/>
        </p:blipFill>
        <p:spPr>
          <a:xfrm>
            <a:off x="286" y="0"/>
            <a:ext cx="9143431" cy="514350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Diapositiva de título">
  <p:cSld name="2_Diapositiva de título">
    <p:spTree>
      <p:nvGrpSpPr>
        <p:cNvPr id="61" name="Shape 61"/>
        <p:cNvGrpSpPr/>
        <p:nvPr/>
      </p:nvGrpSpPr>
      <p:grpSpPr>
        <a:xfrm>
          <a:off x="0" y="0"/>
          <a:ext cx="0" cy="0"/>
          <a:chOff x="0" y="0"/>
          <a:chExt cx="0" cy="0"/>
        </a:xfrm>
      </p:grpSpPr>
      <p:pic>
        <p:nvPicPr>
          <p:cNvPr descr="Imagen que contiene Forma&#10;&#10;Descripción generada automáticamente" id="62" name="Google Shape;62;p16"/>
          <p:cNvPicPr preferRelativeResize="0"/>
          <p:nvPr/>
        </p:nvPicPr>
        <p:blipFill rotWithShape="1">
          <a:blip r:embed="rId2">
            <a:alphaModFix/>
          </a:blip>
          <a:srcRect b="0" l="0" r="0" t="0"/>
          <a:stretch/>
        </p:blipFill>
        <p:spPr>
          <a:xfrm>
            <a:off x="286" y="0"/>
            <a:ext cx="9143431" cy="514350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objetos" type="obj">
  <p:cSld name="OBJECT">
    <p:spTree>
      <p:nvGrpSpPr>
        <p:cNvPr id="63" name="Shape 63"/>
        <p:cNvGrpSpPr/>
        <p:nvPr/>
      </p:nvGrpSpPr>
      <p:grpSpPr>
        <a:xfrm>
          <a:off x="0" y="0"/>
          <a:ext cx="0" cy="0"/>
          <a:chOff x="0" y="0"/>
          <a:chExt cx="0" cy="0"/>
        </a:xfrm>
      </p:grpSpPr>
      <p:sp>
        <p:nvSpPr>
          <p:cNvPr id="64" name="Google Shape;64;p17"/>
          <p:cNvSpPr txBox="1"/>
          <p:nvPr>
            <p:ph type="title"/>
          </p:nvPr>
        </p:nvSpPr>
        <p:spPr>
          <a:xfrm>
            <a:off x="628650" y="253869"/>
            <a:ext cx="7886700" cy="9942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65" name="Google Shape;65;p17"/>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66" name="Google Shape;66;p1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67" name="Google Shape;67;p1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68" name="Google Shape;68;p1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cabezado de sección" type="secHead">
  <p:cSld name="SECTION_HEADER">
    <p:spTree>
      <p:nvGrpSpPr>
        <p:cNvPr id="69" name="Shape 69"/>
        <p:cNvGrpSpPr/>
        <p:nvPr/>
      </p:nvGrpSpPr>
      <p:grpSpPr>
        <a:xfrm>
          <a:off x="0" y="0"/>
          <a:ext cx="0" cy="0"/>
          <a:chOff x="0" y="0"/>
          <a:chExt cx="0" cy="0"/>
        </a:xfrm>
      </p:grpSpPr>
      <p:sp>
        <p:nvSpPr>
          <p:cNvPr id="70" name="Google Shape;70;p18"/>
          <p:cNvSpPr txBox="1"/>
          <p:nvPr>
            <p:ph type="title"/>
          </p:nvPr>
        </p:nvSpPr>
        <p:spPr>
          <a:xfrm>
            <a:off x="623888" y="1282303"/>
            <a:ext cx="7886700" cy="2139600"/>
          </a:xfrm>
          <a:prstGeom prst="rect">
            <a:avLst/>
          </a:prstGeom>
          <a:noFill/>
          <a:ln>
            <a:noFill/>
          </a:ln>
        </p:spPr>
        <p:txBody>
          <a:bodyPr anchorCtr="0" anchor="b" bIns="34275" lIns="68575" spcFirstLastPara="1" rIns="68575" wrap="square" tIns="34275">
            <a:noAutofit/>
          </a:bodyPr>
          <a:lstStyle>
            <a:lvl1pPr lvl="0" marR="0" rtl="0" algn="l">
              <a:lnSpc>
                <a:spcPct val="90000"/>
              </a:lnSpc>
              <a:spcBef>
                <a:spcPts val="0"/>
              </a:spcBef>
              <a:spcAft>
                <a:spcPts val="0"/>
              </a:spcAft>
              <a:buClr>
                <a:schemeClr val="dk1"/>
              </a:buClr>
              <a:buSzPts val="4500"/>
              <a:buFont typeface="Calibri"/>
              <a:buNone/>
              <a:defRPr b="0" i="0" sz="45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71" name="Google Shape;71;p18"/>
          <p:cNvSpPr txBox="1"/>
          <p:nvPr>
            <p:ph idx="1" type="body"/>
          </p:nvPr>
        </p:nvSpPr>
        <p:spPr>
          <a:xfrm>
            <a:off x="623888" y="3442097"/>
            <a:ext cx="7886700" cy="11253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rgbClr val="888888"/>
              </a:buClr>
              <a:buSzPts val="1800"/>
              <a:buNone/>
              <a:defRPr sz="1800">
                <a:solidFill>
                  <a:srgbClr val="888888"/>
                </a:solidFill>
              </a:defRPr>
            </a:lvl1pPr>
            <a:lvl2pPr indent="-228600" lvl="1" marL="914400" rtl="0" algn="l">
              <a:lnSpc>
                <a:spcPct val="90000"/>
              </a:lnSpc>
              <a:spcBef>
                <a:spcPts val="400"/>
              </a:spcBef>
              <a:spcAft>
                <a:spcPts val="0"/>
              </a:spcAft>
              <a:buClr>
                <a:srgbClr val="888888"/>
              </a:buClr>
              <a:buSzPts val="1500"/>
              <a:buNone/>
              <a:defRPr sz="1500">
                <a:solidFill>
                  <a:srgbClr val="888888"/>
                </a:solidFill>
              </a:defRPr>
            </a:lvl2pPr>
            <a:lvl3pPr indent="-228600" lvl="2" marL="1371600" rtl="0" algn="l">
              <a:lnSpc>
                <a:spcPct val="90000"/>
              </a:lnSpc>
              <a:spcBef>
                <a:spcPts val="400"/>
              </a:spcBef>
              <a:spcAft>
                <a:spcPts val="0"/>
              </a:spcAft>
              <a:buClr>
                <a:srgbClr val="888888"/>
              </a:buClr>
              <a:buSzPts val="1400"/>
              <a:buNone/>
              <a:defRPr sz="1400">
                <a:solidFill>
                  <a:srgbClr val="888888"/>
                </a:solidFill>
              </a:defRPr>
            </a:lvl3pPr>
            <a:lvl4pPr indent="-228600" lvl="3" marL="1828800" rtl="0" algn="l">
              <a:lnSpc>
                <a:spcPct val="90000"/>
              </a:lnSpc>
              <a:spcBef>
                <a:spcPts val="400"/>
              </a:spcBef>
              <a:spcAft>
                <a:spcPts val="0"/>
              </a:spcAft>
              <a:buClr>
                <a:srgbClr val="888888"/>
              </a:buClr>
              <a:buSzPts val="1200"/>
              <a:buNone/>
              <a:defRPr sz="1200">
                <a:solidFill>
                  <a:srgbClr val="888888"/>
                </a:solidFill>
              </a:defRPr>
            </a:lvl4pPr>
            <a:lvl5pPr indent="-228600" lvl="4" marL="2286000" rtl="0" algn="l">
              <a:lnSpc>
                <a:spcPct val="90000"/>
              </a:lnSpc>
              <a:spcBef>
                <a:spcPts val="400"/>
              </a:spcBef>
              <a:spcAft>
                <a:spcPts val="0"/>
              </a:spcAft>
              <a:buClr>
                <a:srgbClr val="888888"/>
              </a:buClr>
              <a:buSzPts val="1200"/>
              <a:buNone/>
              <a:defRPr sz="1200">
                <a:solidFill>
                  <a:srgbClr val="888888"/>
                </a:solidFill>
              </a:defRPr>
            </a:lvl5pPr>
            <a:lvl6pPr indent="-228600" lvl="5" marL="2743200" rtl="0" algn="l">
              <a:lnSpc>
                <a:spcPct val="90000"/>
              </a:lnSpc>
              <a:spcBef>
                <a:spcPts val="400"/>
              </a:spcBef>
              <a:spcAft>
                <a:spcPts val="0"/>
              </a:spcAft>
              <a:buClr>
                <a:srgbClr val="888888"/>
              </a:buClr>
              <a:buSzPts val="1200"/>
              <a:buNone/>
              <a:defRPr sz="1200">
                <a:solidFill>
                  <a:srgbClr val="888888"/>
                </a:solidFill>
              </a:defRPr>
            </a:lvl6pPr>
            <a:lvl7pPr indent="-228600" lvl="6" marL="3200400" rtl="0" algn="l">
              <a:lnSpc>
                <a:spcPct val="90000"/>
              </a:lnSpc>
              <a:spcBef>
                <a:spcPts val="400"/>
              </a:spcBef>
              <a:spcAft>
                <a:spcPts val="0"/>
              </a:spcAft>
              <a:buClr>
                <a:srgbClr val="888888"/>
              </a:buClr>
              <a:buSzPts val="1200"/>
              <a:buNone/>
              <a:defRPr sz="1200">
                <a:solidFill>
                  <a:srgbClr val="888888"/>
                </a:solidFill>
              </a:defRPr>
            </a:lvl7pPr>
            <a:lvl8pPr indent="-228600" lvl="7" marL="3657600" rtl="0" algn="l">
              <a:lnSpc>
                <a:spcPct val="90000"/>
              </a:lnSpc>
              <a:spcBef>
                <a:spcPts val="400"/>
              </a:spcBef>
              <a:spcAft>
                <a:spcPts val="0"/>
              </a:spcAft>
              <a:buClr>
                <a:srgbClr val="888888"/>
              </a:buClr>
              <a:buSzPts val="1200"/>
              <a:buNone/>
              <a:defRPr sz="1200">
                <a:solidFill>
                  <a:srgbClr val="888888"/>
                </a:solidFill>
              </a:defRPr>
            </a:lvl8pPr>
            <a:lvl9pPr indent="-228600" lvl="8" marL="4114800" rtl="0" algn="l">
              <a:lnSpc>
                <a:spcPct val="90000"/>
              </a:lnSpc>
              <a:spcBef>
                <a:spcPts val="400"/>
              </a:spcBef>
              <a:spcAft>
                <a:spcPts val="0"/>
              </a:spcAft>
              <a:buClr>
                <a:srgbClr val="888888"/>
              </a:buClr>
              <a:buSzPts val="1200"/>
              <a:buNone/>
              <a:defRPr sz="1200">
                <a:solidFill>
                  <a:srgbClr val="888888"/>
                </a:solidFill>
              </a:defRPr>
            </a:lvl9pPr>
          </a:lstStyle>
          <a:p/>
        </p:txBody>
      </p:sp>
      <p:sp>
        <p:nvSpPr>
          <p:cNvPr id="72" name="Google Shape;72;p1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73" name="Google Shape;73;p1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74" name="Google Shape;74;p1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os objetos" type="twoObj">
  <p:cSld name="TWO_OBJECTS">
    <p:spTree>
      <p:nvGrpSpPr>
        <p:cNvPr id="75" name="Shape 75"/>
        <p:cNvGrpSpPr/>
        <p:nvPr/>
      </p:nvGrpSpPr>
      <p:grpSpPr>
        <a:xfrm>
          <a:off x="0" y="0"/>
          <a:ext cx="0" cy="0"/>
          <a:chOff x="0" y="0"/>
          <a:chExt cx="0" cy="0"/>
        </a:xfrm>
      </p:grpSpPr>
      <p:sp>
        <p:nvSpPr>
          <p:cNvPr id="76" name="Google Shape;76;p19"/>
          <p:cNvSpPr txBox="1"/>
          <p:nvPr>
            <p:ph type="title"/>
          </p:nvPr>
        </p:nvSpPr>
        <p:spPr>
          <a:xfrm>
            <a:off x="628650" y="253869"/>
            <a:ext cx="7886700" cy="9942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77" name="Google Shape;77;p19"/>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78" name="Google Shape;78;p19"/>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79" name="Google Shape;79;p1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80" name="Google Shape;80;p1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81" name="Google Shape;81;p1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ación" type="twoTxTwoObj">
  <p:cSld name="TWO_OBJECTS_WITH_TEXT">
    <p:spTree>
      <p:nvGrpSpPr>
        <p:cNvPr id="82" name="Shape 82"/>
        <p:cNvGrpSpPr/>
        <p:nvPr/>
      </p:nvGrpSpPr>
      <p:grpSpPr>
        <a:xfrm>
          <a:off x="0" y="0"/>
          <a:ext cx="0" cy="0"/>
          <a:chOff x="0" y="0"/>
          <a:chExt cx="0" cy="0"/>
        </a:xfrm>
      </p:grpSpPr>
      <p:sp>
        <p:nvSpPr>
          <p:cNvPr id="83" name="Google Shape;83;p20"/>
          <p:cNvSpPr txBox="1"/>
          <p:nvPr>
            <p:ph type="title"/>
          </p:nvPr>
        </p:nvSpPr>
        <p:spPr>
          <a:xfrm>
            <a:off x="629841" y="273844"/>
            <a:ext cx="7886700" cy="9942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84" name="Google Shape;84;p20"/>
          <p:cNvSpPr txBox="1"/>
          <p:nvPr>
            <p:ph idx="1" type="body"/>
          </p:nvPr>
        </p:nvSpPr>
        <p:spPr>
          <a:xfrm>
            <a:off x="629841" y="1260872"/>
            <a:ext cx="3868500" cy="6180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85" name="Google Shape;85;p20"/>
          <p:cNvSpPr txBox="1"/>
          <p:nvPr>
            <p:ph idx="2" type="body"/>
          </p:nvPr>
        </p:nvSpPr>
        <p:spPr>
          <a:xfrm>
            <a:off x="629841" y="1878806"/>
            <a:ext cx="3868500" cy="27636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86" name="Google Shape;86;p20"/>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87" name="Google Shape;87;p20"/>
          <p:cNvSpPr txBox="1"/>
          <p:nvPr>
            <p:ph idx="4" type="body"/>
          </p:nvPr>
        </p:nvSpPr>
        <p:spPr>
          <a:xfrm>
            <a:off x="4629150" y="1878806"/>
            <a:ext cx="3887400" cy="27636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88" name="Google Shape;88;p2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89" name="Google Shape;89;p2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90" name="Google Shape;90;p2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lo el título" type="titleOnly">
  <p:cSld name="TITLE_ONLY">
    <p:spTree>
      <p:nvGrpSpPr>
        <p:cNvPr id="91" name="Shape 91"/>
        <p:cNvGrpSpPr/>
        <p:nvPr/>
      </p:nvGrpSpPr>
      <p:grpSpPr>
        <a:xfrm>
          <a:off x="0" y="0"/>
          <a:ext cx="0" cy="0"/>
          <a:chOff x="0" y="0"/>
          <a:chExt cx="0" cy="0"/>
        </a:xfrm>
      </p:grpSpPr>
      <p:sp>
        <p:nvSpPr>
          <p:cNvPr id="92" name="Google Shape;92;p21"/>
          <p:cNvSpPr txBox="1"/>
          <p:nvPr>
            <p:ph type="title"/>
          </p:nvPr>
        </p:nvSpPr>
        <p:spPr>
          <a:xfrm>
            <a:off x="628650" y="253869"/>
            <a:ext cx="7886700" cy="9942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93" name="Google Shape;93;p2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94" name="Google Shape;94;p2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95" name="Google Shape;95;p2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ido con título" type="objTx">
  <p:cSld name="OBJECT_WITH_CAPTION_TEXT">
    <p:spTree>
      <p:nvGrpSpPr>
        <p:cNvPr id="96" name="Shape 96"/>
        <p:cNvGrpSpPr/>
        <p:nvPr/>
      </p:nvGrpSpPr>
      <p:grpSpPr>
        <a:xfrm>
          <a:off x="0" y="0"/>
          <a:ext cx="0" cy="0"/>
          <a:chOff x="0" y="0"/>
          <a:chExt cx="0" cy="0"/>
        </a:xfrm>
      </p:grpSpPr>
      <p:sp>
        <p:nvSpPr>
          <p:cNvPr id="97" name="Google Shape;97;p22"/>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Autofit/>
          </a:bodyPr>
          <a:lstStyle>
            <a:lvl1pPr lvl="0" marR="0" rtl="0" algn="l">
              <a:lnSpc>
                <a:spcPct val="90000"/>
              </a:lnSpc>
              <a:spcBef>
                <a:spcPts val="0"/>
              </a:spcBef>
              <a:spcAft>
                <a:spcPts val="0"/>
              </a:spcAft>
              <a:buClr>
                <a:schemeClr val="dk1"/>
              </a:buClr>
              <a:buSzPts val="2400"/>
              <a:buFont typeface="Calibri"/>
              <a:buNone/>
              <a:defRPr b="0" i="0" sz="2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98" name="Google Shape;98;p22"/>
          <p:cNvSpPr txBox="1"/>
          <p:nvPr>
            <p:ph idx="1" type="body"/>
          </p:nvPr>
        </p:nvSpPr>
        <p:spPr>
          <a:xfrm>
            <a:off x="3887391" y="740569"/>
            <a:ext cx="4629300" cy="3655200"/>
          </a:xfrm>
          <a:prstGeom prst="rect">
            <a:avLst/>
          </a:prstGeom>
          <a:noFill/>
          <a:ln>
            <a:noFill/>
          </a:ln>
        </p:spPr>
        <p:txBody>
          <a:bodyPr anchorCtr="0" anchor="t" bIns="34275" lIns="68575" spcFirstLastPara="1" rIns="68575" wrap="square" tIns="34275">
            <a:normAutofit/>
          </a:bodyPr>
          <a:lstStyle>
            <a:lvl1pPr indent="-381000" lvl="0" marL="457200" rtl="0" algn="l">
              <a:lnSpc>
                <a:spcPct val="90000"/>
              </a:lnSpc>
              <a:spcBef>
                <a:spcPts val="800"/>
              </a:spcBef>
              <a:spcAft>
                <a:spcPts val="0"/>
              </a:spcAft>
              <a:buClr>
                <a:schemeClr val="dk1"/>
              </a:buClr>
              <a:buSzPts val="2400"/>
              <a:buChar char="•"/>
              <a:defRPr sz="2400"/>
            </a:lvl1pPr>
            <a:lvl2pPr indent="-361950" lvl="1" marL="914400" rtl="0" algn="l">
              <a:lnSpc>
                <a:spcPct val="90000"/>
              </a:lnSpc>
              <a:spcBef>
                <a:spcPts val="400"/>
              </a:spcBef>
              <a:spcAft>
                <a:spcPts val="0"/>
              </a:spcAft>
              <a:buClr>
                <a:schemeClr val="dk1"/>
              </a:buClr>
              <a:buSzPts val="2100"/>
              <a:buChar char="•"/>
              <a:defRPr sz="2100"/>
            </a:lvl2pPr>
            <a:lvl3pPr indent="-342900" lvl="2" marL="1371600" rtl="0" algn="l">
              <a:lnSpc>
                <a:spcPct val="90000"/>
              </a:lnSpc>
              <a:spcBef>
                <a:spcPts val="400"/>
              </a:spcBef>
              <a:spcAft>
                <a:spcPts val="0"/>
              </a:spcAft>
              <a:buClr>
                <a:schemeClr val="dk1"/>
              </a:buClr>
              <a:buSzPts val="1800"/>
              <a:buChar char="•"/>
              <a:defRPr sz="1800"/>
            </a:lvl3pPr>
            <a:lvl4pPr indent="-323850" lvl="3" marL="1828800" rtl="0" algn="l">
              <a:lnSpc>
                <a:spcPct val="90000"/>
              </a:lnSpc>
              <a:spcBef>
                <a:spcPts val="400"/>
              </a:spcBef>
              <a:spcAft>
                <a:spcPts val="0"/>
              </a:spcAft>
              <a:buClr>
                <a:schemeClr val="dk1"/>
              </a:buClr>
              <a:buSzPts val="1500"/>
              <a:buChar char="•"/>
              <a:defRPr sz="1500"/>
            </a:lvl4pPr>
            <a:lvl5pPr indent="-323850" lvl="4" marL="2286000" rtl="0" algn="l">
              <a:lnSpc>
                <a:spcPct val="90000"/>
              </a:lnSpc>
              <a:spcBef>
                <a:spcPts val="400"/>
              </a:spcBef>
              <a:spcAft>
                <a:spcPts val="0"/>
              </a:spcAft>
              <a:buClr>
                <a:schemeClr val="dk1"/>
              </a:buClr>
              <a:buSzPts val="1500"/>
              <a:buChar char="•"/>
              <a:defRPr sz="1500"/>
            </a:lvl5pPr>
            <a:lvl6pPr indent="-323850" lvl="5" marL="2743200" rtl="0" algn="l">
              <a:lnSpc>
                <a:spcPct val="90000"/>
              </a:lnSpc>
              <a:spcBef>
                <a:spcPts val="400"/>
              </a:spcBef>
              <a:spcAft>
                <a:spcPts val="0"/>
              </a:spcAft>
              <a:buClr>
                <a:schemeClr val="dk1"/>
              </a:buClr>
              <a:buSzPts val="1500"/>
              <a:buChar char="•"/>
              <a:defRPr sz="1500"/>
            </a:lvl6pPr>
            <a:lvl7pPr indent="-323850" lvl="6" marL="3200400" rtl="0" algn="l">
              <a:lnSpc>
                <a:spcPct val="90000"/>
              </a:lnSpc>
              <a:spcBef>
                <a:spcPts val="400"/>
              </a:spcBef>
              <a:spcAft>
                <a:spcPts val="0"/>
              </a:spcAft>
              <a:buClr>
                <a:schemeClr val="dk1"/>
              </a:buClr>
              <a:buSzPts val="1500"/>
              <a:buChar char="•"/>
              <a:defRPr sz="1500"/>
            </a:lvl7pPr>
            <a:lvl8pPr indent="-323850" lvl="7" marL="3657600" rtl="0" algn="l">
              <a:lnSpc>
                <a:spcPct val="90000"/>
              </a:lnSpc>
              <a:spcBef>
                <a:spcPts val="400"/>
              </a:spcBef>
              <a:spcAft>
                <a:spcPts val="0"/>
              </a:spcAft>
              <a:buClr>
                <a:schemeClr val="dk1"/>
              </a:buClr>
              <a:buSzPts val="1500"/>
              <a:buChar char="•"/>
              <a:defRPr sz="1500"/>
            </a:lvl8pPr>
            <a:lvl9pPr indent="-323850" lvl="8" marL="4114800" rtl="0" algn="l">
              <a:lnSpc>
                <a:spcPct val="90000"/>
              </a:lnSpc>
              <a:spcBef>
                <a:spcPts val="400"/>
              </a:spcBef>
              <a:spcAft>
                <a:spcPts val="0"/>
              </a:spcAft>
              <a:buClr>
                <a:schemeClr val="dk1"/>
              </a:buClr>
              <a:buSzPts val="1500"/>
              <a:buChar char="•"/>
              <a:defRPr sz="1500"/>
            </a:lvl9pPr>
          </a:lstStyle>
          <a:p/>
        </p:txBody>
      </p:sp>
      <p:sp>
        <p:nvSpPr>
          <p:cNvPr id="99" name="Google Shape;99;p22"/>
          <p:cNvSpPr txBox="1"/>
          <p:nvPr>
            <p:ph idx="2"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100" name="Google Shape;100;p2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01" name="Google Shape;101;p2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02" name="Google Shape;102;p2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n con título" type="picTx">
  <p:cSld name="PICTURE_WITH_CAPTION_TEXT">
    <p:spTree>
      <p:nvGrpSpPr>
        <p:cNvPr id="103" name="Shape 103"/>
        <p:cNvGrpSpPr/>
        <p:nvPr/>
      </p:nvGrpSpPr>
      <p:grpSpPr>
        <a:xfrm>
          <a:off x="0" y="0"/>
          <a:ext cx="0" cy="0"/>
          <a:chOff x="0" y="0"/>
          <a:chExt cx="0" cy="0"/>
        </a:xfrm>
      </p:grpSpPr>
      <p:sp>
        <p:nvSpPr>
          <p:cNvPr id="104" name="Google Shape;104;p23"/>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Autofit/>
          </a:bodyPr>
          <a:lstStyle>
            <a:lvl1pPr lvl="0" marR="0" rtl="0" algn="l">
              <a:lnSpc>
                <a:spcPct val="90000"/>
              </a:lnSpc>
              <a:spcBef>
                <a:spcPts val="0"/>
              </a:spcBef>
              <a:spcAft>
                <a:spcPts val="0"/>
              </a:spcAft>
              <a:buClr>
                <a:schemeClr val="dk1"/>
              </a:buClr>
              <a:buSzPts val="2400"/>
              <a:buFont typeface="Calibri"/>
              <a:buNone/>
              <a:defRPr b="0" i="0" sz="2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105" name="Google Shape;105;p23"/>
          <p:cNvSpPr/>
          <p:nvPr>
            <p:ph idx="2" type="pic"/>
          </p:nvPr>
        </p:nvSpPr>
        <p:spPr>
          <a:xfrm>
            <a:off x="3887391" y="740569"/>
            <a:ext cx="4629300" cy="3655200"/>
          </a:xfrm>
          <a:prstGeom prst="rect">
            <a:avLst/>
          </a:prstGeom>
          <a:noFill/>
          <a:ln>
            <a:noFill/>
          </a:ln>
        </p:spPr>
      </p:sp>
      <p:sp>
        <p:nvSpPr>
          <p:cNvPr id="106" name="Google Shape;106;p23"/>
          <p:cNvSpPr txBox="1"/>
          <p:nvPr>
            <p:ph idx="1"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107" name="Google Shape;107;p2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08" name="Google Shape;108;p2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09" name="Google Shape;109;p2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texto vertical" type="vertTx">
  <p:cSld name="VERTICAL_TEXT">
    <p:spTree>
      <p:nvGrpSpPr>
        <p:cNvPr id="110" name="Shape 110"/>
        <p:cNvGrpSpPr/>
        <p:nvPr/>
      </p:nvGrpSpPr>
      <p:grpSpPr>
        <a:xfrm>
          <a:off x="0" y="0"/>
          <a:ext cx="0" cy="0"/>
          <a:chOff x="0" y="0"/>
          <a:chExt cx="0" cy="0"/>
        </a:xfrm>
      </p:grpSpPr>
      <p:sp>
        <p:nvSpPr>
          <p:cNvPr id="111" name="Google Shape;111;p24"/>
          <p:cNvSpPr txBox="1"/>
          <p:nvPr>
            <p:ph type="title"/>
          </p:nvPr>
        </p:nvSpPr>
        <p:spPr>
          <a:xfrm>
            <a:off x="628650" y="253869"/>
            <a:ext cx="7886700" cy="9942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112" name="Google Shape;112;p24"/>
          <p:cNvSpPr txBox="1"/>
          <p:nvPr>
            <p:ph idx="1" type="body"/>
          </p:nvPr>
        </p:nvSpPr>
        <p:spPr>
          <a:xfrm rot="5400000">
            <a:off x="2940300" y="-942431"/>
            <a:ext cx="3263400" cy="78867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13" name="Google Shape;113;p2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14" name="Google Shape;114;p2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15" name="Google Shape;115;p2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vertical y texto" type="vertTitleAndTx">
  <p:cSld name="VERTICAL_TITLE_AND_VERTICAL_TEXT">
    <p:spTree>
      <p:nvGrpSpPr>
        <p:cNvPr id="116" name="Shape 116"/>
        <p:cNvGrpSpPr/>
        <p:nvPr/>
      </p:nvGrpSpPr>
      <p:grpSpPr>
        <a:xfrm>
          <a:off x="0" y="0"/>
          <a:ext cx="0" cy="0"/>
          <a:chOff x="0" y="0"/>
          <a:chExt cx="0" cy="0"/>
        </a:xfrm>
      </p:grpSpPr>
      <p:sp>
        <p:nvSpPr>
          <p:cNvPr id="117" name="Google Shape;117;p25"/>
          <p:cNvSpPr txBox="1"/>
          <p:nvPr>
            <p:ph type="title"/>
          </p:nvPr>
        </p:nvSpPr>
        <p:spPr>
          <a:xfrm rot="5400000">
            <a:off x="5350050" y="1467544"/>
            <a:ext cx="4359000" cy="19716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118" name="Google Shape;118;p25"/>
          <p:cNvSpPr txBox="1"/>
          <p:nvPr>
            <p:ph idx="1" type="body"/>
          </p:nvPr>
        </p:nvSpPr>
        <p:spPr>
          <a:xfrm rot="5400000">
            <a:off x="1349475" y="-447056"/>
            <a:ext cx="4359000" cy="58008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19" name="Google Shape;119;p2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20" name="Google Shape;120;p2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21" name="Google Shape;121;p2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theme" Target="../theme/theme3.xml"/><Relationship Id="rId12" Type="http://schemas.openxmlformats.org/officeDocument/2006/relationships/slideLayout" Target="../slideLayouts/slideLayout2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52" name="Google Shape;52;p1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53" name="Google Shape;53;p1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54" name="Google Shape;54;p1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1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hyperlink" Target="https://www.geogebra.org/m/ygbqueer" TargetMode="Externa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 Id="rId3" Type="http://schemas.openxmlformats.org/officeDocument/2006/relationships/image" Target="../media/image1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1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 Id="rId3" Type="http://schemas.openxmlformats.org/officeDocument/2006/relationships/image" Target="../media/image1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 Id="rId3" Type="http://schemas.openxmlformats.org/officeDocument/2006/relationships/image" Target="../media/image1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 Id="rId3"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hyperlink" Target="https://www.geogebra.org/m/z9ucjvbm"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pic>
        <p:nvPicPr>
          <p:cNvPr id="126" name="Google Shape;126;p26"/>
          <p:cNvPicPr preferRelativeResize="0"/>
          <p:nvPr/>
        </p:nvPicPr>
        <p:blipFill>
          <a:blip r:embed="rId3">
            <a:alphaModFix/>
          </a:blip>
          <a:stretch>
            <a:fillRect/>
          </a:stretch>
        </p:blipFill>
        <p:spPr>
          <a:xfrm>
            <a:off x="0" y="0"/>
            <a:ext cx="9144003" cy="5143501"/>
          </a:xfrm>
          <a:prstGeom prst="rect">
            <a:avLst/>
          </a:prstGeom>
          <a:noFill/>
          <a:ln>
            <a:noFill/>
          </a:ln>
        </p:spPr>
      </p:pic>
      <p:sp>
        <p:nvSpPr>
          <p:cNvPr id="127" name="Google Shape;127;p26"/>
          <p:cNvSpPr txBox="1"/>
          <p:nvPr/>
        </p:nvSpPr>
        <p:spPr>
          <a:xfrm>
            <a:off x="483935" y="2297504"/>
            <a:ext cx="8175900" cy="6465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3300"/>
              <a:buFont typeface="Arial"/>
              <a:buNone/>
            </a:pPr>
            <a:r>
              <a:rPr b="1" lang="es" sz="3300">
                <a:solidFill>
                  <a:schemeClr val="lt1"/>
                </a:solidFill>
                <a:latin typeface="Calibri"/>
                <a:ea typeface="Calibri"/>
                <a:cs typeface="Calibri"/>
                <a:sym typeface="Calibri"/>
              </a:rPr>
              <a:t>Temperatura en altura</a:t>
            </a:r>
            <a:endParaRPr b="1" i="0" sz="3300" u="none" cap="none" strike="noStrike">
              <a:solidFill>
                <a:schemeClr val="lt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35"/>
          <p:cNvSpPr txBox="1"/>
          <p:nvPr/>
        </p:nvSpPr>
        <p:spPr>
          <a:xfrm>
            <a:off x="471029" y="363875"/>
            <a:ext cx="4144200" cy="4848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1" lang="es" sz="2700">
                <a:solidFill>
                  <a:srgbClr val="423B71"/>
                </a:solidFill>
                <a:latin typeface="Calibri"/>
                <a:ea typeface="Calibri"/>
                <a:cs typeface="Calibri"/>
                <a:sym typeface="Calibri"/>
              </a:rPr>
              <a:t>Actividad 1</a:t>
            </a:r>
            <a:endParaRPr b="1" i="0" sz="2700" u="none" cap="none" strike="noStrike">
              <a:solidFill>
                <a:srgbClr val="423B71"/>
              </a:solidFill>
              <a:latin typeface="Calibri"/>
              <a:ea typeface="Calibri"/>
              <a:cs typeface="Calibri"/>
              <a:sym typeface="Calibri"/>
            </a:endParaRPr>
          </a:p>
        </p:txBody>
      </p:sp>
      <p:pic>
        <p:nvPicPr>
          <p:cNvPr id="182" name="Google Shape;182;p35"/>
          <p:cNvPicPr preferRelativeResize="0"/>
          <p:nvPr/>
        </p:nvPicPr>
        <p:blipFill>
          <a:blip r:embed="rId3">
            <a:alphaModFix/>
          </a:blip>
          <a:stretch>
            <a:fillRect/>
          </a:stretch>
        </p:blipFill>
        <p:spPr>
          <a:xfrm>
            <a:off x="1500563" y="989875"/>
            <a:ext cx="6142874" cy="382429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36"/>
          <p:cNvSpPr txBox="1"/>
          <p:nvPr/>
        </p:nvSpPr>
        <p:spPr>
          <a:xfrm>
            <a:off x="471029" y="363875"/>
            <a:ext cx="4144200" cy="4848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1" lang="es" sz="2700">
                <a:solidFill>
                  <a:srgbClr val="423B71"/>
                </a:solidFill>
                <a:latin typeface="Calibri"/>
                <a:ea typeface="Calibri"/>
                <a:cs typeface="Calibri"/>
                <a:sym typeface="Calibri"/>
              </a:rPr>
              <a:t>Actividad 2</a:t>
            </a:r>
            <a:endParaRPr b="1" i="0" sz="2700" u="none" cap="none" strike="noStrike">
              <a:solidFill>
                <a:srgbClr val="423B71"/>
              </a:solidFill>
              <a:latin typeface="Calibri"/>
              <a:ea typeface="Calibri"/>
              <a:cs typeface="Calibri"/>
              <a:sym typeface="Calibri"/>
            </a:endParaRPr>
          </a:p>
        </p:txBody>
      </p:sp>
      <p:grpSp>
        <p:nvGrpSpPr>
          <p:cNvPr id="188" name="Google Shape;188;p36"/>
          <p:cNvGrpSpPr/>
          <p:nvPr/>
        </p:nvGrpSpPr>
        <p:grpSpPr>
          <a:xfrm>
            <a:off x="471025" y="1001075"/>
            <a:ext cx="8525348" cy="3879188"/>
            <a:chOff x="471025" y="848675"/>
            <a:chExt cx="8525348" cy="3879188"/>
          </a:xfrm>
        </p:grpSpPr>
        <p:sp>
          <p:nvSpPr>
            <p:cNvPr id="189" name="Google Shape;189;p36"/>
            <p:cNvSpPr txBox="1"/>
            <p:nvPr/>
          </p:nvSpPr>
          <p:spPr>
            <a:xfrm>
              <a:off x="471025" y="1652500"/>
              <a:ext cx="4566600" cy="2539800"/>
            </a:xfrm>
            <a:prstGeom prst="rect">
              <a:avLst/>
            </a:prstGeom>
            <a:solidFill>
              <a:srgbClr val="F3F3F3"/>
            </a:solidFill>
            <a:ln>
              <a:noFill/>
            </a:ln>
          </p:spPr>
          <p:txBody>
            <a:bodyPr anchorCtr="0" anchor="t" bIns="91425" lIns="91425" spcFirstLastPara="1" rIns="91425" wrap="square" tIns="91425">
              <a:spAutoFit/>
            </a:bodyPr>
            <a:lstStyle/>
            <a:p>
              <a:pPr indent="-342900" lvl="0" marL="457200" marR="0" rtl="0" algn="l">
                <a:lnSpc>
                  <a:spcPct val="150000"/>
                </a:lnSpc>
                <a:spcBef>
                  <a:spcPts val="0"/>
                </a:spcBef>
                <a:spcAft>
                  <a:spcPts val="0"/>
                </a:spcAft>
                <a:buClr>
                  <a:schemeClr val="dk1"/>
                </a:buClr>
                <a:buSzPts val="1800"/>
                <a:buFont typeface="Calibri"/>
                <a:buAutoNum type="alphaLcPeriod"/>
              </a:pPr>
              <a:r>
                <a:rPr lang="es" sz="1800">
                  <a:solidFill>
                    <a:schemeClr val="dk1"/>
                  </a:solidFill>
                  <a:latin typeface="Calibri"/>
                  <a:ea typeface="Calibri"/>
                  <a:cs typeface="Calibri"/>
                  <a:sym typeface="Calibri"/>
                </a:rPr>
                <a:t>¿Cuál es la razón de cambio y qué representa en esta situación?</a:t>
              </a:r>
              <a:endParaRPr sz="1800">
                <a:solidFill>
                  <a:schemeClr val="dk1"/>
                </a:solidFill>
                <a:latin typeface="Calibri"/>
                <a:ea typeface="Calibri"/>
                <a:cs typeface="Calibri"/>
                <a:sym typeface="Calibri"/>
              </a:endParaRPr>
            </a:p>
            <a:p>
              <a:pPr indent="-342900" lvl="0" marL="457200" marR="0" rtl="0" algn="l">
                <a:lnSpc>
                  <a:spcPct val="150000"/>
                </a:lnSpc>
                <a:spcBef>
                  <a:spcPts val="0"/>
                </a:spcBef>
                <a:spcAft>
                  <a:spcPts val="0"/>
                </a:spcAft>
                <a:buClr>
                  <a:schemeClr val="dk1"/>
                </a:buClr>
                <a:buSzPts val="1800"/>
                <a:buFont typeface="Calibri"/>
                <a:buAutoNum type="alphaLcPeriod"/>
              </a:pPr>
              <a:r>
                <a:rPr lang="es" sz="1800">
                  <a:solidFill>
                    <a:schemeClr val="dk1"/>
                  </a:solidFill>
                  <a:latin typeface="Calibri"/>
                  <a:ea typeface="Calibri"/>
                  <a:cs typeface="Calibri"/>
                  <a:sym typeface="Calibri"/>
                </a:rPr>
                <a:t>¿Cuál es el coeficiente de posición y qué representa en esta situación?</a:t>
              </a:r>
              <a:endParaRPr sz="1800">
                <a:solidFill>
                  <a:schemeClr val="dk1"/>
                </a:solidFill>
                <a:latin typeface="Calibri"/>
                <a:ea typeface="Calibri"/>
                <a:cs typeface="Calibri"/>
                <a:sym typeface="Calibri"/>
              </a:endParaRPr>
            </a:p>
            <a:p>
              <a:pPr indent="-342900" lvl="0" marL="457200" marR="0" rtl="0" algn="l">
                <a:lnSpc>
                  <a:spcPct val="150000"/>
                </a:lnSpc>
                <a:spcBef>
                  <a:spcPts val="0"/>
                </a:spcBef>
                <a:spcAft>
                  <a:spcPts val="0"/>
                </a:spcAft>
                <a:buClr>
                  <a:schemeClr val="dk1"/>
                </a:buClr>
                <a:buSzPts val="1800"/>
                <a:buFont typeface="Calibri"/>
                <a:buAutoNum type="alphaLcPeriod"/>
              </a:pPr>
              <a:r>
                <a:rPr lang="es" sz="1800">
                  <a:solidFill>
                    <a:schemeClr val="dk1"/>
                  </a:solidFill>
                  <a:latin typeface="Calibri"/>
                  <a:ea typeface="Calibri"/>
                  <a:cs typeface="Calibri"/>
                  <a:sym typeface="Calibri"/>
                </a:rPr>
                <a:t>¿Cuánto disminuye la temperatura en un intervalo de 200 m?</a:t>
              </a:r>
              <a:endParaRPr sz="1800">
                <a:solidFill>
                  <a:schemeClr val="dk1"/>
                </a:solidFill>
                <a:latin typeface="Calibri"/>
                <a:ea typeface="Calibri"/>
                <a:cs typeface="Calibri"/>
                <a:sym typeface="Calibri"/>
              </a:endParaRPr>
            </a:p>
          </p:txBody>
        </p:sp>
        <p:sp>
          <p:nvSpPr>
            <p:cNvPr id="190" name="Google Shape;190;p36"/>
            <p:cNvSpPr txBox="1"/>
            <p:nvPr/>
          </p:nvSpPr>
          <p:spPr>
            <a:xfrm>
              <a:off x="471025" y="848675"/>
              <a:ext cx="7222200" cy="877200"/>
            </a:xfrm>
            <a:prstGeom prst="rect">
              <a:avLst/>
            </a:prstGeom>
            <a:solidFill>
              <a:srgbClr val="F3F3F3"/>
            </a:solidFill>
            <a:ln>
              <a:noFill/>
            </a:ln>
          </p:spPr>
          <p:txBody>
            <a:bodyPr anchorCtr="0" anchor="t" bIns="91425" lIns="91425" spcFirstLastPara="1" rIns="91425" wrap="square" tIns="91425">
              <a:spAutoFit/>
            </a:bodyPr>
            <a:lstStyle/>
            <a:p>
              <a:pPr indent="-279400" lvl="0" marL="342900" marR="0" rtl="0" algn="l">
                <a:lnSpc>
                  <a:spcPct val="150000"/>
                </a:lnSpc>
                <a:spcBef>
                  <a:spcPts val="0"/>
                </a:spcBef>
                <a:spcAft>
                  <a:spcPts val="1000"/>
                </a:spcAft>
                <a:buClr>
                  <a:schemeClr val="dk1"/>
                </a:buClr>
                <a:buSzPts val="1800"/>
                <a:buFont typeface="Calibri"/>
                <a:buAutoNum type="arabicPeriod"/>
              </a:pPr>
              <a:r>
                <a:rPr lang="es" sz="1800">
                  <a:solidFill>
                    <a:schemeClr val="dk1"/>
                  </a:solidFill>
                  <a:latin typeface="Calibri"/>
                  <a:ea typeface="Calibri"/>
                  <a:cs typeface="Calibri"/>
                  <a:sym typeface="Calibri"/>
                </a:rPr>
                <a:t>Grafica los datos de la tabla de la actividad anterior y responde las siguientes </a:t>
              </a:r>
              <a:r>
                <a:rPr lang="es" sz="1800">
                  <a:solidFill>
                    <a:schemeClr val="dk1"/>
                  </a:solidFill>
                  <a:latin typeface="Calibri"/>
                  <a:ea typeface="Calibri"/>
                  <a:cs typeface="Calibri"/>
                  <a:sym typeface="Calibri"/>
                </a:rPr>
                <a:t>preguntas</a:t>
              </a:r>
              <a:r>
                <a:rPr lang="es" sz="1800">
                  <a:solidFill>
                    <a:schemeClr val="dk1"/>
                  </a:solidFill>
                  <a:latin typeface="Calibri"/>
                  <a:ea typeface="Calibri"/>
                  <a:cs typeface="Calibri"/>
                  <a:sym typeface="Calibri"/>
                </a:rPr>
                <a:t>:</a:t>
              </a:r>
              <a:endParaRPr/>
            </a:p>
          </p:txBody>
        </p:sp>
        <p:pic>
          <p:nvPicPr>
            <p:cNvPr id="191" name="Google Shape;191;p36"/>
            <p:cNvPicPr preferRelativeResize="0"/>
            <p:nvPr/>
          </p:nvPicPr>
          <p:blipFill>
            <a:blip r:embed="rId3">
              <a:alphaModFix/>
            </a:blip>
            <a:stretch>
              <a:fillRect/>
            </a:stretch>
          </p:blipFill>
          <p:spPr>
            <a:xfrm>
              <a:off x="5037625" y="1652488"/>
              <a:ext cx="3958748" cy="3075375"/>
            </a:xfrm>
            <a:prstGeom prst="rect">
              <a:avLst/>
            </a:prstGeom>
            <a:noFill/>
            <a:ln>
              <a:noFill/>
            </a:ln>
          </p:spPr>
        </p:pic>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37"/>
          <p:cNvSpPr txBox="1"/>
          <p:nvPr/>
        </p:nvSpPr>
        <p:spPr>
          <a:xfrm>
            <a:off x="471029" y="363875"/>
            <a:ext cx="4144200" cy="4848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1" lang="es" sz="2700">
                <a:solidFill>
                  <a:srgbClr val="423B71"/>
                </a:solidFill>
                <a:latin typeface="Calibri"/>
                <a:ea typeface="Calibri"/>
                <a:cs typeface="Calibri"/>
                <a:sym typeface="Calibri"/>
              </a:rPr>
              <a:t>Actividad 2</a:t>
            </a:r>
            <a:endParaRPr b="1" i="0" sz="2700" u="none" cap="none" strike="noStrike">
              <a:solidFill>
                <a:srgbClr val="423B71"/>
              </a:solidFill>
              <a:latin typeface="Calibri"/>
              <a:ea typeface="Calibri"/>
              <a:cs typeface="Calibri"/>
              <a:sym typeface="Calibri"/>
            </a:endParaRPr>
          </a:p>
        </p:txBody>
      </p:sp>
      <p:pic>
        <p:nvPicPr>
          <p:cNvPr id="197" name="Google Shape;197;p37"/>
          <p:cNvPicPr preferRelativeResize="0"/>
          <p:nvPr/>
        </p:nvPicPr>
        <p:blipFill>
          <a:blip r:embed="rId3">
            <a:alphaModFix/>
          </a:blip>
          <a:stretch>
            <a:fillRect/>
          </a:stretch>
        </p:blipFill>
        <p:spPr>
          <a:xfrm>
            <a:off x="2039875" y="848675"/>
            <a:ext cx="5064262" cy="39900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38"/>
          <p:cNvSpPr txBox="1"/>
          <p:nvPr/>
        </p:nvSpPr>
        <p:spPr>
          <a:xfrm>
            <a:off x="863000" y="1327300"/>
            <a:ext cx="7821600" cy="461700"/>
          </a:xfrm>
          <a:prstGeom prst="rect">
            <a:avLst/>
          </a:prstGeom>
          <a:solidFill>
            <a:srgbClr val="F3F3F3"/>
          </a:solidFill>
          <a:ln>
            <a:noFill/>
          </a:ln>
        </p:spPr>
        <p:txBody>
          <a:bodyPr anchorCtr="0" anchor="t" bIns="91425" lIns="91425" spcFirstLastPara="1" rIns="91425" wrap="square" tIns="91425">
            <a:spAutoFit/>
          </a:bodyPr>
          <a:lstStyle/>
          <a:p>
            <a:pPr indent="0" lvl="0" marL="0" marR="0" rtl="0" algn="l">
              <a:lnSpc>
                <a:spcPct val="150000"/>
              </a:lnSpc>
              <a:spcBef>
                <a:spcPts val="0"/>
              </a:spcBef>
              <a:spcAft>
                <a:spcPts val="1000"/>
              </a:spcAft>
              <a:buNone/>
            </a:pPr>
            <a:r>
              <a:rPr lang="es" sz="1800">
                <a:solidFill>
                  <a:schemeClr val="dk1"/>
                </a:solidFill>
                <a:latin typeface="Calibri"/>
                <a:ea typeface="Calibri"/>
                <a:cs typeface="Calibri"/>
                <a:sym typeface="Calibri"/>
              </a:rPr>
              <a:t>2.  Plantea la función que relaciona la temperatura con la altura </a:t>
            </a:r>
            <a:r>
              <a:rPr i="1" lang="es" sz="1800">
                <a:solidFill>
                  <a:schemeClr val="dk1"/>
                </a:solidFill>
                <a:latin typeface="Calibri"/>
                <a:ea typeface="Calibri"/>
                <a:cs typeface="Calibri"/>
                <a:sym typeface="Calibri"/>
              </a:rPr>
              <a:t>T(h)</a:t>
            </a:r>
            <a:endParaRPr i="1" sz="1800">
              <a:solidFill>
                <a:schemeClr val="dk1"/>
              </a:solidFill>
              <a:latin typeface="Calibri"/>
              <a:ea typeface="Calibri"/>
              <a:cs typeface="Calibri"/>
              <a:sym typeface="Calibri"/>
            </a:endParaRPr>
          </a:p>
        </p:txBody>
      </p:sp>
      <p:sp>
        <p:nvSpPr>
          <p:cNvPr id="203" name="Google Shape;203;p38"/>
          <p:cNvSpPr txBox="1"/>
          <p:nvPr/>
        </p:nvSpPr>
        <p:spPr>
          <a:xfrm>
            <a:off x="471029" y="363875"/>
            <a:ext cx="4144200" cy="4848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1" lang="es" sz="2700">
                <a:solidFill>
                  <a:srgbClr val="423B71"/>
                </a:solidFill>
                <a:latin typeface="Calibri"/>
                <a:ea typeface="Calibri"/>
                <a:cs typeface="Calibri"/>
                <a:sym typeface="Calibri"/>
              </a:rPr>
              <a:t>Actividad 2</a:t>
            </a:r>
            <a:endParaRPr b="1" i="0" sz="2700" u="none" cap="none" strike="noStrike">
              <a:solidFill>
                <a:srgbClr val="423B71"/>
              </a:solidFill>
              <a:latin typeface="Calibri"/>
              <a:ea typeface="Calibri"/>
              <a:cs typeface="Calibri"/>
              <a:sym typeface="Calibri"/>
            </a:endParaRPr>
          </a:p>
        </p:txBody>
      </p:sp>
      <p:pic>
        <p:nvPicPr>
          <p:cNvPr id="204" name="Google Shape;204;p38"/>
          <p:cNvPicPr preferRelativeResize="0"/>
          <p:nvPr/>
        </p:nvPicPr>
        <p:blipFill>
          <a:blip r:embed="rId3">
            <a:alphaModFix/>
          </a:blip>
          <a:stretch>
            <a:fillRect/>
          </a:stretch>
        </p:blipFill>
        <p:spPr>
          <a:xfrm>
            <a:off x="1889575" y="1902950"/>
            <a:ext cx="5364849" cy="30497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39"/>
          <p:cNvSpPr txBox="1"/>
          <p:nvPr/>
        </p:nvSpPr>
        <p:spPr>
          <a:xfrm>
            <a:off x="591200" y="1932775"/>
            <a:ext cx="4743300" cy="3924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2700"/>
              <a:buFont typeface="Arial"/>
              <a:buNone/>
            </a:pPr>
            <a:r>
              <a:t/>
            </a:r>
            <a:endParaRPr b="0" i="0" sz="2100" u="none" cap="none" strike="noStrike">
              <a:solidFill>
                <a:srgbClr val="423B71"/>
              </a:solidFill>
              <a:latin typeface="Calibri"/>
              <a:ea typeface="Calibri"/>
              <a:cs typeface="Calibri"/>
              <a:sym typeface="Calibri"/>
            </a:endParaRPr>
          </a:p>
        </p:txBody>
      </p:sp>
      <p:sp>
        <p:nvSpPr>
          <p:cNvPr id="210" name="Google Shape;210;p39"/>
          <p:cNvSpPr/>
          <p:nvPr/>
        </p:nvSpPr>
        <p:spPr>
          <a:xfrm>
            <a:off x="231625" y="1705300"/>
            <a:ext cx="4623000" cy="2384100"/>
          </a:xfrm>
          <a:prstGeom prst="rect">
            <a:avLst/>
          </a:prstGeom>
          <a:solidFill>
            <a:srgbClr val="F3F3F3"/>
          </a:solidFill>
          <a:ln>
            <a:noFill/>
          </a:ln>
        </p:spPr>
        <p:txBody>
          <a:bodyPr anchorCtr="0" anchor="ctr" bIns="68575" lIns="68575" spcFirstLastPara="1" rIns="68575" wrap="square" tIns="68575">
            <a:noAutofit/>
          </a:bodyPr>
          <a:lstStyle/>
          <a:p>
            <a:pPr indent="-361950" lvl="0" marL="457200" rtl="0" algn="ctr">
              <a:spcBef>
                <a:spcPts val="0"/>
              </a:spcBef>
              <a:spcAft>
                <a:spcPts val="0"/>
              </a:spcAft>
              <a:buSzPts val="2100"/>
              <a:buFont typeface="Calibri"/>
              <a:buChar char="●"/>
            </a:pPr>
            <a:r>
              <a:rPr i="1" lang="es" sz="2100">
                <a:latin typeface="Calibri"/>
                <a:ea typeface="Calibri"/>
                <a:cs typeface="Calibri"/>
                <a:sym typeface="Calibri"/>
              </a:rPr>
              <a:t>¿Con qué elemento de la función afín podemos asociar la razón de cambio?</a:t>
            </a:r>
            <a:endParaRPr i="1" sz="2100">
              <a:latin typeface="Calibri"/>
              <a:ea typeface="Calibri"/>
              <a:cs typeface="Calibri"/>
              <a:sym typeface="Calibri"/>
            </a:endParaRPr>
          </a:p>
          <a:p>
            <a:pPr indent="-361950" lvl="0" marL="457200" rtl="0" algn="ctr">
              <a:spcBef>
                <a:spcPts val="0"/>
              </a:spcBef>
              <a:spcAft>
                <a:spcPts val="0"/>
              </a:spcAft>
              <a:buSzPts val="2100"/>
              <a:buFont typeface="Calibri"/>
              <a:buChar char="●"/>
            </a:pPr>
            <a:r>
              <a:rPr i="1" lang="es" sz="2100">
                <a:latin typeface="Calibri"/>
                <a:ea typeface="Calibri"/>
                <a:cs typeface="Calibri"/>
                <a:sym typeface="Calibri"/>
              </a:rPr>
              <a:t>¿Con qué elemento de la función afín podemos asociar la temperatura a nivel del mar h=0 m)?</a:t>
            </a:r>
            <a:endParaRPr i="1" sz="2100">
              <a:latin typeface="Calibri"/>
              <a:ea typeface="Calibri"/>
              <a:cs typeface="Calibri"/>
              <a:sym typeface="Calibri"/>
            </a:endParaRPr>
          </a:p>
          <a:p>
            <a:pPr indent="0" lvl="0" marL="0" rtl="0" algn="ctr">
              <a:spcBef>
                <a:spcPts val="0"/>
              </a:spcBef>
              <a:spcAft>
                <a:spcPts val="0"/>
              </a:spcAft>
              <a:buClr>
                <a:schemeClr val="dk1"/>
              </a:buClr>
              <a:buSzPts val="2700"/>
              <a:buFont typeface="Arial"/>
              <a:buNone/>
            </a:pPr>
            <a:r>
              <a:t/>
            </a:r>
            <a:endParaRPr i="1" sz="2100">
              <a:latin typeface="Calibri"/>
              <a:ea typeface="Calibri"/>
              <a:cs typeface="Calibri"/>
              <a:sym typeface="Calibri"/>
            </a:endParaRPr>
          </a:p>
        </p:txBody>
      </p:sp>
      <p:sp>
        <p:nvSpPr>
          <p:cNvPr id="211" name="Google Shape;211;p39"/>
          <p:cNvSpPr txBox="1"/>
          <p:nvPr/>
        </p:nvSpPr>
        <p:spPr>
          <a:xfrm>
            <a:off x="471029" y="363875"/>
            <a:ext cx="4144200" cy="4848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1" lang="es" sz="2700">
                <a:solidFill>
                  <a:srgbClr val="423B71"/>
                </a:solidFill>
                <a:latin typeface="Calibri"/>
                <a:ea typeface="Calibri"/>
                <a:cs typeface="Calibri"/>
                <a:sym typeface="Calibri"/>
              </a:rPr>
              <a:t>Preguntas</a:t>
            </a:r>
            <a:endParaRPr b="1" i="0" sz="2700" u="none" cap="none" strike="noStrike">
              <a:solidFill>
                <a:srgbClr val="423B71"/>
              </a:solidFill>
              <a:latin typeface="Calibri"/>
              <a:ea typeface="Calibri"/>
              <a:cs typeface="Calibri"/>
              <a:sym typeface="Calibri"/>
            </a:endParaRPr>
          </a:p>
        </p:txBody>
      </p:sp>
      <p:pic>
        <p:nvPicPr>
          <p:cNvPr id="212" name="Google Shape;212;p39"/>
          <p:cNvPicPr preferRelativeResize="0"/>
          <p:nvPr/>
        </p:nvPicPr>
        <p:blipFill>
          <a:blip r:embed="rId3">
            <a:alphaModFix/>
          </a:blip>
          <a:stretch>
            <a:fillRect/>
          </a:stretch>
        </p:blipFill>
        <p:spPr>
          <a:xfrm>
            <a:off x="5045475" y="1776688"/>
            <a:ext cx="3984579" cy="22413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40"/>
          <p:cNvSpPr txBox="1"/>
          <p:nvPr/>
        </p:nvSpPr>
        <p:spPr>
          <a:xfrm>
            <a:off x="591200" y="1932775"/>
            <a:ext cx="4743300" cy="3924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2700"/>
              <a:buFont typeface="Arial"/>
              <a:buNone/>
            </a:pPr>
            <a:r>
              <a:t/>
            </a:r>
            <a:endParaRPr b="0" i="0" sz="2100" u="none" cap="none" strike="noStrike">
              <a:solidFill>
                <a:srgbClr val="423B71"/>
              </a:solidFill>
              <a:latin typeface="Calibri"/>
              <a:ea typeface="Calibri"/>
              <a:cs typeface="Calibri"/>
              <a:sym typeface="Calibri"/>
            </a:endParaRPr>
          </a:p>
        </p:txBody>
      </p:sp>
      <p:sp>
        <p:nvSpPr>
          <p:cNvPr id="218" name="Google Shape;218;p40"/>
          <p:cNvSpPr/>
          <p:nvPr/>
        </p:nvSpPr>
        <p:spPr>
          <a:xfrm>
            <a:off x="313425" y="1265600"/>
            <a:ext cx="8298600" cy="1479000"/>
          </a:xfrm>
          <a:prstGeom prst="rect">
            <a:avLst/>
          </a:prstGeom>
          <a:solidFill>
            <a:srgbClr val="F3F3F3"/>
          </a:solidFill>
          <a:ln>
            <a:noFill/>
          </a:ln>
        </p:spPr>
        <p:txBody>
          <a:bodyPr anchorCtr="0" anchor="ctr" bIns="68575" lIns="68575" spcFirstLastPara="1" rIns="68575" wrap="square" tIns="68575">
            <a:noAutofit/>
          </a:bodyPr>
          <a:lstStyle/>
          <a:p>
            <a:pPr indent="-361950" lvl="0" marL="457200" rtl="0" algn="ctr">
              <a:spcBef>
                <a:spcPts val="0"/>
              </a:spcBef>
              <a:spcAft>
                <a:spcPts val="0"/>
              </a:spcAft>
              <a:buSzPts val="2100"/>
              <a:buFont typeface="Calibri"/>
              <a:buChar char="●"/>
            </a:pPr>
            <a:r>
              <a:rPr i="1" lang="es" sz="2100">
                <a:latin typeface="Calibri"/>
                <a:ea typeface="Calibri"/>
                <a:cs typeface="Calibri"/>
                <a:sym typeface="Calibri"/>
              </a:rPr>
              <a:t>¿Con qué elemento de la función afín podemos asociar la razón de cambio?</a:t>
            </a:r>
            <a:endParaRPr i="1" sz="2100">
              <a:latin typeface="Calibri"/>
              <a:ea typeface="Calibri"/>
              <a:cs typeface="Calibri"/>
              <a:sym typeface="Calibri"/>
            </a:endParaRPr>
          </a:p>
          <a:p>
            <a:pPr indent="-361950" lvl="0" marL="457200" rtl="0" algn="ctr">
              <a:spcBef>
                <a:spcPts val="0"/>
              </a:spcBef>
              <a:spcAft>
                <a:spcPts val="0"/>
              </a:spcAft>
              <a:buSzPts val="2100"/>
              <a:buFont typeface="Calibri"/>
              <a:buChar char="●"/>
            </a:pPr>
            <a:r>
              <a:rPr i="1" lang="es" sz="2100">
                <a:latin typeface="Calibri"/>
                <a:ea typeface="Calibri"/>
                <a:cs typeface="Calibri"/>
                <a:sym typeface="Calibri"/>
              </a:rPr>
              <a:t>¿Con qué elemento de la función afín podemos asociar la temperatura a nivel del mar h=0 m)?</a:t>
            </a:r>
            <a:endParaRPr i="1" sz="2100">
              <a:latin typeface="Calibri"/>
              <a:ea typeface="Calibri"/>
              <a:cs typeface="Calibri"/>
              <a:sym typeface="Calibri"/>
            </a:endParaRPr>
          </a:p>
        </p:txBody>
      </p:sp>
      <p:sp>
        <p:nvSpPr>
          <p:cNvPr id="219" name="Google Shape;219;p40"/>
          <p:cNvSpPr txBox="1"/>
          <p:nvPr/>
        </p:nvSpPr>
        <p:spPr>
          <a:xfrm>
            <a:off x="471029" y="363875"/>
            <a:ext cx="4144200" cy="4848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1" lang="es" sz="2700">
                <a:solidFill>
                  <a:srgbClr val="423B71"/>
                </a:solidFill>
                <a:latin typeface="Calibri"/>
                <a:ea typeface="Calibri"/>
                <a:cs typeface="Calibri"/>
                <a:sym typeface="Calibri"/>
              </a:rPr>
              <a:t>Preguntas</a:t>
            </a:r>
            <a:endParaRPr b="1" i="0" sz="2700" u="none" cap="none" strike="noStrike">
              <a:solidFill>
                <a:srgbClr val="423B71"/>
              </a:solidFill>
              <a:latin typeface="Calibri"/>
              <a:ea typeface="Calibri"/>
              <a:cs typeface="Calibri"/>
              <a:sym typeface="Calibri"/>
            </a:endParaRPr>
          </a:p>
        </p:txBody>
      </p:sp>
      <p:sp>
        <p:nvSpPr>
          <p:cNvPr id="220" name="Google Shape;220;p40"/>
          <p:cNvSpPr/>
          <p:nvPr/>
        </p:nvSpPr>
        <p:spPr>
          <a:xfrm>
            <a:off x="479850" y="2918400"/>
            <a:ext cx="8184300" cy="2055900"/>
          </a:xfrm>
          <a:prstGeom prst="roundRect">
            <a:avLst>
              <a:gd fmla="val 16667" name="adj"/>
            </a:avLst>
          </a:prstGeom>
          <a:noFill/>
          <a:ln cap="flat" cmpd="sng" w="19050">
            <a:solidFill>
              <a:srgbClr val="62B799"/>
            </a:solidFill>
            <a:prstDash val="solid"/>
            <a:round/>
            <a:headEnd len="sm" w="sm" type="none"/>
            <a:tailEnd len="sm" w="sm" type="none"/>
          </a:ln>
        </p:spPr>
        <p:txBody>
          <a:bodyPr anchorCtr="0" anchor="ctr" bIns="91425" lIns="91425" spcFirstLastPara="1" rIns="91425" wrap="square" tIns="91425">
            <a:noAutofit/>
          </a:bodyPr>
          <a:lstStyle/>
          <a:p>
            <a:pPr indent="-342900" lvl="0" marL="457200" rtl="0" algn="just">
              <a:spcBef>
                <a:spcPts val="0"/>
              </a:spcBef>
              <a:spcAft>
                <a:spcPts val="0"/>
              </a:spcAft>
              <a:buClr>
                <a:schemeClr val="dk1"/>
              </a:buClr>
              <a:buSzPts val="1800"/>
              <a:buFont typeface="Calibri"/>
              <a:buChar char="●"/>
            </a:pPr>
            <a:r>
              <a:rPr lang="es" sz="1800">
                <a:solidFill>
                  <a:schemeClr val="dk1"/>
                </a:solidFill>
                <a:latin typeface="Calibri"/>
                <a:ea typeface="Calibri"/>
                <a:cs typeface="Calibri"/>
                <a:sym typeface="Calibri"/>
              </a:rPr>
              <a:t>La razón de cambio es             y corresponde a la pendiente de la función afín</a:t>
            </a:r>
            <a:endParaRPr sz="1800">
              <a:solidFill>
                <a:schemeClr val="dk1"/>
              </a:solidFill>
              <a:latin typeface="Calibri"/>
              <a:ea typeface="Calibri"/>
              <a:cs typeface="Calibri"/>
              <a:sym typeface="Calibri"/>
            </a:endParaRPr>
          </a:p>
          <a:p>
            <a:pPr indent="0" lvl="0" marL="457200" rtl="0" algn="just">
              <a:spcBef>
                <a:spcPts val="0"/>
              </a:spcBef>
              <a:spcAft>
                <a:spcPts val="0"/>
              </a:spcAft>
              <a:buNone/>
            </a:pPr>
            <a:r>
              <a:t/>
            </a:r>
            <a:endParaRPr sz="1800">
              <a:solidFill>
                <a:schemeClr val="dk1"/>
              </a:solidFill>
              <a:latin typeface="Calibri"/>
              <a:ea typeface="Calibri"/>
              <a:cs typeface="Calibri"/>
              <a:sym typeface="Calibri"/>
            </a:endParaRPr>
          </a:p>
          <a:p>
            <a:pPr indent="-342900" lvl="0" marL="457200" rtl="0" algn="just">
              <a:spcBef>
                <a:spcPts val="0"/>
              </a:spcBef>
              <a:spcAft>
                <a:spcPts val="0"/>
              </a:spcAft>
              <a:buClr>
                <a:schemeClr val="dk1"/>
              </a:buClr>
              <a:buSzPts val="1800"/>
              <a:buFont typeface="Calibri"/>
              <a:buChar char="●"/>
            </a:pPr>
            <a:r>
              <a:rPr lang="es" sz="1800">
                <a:solidFill>
                  <a:schemeClr val="dk1"/>
                </a:solidFill>
                <a:latin typeface="Calibri"/>
                <a:ea typeface="Calibri"/>
                <a:cs typeface="Calibri"/>
                <a:sym typeface="Calibri"/>
              </a:rPr>
              <a:t>La temperatura a nivel del suelo corresponde al coeficiente de posición de la función afín</a:t>
            </a:r>
            <a:endParaRPr sz="2500">
              <a:latin typeface="Calibri"/>
              <a:ea typeface="Calibri"/>
              <a:cs typeface="Calibri"/>
              <a:sym typeface="Calibri"/>
            </a:endParaRPr>
          </a:p>
        </p:txBody>
      </p:sp>
      <p:pic>
        <p:nvPicPr>
          <p:cNvPr id="221" name="Google Shape;221;p40"/>
          <p:cNvPicPr preferRelativeResize="0"/>
          <p:nvPr/>
        </p:nvPicPr>
        <p:blipFill>
          <a:blip r:embed="rId3">
            <a:alphaModFix/>
          </a:blip>
          <a:stretch>
            <a:fillRect/>
          </a:stretch>
        </p:blipFill>
        <p:spPr>
          <a:xfrm>
            <a:off x="3284473" y="3357750"/>
            <a:ext cx="445900" cy="4344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41"/>
          <p:cNvSpPr txBox="1"/>
          <p:nvPr/>
        </p:nvSpPr>
        <p:spPr>
          <a:xfrm>
            <a:off x="544000" y="1554950"/>
            <a:ext cx="8497500" cy="1038900"/>
          </a:xfrm>
          <a:prstGeom prst="rect">
            <a:avLst/>
          </a:prstGeom>
          <a:solidFill>
            <a:srgbClr val="F3F3F3"/>
          </a:solidFill>
          <a:ln cap="flat" cmpd="sng" w="9525">
            <a:solidFill>
              <a:srgbClr val="F3F3F3"/>
            </a:solidFill>
            <a:prstDash val="solid"/>
            <a:round/>
            <a:headEnd len="sm" w="sm" type="none"/>
            <a:tailEnd len="sm" w="sm" type="none"/>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lang="es" sz="2100">
                <a:solidFill>
                  <a:schemeClr val="dk1"/>
                </a:solidFill>
                <a:latin typeface="Calibri"/>
                <a:ea typeface="Calibri"/>
                <a:cs typeface="Calibri"/>
                <a:sym typeface="Calibri"/>
              </a:rPr>
              <a:t>El siguiente recurso de GeoGebra (</a:t>
            </a:r>
            <a:r>
              <a:rPr lang="es" sz="2100" u="sng">
                <a:solidFill>
                  <a:schemeClr val="hlink"/>
                </a:solidFill>
                <a:latin typeface="Calibri"/>
                <a:ea typeface="Calibri"/>
                <a:cs typeface="Calibri"/>
                <a:sym typeface="Calibri"/>
                <a:hlinkClick r:id="rId3"/>
              </a:rPr>
              <a:t>https://www.geogebra.org/m/ygbqueer</a:t>
            </a:r>
            <a:r>
              <a:rPr lang="es" sz="2100">
                <a:solidFill>
                  <a:schemeClr val="dk1"/>
                </a:solidFill>
                <a:latin typeface="Calibri"/>
                <a:ea typeface="Calibri"/>
                <a:cs typeface="Calibri"/>
                <a:sym typeface="Calibri"/>
              </a:rPr>
              <a:t>), muestra el simulador del globo sonda y la gráfica de la función T(h), ¿qué conclusiones puedes sacar al comparar estas dos representaciones?</a:t>
            </a:r>
            <a:endParaRPr b="0" i="0" sz="2100" u="none" cap="none" strike="noStrike">
              <a:solidFill>
                <a:schemeClr val="dk1"/>
              </a:solidFill>
              <a:latin typeface="Calibri"/>
              <a:ea typeface="Calibri"/>
              <a:cs typeface="Calibri"/>
              <a:sym typeface="Calibri"/>
            </a:endParaRPr>
          </a:p>
        </p:txBody>
      </p:sp>
      <p:sp>
        <p:nvSpPr>
          <p:cNvPr id="227" name="Google Shape;227;p41"/>
          <p:cNvSpPr txBox="1"/>
          <p:nvPr/>
        </p:nvSpPr>
        <p:spPr>
          <a:xfrm>
            <a:off x="471029" y="363875"/>
            <a:ext cx="4144200" cy="4848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1" lang="es" sz="2700">
                <a:solidFill>
                  <a:srgbClr val="423B71"/>
                </a:solidFill>
                <a:latin typeface="Calibri"/>
                <a:ea typeface="Calibri"/>
                <a:cs typeface="Calibri"/>
                <a:sym typeface="Calibri"/>
              </a:rPr>
              <a:t>Actividad 3</a:t>
            </a:r>
            <a:endParaRPr b="1" i="0" sz="2700" u="none" cap="none" strike="noStrike">
              <a:solidFill>
                <a:srgbClr val="423B71"/>
              </a:solidFill>
              <a:latin typeface="Calibri"/>
              <a:ea typeface="Calibri"/>
              <a:cs typeface="Calibri"/>
              <a:sym typeface="Calibri"/>
            </a:endParaRPr>
          </a:p>
        </p:txBody>
      </p:sp>
      <p:pic>
        <p:nvPicPr>
          <p:cNvPr id="228" name="Google Shape;228;p41"/>
          <p:cNvPicPr preferRelativeResize="0"/>
          <p:nvPr/>
        </p:nvPicPr>
        <p:blipFill>
          <a:blip r:embed="rId4">
            <a:alphaModFix/>
          </a:blip>
          <a:stretch>
            <a:fillRect/>
          </a:stretch>
        </p:blipFill>
        <p:spPr>
          <a:xfrm>
            <a:off x="2797325" y="2688575"/>
            <a:ext cx="3990845" cy="224485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42"/>
          <p:cNvSpPr txBox="1"/>
          <p:nvPr/>
        </p:nvSpPr>
        <p:spPr>
          <a:xfrm>
            <a:off x="471029" y="363875"/>
            <a:ext cx="4144200" cy="4848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1" lang="es" sz="2700">
                <a:solidFill>
                  <a:srgbClr val="423B71"/>
                </a:solidFill>
                <a:latin typeface="Calibri"/>
                <a:ea typeface="Calibri"/>
                <a:cs typeface="Calibri"/>
                <a:sym typeface="Calibri"/>
              </a:rPr>
              <a:t>Actividad 3</a:t>
            </a:r>
            <a:endParaRPr b="1" i="0" sz="2700" u="none" cap="none" strike="noStrike">
              <a:solidFill>
                <a:srgbClr val="423B71"/>
              </a:solidFill>
              <a:latin typeface="Calibri"/>
              <a:ea typeface="Calibri"/>
              <a:cs typeface="Calibri"/>
              <a:sym typeface="Calibri"/>
            </a:endParaRPr>
          </a:p>
        </p:txBody>
      </p:sp>
      <p:pic>
        <p:nvPicPr>
          <p:cNvPr id="234" name="Google Shape;234;p42"/>
          <p:cNvPicPr preferRelativeResize="0"/>
          <p:nvPr/>
        </p:nvPicPr>
        <p:blipFill>
          <a:blip r:embed="rId3">
            <a:alphaModFix/>
          </a:blip>
          <a:stretch>
            <a:fillRect/>
          </a:stretch>
        </p:blipFill>
        <p:spPr>
          <a:xfrm>
            <a:off x="1295275" y="848675"/>
            <a:ext cx="6553448" cy="39900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43"/>
          <p:cNvSpPr/>
          <p:nvPr/>
        </p:nvSpPr>
        <p:spPr>
          <a:xfrm>
            <a:off x="322650" y="1240100"/>
            <a:ext cx="8498700" cy="1610700"/>
          </a:xfrm>
          <a:prstGeom prst="rect">
            <a:avLst/>
          </a:prstGeom>
          <a:solidFill>
            <a:srgbClr val="F3F3F3"/>
          </a:solidFill>
          <a:ln>
            <a:noFill/>
          </a:ln>
        </p:spPr>
        <p:txBody>
          <a:bodyPr anchorCtr="0" anchor="ctr" bIns="68575" lIns="68575" spcFirstLastPara="1" rIns="68575" wrap="square" tIns="68575">
            <a:noAutofit/>
          </a:bodyPr>
          <a:lstStyle/>
          <a:p>
            <a:pPr indent="0" lvl="0" marL="89999" marR="0" rtl="0" algn="l">
              <a:lnSpc>
                <a:spcPct val="115000"/>
              </a:lnSpc>
              <a:spcBef>
                <a:spcPts val="0"/>
              </a:spcBef>
              <a:spcAft>
                <a:spcPts val="0"/>
              </a:spcAft>
              <a:buClr>
                <a:schemeClr val="dk1"/>
              </a:buClr>
              <a:buSzPts val="1100"/>
              <a:buFont typeface="Arial"/>
              <a:buNone/>
            </a:pPr>
            <a:r>
              <a:rPr lang="es" sz="1800">
                <a:latin typeface="Calibri"/>
                <a:ea typeface="Calibri"/>
                <a:cs typeface="Calibri"/>
                <a:sym typeface="Calibri"/>
              </a:rPr>
              <a:t>Si sabemos que esta toma de datos se realizó cerca del Volcán Parinacota (6 282 m s.n.m), ¿a qué altura se encontrará la línea de nieve en dicho volcán?. Usa la función </a:t>
            </a:r>
            <a:r>
              <a:rPr i="1" lang="es" sz="1800">
                <a:latin typeface="Calibri"/>
                <a:ea typeface="Calibri"/>
                <a:cs typeface="Calibri"/>
                <a:sym typeface="Calibri"/>
              </a:rPr>
              <a:t>T(h)</a:t>
            </a:r>
            <a:r>
              <a:rPr lang="es" sz="1800">
                <a:latin typeface="Calibri"/>
                <a:ea typeface="Calibri"/>
                <a:cs typeface="Calibri"/>
                <a:sym typeface="Calibri"/>
              </a:rPr>
              <a:t>, para encontrar el valor y luego compara el resultado obtenido con el valor que muestra el recurso de la actividad 1.</a:t>
            </a:r>
            <a:endParaRPr sz="1800">
              <a:latin typeface="Calibri"/>
              <a:ea typeface="Calibri"/>
              <a:cs typeface="Calibri"/>
              <a:sym typeface="Calibri"/>
            </a:endParaRPr>
          </a:p>
        </p:txBody>
      </p:sp>
      <p:sp>
        <p:nvSpPr>
          <p:cNvPr id="240" name="Google Shape;240;p43"/>
          <p:cNvSpPr txBox="1"/>
          <p:nvPr/>
        </p:nvSpPr>
        <p:spPr>
          <a:xfrm>
            <a:off x="471029" y="363875"/>
            <a:ext cx="4144200" cy="4848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1" lang="es" sz="2700">
                <a:solidFill>
                  <a:srgbClr val="423B71"/>
                </a:solidFill>
                <a:latin typeface="Calibri"/>
                <a:ea typeface="Calibri"/>
                <a:cs typeface="Calibri"/>
                <a:sym typeface="Calibri"/>
              </a:rPr>
              <a:t>Actividad 4</a:t>
            </a:r>
            <a:endParaRPr b="1" i="0" sz="2700" u="none" cap="none" strike="noStrike">
              <a:solidFill>
                <a:srgbClr val="423B71"/>
              </a:solidFill>
              <a:latin typeface="Calibri"/>
              <a:ea typeface="Calibri"/>
              <a:cs typeface="Calibri"/>
              <a:sym typeface="Calibri"/>
            </a:endParaRPr>
          </a:p>
        </p:txBody>
      </p:sp>
      <p:pic>
        <p:nvPicPr>
          <p:cNvPr id="241" name="Google Shape;241;p43"/>
          <p:cNvPicPr preferRelativeResize="0"/>
          <p:nvPr/>
        </p:nvPicPr>
        <p:blipFill>
          <a:blip r:embed="rId3">
            <a:alphaModFix/>
          </a:blip>
          <a:stretch>
            <a:fillRect/>
          </a:stretch>
        </p:blipFill>
        <p:spPr>
          <a:xfrm>
            <a:off x="6164267" y="2850800"/>
            <a:ext cx="2979729" cy="216914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44"/>
          <p:cNvSpPr txBox="1"/>
          <p:nvPr/>
        </p:nvSpPr>
        <p:spPr>
          <a:xfrm>
            <a:off x="520429" y="665250"/>
            <a:ext cx="6124500" cy="4848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1" lang="es" sz="2700">
                <a:solidFill>
                  <a:srgbClr val="423B71"/>
                </a:solidFill>
                <a:latin typeface="Calibri"/>
                <a:ea typeface="Calibri"/>
                <a:cs typeface="Calibri"/>
                <a:sym typeface="Calibri"/>
              </a:rPr>
              <a:t>Sistematización</a:t>
            </a:r>
            <a:endParaRPr b="1" i="0" sz="2700" u="none" cap="none" strike="noStrike">
              <a:solidFill>
                <a:srgbClr val="423B71"/>
              </a:solidFill>
              <a:latin typeface="Calibri"/>
              <a:ea typeface="Calibri"/>
              <a:cs typeface="Calibri"/>
              <a:sym typeface="Calibri"/>
            </a:endParaRPr>
          </a:p>
        </p:txBody>
      </p:sp>
      <p:sp>
        <p:nvSpPr>
          <p:cNvPr id="247" name="Google Shape;247;p44"/>
          <p:cNvSpPr txBox="1"/>
          <p:nvPr/>
        </p:nvSpPr>
        <p:spPr>
          <a:xfrm>
            <a:off x="520429" y="1293073"/>
            <a:ext cx="8103900" cy="3301500"/>
          </a:xfrm>
          <a:prstGeom prst="rect">
            <a:avLst/>
          </a:prstGeom>
          <a:noFill/>
          <a:ln>
            <a:noFill/>
          </a:ln>
        </p:spPr>
        <p:txBody>
          <a:bodyPr anchorCtr="0" anchor="t" bIns="34275" lIns="68575" spcFirstLastPara="1" rIns="68575" wrap="square" tIns="34275">
            <a:spAutoFit/>
          </a:bodyPr>
          <a:lstStyle/>
          <a:p>
            <a:pPr indent="-336550" lvl="0" marL="381000" marR="0" rtl="0" algn="just">
              <a:lnSpc>
                <a:spcPct val="100000"/>
              </a:lnSpc>
              <a:spcBef>
                <a:spcPts val="0"/>
              </a:spcBef>
              <a:spcAft>
                <a:spcPts val="0"/>
              </a:spcAft>
              <a:buClr>
                <a:schemeClr val="dk1"/>
              </a:buClr>
              <a:buSzPts val="2100"/>
              <a:buFont typeface="Calibri"/>
              <a:buChar char="•"/>
            </a:pPr>
            <a:r>
              <a:rPr lang="es" sz="2100">
                <a:solidFill>
                  <a:schemeClr val="dk1"/>
                </a:solidFill>
                <a:latin typeface="Calibri"/>
                <a:ea typeface="Calibri"/>
                <a:cs typeface="Calibri"/>
                <a:sym typeface="Calibri"/>
              </a:rPr>
              <a:t>La relación entre la altura y la temperatura en el globo sonda muestra un comportamiento lineal decreciente.</a:t>
            </a:r>
            <a:endParaRPr sz="2100">
              <a:solidFill>
                <a:schemeClr val="dk1"/>
              </a:solidFill>
              <a:latin typeface="Calibri"/>
              <a:ea typeface="Calibri"/>
              <a:cs typeface="Calibri"/>
              <a:sym typeface="Calibri"/>
            </a:endParaRPr>
          </a:p>
          <a:p>
            <a:pPr indent="0" lvl="0" marL="342900" marR="0" rtl="0" algn="just">
              <a:lnSpc>
                <a:spcPct val="100000"/>
              </a:lnSpc>
              <a:spcBef>
                <a:spcPts val="0"/>
              </a:spcBef>
              <a:spcAft>
                <a:spcPts val="0"/>
              </a:spcAft>
              <a:buNone/>
            </a:pPr>
            <a:r>
              <a:t/>
            </a:r>
            <a:endParaRPr sz="2100">
              <a:solidFill>
                <a:schemeClr val="dk1"/>
              </a:solidFill>
              <a:latin typeface="Calibri"/>
              <a:ea typeface="Calibri"/>
              <a:cs typeface="Calibri"/>
              <a:sym typeface="Calibri"/>
            </a:endParaRPr>
          </a:p>
          <a:p>
            <a:pPr indent="-336550" lvl="0" marL="381000" marR="0" rtl="0" algn="just">
              <a:lnSpc>
                <a:spcPct val="100000"/>
              </a:lnSpc>
              <a:spcBef>
                <a:spcPts val="0"/>
              </a:spcBef>
              <a:spcAft>
                <a:spcPts val="0"/>
              </a:spcAft>
              <a:buClr>
                <a:schemeClr val="dk1"/>
              </a:buClr>
              <a:buSzPts val="2100"/>
              <a:buFont typeface="Calibri"/>
              <a:buChar char="•"/>
            </a:pPr>
            <a:r>
              <a:rPr lang="es" sz="2100">
                <a:solidFill>
                  <a:schemeClr val="dk1"/>
                </a:solidFill>
                <a:latin typeface="Calibri"/>
                <a:ea typeface="Calibri"/>
                <a:cs typeface="Calibri"/>
                <a:sym typeface="Calibri"/>
              </a:rPr>
              <a:t>La pendiente de la recta que modela la situación representa la razón de cambio, es decir, la disminución de temperatura por cada incremento en la altura.</a:t>
            </a:r>
            <a:endParaRPr sz="2100">
              <a:solidFill>
                <a:schemeClr val="dk1"/>
              </a:solidFill>
              <a:latin typeface="Calibri"/>
              <a:ea typeface="Calibri"/>
              <a:cs typeface="Calibri"/>
              <a:sym typeface="Calibri"/>
            </a:endParaRPr>
          </a:p>
          <a:p>
            <a:pPr indent="0" lvl="0" marL="342900" marR="0" rtl="0" algn="just">
              <a:lnSpc>
                <a:spcPct val="100000"/>
              </a:lnSpc>
              <a:spcBef>
                <a:spcPts val="0"/>
              </a:spcBef>
              <a:spcAft>
                <a:spcPts val="0"/>
              </a:spcAft>
              <a:buNone/>
            </a:pPr>
            <a:r>
              <a:t/>
            </a:r>
            <a:endParaRPr sz="2100">
              <a:solidFill>
                <a:schemeClr val="dk1"/>
              </a:solidFill>
              <a:latin typeface="Calibri"/>
              <a:ea typeface="Calibri"/>
              <a:cs typeface="Calibri"/>
              <a:sym typeface="Calibri"/>
            </a:endParaRPr>
          </a:p>
          <a:p>
            <a:pPr indent="-336550" lvl="0" marL="381000" marR="0" rtl="0" algn="just">
              <a:lnSpc>
                <a:spcPct val="100000"/>
              </a:lnSpc>
              <a:spcBef>
                <a:spcPts val="0"/>
              </a:spcBef>
              <a:spcAft>
                <a:spcPts val="0"/>
              </a:spcAft>
              <a:buClr>
                <a:schemeClr val="dk1"/>
              </a:buClr>
              <a:buSzPts val="2100"/>
              <a:buFont typeface="Calibri"/>
              <a:buChar char="•"/>
            </a:pPr>
            <a:r>
              <a:rPr lang="es" sz="2100">
                <a:solidFill>
                  <a:schemeClr val="dk1"/>
                </a:solidFill>
                <a:latin typeface="Calibri"/>
                <a:ea typeface="Calibri"/>
                <a:cs typeface="Calibri"/>
                <a:sym typeface="Calibri"/>
              </a:rPr>
              <a:t>El coeficiente de posición de la función afín, es una constante, que representa la temperatura a nivel del suelo (altura cero).</a:t>
            </a:r>
            <a:endParaRPr sz="2100">
              <a:solidFill>
                <a:schemeClr val="dk1"/>
              </a:solidFill>
              <a:latin typeface="Calibri"/>
              <a:ea typeface="Calibri"/>
              <a:cs typeface="Calibri"/>
              <a:sym typeface="Calibri"/>
            </a:endParaRPr>
          </a:p>
          <a:p>
            <a:pPr indent="0" lvl="0" marL="0" marR="0" rtl="0" algn="just">
              <a:lnSpc>
                <a:spcPct val="100000"/>
              </a:lnSpc>
              <a:spcBef>
                <a:spcPts val="0"/>
              </a:spcBef>
              <a:spcAft>
                <a:spcPts val="0"/>
              </a:spcAft>
              <a:buNone/>
            </a:pPr>
            <a:r>
              <a:t/>
            </a:r>
            <a:endParaRPr sz="2100">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pic>
        <p:nvPicPr>
          <p:cNvPr id="132" name="Google Shape;132;p27"/>
          <p:cNvPicPr preferRelativeResize="0"/>
          <p:nvPr/>
        </p:nvPicPr>
        <p:blipFill rotWithShape="1">
          <a:blip r:embed="rId3">
            <a:alphaModFix/>
          </a:blip>
          <a:srcRect b="48095" l="0" r="0" t="10008"/>
          <a:stretch/>
        </p:blipFill>
        <p:spPr>
          <a:xfrm>
            <a:off x="236750" y="119550"/>
            <a:ext cx="7581600" cy="482590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45"/>
          <p:cNvSpPr txBox="1"/>
          <p:nvPr/>
        </p:nvSpPr>
        <p:spPr>
          <a:xfrm>
            <a:off x="520429" y="665250"/>
            <a:ext cx="6124500" cy="4848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1" lang="es" sz="2700">
                <a:solidFill>
                  <a:srgbClr val="423B71"/>
                </a:solidFill>
                <a:latin typeface="Calibri"/>
                <a:ea typeface="Calibri"/>
                <a:cs typeface="Calibri"/>
                <a:sym typeface="Calibri"/>
              </a:rPr>
              <a:t>Sistematización</a:t>
            </a:r>
            <a:endParaRPr b="1" i="0" sz="2700" u="none" cap="none" strike="noStrike">
              <a:solidFill>
                <a:srgbClr val="423B71"/>
              </a:solidFill>
              <a:latin typeface="Calibri"/>
              <a:ea typeface="Calibri"/>
              <a:cs typeface="Calibri"/>
              <a:sym typeface="Calibri"/>
            </a:endParaRPr>
          </a:p>
        </p:txBody>
      </p:sp>
      <p:sp>
        <p:nvSpPr>
          <p:cNvPr id="253" name="Google Shape;253;p45"/>
          <p:cNvSpPr txBox="1"/>
          <p:nvPr/>
        </p:nvSpPr>
        <p:spPr>
          <a:xfrm>
            <a:off x="520429" y="1293073"/>
            <a:ext cx="8103900" cy="3624900"/>
          </a:xfrm>
          <a:prstGeom prst="rect">
            <a:avLst/>
          </a:prstGeom>
          <a:noFill/>
          <a:ln>
            <a:noFill/>
          </a:ln>
        </p:spPr>
        <p:txBody>
          <a:bodyPr anchorCtr="0" anchor="t" bIns="34275" lIns="68575" spcFirstLastPara="1" rIns="68575" wrap="square" tIns="34275">
            <a:spAutoFit/>
          </a:bodyPr>
          <a:lstStyle/>
          <a:p>
            <a:pPr indent="-336550" lvl="0" marL="381000" marR="0" rtl="0" algn="just">
              <a:lnSpc>
                <a:spcPct val="100000"/>
              </a:lnSpc>
              <a:spcBef>
                <a:spcPts val="0"/>
              </a:spcBef>
              <a:spcAft>
                <a:spcPts val="0"/>
              </a:spcAft>
              <a:buClr>
                <a:schemeClr val="dk1"/>
              </a:buClr>
              <a:buSzPts val="2100"/>
              <a:buFont typeface="Calibri"/>
              <a:buChar char="•"/>
            </a:pPr>
            <a:r>
              <a:rPr lang="es" sz="2100">
                <a:solidFill>
                  <a:schemeClr val="dk1"/>
                </a:solidFill>
                <a:latin typeface="Calibri"/>
                <a:ea typeface="Calibri"/>
                <a:cs typeface="Calibri"/>
                <a:sym typeface="Calibri"/>
              </a:rPr>
              <a:t>La expresión algebraica de la función </a:t>
            </a:r>
            <a:r>
              <a:rPr i="1" lang="es" sz="2100">
                <a:solidFill>
                  <a:schemeClr val="dk1"/>
                </a:solidFill>
                <a:latin typeface="Calibri"/>
                <a:ea typeface="Calibri"/>
                <a:cs typeface="Calibri"/>
                <a:sym typeface="Calibri"/>
              </a:rPr>
              <a:t>T(h)</a:t>
            </a:r>
            <a:r>
              <a:rPr lang="es" sz="2100">
                <a:solidFill>
                  <a:schemeClr val="dk1"/>
                </a:solidFill>
                <a:latin typeface="Calibri"/>
                <a:ea typeface="Calibri"/>
                <a:cs typeface="Calibri"/>
                <a:sym typeface="Calibri"/>
              </a:rPr>
              <a:t> es una función afín porque corresponde a un comportamiento lineal más una constante. Es decir, del tipo </a:t>
            </a:r>
            <a:r>
              <a:rPr i="1" lang="es" sz="2100">
                <a:solidFill>
                  <a:schemeClr val="dk1"/>
                </a:solidFill>
                <a:latin typeface="Calibri"/>
                <a:ea typeface="Calibri"/>
                <a:cs typeface="Calibri"/>
                <a:sym typeface="Calibri"/>
              </a:rPr>
              <a:t>f(x)=ax+b</a:t>
            </a:r>
            <a:r>
              <a:rPr lang="es" sz="2100">
                <a:solidFill>
                  <a:schemeClr val="dk1"/>
                </a:solidFill>
                <a:latin typeface="Calibri"/>
                <a:ea typeface="Calibri"/>
                <a:cs typeface="Calibri"/>
                <a:sym typeface="Calibri"/>
              </a:rPr>
              <a:t>.</a:t>
            </a:r>
            <a:endParaRPr sz="2100">
              <a:solidFill>
                <a:schemeClr val="dk1"/>
              </a:solidFill>
              <a:latin typeface="Calibri"/>
              <a:ea typeface="Calibri"/>
              <a:cs typeface="Calibri"/>
              <a:sym typeface="Calibri"/>
            </a:endParaRPr>
          </a:p>
          <a:p>
            <a:pPr indent="0" lvl="0" marL="342900" marR="0" rtl="0" algn="just">
              <a:lnSpc>
                <a:spcPct val="100000"/>
              </a:lnSpc>
              <a:spcBef>
                <a:spcPts val="0"/>
              </a:spcBef>
              <a:spcAft>
                <a:spcPts val="0"/>
              </a:spcAft>
              <a:buNone/>
            </a:pPr>
            <a:r>
              <a:t/>
            </a:r>
            <a:endParaRPr sz="2100">
              <a:solidFill>
                <a:schemeClr val="dk1"/>
              </a:solidFill>
              <a:latin typeface="Calibri"/>
              <a:ea typeface="Calibri"/>
              <a:cs typeface="Calibri"/>
              <a:sym typeface="Calibri"/>
            </a:endParaRPr>
          </a:p>
          <a:p>
            <a:pPr indent="-336550" lvl="0" marL="381000" marR="0" rtl="0" algn="just">
              <a:lnSpc>
                <a:spcPct val="100000"/>
              </a:lnSpc>
              <a:spcBef>
                <a:spcPts val="0"/>
              </a:spcBef>
              <a:spcAft>
                <a:spcPts val="0"/>
              </a:spcAft>
              <a:buClr>
                <a:schemeClr val="dk1"/>
              </a:buClr>
              <a:buSzPts val="2100"/>
              <a:buFont typeface="Calibri"/>
              <a:buChar char="•"/>
            </a:pPr>
            <a:r>
              <a:rPr lang="es" sz="2100">
                <a:solidFill>
                  <a:schemeClr val="dk1"/>
                </a:solidFill>
                <a:latin typeface="Calibri"/>
                <a:ea typeface="Calibri"/>
                <a:cs typeface="Calibri"/>
                <a:sym typeface="Calibri"/>
              </a:rPr>
              <a:t>Los volcanes y montañas pueden tener nieve porque la temperatura disminuye con la altura, por lo que la línea de nieve en estas muestra el punto en que la temperatura es </a:t>
            </a:r>
            <a:r>
              <a:rPr i="1" lang="es" sz="2100">
                <a:solidFill>
                  <a:schemeClr val="dk1"/>
                </a:solidFill>
                <a:latin typeface="Calibri"/>
                <a:ea typeface="Calibri"/>
                <a:cs typeface="Calibri"/>
                <a:sym typeface="Calibri"/>
              </a:rPr>
              <a:t>0°C</a:t>
            </a:r>
            <a:r>
              <a:rPr lang="es" sz="2100">
                <a:solidFill>
                  <a:schemeClr val="dk1"/>
                </a:solidFill>
                <a:latin typeface="Calibri"/>
                <a:ea typeface="Calibri"/>
                <a:cs typeface="Calibri"/>
                <a:sym typeface="Calibri"/>
              </a:rPr>
              <a:t>.</a:t>
            </a:r>
            <a:endParaRPr sz="2100">
              <a:solidFill>
                <a:schemeClr val="dk1"/>
              </a:solidFill>
              <a:latin typeface="Calibri"/>
              <a:ea typeface="Calibri"/>
              <a:cs typeface="Calibri"/>
              <a:sym typeface="Calibri"/>
            </a:endParaRPr>
          </a:p>
          <a:p>
            <a:pPr indent="0" lvl="0" marL="342900" marR="0" rtl="0" algn="just">
              <a:lnSpc>
                <a:spcPct val="100000"/>
              </a:lnSpc>
              <a:spcBef>
                <a:spcPts val="0"/>
              </a:spcBef>
              <a:spcAft>
                <a:spcPts val="0"/>
              </a:spcAft>
              <a:buNone/>
            </a:pPr>
            <a:r>
              <a:t/>
            </a:r>
            <a:endParaRPr sz="2100">
              <a:solidFill>
                <a:schemeClr val="dk1"/>
              </a:solidFill>
              <a:latin typeface="Calibri"/>
              <a:ea typeface="Calibri"/>
              <a:cs typeface="Calibri"/>
              <a:sym typeface="Calibri"/>
            </a:endParaRPr>
          </a:p>
          <a:p>
            <a:pPr indent="-336550" lvl="0" marL="381000" marR="0" rtl="0" algn="just">
              <a:lnSpc>
                <a:spcPct val="100000"/>
              </a:lnSpc>
              <a:spcBef>
                <a:spcPts val="0"/>
              </a:spcBef>
              <a:spcAft>
                <a:spcPts val="0"/>
              </a:spcAft>
              <a:buClr>
                <a:schemeClr val="dk1"/>
              </a:buClr>
              <a:buSzPts val="2100"/>
              <a:buFont typeface="Calibri"/>
              <a:buChar char="•"/>
            </a:pPr>
            <a:r>
              <a:rPr lang="es" sz="2100">
                <a:solidFill>
                  <a:schemeClr val="dk1"/>
                </a:solidFill>
                <a:latin typeface="Calibri"/>
                <a:ea typeface="Calibri"/>
                <a:cs typeface="Calibri"/>
                <a:sym typeface="Calibri"/>
              </a:rPr>
              <a:t>Modelar desde la matemática fenómenos físicos puede fomentar el desarrollo del pensamiento crítico y analítico, ya que se puede observar, analizar y explicar los fenómenos físicos. </a:t>
            </a:r>
            <a:endParaRPr sz="2100">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pic>
        <p:nvPicPr>
          <p:cNvPr id="258" name="Google Shape;258;p46"/>
          <p:cNvPicPr preferRelativeResize="0"/>
          <p:nvPr/>
        </p:nvPicPr>
        <p:blipFill>
          <a:blip r:embed="rId3">
            <a:alphaModFix/>
          </a:blip>
          <a:stretch>
            <a:fillRect/>
          </a:stretch>
        </p:blipFill>
        <p:spPr>
          <a:xfrm>
            <a:off x="0" y="0"/>
            <a:ext cx="9144003" cy="5143501"/>
          </a:xfrm>
          <a:prstGeom prst="rect">
            <a:avLst/>
          </a:prstGeom>
          <a:noFill/>
          <a:ln>
            <a:noFill/>
          </a:ln>
        </p:spPr>
      </p:pic>
      <p:sp>
        <p:nvSpPr>
          <p:cNvPr id="259" name="Google Shape;259;p46"/>
          <p:cNvSpPr txBox="1"/>
          <p:nvPr/>
        </p:nvSpPr>
        <p:spPr>
          <a:xfrm>
            <a:off x="483935" y="2297504"/>
            <a:ext cx="8175900" cy="6465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3300"/>
              <a:buFont typeface="Arial"/>
              <a:buNone/>
            </a:pPr>
            <a:r>
              <a:rPr b="1" lang="es" sz="3300">
                <a:solidFill>
                  <a:schemeClr val="lt1"/>
                </a:solidFill>
                <a:latin typeface="Calibri"/>
                <a:ea typeface="Calibri"/>
                <a:cs typeface="Calibri"/>
                <a:sym typeface="Calibri"/>
              </a:rPr>
              <a:t>Temperatura en altura</a:t>
            </a:r>
            <a:endParaRPr b="1" i="0" sz="3300" u="none" cap="none" strike="noStrike">
              <a:solidFill>
                <a:schemeClr val="lt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pic>
        <p:nvPicPr>
          <p:cNvPr id="137" name="Google Shape;137;p28"/>
          <p:cNvPicPr preferRelativeResize="0"/>
          <p:nvPr/>
        </p:nvPicPr>
        <p:blipFill rotWithShape="1">
          <a:blip r:embed="rId3">
            <a:alphaModFix/>
          </a:blip>
          <a:srcRect b="5135" l="0" r="0" t="55478"/>
          <a:stretch/>
        </p:blipFill>
        <p:spPr>
          <a:xfrm>
            <a:off x="255725" y="116200"/>
            <a:ext cx="7580726" cy="482925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pic>
        <p:nvPicPr>
          <p:cNvPr id="142" name="Google Shape;142;p29"/>
          <p:cNvPicPr preferRelativeResize="0"/>
          <p:nvPr/>
        </p:nvPicPr>
        <p:blipFill rotWithShape="1">
          <a:blip r:embed="rId3">
            <a:alphaModFix/>
          </a:blip>
          <a:srcRect b="55526" l="3627" r="3348" t="4888"/>
          <a:stretch/>
        </p:blipFill>
        <p:spPr>
          <a:xfrm>
            <a:off x="357650" y="121825"/>
            <a:ext cx="7354724" cy="483319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pic>
        <p:nvPicPr>
          <p:cNvPr id="147" name="Google Shape;147;p30"/>
          <p:cNvPicPr preferRelativeResize="0"/>
          <p:nvPr/>
        </p:nvPicPr>
        <p:blipFill rotWithShape="1">
          <a:blip r:embed="rId3">
            <a:alphaModFix/>
          </a:blip>
          <a:srcRect b="4599" l="0" r="0" t="45072"/>
          <a:stretch/>
        </p:blipFill>
        <p:spPr>
          <a:xfrm>
            <a:off x="1426175" y="119925"/>
            <a:ext cx="6253198" cy="48313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31"/>
          <p:cNvSpPr/>
          <p:nvPr/>
        </p:nvSpPr>
        <p:spPr>
          <a:xfrm>
            <a:off x="505600" y="1189075"/>
            <a:ext cx="4144200" cy="3785100"/>
          </a:xfrm>
          <a:prstGeom prst="rect">
            <a:avLst/>
          </a:prstGeom>
          <a:solidFill>
            <a:srgbClr val="F3F3F3"/>
          </a:solidFill>
          <a:ln>
            <a:noFill/>
          </a:ln>
        </p:spPr>
        <p:txBody>
          <a:bodyPr anchorCtr="0" anchor="ctr" bIns="68575" lIns="68575" spcFirstLastPara="1" rIns="68575" wrap="square" tIns="68575">
            <a:noAutofit/>
          </a:bodyPr>
          <a:lstStyle/>
          <a:p>
            <a:pPr indent="-342900" lvl="0" marL="457200" marR="130724" rtl="0" algn="just">
              <a:lnSpc>
                <a:spcPct val="115000"/>
              </a:lnSpc>
              <a:spcBef>
                <a:spcPts val="0"/>
              </a:spcBef>
              <a:spcAft>
                <a:spcPts val="0"/>
              </a:spcAft>
              <a:buClr>
                <a:schemeClr val="dk1"/>
              </a:buClr>
              <a:buSzPts val="1800"/>
              <a:buFont typeface="Calibri"/>
              <a:buChar char="●"/>
            </a:pPr>
            <a:r>
              <a:rPr i="1" lang="es" sz="1800">
                <a:solidFill>
                  <a:schemeClr val="dk1"/>
                </a:solidFill>
                <a:latin typeface="Calibri"/>
                <a:ea typeface="Calibri"/>
                <a:cs typeface="Calibri"/>
                <a:sym typeface="Calibri"/>
              </a:rPr>
              <a:t>¿Cuál es el nombre que recibe el conjunto de gases que rodea la Tierra?</a:t>
            </a:r>
            <a:endParaRPr i="1" sz="1800">
              <a:solidFill>
                <a:schemeClr val="dk1"/>
              </a:solidFill>
              <a:latin typeface="Calibri"/>
              <a:ea typeface="Calibri"/>
              <a:cs typeface="Calibri"/>
              <a:sym typeface="Calibri"/>
            </a:endParaRPr>
          </a:p>
          <a:p>
            <a:pPr indent="-342900" lvl="0" marL="457200" marR="130724" rtl="0" algn="just">
              <a:lnSpc>
                <a:spcPct val="115000"/>
              </a:lnSpc>
              <a:spcBef>
                <a:spcPts val="0"/>
              </a:spcBef>
              <a:spcAft>
                <a:spcPts val="0"/>
              </a:spcAft>
              <a:buClr>
                <a:schemeClr val="dk1"/>
              </a:buClr>
              <a:buSzPts val="1800"/>
              <a:buFont typeface="Calibri"/>
              <a:buChar char="●"/>
            </a:pPr>
            <a:r>
              <a:rPr i="1" lang="es" sz="1800">
                <a:solidFill>
                  <a:schemeClr val="dk1"/>
                </a:solidFill>
                <a:latin typeface="Calibri"/>
                <a:ea typeface="Calibri"/>
                <a:cs typeface="Calibri"/>
                <a:sym typeface="Calibri"/>
              </a:rPr>
              <a:t>¿Por qué los volcanes tienen nieve cerca de sus cráteres?</a:t>
            </a:r>
            <a:endParaRPr i="1" sz="1800">
              <a:solidFill>
                <a:schemeClr val="dk1"/>
              </a:solidFill>
              <a:latin typeface="Calibri"/>
              <a:ea typeface="Calibri"/>
              <a:cs typeface="Calibri"/>
              <a:sym typeface="Calibri"/>
            </a:endParaRPr>
          </a:p>
          <a:p>
            <a:pPr indent="-342900" lvl="0" marL="457200" marR="130724" rtl="0" algn="just">
              <a:lnSpc>
                <a:spcPct val="115000"/>
              </a:lnSpc>
              <a:spcBef>
                <a:spcPts val="0"/>
              </a:spcBef>
              <a:spcAft>
                <a:spcPts val="0"/>
              </a:spcAft>
              <a:buClr>
                <a:schemeClr val="dk1"/>
              </a:buClr>
              <a:buSzPts val="1800"/>
              <a:buFont typeface="Calibri"/>
              <a:buChar char="●"/>
            </a:pPr>
            <a:r>
              <a:rPr i="1" lang="es" sz="1800">
                <a:solidFill>
                  <a:schemeClr val="dk1"/>
                </a:solidFill>
                <a:latin typeface="Calibri"/>
                <a:ea typeface="Calibri"/>
                <a:cs typeface="Calibri"/>
                <a:sym typeface="Calibri"/>
              </a:rPr>
              <a:t>¿Por qué la nieve se forma más o menos a una misma altitud en las cadenas montañosas de la infografía?</a:t>
            </a:r>
            <a:endParaRPr i="1" sz="1800">
              <a:solidFill>
                <a:schemeClr val="dk1"/>
              </a:solidFill>
              <a:latin typeface="Calibri"/>
              <a:ea typeface="Calibri"/>
              <a:cs typeface="Calibri"/>
              <a:sym typeface="Calibri"/>
            </a:endParaRPr>
          </a:p>
          <a:p>
            <a:pPr indent="-342900" lvl="0" marL="457200" marR="130724" rtl="0" algn="just">
              <a:lnSpc>
                <a:spcPct val="115000"/>
              </a:lnSpc>
              <a:spcBef>
                <a:spcPts val="0"/>
              </a:spcBef>
              <a:spcAft>
                <a:spcPts val="0"/>
              </a:spcAft>
              <a:buClr>
                <a:schemeClr val="dk1"/>
              </a:buClr>
              <a:buSzPts val="1800"/>
              <a:buFont typeface="Calibri"/>
              <a:buChar char="●"/>
            </a:pPr>
            <a:r>
              <a:rPr i="1" lang="es" sz="1800">
                <a:solidFill>
                  <a:schemeClr val="dk1"/>
                </a:solidFill>
                <a:latin typeface="Calibri"/>
                <a:ea typeface="Calibri"/>
                <a:cs typeface="Calibri"/>
                <a:sym typeface="Calibri"/>
              </a:rPr>
              <a:t>En qué lugar la temperatura ambiente es mayor, ¿Cerca de la costa, o en lo alto de una montaña?</a:t>
            </a:r>
            <a:endParaRPr i="1" sz="1800">
              <a:solidFill>
                <a:schemeClr val="dk1"/>
              </a:solidFill>
              <a:latin typeface="Calibri"/>
              <a:ea typeface="Calibri"/>
              <a:cs typeface="Calibri"/>
              <a:sym typeface="Calibri"/>
            </a:endParaRPr>
          </a:p>
        </p:txBody>
      </p:sp>
      <p:sp>
        <p:nvSpPr>
          <p:cNvPr id="153" name="Google Shape;153;p31"/>
          <p:cNvSpPr txBox="1"/>
          <p:nvPr/>
        </p:nvSpPr>
        <p:spPr>
          <a:xfrm>
            <a:off x="471029" y="363875"/>
            <a:ext cx="4144200" cy="4848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1" lang="es" sz="2700">
                <a:solidFill>
                  <a:srgbClr val="423B71"/>
                </a:solidFill>
                <a:latin typeface="Calibri"/>
                <a:ea typeface="Calibri"/>
                <a:cs typeface="Calibri"/>
                <a:sym typeface="Calibri"/>
              </a:rPr>
              <a:t>Temperatura en altura</a:t>
            </a:r>
            <a:endParaRPr b="1" i="0" sz="2700" u="none" cap="none" strike="noStrike">
              <a:solidFill>
                <a:srgbClr val="423B71"/>
              </a:solidFill>
              <a:latin typeface="Calibri"/>
              <a:ea typeface="Calibri"/>
              <a:cs typeface="Calibri"/>
              <a:sym typeface="Calibri"/>
            </a:endParaRPr>
          </a:p>
        </p:txBody>
      </p:sp>
      <p:pic>
        <p:nvPicPr>
          <p:cNvPr id="154" name="Google Shape;154;p31"/>
          <p:cNvPicPr preferRelativeResize="0"/>
          <p:nvPr/>
        </p:nvPicPr>
        <p:blipFill rotWithShape="1">
          <a:blip r:embed="rId3">
            <a:alphaModFix/>
          </a:blip>
          <a:srcRect b="0" l="1770" r="5516" t="2884"/>
          <a:stretch/>
        </p:blipFill>
        <p:spPr>
          <a:xfrm>
            <a:off x="4885825" y="1696925"/>
            <a:ext cx="3884073" cy="276940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32"/>
          <p:cNvSpPr/>
          <p:nvPr/>
        </p:nvSpPr>
        <p:spPr>
          <a:xfrm>
            <a:off x="352650" y="2019775"/>
            <a:ext cx="4741200" cy="1610700"/>
          </a:xfrm>
          <a:prstGeom prst="rect">
            <a:avLst/>
          </a:prstGeom>
          <a:solidFill>
            <a:srgbClr val="F3F3F3"/>
          </a:solidFill>
          <a:ln>
            <a:noFill/>
          </a:ln>
        </p:spPr>
        <p:txBody>
          <a:bodyPr anchorCtr="0" anchor="ctr" bIns="68575" lIns="68575" spcFirstLastPara="1" rIns="68575" wrap="square" tIns="68575">
            <a:noAutofit/>
          </a:bodyPr>
          <a:lstStyle/>
          <a:p>
            <a:pPr indent="0" lvl="0" marL="0" marR="20699" rtl="0" algn="ctr">
              <a:lnSpc>
                <a:spcPct val="115000"/>
              </a:lnSpc>
              <a:spcBef>
                <a:spcPts val="0"/>
              </a:spcBef>
              <a:spcAft>
                <a:spcPts val="0"/>
              </a:spcAft>
              <a:buNone/>
            </a:pPr>
            <a:r>
              <a:rPr i="1" lang="es" sz="2100">
                <a:solidFill>
                  <a:schemeClr val="dk1"/>
                </a:solidFill>
                <a:latin typeface="Calibri"/>
                <a:ea typeface="Calibri"/>
                <a:cs typeface="Calibri"/>
                <a:sym typeface="Calibri"/>
              </a:rPr>
              <a:t>¿A qué altura en el volcán Parinacota se podría encontrar nieve si la temperatura a nivel del mar es de 20°C?</a:t>
            </a:r>
            <a:endParaRPr i="1" sz="2600">
              <a:solidFill>
                <a:schemeClr val="dk1"/>
              </a:solidFill>
              <a:latin typeface="Calibri"/>
              <a:ea typeface="Calibri"/>
              <a:cs typeface="Calibri"/>
              <a:sym typeface="Calibri"/>
            </a:endParaRPr>
          </a:p>
        </p:txBody>
      </p:sp>
      <p:sp>
        <p:nvSpPr>
          <p:cNvPr id="160" name="Google Shape;160;p32"/>
          <p:cNvSpPr txBox="1"/>
          <p:nvPr/>
        </p:nvSpPr>
        <p:spPr>
          <a:xfrm>
            <a:off x="471029" y="363875"/>
            <a:ext cx="4144200" cy="484800"/>
          </a:xfrm>
          <a:prstGeom prst="rect">
            <a:avLst/>
          </a:prstGeom>
          <a:noFill/>
          <a:ln>
            <a:noFill/>
          </a:ln>
        </p:spPr>
        <p:txBody>
          <a:bodyPr anchorCtr="0" anchor="t" bIns="34275" lIns="68575" spcFirstLastPara="1" rIns="68575" wrap="square" tIns="34275">
            <a:spAutoFit/>
          </a:bodyPr>
          <a:lstStyle/>
          <a:p>
            <a:pPr indent="0" lvl="0" marL="0" rtl="0" algn="ctr">
              <a:spcBef>
                <a:spcPts val="0"/>
              </a:spcBef>
              <a:spcAft>
                <a:spcPts val="0"/>
              </a:spcAft>
              <a:buClr>
                <a:schemeClr val="dk1"/>
              </a:buClr>
              <a:buFont typeface="Arial"/>
              <a:buNone/>
            </a:pPr>
            <a:r>
              <a:rPr b="1" lang="es" sz="2700">
                <a:solidFill>
                  <a:srgbClr val="423B71"/>
                </a:solidFill>
                <a:latin typeface="Calibri"/>
                <a:ea typeface="Calibri"/>
                <a:cs typeface="Calibri"/>
                <a:sym typeface="Calibri"/>
              </a:rPr>
              <a:t>Presentación del problema</a:t>
            </a:r>
            <a:endParaRPr b="1" i="0" sz="2700" u="none" cap="none" strike="noStrike">
              <a:solidFill>
                <a:srgbClr val="423B71"/>
              </a:solidFill>
              <a:latin typeface="Calibri"/>
              <a:ea typeface="Calibri"/>
              <a:cs typeface="Calibri"/>
              <a:sym typeface="Calibri"/>
            </a:endParaRPr>
          </a:p>
        </p:txBody>
      </p:sp>
      <p:pic>
        <p:nvPicPr>
          <p:cNvPr id="161" name="Google Shape;161;p32"/>
          <p:cNvPicPr preferRelativeResize="0"/>
          <p:nvPr/>
        </p:nvPicPr>
        <p:blipFill>
          <a:blip r:embed="rId3">
            <a:alphaModFix/>
          </a:blip>
          <a:stretch>
            <a:fillRect/>
          </a:stretch>
        </p:blipFill>
        <p:spPr>
          <a:xfrm>
            <a:off x="5093850" y="1861100"/>
            <a:ext cx="3869775" cy="20120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33"/>
          <p:cNvSpPr txBox="1"/>
          <p:nvPr/>
        </p:nvSpPr>
        <p:spPr>
          <a:xfrm>
            <a:off x="471025" y="1366250"/>
            <a:ext cx="4782900" cy="2955300"/>
          </a:xfrm>
          <a:prstGeom prst="rect">
            <a:avLst/>
          </a:prstGeom>
          <a:solidFill>
            <a:srgbClr val="F3F3F3"/>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1800">
                <a:solidFill>
                  <a:schemeClr val="dk1"/>
                </a:solidFill>
                <a:latin typeface="Calibri"/>
                <a:ea typeface="Calibri"/>
                <a:cs typeface="Calibri"/>
                <a:sym typeface="Calibri"/>
              </a:rPr>
              <a:t>Se lanzó un globo meteorológico, a partir de los datos obtenidos se determinó que </a:t>
            </a:r>
            <a:r>
              <a:rPr b="1" lang="es" sz="1800">
                <a:solidFill>
                  <a:schemeClr val="dk1"/>
                </a:solidFill>
                <a:latin typeface="Calibri"/>
                <a:ea typeface="Calibri"/>
                <a:cs typeface="Calibri"/>
                <a:sym typeface="Calibri"/>
              </a:rPr>
              <a:t>“la temperatura disminuye 1 grado Celsius cada 150 metros de altura”</a:t>
            </a:r>
            <a:r>
              <a:rPr lang="es" sz="1800">
                <a:solidFill>
                  <a:schemeClr val="dk1"/>
                </a:solidFill>
                <a:latin typeface="Calibri"/>
                <a:ea typeface="Calibri"/>
                <a:cs typeface="Calibri"/>
                <a:sym typeface="Calibri"/>
              </a:rPr>
              <a:t>, con un comportamiento lineal y continuo hasta una altura de 11 kilómetros.</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rPr lang="es" sz="1800">
                <a:solidFill>
                  <a:schemeClr val="dk1"/>
                </a:solidFill>
                <a:latin typeface="Calibri"/>
                <a:ea typeface="Calibri"/>
                <a:cs typeface="Calibri"/>
                <a:sym typeface="Calibri"/>
              </a:rPr>
              <a:t>Con la información obtenida por el globo se desarrolló el siguiente simulador GeoGebra (</a:t>
            </a:r>
            <a:r>
              <a:rPr lang="es" sz="1800" u="sng">
                <a:solidFill>
                  <a:schemeClr val="hlink"/>
                </a:solidFill>
                <a:latin typeface="Calibri"/>
                <a:ea typeface="Calibri"/>
                <a:cs typeface="Calibri"/>
                <a:sym typeface="Calibri"/>
                <a:hlinkClick r:id="rId3"/>
              </a:rPr>
              <a:t>https://www.geogebra.org/m/z9ucjvbm</a:t>
            </a:r>
            <a:r>
              <a:rPr lang="es" sz="1800">
                <a:solidFill>
                  <a:schemeClr val="dk1"/>
                </a:solidFill>
                <a:latin typeface="Calibri"/>
                <a:ea typeface="Calibri"/>
                <a:cs typeface="Calibri"/>
                <a:sym typeface="Calibri"/>
              </a:rPr>
              <a:t>), con este recurso completa la siguiente tabla:</a:t>
            </a:r>
            <a:endParaRPr sz="1800">
              <a:solidFill>
                <a:schemeClr val="dk1"/>
              </a:solidFill>
              <a:latin typeface="Calibri"/>
              <a:ea typeface="Calibri"/>
              <a:cs typeface="Calibri"/>
              <a:sym typeface="Calibri"/>
            </a:endParaRPr>
          </a:p>
        </p:txBody>
      </p:sp>
      <p:sp>
        <p:nvSpPr>
          <p:cNvPr id="167" name="Google Shape;167;p33"/>
          <p:cNvSpPr txBox="1"/>
          <p:nvPr/>
        </p:nvSpPr>
        <p:spPr>
          <a:xfrm>
            <a:off x="471029" y="363875"/>
            <a:ext cx="4144200" cy="4848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1" lang="es" sz="2700">
                <a:solidFill>
                  <a:srgbClr val="423B71"/>
                </a:solidFill>
                <a:latin typeface="Calibri"/>
                <a:ea typeface="Calibri"/>
                <a:cs typeface="Calibri"/>
                <a:sym typeface="Calibri"/>
              </a:rPr>
              <a:t>Actividad 1</a:t>
            </a:r>
            <a:endParaRPr b="1" i="0" sz="2700" u="none" cap="none" strike="noStrike">
              <a:solidFill>
                <a:srgbClr val="423B71"/>
              </a:solidFill>
              <a:latin typeface="Calibri"/>
              <a:ea typeface="Calibri"/>
              <a:cs typeface="Calibri"/>
              <a:sym typeface="Calibri"/>
            </a:endParaRPr>
          </a:p>
        </p:txBody>
      </p:sp>
      <p:graphicFrame>
        <p:nvGraphicFramePr>
          <p:cNvPr id="168" name="Google Shape;168;p33"/>
          <p:cNvGraphicFramePr/>
          <p:nvPr/>
        </p:nvGraphicFramePr>
        <p:xfrm>
          <a:off x="5407750" y="1619750"/>
          <a:ext cx="3000000" cy="3000000"/>
        </p:xfrm>
        <a:graphic>
          <a:graphicData uri="http://schemas.openxmlformats.org/drawingml/2006/table">
            <a:tbl>
              <a:tblPr>
                <a:noFill/>
                <a:tableStyleId>{2F317D02-8719-4C24-9261-08A1930CE03F}</a:tableStyleId>
              </a:tblPr>
              <a:tblGrid>
                <a:gridCol w="1816375"/>
                <a:gridCol w="1802400"/>
              </a:tblGrid>
              <a:tr h="439875">
                <a:tc>
                  <a:txBody>
                    <a:bodyPr/>
                    <a:lstStyle/>
                    <a:p>
                      <a:pPr indent="0" lvl="0" marL="0" rtl="0" algn="ctr">
                        <a:spcBef>
                          <a:spcPts val="0"/>
                        </a:spcBef>
                        <a:spcAft>
                          <a:spcPts val="0"/>
                        </a:spcAft>
                        <a:buNone/>
                      </a:pPr>
                      <a:r>
                        <a:rPr b="1" lang="es" sz="1800">
                          <a:solidFill>
                            <a:srgbClr val="FFFFFF"/>
                          </a:solidFill>
                          <a:latin typeface="Calibri"/>
                          <a:ea typeface="Calibri"/>
                          <a:cs typeface="Calibri"/>
                          <a:sym typeface="Calibri"/>
                        </a:rPr>
                        <a:t>Altura (m)</a:t>
                      </a:r>
                      <a:endParaRPr b="1" sz="1800">
                        <a:solidFill>
                          <a:srgbClr val="FFFFFF"/>
                        </a:solidFill>
                        <a:latin typeface="Calibri"/>
                        <a:ea typeface="Calibri"/>
                        <a:cs typeface="Calibri"/>
                        <a:sym typeface="Calibri"/>
                      </a:endParaRPr>
                    </a:p>
                  </a:txBody>
                  <a:tcPr marT="63500" marB="63500" marR="63500" marL="63500">
                    <a:solidFill>
                      <a:srgbClr val="7FB59B"/>
                    </a:solidFill>
                  </a:tcPr>
                </a:tc>
                <a:tc>
                  <a:txBody>
                    <a:bodyPr/>
                    <a:lstStyle/>
                    <a:p>
                      <a:pPr indent="0" lvl="0" marL="0" rtl="0" algn="ctr">
                        <a:spcBef>
                          <a:spcPts val="0"/>
                        </a:spcBef>
                        <a:spcAft>
                          <a:spcPts val="0"/>
                        </a:spcAft>
                        <a:buNone/>
                      </a:pPr>
                      <a:r>
                        <a:rPr b="1" lang="es" sz="1800">
                          <a:solidFill>
                            <a:srgbClr val="FFFFFF"/>
                          </a:solidFill>
                          <a:latin typeface="Calibri"/>
                          <a:ea typeface="Calibri"/>
                          <a:cs typeface="Calibri"/>
                          <a:sym typeface="Calibri"/>
                        </a:rPr>
                        <a:t>Temperatura (°C)</a:t>
                      </a:r>
                      <a:endParaRPr b="1" sz="1800">
                        <a:solidFill>
                          <a:srgbClr val="FFFFFF"/>
                        </a:solidFill>
                        <a:latin typeface="Calibri"/>
                        <a:ea typeface="Calibri"/>
                        <a:cs typeface="Calibri"/>
                        <a:sym typeface="Calibri"/>
                      </a:endParaRPr>
                    </a:p>
                  </a:txBody>
                  <a:tcPr marT="63500" marB="63500" marR="63500" marL="63500">
                    <a:solidFill>
                      <a:srgbClr val="7FB59B"/>
                    </a:solidFill>
                  </a:tcPr>
                </a:tc>
              </a:tr>
              <a:tr h="373400">
                <a:tc>
                  <a:txBody>
                    <a:bodyPr/>
                    <a:lstStyle/>
                    <a:p>
                      <a:pPr indent="0" lvl="0" marL="0" rtl="0" algn="ctr">
                        <a:spcBef>
                          <a:spcPts val="0"/>
                        </a:spcBef>
                        <a:spcAft>
                          <a:spcPts val="0"/>
                        </a:spcAft>
                        <a:buNone/>
                      </a:pPr>
                      <a:r>
                        <a:rPr lang="es" sz="1800">
                          <a:latin typeface="Calibri"/>
                          <a:ea typeface="Calibri"/>
                          <a:cs typeface="Calibri"/>
                          <a:sym typeface="Calibri"/>
                        </a:rPr>
                        <a:t>0</a:t>
                      </a:r>
                      <a:endParaRPr sz="1800">
                        <a:latin typeface="Calibri"/>
                        <a:ea typeface="Calibri"/>
                        <a:cs typeface="Calibri"/>
                        <a:sym typeface="Calibri"/>
                      </a:endParaRPr>
                    </a:p>
                  </a:txBody>
                  <a:tcPr marT="63500" marB="63500" marR="63500" marL="63500"/>
                </a:tc>
                <a:tc>
                  <a:txBody>
                    <a:bodyPr/>
                    <a:lstStyle/>
                    <a:p>
                      <a:pPr indent="0" lvl="0" marL="0" rtl="0" algn="ctr">
                        <a:spcBef>
                          <a:spcPts val="0"/>
                        </a:spcBef>
                        <a:spcAft>
                          <a:spcPts val="0"/>
                        </a:spcAft>
                        <a:buNone/>
                      </a:pPr>
                      <a:r>
                        <a:rPr lang="es" sz="1800">
                          <a:latin typeface="Calibri"/>
                          <a:ea typeface="Calibri"/>
                          <a:cs typeface="Calibri"/>
                          <a:sym typeface="Calibri"/>
                        </a:rPr>
                        <a:t>20</a:t>
                      </a:r>
                      <a:endParaRPr sz="1800">
                        <a:latin typeface="Calibri"/>
                        <a:ea typeface="Calibri"/>
                        <a:cs typeface="Calibri"/>
                        <a:sym typeface="Calibri"/>
                      </a:endParaRPr>
                    </a:p>
                  </a:txBody>
                  <a:tcPr marT="63500" marB="63500" marR="63500" marL="63500"/>
                </a:tc>
              </a:tr>
              <a:tr h="371625">
                <a:tc>
                  <a:txBody>
                    <a:bodyPr/>
                    <a:lstStyle/>
                    <a:p>
                      <a:pPr indent="0" lvl="0" marL="0" rtl="0" algn="ctr">
                        <a:spcBef>
                          <a:spcPts val="0"/>
                        </a:spcBef>
                        <a:spcAft>
                          <a:spcPts val="0"/>
                        </a:spcAft>
                        <a:buNone/>
                      </a:pPr>
                      <a:r>
                        <a:t/>
                      </a:r>
                      <a:endParaRPr sz="1800">
                        <a:latin typeface="Calibri"/>
                        <a:ea typeface="Calibri"/>
                        <a:cs typeface="Calibri"/>
                        <a:sym typeface="Calibri"/>
                      </a:endParaRPr>
                    </a:p>
                  </a:txBody>
                  <a:tcPr marT="63500" marB="63500" marR="63500" marL="63500"/>
                </a:tc>
                <a:tc>
                  <a:txBody>
                    <a:bodyPr/>
                    <a:lstStyle/>
                    <a:p>
                      <a:pPr indent="0" lvl="0" marL="0" rtl="0" algn="ctr">
                        <a:spcBef>
                          <a:spcPts val="0"/>
                        </a:spcBef>
                        <a:spcAft>
                          <a:spcPts val="0"/>
                        </a:spcAft>
                        <a:buNone/>
                      </a:pPr>
                      <a:r>
                        <a:t/>
                      </a:r>
                      <a:endParaRPr sz="1800">
                        <a:latin typeface="Calibri"/>
                        <a:ea typeface="Calibri"/>
                        <a:cs typeface="Calibri"/>
                        <a:sym typeface="Calibri"/>
                      </a:endParaRPr>
                    </a:p>
                  </a:txBody>
                  <a:tcPr marT="63500" marB="63500" marR="63500" marL="63500"/>
                </a:tc>
              </a:tr>
              <a:tr h="371625">
                <a:tc>
                  <a:txBody>
                    <a:bodyPr/>
                    <a:lstStyle/>
                    <a:p>
                      <a:pPr indent="0" lvl="0" marL="0" rtl="0" algn="ctr">
                        <a:spcBef>
                          <a:spcPts val="0"/>
                        </a:spcBef>
                        <a:spcAft>
                          <a:spcPts val="0"/>
                        </a:spcAft>
                        <a:buNone/>
                      </a:pPr>
                      <a:r>
                        <a:t/>
                      </a:r>
                      <a:endParaRPr sz="1800">
                        <a:latin typeface="Calibri"/>
                        <a:ea typeface="Calibri"/>
                        <a:cs typeface="Calibri"/>
                        <a:sym typeface="Calibri"/>
                      </a:endParaRPr>
                    </a:p>
                  </a:txBody>
                  <a:tcPr marT="63500" marB="63500" marR="63500" marL="63500"/>
                </a:tc>
                <a:tc>
                  <a:txBody>
                    <a:bodyPr/>
                    <a:lstStyle/>
                    <a:p>
                      <a:pPr indent="0" lvl="0" marL="0" rtl="0" algn="ctr">
                        <a:spcBef>
                          <a:spcPts val="0"/>
                        </a:spcBef>
                        <a:spcAft>
                          <a:spcPts val="0"/>
                        </a:spcAft>
                        <a:buNone/>
                      </a:pPr>
                      <a:r>
                        <a:t/>
                      </a:r>
                      <a:endParaRPr sz="1800">
                        <a:latin typeface="Calibri"/>
                        <a:ea typeface="Calibri"/>
                        <a:cs typeface="Calibri"/>
                        <a:sym typeface="Calibri"/>
                      </a:endParaRPr>
                    </a:p>
                  </a:txBody>
                  <a:tcPr marT="63500" marB="63500" marR="63500" marL="63500"/>
                </a:tc>
              </a:tr>
              <a:tr h="371625">
                <a:tc>
                  <a:txBody>
                    <a:bodyPr/>
                    <a:lstStyle/>
                    <a:p>
                      <a:pPr indent="0" lvl="0" marL="0" rtl="0" algn="ctr">
                        <a:spcBef>
                          <a:spcPts val="0"/>
                        </a:spcBef>
                        <a:spcAft>
                          <a:spcPts val="0"/>
                        </a:spcAft>
                        <a:buNone/>
                      </a:pPr>
                      <a:r>
                        <a:t/>
                      </a:r>
                      <a:endParaRPr sz="1800">
                        <a:latin typeface="Calibri"/>
                        <a:ea typeface="Calibri"/>
                        <a:cs typeface="Calibri"/>
                        <a:sym typeface="Calibri"/>
                      </a:endParaRPr>
                    </a:p>
                  </a:txBody>
                  <a:tcPr marT="63500" marB="63500" marR="63500" marL="63500"/>
                </a:tc>
                <a:tc>
                  <a:txBody>
                    <a:bodyPr/>
                    <a:lstStyle/>
                    <a:p>
                      <a:pPr indent="0" lvl="0" marL="0" rtl="0" algn="ctr">
                        <a:spcBef>
                          <a:spcPts val="0"/>
                        </a:spcBef>
                        <a:spcAft>
                          <a:spcPts val="0"/>
                        </a:spcAft>
                        <a:buNone/>
                      </a:pPr>
                      <a:r>
                        <a:t/>
                      </a:r>
                      <a:endParaRPr sz="1800">
                        <a:latin typeface="Calibri"/>
                        <a:ea typeface="Calibri"/>
                        <a:cs typeface="Calibri"/>
                        <a:sym typeface="Calibri"/>
                      </a:endParaRPr>
                    </a:p>
                  </a:txBody>
                  <a:tcPr marT="63500" marB="63500" marR="63500" marL="63500"/>
                </a:tc>
              </a:tr>
              <a:tr h="371625">
                <a:tc>
                  <a:txBody>
                    <a:bodyPr/>
                    <a:lstStyle/>
                    <a:p>
                      <a:pPr indent="0" lvl="0" marL="0" rtl="0" algn="ctr">
                        <a:spcBef>
                          <a:spcPts val="0"/>
                        </a:spcBef>
                        <a:spcAft>
                          <a:spcPts val="0"/>
                        </a:spcAft>
                        <a:buNone/>
                      </a:pPr>
                      <a:r>
                        <a:t/>
                      </a:r>
                      <a:endParaRPr sz="1800">
                        <a:latin typeface="Calibri"/>
                        <a:ea typeface="Calibri"/>
                        <a:cs typeface="Calibri"/>
                        <a:sym typeface="Calibri"/>
                      </a:endParaRPr>
                    </a:p>
                  </a:txBody>
                  <a:tcPr marT="63500" marB="63500" marR="63500" marL="63500"/>
                </a:tc>
                <a:tc>
                  <a:txBody>
                    <a:bodyPr/>
                    <a:lstStyle/>
                    <a:p>
                      <a:pPr indent="0" lvl="0" marL="0" rtl="0" algn="ctr">
                        <a:spcBef>
                          <a:spcPts val="0"/>
                        </a:spcBef>
                        <a:spcAft>
                          <a:spcPts val="0"/>
                        </a:spcAft>
                        <a:buNone/>
                      </a:pPr>
                      <a:r>
                        <a:t/>
                      </a:r>
                      <a:endParaRPr sz="1800">
                        <a:latin typeface="Calibri"/>
                        <a:ea typeface="Calibri"/>
                        <a:cs typeface="Calibri"/>
                        <a:sym typeface="Calibri"/>
                      </a:endParaRPr>
                    </a:p>
                  </a:txBody>
                  <a:tcPr marT="63500" marB="63500" marR="63500" marL="63500"/>
                </a:tc>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34"/>
          <p:cNvSpPr txBox="1"/>
          <p:nvPr/>
        </p:nvSpPr>
        <p:spPr>
          <a:xfrm>
            <a:off x="591200" y="1932775"/>
            <a:ext cx="4743300" cy="3924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2700"/>
              <a:buFont typeface="Arial"/>
              <a:buNone/>
            </a:pPr>
            <a:r>
              <a:t/>
            </a:r>
            <a:endParaRPr b="0" i="0" sz="2100" u="none" cap="none" strike="noStrike">
              <a:solidFill>
                <a:srgbClr val="423B71"/>
              </a:solidFill>
              <a:latin typeface="Calibri"/>
              <a:ea typeface="Calibri"/>
              <a:cs typeface="Calibri"/>
              <a:sym typeface="Calibri"/>
            </a:endParaRPr>
          </a:p>
        </p:txBody>
      </p:sp>
      <p:sp>
        <p:nvSpPr>
          <p:cNvPr id="174" name="Google Shape;174;p34"/>
          <p:cNvSpPr/>
          <p:nvPr/>
        </p:nvSpPr>
        <p:spPr>
          <a:xfrm>
            <a:off x="231625" y="1705300"/>
            <a:ext cx="4623000" cy="2384100"/>
          </a:xfrm>
          <a:prstGeom prst="rect">
            <a:avLst/>
          </a:prstGeom>
          <a:solidFill>
            <a:srgbClr val="F3F3F3"/>
          </a:solidFill>
          <a:ln>
            <a:noFill/>
          </a:ln>
        </p:spPr>
        <p:txBody>
          <a:bodyPr anchorCtr="0" anchor="ctr" bIns="68575" lIns="68575" spcFirstLastPara="1" rIns="68575" wrap="square" tIns="68575">
            <a:noAutofit/>
          </a:bodyPr>
          <a:lstStyle/>
          <a:p>
            <a:pPr indent="-361950" lvl="0" marL="457200" rtl="0" algn="ctr">
              <a:spcBef>
                <a:spcPts val="0"/>
              </a:spcBef>
              <a:spcAft>
                <a:spcPts val="0"/>
              </a:spcAft>
              <a:buSzPts val="2100"/>
              <a:buFont typeface="Calibri"/>
              <a:buChar char="●"/>
            </a:pPr>
            <a:r>
              <a:rPr i="1" lang="es" sz="2100">
                <a:latin typeface="Calibri"/>
                <a:ea typeface="Calibri"/>
                <a:cs typeface="Calibri"/>
                <a:sym typeface="Calibri"/>
              </a:rPr>
              <a:t>¿Cuáles son las variables involucradas en esta situación?</a:t>
            </a:r>
            <a:endParaRPr i="1" sz="2100">
              <a:latin typeface="Calibri"/>
              <a:ea typeface="Calibri"/>
              <a:cs typeface="Calibri"/>
              <a:sym typeface="Calibri"/>
            </a:endParaRPr>
          </a:p>
          <a:p>
            <a:pPr indent="-361950" lvl="0" marL="457200" rtl="0" algn="ctr">
              <a:spcBef>
                <a:spcPts val="0"/>
              </a:spcBef>
              <a:spcAft>
                <a:spcPts val="0"/>
              </a:spcAft>
              <a:buSzPts val="2100"/>
              <a:buFont typeface="Calibri"/>
              <a:buChar char="●"/>
            </a:pPr>
            <a:r>
              <a:rPr i="1" lang="es" sz="2100">
                <a:latin typeface="Calibri"/>
                <a:ea typeface="Calibri"/>
                <a:cs typeface="Calibri"/>
                <a:sym typeface="Calibri"/>
              </a:rPr>
              <a:t>¿De las variables mencionadas cuál es la variable dependiente y cuál es la variable independiente?</a:t>
            </a:r>
            <a:endParaRPr i="1" sz="2100">
              <a:latin typeface="Calibri"/>
              <a:ea typeface="Calibri"/>
              <a:cs typeface="Calibri"/>
              <a:sym typeface="Calibri"/>
            </a:endParaRPr>
          </a:p>
        </p:txBody>
      </p:sp>
      <p:sp>
        <p:nvSpPr>
          <p:cNvPr id="175" name="Google Shape;175;p34"/>
          <p:cNvSpPr txBox="1"/>
          <p:nvPr/>
        </p:nvSpPr>
        <p:spPr>
          <a:xfrm>
            <a:off x="471029" y="363875"/>
            <a:ext cx="4144200" cy="4848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1" lang="es" sz="2700">
                <a:solidFill>
                  <a:srgbClr val="423B71"/>
                </a:solidFill>
                <a:latin typeface="Calibri"/>
                <a:ea typeface="Calibri"/>
                <a:cs typeface="Calibri"/>
                <a:sym typeface="Calibri"/>
              </a:rPr>
              <a:t>Preguntas</a:t>
            </a:r>
            <a:endParaRPr b="1" i="0" sz="2700" u="none" cap="none" strike="noStrike">
              <a:solidFill>
                <a:srgbClr val="423B71"/>
              </a:solidFill>
              <a:latin typeface="Calibri"/>
              <a:ea typeface="Calibri"/>
              <a:cs typeface="Calibri"/>
              <a:sym typeface="Calibri"/>
            </a:endParaRPr>
          </a:p>
        </p:txBody>
      </p:sp>
      <p:pic>
        <p:nvPicPr>
          <p:cNvPr id="176" name="Google Shape;176;p34"/>
          <p:cNvPicPr preferRelativeResize="0"/>
          <p:nvPr/>
        </p:nvPicPr>
        <p:blipFill rotWithShape="1">
          <a:blip r:embed="rId3">
            <a:alphaModFix/>
          </a:blip>
          <a:srcRect b="0" l="0" r="0" t="1283"/>
          <a:stretch/>
        </p:blipFill>
        <p:spPr>
          <a:xfrm>
            <a:off x="5270950" y="1122925"/>
            <a:ext cx="2630625" cy="35956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