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58400" cy="7772400"/>
  <p:notesSz cx="10058400" cy="7772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79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Luis Vera Briceño" userId="3038660f-bf72-449a-8583-7858de87357c" providerId="ADAL" clId="{B5E35B07-1523-446F-B1E6-7E7CBD10680F}"/>
    <pc:docChg chg="modSld">
      <pc:chgData name="Fernando Luis Vera Briceño" userId="3038660f-bf72-449a-8583-7858de87357c" providerId="ADAL" clId="{B5E35B07-1523-446F-B1E6-7E7CBD10680F}" dt="2023-07-27T16:16:29.129" v="1" actId="2"/>
      <pc:docMkLst>
        <pc:docMk/>
      </pc:docMkLst>
      <pc:sldChg chg="modSp mod">
        <pc:chgData name="Fernando Luis Vera Briceño" userId="3038660f-bf72-449a-8583-7858de87357c" providerId="ADAL" clId="{B5E35B07-1523-446F-B1E6-7E7CBD10680F}" dt="2023-07-27T16:16:27.218" v="0" actId="2"/>
        <pc:sldMkLst>
          <pc:docMk/>
          <pc:sldMk cId="0" sldId="256"/>
        </pc:sldMkLst>
        <pc:spChg chg="mod">
          <ac:chgData name="Fernando Luis Vera Briceño" userId="3038660f-bf72-449a-8583-7858de87357c" providerId="ADAL" clId="{B5E35B07-1523-446F-B1E6-7E7CBD10680F}" dt="2023-07-27T16:16:27.218" v="0" actId="2"/>
          <ac:spMkLst>
            <pc:docMk/>
            <pc:sldMk cId="0" sldId="256"/>
            <ac:spMk id="5" creationId="{00000000-0000-0000-0000-000000000000}"/>
          </ac:spMkLst>
        </pc:spChg>
      </pc:sldChg>
      <pc:sldChg chg="modSp mod">
        <pc:chgData name="Fernando Luis Vera Briceño" userId="3038660f-bf72-449a-8583-7858de87357c" providerId="ADAL" clId="{B5E35B07-1523-446F-B1E6-7E7CBD10680F}" dt="2023-07-27T16:16:29.129" v="1" actId="2"/>
        <pc:sldMkLst>
          <pc:docMk/>
          <pc:sldMk cId="0" sldId="271"/>
        </pc:sldMkLst>
        <pc:spChg chg="mod">
          <ac:chgData name="Fernando Luis Vera Briceño" userId="3038660f-bf72-449a-8583-7858de87357c" providerId="ADAL" clId="{B5E35B07-1523-446F-B1E6-7E7CBD10680F}" dt="2023-07-27T16:16:29.129" v="1" actId="2"/>
          <ac:spMkLst>
            <pc:docMk/>
            <pc:sldMk cId="0" sldId="271"/>
            <ac:spMk id="10" creationId="{229506E9-3843-10FD-E179-A9F9B9E5C33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100" b="0" i="0">
                <a:solidFill>
                  <a:srgbClr val="231F20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1579" y="190830"/>
            <a:ext cx="9575800" cy="7390765"/>
          </a:xfrm>
          <a:custGeom>
            <a:avLst/>
            <a:gdLst/>
            <a:ahLst/>
            <a:cxnLst/>
            <a:rect l="l" t="t" r="r" b="b"/>
            <a:pathLst>
              <a:path w="9575800" h="7390765">
                <a:moveTo>
                  <a:pt x="0" y="7390726"/>
                </a:moveTo>
                <a:lnTo>
                  <a:pt x="9575253" y="7390726"/>
                </a:lnTo>
                <a:lnTo>
                  <a:pt x="9575253" y="0"/>
                </a:lnTo>
                <a:lnTo>
                  <a:pt x="0" y="0"/>
                </a:lnTo>
                <a:lnTo>
                  <a:pt x="0" y="7390726"/>
                </a:lnTo>
                <a:close/>
              </a:path>
            </a:pathLst>
          </a:custGeom>
          <a:ln w="54749">
            <a:solidFill>
              <a:srgbClr val="FBAE2B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2093" y="1998522"/>
            <a:ext cx="3494212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2024" y="1972353"/>
            <a:ext cx="9074350" cy="3865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0" i="0">
                <a:solidFill>
                  <a:srgbClr val="231F20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Asistencia</a:t>
            </a:r>
            <a:r>
              <a:rPr spc="-70" dirty="0"/>
              <a:t> </a:t>
            </a:r>
            <a:r>
              <a:rPr spc="-5" dirty="0"/>
              <a:t>escolar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45603" y="3886200"/>
            <a:ext cx="7567295" cy="1773472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>
            <a:spAutoFit/>
          </a:bodyPr>
          <a:lstStyle/>
          <a:p>
            <a:pPr marR="233679" algn="ctr"/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Entendiendo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el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ausentismo: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20" dirty="0">
                <a:solidFill>
                  <a:srgbClr val="FBAE2B"/>
                </a:solidFill>
                <a:latin typeface="Whitney"/>
                <a:cs typeface="Whitney"/>
              </a:rPr>
              <a:t>razones </a:t>
            </a:r>
            <a:r>
              <a:rPr sz="3400" b="1" spc="-70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20" dirty="0">
                <a:solidFill>
                  <a:srgbClr val="FBAE2B"/>
                </a:solidFill>
                <a:latin typeface="Whitney"/>
                <a:cs typeface="Whitney"/>
              </a:rPr>
              <a:t>para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faltar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a clases</a:t>
            </a:r>
            <a:endParaRPr sz="3400" dirty="0">
              <a:latin typeface="Whitney"/>
              <a:cs typeface="Whitney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7" name="object 7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4425594" y="718324"/>
              <a:ext cx="1207770" cy="802005"/>
            </a:xfrm>
            <a:custGeom>
              <a:avLst/>
              <a:gdLst/>
              <a:ahLst/>
              <a:cxnLst/>
              <a:rect l="l" t="t" r="r" b="b"/>
              <a:pathLst>
                <a:path w="1207770" h="802005">
                  <a:moveTo>
                    <a:pt x="736866" y="139509"/>
                  </a:moveTo>
                  <a:lnTo>
                    <a:pt x="727443" y="79311"/>
                  </a:lnTo>
                  <a:lnTo>
                    <a:pt x="699528" y="37452"/>
                  </a:lnTo>
                  <a:lnTo>
                    <a:pt x="655434" y="7708"/>
                  </a:lnTo>
                  <a:lnTo>
                    <a:pt x="593191" y="0"/>
                  </a:lnTo>
                  <a:lnTo>
                    <a:pt x="568375" y="4851"/>
                  </a:lnTo>
                  <a:lnTo>
                    <a:pt x="529399" y="24511"/>
                  </a:lnTo>
                  <a:lnTo>
                    <a:pt x="501294" y="53771"/>
                  </a:lnTo>
                  <a:lnTo>
                    <a:pt x="482346" y="94500"/>
                  </a:lnTo>
                  <a:lnTo>
                    <a:pt x="478409" y="118935"/>
                  </a:lnTo>
                  <a:lnTo>
                    <a:pt x="482815" y="165125"/>
                  </a:lnTo>
                  <a:lnTo>
                    <a:pt x="500722" y="203631"/>
                  </a:lnTo>
                  <a:lnTo>
                    <a:pt x="529310" y="232994"/>
                  </a:lnTo>
                  <a:lnTo>
                    <a:pt x="565734" y="251764"/>
                  </a:lnTo>
                  <a:lnTo>
                    <a:pt x="607174" y="258483"/>
                  </a:lnTo>
                  <a:lnTo>
                    <a:pt x="655967" y="249428"/>
                  </a:lnTo>
                  <a:lnTo>
                    <a:pt x="696175" y="224180"/>
                  </a:lnTo>
                  <a:lnTo>
                    <a:pt x="724319" y="186347"/>
                  </a:lnTo>
                  <a:lnTo>
                    <a:pt x="736866" y="139509"/>
                  </a:lnTo>
                  <a:close/>
                </a:path>
                <a:path w="1207770" h="802005">
                  <a:moveTo>
                    <a:pt x="1207312" y="798677"/>
                  </a:moveTo>
                  <a:lnTo>
                    <a:pt x="1202702" y="797128"/>
                  </a:lnTo>
                  <a:lnTo>
                    <a:pt x="1164513" y="760018"/>
                  </a:lnTo>
                  <a:lnTo>
                    <a:pt x="1127264" y="724966"/>
                  </a:lnTo>
                  <a:lnTo>
                    <a:pt x="1013980" y="620839"/>
                  </a:lnTo>
                  <a:lnTo>
                    <a:pt x="1007262" y="613943"/>
                  </a:lnTo>
                  <a:lnTo>
                    <a:pt x="999832" y="606069"/>
                  </a:lnTo>
                  <a:lnTo>
                    <a:pt x="992251" y="599249"/>
                  </a:lnTo>
                  <a:lnTo>
                    <a:pt x="986332" y="596201"/>
                  </a:lnTo>
                  <a:lnTo>
                    <a:pt x="985418" y="595731"/>
                  </a:lnTo>
                  <a:lnTo>
                    <a:pt x="985062" y="595541"/>
                  </a:lnTo>
                  <a:lnTo>
                    <a:pt x="971626" y="594080"/>
                  </a:lnTo>
                  <a:lnTo>
                    <a:pt x="956767" y="594245"/>
                  </a:lnTo>
                  <a:lnTo>
                    <a:pt x="941590" y="595058"/>
                  </a:lnTo>
                  <a:lnTo>
                    <a:pt x="927201" y="595541"/>
                  </a:lnTo>
                  <a:lnTo>
                    <a:pt x="839520" y="595731"/>
                  </a:lnTo>
                  <a:lnTo>
                    <a:pt x="399135" y="595541"/>
                  </a:lnTo>
                  <a:lnTo>
                    <a:pt x="430034" y="537171"/>
                  </a:lnTo>
                  <a:lnTo>
                    <a:pt x="445427" y="507898"/>
                  </a:lnTo>
                  <a:lnTo>
                    <a:pt x="460705" y="478485"/>
                  </a:lnTo>
                  <a:lnTo>
                    <a:pt x="461670" y="507022"/>
                  </a:lnTo>
                  <a:lnTo>
                    <a:pt x="461619" y="595541"/>
                  </a:lnTo>
                  <a:lnTo>
                    <a:pt x="805230" y="595541"/>
                  </a:lnTo>
                  <a:lnTo>
                    <a:pt x="796328" y="595503"/>
                  </a:lnTo>
                  <a:lnTo>
                    <a:pt x="753668" y="594626"/>
                  </a:lnTo>
                  <a:lnTo>
                    <a:pt x="753668" y="478485"/>
                  </a:lnTo>
                  <a:lnTo>
                    <a:pt x="753554" y="469366"/>
                  </a:lnTo>
                  <a:lnTo>
                    <a:pt x="753211" y="461289"/>
                  </a:lnTo>
                  <a:lnTo>
                    <a:pt x="752475" y="450126"/>
                  </a:lnTo>
                  <a:lnTo>
                    <a:pt x="752322" y="439572"/>
                  </a:lnTo>
                  <a:lnTo>
                    <a:pt x="753668" y="430771"/>
                  </a:lnTo>
                  <a:lnTo>
                    <a:pt x="757047" y="425564"/>
                  </a:lnTo>
                  <a:lnTo>
                    <a:pt x="762647" y="420674"/>
                  </a:lnTo>
                  <a:lnTo>
                    <a:pt x="768654" y="416153"/>
                  </a:lnTo>
                  <a:lnTo>
                    <a:pt x="773252" y="412013"/>
                  </a:lnTo>
                  <a:lnTo>
                    <a:pt x="787628" y="393560"/>
                  </a:lnTo>
                  <a:lnTo>
                    <a:pt x="801471" y="374167"/>
                  </a:lnTo>
                  <a:lnTo>
                    <a:pt x="815200" y="354266"/>
                  </a:lnTo>
                  <a:lnTo>
                    <a:pt x="829246" y="334302"/>
                  </a:lnTo>
                  <a:lnTo>
                    <a:pt x="857237" y="295808"/>
                  </a:lnTo>
                  <a:lnTo>
                    <a:pt x="859929" y="292138"/>
                  </a:lnTo>
                  <a:lnTo>
                    <a:pt x="971969" y="140474"/>
                  </a:lnTo>
                  <a:lnTo>
                    <a:pt x="979805" y="130454"/>
                  </a:lnTo>
                  <a:lnTo>
                    <a:pt x="987640" y="120307"/>
                  </a:lnTo>
                  <a:lnTo>
                    <a:pt x="994181" y="109931"/>
                  </a:lnTo>
                  <a:lnTo>
                    <a:pt x="998105" y="99263"/>
                  </a:lnTo>
                  <a:lnTo>
                    <a:pt x="994702" y="63500"/>
                  </a:lnTo>
                  <a:lnTo>
                    <a:pt x="973721" y="38696"/>
                  </a:lnTo>
                  <a:lnTo>
                    <a:pt x="943229" y="28257"/>
                  </a:lnTo>
                  <a:lnTo>
                    <a:pt x="911326" y="35598"/>
                  </a:lnTo>
                  <a:lnTo>
                    <a:pt x="896785" y="47193"/>
                  </a:lnTo>
                  <a:lnTo>
                    <a:pt x="883272" y="62839"/>
                  </a:lnTo>
                  <a:lnTo>
                    <a:pt x="870712" y="80086"/>
                  </a:lnTo>
                  <a:lnTo>
                    <a:pt x="859066" y="96469"/>
                  </a:lnTo>
                  <a:lnTo>
                    <a:pt x="828700" y="137883"/>
                  </a:lnTo>
                  <a:lnTo>
                    <a:pt x="770064" y="218846"/>
                  </a:lnTo>
                  <a:lnTo>
                    <a:pt x="739660" y="260337"/>
                  </a:lnTo>
                  <a:lnTo>
                    <a:pt x="733806" y="268617"/>
                  </a:lnTo>
                  <a:lnTo>
                    <a:pt x="726757" y="278371"/>
                  </a:lnTo>
                  <a:lnTo>
                    <a:pt x="719632" y="286829"/>
                  </a:lnTo>
                  <a:lnTo>
                    <a:pt x="713549" y="291211"/>
                  </a:lnTo>
                  <a:lnTo>
                    <a:pt x="706691" y="292138"/>
                  </a:lnTo>
                  <a:lnTo>
                    <a:pt x="698474" y="292036"/>
                  </a:lnTo>
                  <a:lnTo>
                    <a:pt x="689622" y="291528"/>
                  </a:lnTo>
                  <a:lnTo>
                    <a:pt x="680897" y="291211"/>
                  </a:lnTo>
                  <a:lnTo>
                    <a:pt x="514807" y="291211"/>
                  </a:lnTo>
                  <a:lnTo>
                    <a:pt x="481545" y="290360"/>
                  </a:lnTo>
                  <a:lnTo>
                    <a:pt x="464642" y="290512"/>
                  </a:lnTo>
                  <a:lnTo>
                    <a:pt x="419188" y="309905"/>
                  </a:lnTo>
                  <a:lnTo>
                    <a:pt x="310438" y="512025"/>
                  </a:lnTo>
                  <a:lnTo>
                    <a:pt x="287959" y="554177"/>
                  </a:lnTo>
                  <a:lnTo>
                    <a:pt x="265684" y="595541"/>
                  </a:lnTo>
                  <a:lnTo>
                    <a:pt x="255079" y="596201"/>
                  </a:lnTo>
                  <a:lnTo>
                    <a:pt x="243293" y="595236"/>
                  </a:lnTo>
                  <a:lnTo>
                    <a:pt x="231267" y="594423"/>
                  </a:lnTo>
                  <a:lnTo>
                    <a:pt x="219951" y="595541"/>
                  </a:lnTo>
                  <a:lnTo>
                    <a:pt x="213347" y="599313"/>
                  </a:lnTo>
                  <a:lnTo>
                    <a:pt x="205955" y="606145"/>
                  </a:lnTo>
                  <a:lnTo>
                    <a:pt x="198577" y="614019"/>
                  </a:lnTo>
                  <a:lnTo>
                    <a:pt x="191998" y="620839"/>
                  </a:lnTo>
                  <a:lnTo>
                    <a:pt x="155613" y="654926"/>
                  </a:lnTo>
                  <a:lnTo>
                    <a:pt x="47180" y="754926"/>
                  </a:lnTo>
                  <a:lnTo>
                    <a:pt x="11899" y="788466"/>
                  </a:lnTo>
                  <a:lnTo>
                    <a:pt x="7823" y="792429"/>
                  </a:lnTo>
                  <a:lnTo>
                    <a:pt x="0" y="797331"/>
                  </a:lnTo>
                  <a:lnTo>
                    <a:pt x="1663" y="801560"/>
                  </a:lnTo>
                  <a:lnTo>
                    <a:pt x="1205242" y="801560"/>
                  </a:lnTo>
                  <a:lnTo>
                    <a:pt x="1207312" y="798677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988056"/>
            <a:ext cx="3244215" cy="342900"/>
          </a:xfrm>
          <a:custGeom>
            <a:avLst/>
            <a:gdLst/>
            <a:ahLst/>
            <a:cxnLst/>
            <a:rect l="l" t="t" r="r" b="b"/>
            <a:pathLst>
              <a:path w="3244215" h="342900">
                <a:moveTo>
                  <a:pt x="0" y="342900"/>
                </a:moveTo>
                <a:lnTo>
                  <a:pt x="3243935" y="342900"/>
                </a:lnTo>
                <a:lnTo>
                  <a:pt x="3243935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1474" y="905506"/>
            <a:ext cx="311594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dirty="0"/>
              <a:t>El</a:t>
            </a:r>
            <a:r>
              <a:rPr sz="2900" spc="-20" dirty="0"/>
              <a:t> </a:t>
            </a:r>
            <a:r>
              <a:rPr sz="2900" dirty="0"/>
              <a:t>caso</a:t>
            </a:r>
            <a:r>
              <a:rPr sz="2900" spc="-20" dirty="0"/>
              <a:t> </a:t>
            </a:r>
            <a:r>
              <a:rPr sz="2900" dirty="0"/>
              <a:t>de</a:t>
            </a:r>
            <a:r>
              <a:rPr sz="2900" spc="-20" dirty="0"/>
              <a:t> </a:t>
            </a:r>
            <a:r>
              <a:rPr sz="2900" spc="-45" dirty="0"/>
              <a:t>Tamara...</a:t>
            </a:r>
            <a:endParaRPr sz="2900"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975" marR="431800">
              <a:lnSpc>
                <a:spcPct val="100000"/>
              </a:lnSpc>
              <a:spcBef>
                <a:spcPts val="100"/>
              </a:spcBef>
            </a:pPr>
            <a:r>
              <a:rPr dirty="0"/>
              <a:t>Sin </a:t>
            </a:r>
            <a:r>
              <a:rPr spc="-5" dirty="0"/>
              <a:t>embargo, todo </a:t>
            </a:r>
            <a:r>
              <a:rPr dirty="0"/>
              <a:t>el caso dio un </a:t>
            </a:r>
            <a:r>
              <a:rPr spc="-10" dirty="0"/>
              <a:t>giro </a:t>
            </a:r>
            <a:r>
              <a:rPr dirty="0"/>
              <a:t>cuando </a:t>
            </a:r>
            <a:r>
              <a:rPr spc="-5" dirty="0"/>
              <a:t>pidieron </a:t>
            </a:r>
            <a:r>
              <a:rPr dirty="0"/>
              <a:t>a la </a:t>
            </a:r>
            <a:r>
              <a:rPr spc="-5" dirty="0"/>
              <a:t>inspectora </a:t>
            </a:r>
            <a:r>
              <a:rPr dirty="0"/>
              <a:t>de </a:t>
            </a:r>
            <a:r>
              <a:rPr spc="5" dirty="0"/>
              <a:t> </a:t>
            </a:r>
            <a:r>
              <a:rPr dirty="0"/>
              <a:t>patio</a:t>
            </a:r>
            <a:r>
              <a:rPr spc="-5" dirty="0"/>
              <a:t> </a:t>
            </a:r>
            <a:r>
              <a:rPr dirty="0"/>
              <a:t>que</a:t>
            </a:r>
            <a:r>
              <a:rPr spc="-5" dirty="0"/>
              <a:t> </a:t>
            </a:r>
            <a:r>
              <a:rPr dirty="0"/>
              <a:t>se</a:t>
            </a:r>
            <a:r>
              <a:rPr spc="-5" dirty="0"/>
              <a:t> </a:t>
            </a:r>
            <a:r>
              <a:rPr spc="-10" dirty="0"/>
              <a:t>presentara</a:t>
            </a:r>
            <a:r>
              <a:rPr spc="-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la</a:t>
            </a:r>
            <a:r>
              <a:rPr spc="-5" dirty="0"/>
              <a:t> reunión. </a:t>
            </a:r>
            <a:r>
              <a:rPr dirty="0"/>
              <a:t>Ella </a:t>
            </a:r>
            <a:r>
              <a:rPr spc="-5" dirty="0"/>
              <a:t>conocía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la</a:t>
            </a:r>
            <a:r>
              <a:rPr spc="-5" dirty="0"/>
              <a:t> </a:t>
            </a:r>
            <a:r>
              <a:rPr dirty="0"/>
              <a:t>niña</a:t>
            </a:r>
            <a:r>
              <a:rPr spc="-5" dirty="0"/>
              <a:t> </a:t>
            </a:r>
            <a:r>
              <a:rPr dirty="0"/>
              <a:t>y</a:t>
            </a:r>
            <a:r>
              <a:rPr spc="-5" dirty="0"/>
              <a:t> </a:t>
            </a:r>
            <a:r>
              <a:rPr dirty="0"/>
              <a:t>sus</a:t>
            </a:r>
            <a:r>
              <a:rPr spc="-5" dirty="0"/>
              <a:t> </a:t>
            </a:r>
            <a:r>
              <a:rPr dirty="0"/>
              <a:t>hermanos, y</a:t>
            </a:r>
          </a:p>
          <a:p>
            <a:pPr marL="180975">
              <a:lnSpc>
                <a:spcPct val="100000"/>
              </a:lnSpc>
            </a:pPr>
            <a:r>
              <a:rPr spc="-10" dirty="0"/>
              <a:t>conversaba</a:t>
            </a:r>
            <a:r>
              <a:rPr dirty="0"/>
              <a:t> </a:t>
            </a:r>
            <a:r>
              <a:rPr spc="-10" dirty="0"/>
              <a:t>con</a:t>
            </a:r>
            <a:r>
              <a:rPr dirty="0"/>
              <a:t> </a:t>
            </a:r>
            <a:r>
              <a:rPr spc="-55" dirty="0"/>
              <a:t>Tamara</a:t>
            </a:r>
            <a:r>
              <a:rPr spc="5" dirty="0"/>
              <a:t> </a:t>
            </a:r>
            <a:r>
              <a:rPr dirty="0"/>
              <a:t>cada </a:t>
            </a:r>
            <a:r>
              <a:rPr spc="-15" dirty="0"/>
              <a:t>vez</a:t>
            </a:r>
            <a:r>
              <a:rPr spc="5" dirty="0"/>
              <a:t> </a:t>
            </a:r>
            <a:r>
              <a:rPr dirty="0"/>
              <a:t>que ella </a:t>
            </a:r>
            <a:r>
              <a:rPr spc="-5" dirty="0"/>
              <a:t>faltaba.</a:t>
            </a:r>
            <a:r>
              <a:rPr spc="5" dirty="0"/>
              <a:t> </a:t>
            </a:r>
            <a:r>
              <a:rPr dirty="0"/>
              <a:t>Y la</a:t>
            </a:r>
            <a:r>
              <a:rPr spc="5" dirty="0"/>
              <a:t> </a:t>
            </a:r>
            <a:r>
              <a:rPr spc="-5" dirty="0"/>
              <a:t>historia</a:t>
            </a:r>
            <a:r>
              <a:rPr dirty="0"/>
              <a:t> </a:t>
            </a:r>
            <a:r>
              <a:rPr spc="-15" dirty="0"/>
              <a:t>era</a:t>
            </a:r>
            <a:r>
              <a:rPr dirty="0"/>
              <a:t> la</a:t>
            </a:r>
            <a:r>
              <a:rPr spc="5" dirty="0"/>
              <a:t> </a:t>
            </a:r>
            <a:r>
              <a:rPr spc="-5" dirty="0"/>
              <a:t>siguiente:</a:t>
            </a:r>
          </a:p>
          <a:p>
            <a:pPr marL="168275">
              <a:lnSpc>
                <a:spcPct val="100000"/>
              </a:lnSpc>
              <a:spcBef>
                <a:spcPts val="45"/>
              </a:spcBef>
            </a:pPr>
            <a:endParaRPr sz="2150" dirty="0"/>
          </a:p>
          <a:p>
            <a:pPr marL="180975" marR="5080">
              <a:lnSpc>
                <a:spcPct val="100000"/>
              </a:lnSpc>
            </a:pPr>
            <a:r>
              <a:rPr dirty="0"/>
              <a:t>La</a:t>
            </a:r>
            <a:r>
              <a:rPr spc="-5" dirty="0"/>
              <a:t> </a:t>
            </a:r>
            <a:r>
              <a:rPr spc="-10" dirty="0"/>
              <a:t>madre</a:t>
            </a:r>
            <a:r>
              <a:rPr spc="-5" dirty="0"/>
              <a:t> </a:t>
            </a:r>
            <a:r>
              <a:rPr dirty="0"/>
              <a:t>de </a:t>
            </a:r>
            <a:r>
              <a:rPr spc="-55" dirty="0"/>
              <a:t>Tamara</a:t>
            </a:r>
            <a:r>
              <a:rPr spc="-5" dirty="0"/>
              <a:t> </a:t>
            </a:r>
            <a:r>
              <a:rPr dirty="0"/>
              <a:t>se</a:t>
            </a:r>
            <a:r>
              <a:rPr spc="-5" dirty="0"/>
              <a:t> </a:t>
            </a:r>
            <a:r>
              <a:rPr dirty="0"/>
              <a:t>fue de</a:t>
            </a:r>
            <a:r>
              <a:rPr spc="-5" dirty="0"/>
              <a:t> </a:t>
            </a:r>
            <a:r>
              <a:rPr dirty="0"/>
              <a:t>la</a:t>
            </a:r>
            <a:r>
              <a:rPr spc="-5" dirty="0"/>
              <a:t> </a:t>
            </a:r>
            <a:r>
              <a:rPr dirty="0"/>
              <a:t>casa </a:t>
            </a:r>
            <a:r>
              <a:rPr spc="-5" dirty="0"/>
              <a:t>hace </a:t>
            </a:r>
            <a:r>
              <a:rPr dirty="0"/>
              <a:t>1</a:t>
            </a:r>
            <a:r>
              <a:rPr spc="-5" dirty="0"/>
              <a:t> </a:t>
            </a:r>
            <a:r>
              <a:rPr dirty="0"/>
              <a:t>año y</a:t>
            </a:r>
            <a:r>
              <a:rPr spc="-5" dirty="0"/>
              <a:t> </a:t>
            </a:r>
            <a:r>
              <a:rPr dirty="0"/>
              <a:t>desde</a:t>
            </a:r>
            <a:r>
              <a:rPr spc="-5" dirty="0"/>
              <a:t> entonces</a:t>
            </a:r>
            <a:r>
              <a:rPr dirty="0"/>
              <a:t> la</a:t>
            </a:r>
            <a:r>
              <a:rPr spc="-5" dirty="0"/>
              <a:t> </a:t>
            </a:r>
            <a:r>
              <a:rPr dirty="0"/>
              <a:t>niña</a:t>
            </a:r>
            <a:r>
              <a:rPr spc="-5" dirty="0"/>
              <a:t> </a:t>
            </a:r>
            <a:r>
              <a:rPr dirty="0"/>
              <a:t>había </a:t>
            </a:r>
            <a:r>
              <a:rPr spc="5" dirty="0"/>
              <a:t> </a:t>
            </a:r>
            <a:r>
              <a:rPr dirty="0"/>
              <a:t>caído</a:t>
            </a:r>
            <a:r>
              <a:rPr spc="-5" dirty="0"/>
              <a:t> </a:t>
            </a:r>
            <a:r>
              <a:rPr dirty="0"/>
              <a:t>en</a:t>
            </a:r>
            <a:r>
              <a:rPr spc="-5" dirty="0"/>
              <a:t> </a:t>
            </a:r>
            <a:r>
              <a:rPr dirty="0"/>
              <a:t>una </a:t>
            </a:r>
            <a:r>
              <a:rPr spc="-5" dirty="0"/>
              <a:t>tristeza profunda. </a:t>
            </a:r>
            <a:r>
              <a:rPr dirty="0"/>
              <a:t>Su </a:t>
            </a:r>
            <a:r>
              <a:rPr spc="-10" dirty="0"/>
              <a:t>padre</a:t>
            </a:r>
            <a:r>
              <a:rPr spc="-5" dirty="0"/>
              <a:t> trabajaba </a:t>
            </a:r>
            <a:r>
              <a:rPr dirty="0"/>
              <a:t>de noche</a:t>
            </a:r>
            <a:r>
              <a:rPr spc="-5" dirty="0"/>
              <a:t> </a:t>
            </a:r>
            <a:r>
              <a:rPr dirty="0"/>
              <a:t>y </a:t>
            </a:r>
            <a:r>
              <a:rPr spc="-55" dirty="0"/>
              <a:t>Tamara</a:t>
            </a:r>
            <a:r>
              <a:rPr spc="-5" dirty="0"/>
              <a:t> </a:t>
            </a:r>
            <a:r>
              <a:rPr dirty="0"/>
              <a:t>se</a:t>
            </a:r>
            <a:r>
              <a:rPr spc="-5" dirty="0"/>
              <a:t> </a:t>
            </a:r>
            <a:r>
              <a:rPr dirty="0"/>
              <a:t>hacía </a:t>
            </a:r>
            <a:r>
              <a:rPr spc="5" dirty="0"/>
              <a:t> </a:t>
            </a:r>
            <a:r>
              <a:rPr spc="-5" dirty="0"/>
              <a:t>cargo </a:t>
            </a:r>
            <a:r>
              <a:rPr dirty="0"/>
              <a:t>de</a:t>
            </a:r>
            <a:r>
              <a:rPr spc="-5" dirty="0"/>
              <a:t> </a:t>
            </a:r>
            <a:r>
              <a:rPr dirty="0"/>
              <a:t>la</a:t>
            </a:r>
            <a:r>
              <a:rPr spc="-5" dirty="0"/>
              <a:t> </a:t>
            </a:r>
            <a:r>
              <a:rPr dirty="0"/>
              <a:t>casa</a:t>
            </a:r>
            <a:r>
              <a:rPr spc="-5" dirty="0"/>
              <a:t> </a:t>
            </a:r>
            <a:r>
              <a:rPr dirty="0"/>
              <a:t>y</a:t>
            </a:r>
            <a:r>
              <a:rPr spc="-5" dirty="0"/>
              <a:t> </a:t>
            </a:r>
            <a:r>
              <a:rPr dirty="0"/>
              <a:t>de</a:t>
            </a:r>
            <a:r>
              <a:rPr spc="-5" dirty="0"/>
              <a:t> </a:t>
            </a:r>
            <a:r>
              <a:rPr dirty="0"/>
              <a:t>sus</a:t>
            </a:r>
            <a:r>
              <a:rPr spc="-5" dirty="0"/>
              <a:t> </a:t>
            </a:r>
            <a:r>
              <a:rPr dirty="0"/>
              <a:t>hermanos.</a:t>
            </a:r>
            <a:r>
              <a:rPr spc="-5" dirty="0"/>
              <a:t> </a:t>
            </a:r>
            <a:r>
              <a:rPr dirty="0"/>
              <a:t>Desde</a:t>
            </a:r>
            <a:r>
              <a:rPr spc="-5" dirty="0"/>
              <a:t> entonces </a:t>
            </a:r>
            <a:r>
              <a:rPr dirty="0"/>
              <a:t>no</a:t>
            </a:r>
            <a:r>
              <a:rPr spc="-5" dirty="0"/>
              <a:t> tenía </a:t>
            </a:r>
            <a:r>
              <a:rPr dirty="0"/>
              <a:t>tiempo</a:t>
            </a:r>
            <a:r>
              <a:rPr spc="-5" dirty="0"/>
              <a:t> </a:t>
            </a:r>
            <a:r>
              <a:rPr spc="-10" dirty="0"/>
              <a:t>para</a:t>
            </a:r>
            <a:r>
              <a:rPr dirty="0"/>
              <a:t> </a:t>
            </a:r>
            <a:r>
              <a:rPr spc="-5" dirty="0"/>
              <a:t>hacer </a:t>
            </a:r>
            <a:r>
              <a:rPr spc="-450" dirty="0"/>
              <a:t> </a:t>
            </a:r>
            <a:r>
              <a:rPr dirty="0"/>
              <a:t>las</a:t>
            </a:r>
            <a:r>
              <a:rPr spc="-5" dirty="0"/>
              <a:t> </a:t>
            </a:r>
            <a:r>
              <a:rPr spc="-10" dirty="0"/>
              <a:t>tareas</a:t>
            </a:r>
            <a:r>
              <a:rPr dirty="0"/>
              <a:t> ni estudiar y estaba</a:t>
            </a:r>
            <a:r>
              <a:rPr spc="-5" dirty="0"/>
              <a:t> </a:t>
            </a:r>
            <a:r>
              <a:rPr dirty="0"/>
              <a:t>cansada.</a:t>
            </a:r>
          </a:p>
          <a:p>
            <a:pPr marL="168275">
              <a:lnSpc>
                <a:spcPct val="100000"/>
              </a:lnSpc>
              <a:spcBef>
                <a:spcPts val="45"/>
              </a:spcBef>
            </a:pPr>
            <a:endParaRPr sz="2150" dirty="0"/>
          </a:p>
          <a:p>
            <a:pPr marL="180975" marR="93345">
              <a:lnSpc>
                <a:spcPct val="100000"/>
              </a:lnSpc>
            </a:pPr>
            <a:r>
              <a:rPr spc="-5" dirty="0"/>
              <a:t>Luego</a:t>
            </a:r>
            <a:r>
              <a:rPr dirty="0"/>
              <a:t> de</a:t>
            </a:r>
            <a:r>
              <a:rPr spc="5" dirty="0"/>
              <a:t> </a:t>
            </a:r>
            <a:r>
              <a:rPr spc="-10" dirty="0"/>
              <a:t>conocer</a:t>
            </a:r>
            <a:r>
              <a:rPr spc="5" dirty="0"/>
              <a:t> </a:t>
            </a:r>
            <a:r>
              <a:rPr dirty="0"/>
              <a:t>la </a:t>
            </a:r>
            <a:r>
              <a:rPr spc="-5" dirty="0"/>
              <a:t>historia,</a:t>
            </a:r>
            <a:r>
              <a:rPr spc="5" dirty="0"/>
              <a:t> </a:t>
            </a:r>
            <a:r>
              <a:rPr dirty="0"/>
              <a:t>el</a:t>
            </a:r>
            <a:r>
              <a:rPr spc="5" dirty="0"/>
              <a:t> </a:t>
            </a:r>
            <a:r>
              <a:rPr spc="-5" dirty="0"/>
              <a:t>comité</a:t>
            </a:r>
            <a:r>
              <a:rPr spc="5" dirty="0"/>
              <a:t> </a:t>
            </a:r>
            <a:r>
              <a:rPr spc="-5" dirty="0"/>
              <a:t>concluyó</a:t>
            </a:r>
            <a:r>
              <a:rPr dirty="0"/>
              <a:t> que</a:t>
            </a:r>
            <a:r>
              <a:rPr spc="5" dirty="0"/>
              <a:t> </a:t>
            </a:r>
            <a:r>
              <a:rPr dirty="0"/>
              <a:t>lo</a:t>
            </a:r>
            <a:r>
              <a:rPr spc="5" dirty="0"/>
              <a:t> </a:t>
            </a:r>
            <a:r>
              <a:rPr dirty="0"/>
              <a:t>que</a:t>
            </a:r>
            <a:r>
              <a:rPr spc="5" dirty="0"/>
              <a:t> </a:t>
            </a:r>
            <a:r>
              <a:rPr spc="-5" dirty="0"/>
              <a:t>necesitaba</a:t>
            </a:r>
            <a:r>
              <a:rPr dirty="0"/>
              <a:t> </a:t>
            </a:r>
            <a:r>
              <a:rPr spc="-55" dirty="0"/>
              <a:t>Tamara </a:t>
            </a:r>
            <a:r>
              <a:rPr spc="-50" dirty="0"/>
              <a:t> </a:t>
            </a:r>
            <a:r>
              <a:rPr dirty="0"/>
              <a:t>no</a:t>
            </a:r>
            <a:r>
              <a:rPr spc="-5" dirty="0"/>
              <a:t> </a:t>
            </a:r>
            <a:r>
              <a:rPr spc="-15" dirty="0"/>
              <a:t>era</a:t>
            </a:r>
            <a:r>
              <a:rPr dirty="0"/>
              <a:t> más </a:t>
            </a:r>
            <a:r>
              <a:rPr spc="-5" dirty="0"/>
              <a:t>información,</a:t>
            </a:r>
            <a:r>
              <a:rPr dirty="0"/>
              <a:t> sino más bien</a:t>
            </a:r>
            <a:r>
              <a:rPr spc="-5" dirty="0"/>
              <a:t> </a:t>
            </a:r>
            <a:r>
              <a:rPr dirty="0"/>
              <a:t>un </a:t>
            </a:r>
            <a:r>
              <a:rPr spc="-5" dirty="0"/>
              <a:t>urgente</a:t>
            </a:r>
            <a:r>
              <a:rPr dirty="0"/>
              <a:t> </a:t>
            </a:r>
            <a:r>
              <a:rPr spc="-15" dirty="0"/>
              <a:t>apoyo</a:t>
            </a:r>
            <a:r>
              <a:rPr dirty="0"/>
              <a:t> del equipo </a:t>
            </a:r>
            <a:r>
              <a:rPr spc="-5" dirty="0"/>
              <a:t>psicosocial </a:t>
            </a:r>
            <a:r>
              <a:rPr spc="-450" dirty="0"/>
              <a:t> </a:t>
            </a:r>
            <a:r>
              <a:rPr spc="-10" dirty="0"/>
              <a:t>para</a:t>
            </a:r>
            <a:r>
              <a:rPr spc="-5" dirty="0"/>
              <a:t> ayudarle</a:t>
            </a:r>
            <a:r>
              <a:rPr dirty="0"/>
              <a:t> a </a:t>
            </a:r>
            <a:r>
              <a:rPr spc="-10" dirty="0"/>
              <a:t>superar</a:t>
            </a:r>
            <a:r>
              <a:rPr dirty="0"/>
              <a:t> sus </a:t>
            </a:r>
            <a:r>
              <a:rPr spc="-10" dirty="0"/>
              <a:t>barreras</a:t>
            </a:r>
            <a:r>
              <a:rPr spc="-5" dirty="0"/>
              <a:t> </a:t>
            </a:r>
            <a:r>
              <a:rPr spc="-10" dirty="0"/>
              <a:t>para</a:t>
            </a:r>
            <a:r>
              <a:rPr dirty="0"/>
              <a:t> asistir a clases.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6349" y="790313"/>
            <a:ext cx="7780020" cy="586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137160" indent="-180340">
              <a:lnSpc>
                <a:spcPct val="112700"/>
              </a:lnSpc>
              <a:spcBef>
                <a:spcPts val="100"/>
              </a:spcBef>
              <a:buClr>
                <a:srgbClr val="FBAE2B"/>
              </a:buClr>
              <a:buFont typeface="Whitney"/>
              <a:buChar char="·"/>
              <a:tabLst>
                <a:tab pos="193040" algn="l"/>
              </a:tabLst>
            </a:pPr>
            <a:r>
              <a:rPr sz="3400" b="0" spc="-15" dirty="0">
                <a:solidFill>
                  <a:srgbClr val="231F20"/>
                </a:solidFill>
                <a:latin typeface="Whitney"/>
                <a:cs typeface="Whitney"/>
              </a:rPr>
              <a:t>¿Qué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pensaba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inicialmente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por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qué </a:t>
            </a:r>
            <a:r>
              <a:rPr sz="3400" b="0" spc="-73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faltaba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85" dirty="0">
                <a:solidFill>
                  <a:srgbClr val="231F20"/>
                </a:solidFill>
                <a:latin typeface="Whitney"/>
                <a:cs typeface="Whitney"/>
              </a:rPr>
              <a:t>Tamara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 a </a:t>
            </a:r>
            <a:r>
              <a:rPr sz="3400" b="0" spc="-20" dirty="0">
                <a:solidFill>
                  <a:srgbClr val="231F20"/>
                </a:solidFill>
                <a:latin typeface="Whitney"/>
                <a:cs typeface="Whitney"/>
              </a:rPr>
              <a:t>clases?</a:t>
            </a:r>
            <a:endParaRPr sz="34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BAE2B"/>
              </a:buClr>
              <a:buFont typeface="Whitney"/>
              <a:buChar char="·"/>
            </a:pPr>
            <a:endParaRPr sz="3950" dirty="0">
              <a:latin typeface="Whitney"/>
              <a:cs typeface="Whitney"/>
            </a:endParaRPr>
          </a:p>
          <a:p>
            <a:pPr marL="192405" marR="180340" indent="-180340">
              <a:lnSpc>
                <a:spcPct val="112700"/>
              </a:lnSpc>
              <a:buClr>
                <a:srgbClr val="FBAE2B"/>
              </a:buClr>
              <a:buFont typeface="Whitney"/>
              <a:buChar char="·"/>
              <a:tabLst>
                <a:tab pos="193040" algn="l"/>
              </a:tabLst>
            </a:pPr>
            <a:r>
              <a:rPr sz="3400" b="0" spc="-20" dirty="0">
                <a:solidFill>
                  <a:srgbClr val="231F20"/>
                </a:solidFill>
                <a:latin typeface="Whitney"/>
                <a:cs typeface="Whitney"/>
              </a:rPr>
              <a:t>¿Cuál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es la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15" dirty="0">
                <a:solidFill>
                  <a:srgbClr val="231F20"/>
                </a:solidFill>
                <a:latin typeface="Whitney"/>
                <a:cs typeface="Whitney"/>
              </a:rPr>
              <a:t>razón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 de 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fondo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o la </a:t>
            </a:r>
            <a:r>
              <a:rPr sz="3400" b="0" spc="-25" dirty="0">
                <a:solidFill>
                  <a:srgbClr val="231F20"/>
                </a:solidFill>
                <a:latin typeface="Whitney"/>
                <a:cs typeface="Whitney"/>
              </a:rPr>
              <a:t>verdadera </a:t>
            </a:r>
            <a:r>
              <a:rPr sz="3400" b="0" spc="-73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15" dirty="0">
                <a:solidFill>
                  <a:srgbClr val="231F20"/>
                </a:solidFill>
                <a:latin typeface="Whitney"/>
                <a:cs typeface="Whitney"/>
              </a:rPr>
              <a:t>razón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85" dirty="0">
                <a:solidFill>
                  <a:srgbClr val="231F20"/>
                </a:solidFill>
                <a:latin typeface="Whitney"/>
                <a:cs typeface="Whitney"/>
              </a:rPr>
              <a:t>Tamara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20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15" dirty="0">
                <a:solidFill>
                  <a:srgbClr val="231F20"/>
                </a:solidFill>
                <a:latin typeface="Whitney"/>
                <a:cs typeface="Whitney"/>
              </a:rPr>
              <a:t>ausentarse? 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(Desconocimiento,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20" dirty="0">
                <a:solidFill>
                  <a:srgbClr val="231F20"/>
                </a:solidFill>
                <a:latin typeface="Whitney"/>
                <a:cs typeface="Whitney"/>
              </a:rPr>
              <a:t>rechazo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20" dirty="0">
                <a:solidFill>
                  <a:srgbClr val="231F20"/>
                </a:solidFill>
                <a:latin typeface="Whitney"/>
                <a:cs typeface="Whitney"/>
              </a:rPr>
              <a:t>barrera)</a:t>
            </a:r>
            <a:endParaRPr sz="34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  <a:buClr>
                <a:srgbClr val="FBAE2B"/>
              </a:buClr>
              <a:buFont typeface="Whitney"/>
              <a:buChar char="·"/>
            </a:pPr>
            <a:endParaRPr sz="4000" dirty="0">
              <a:latin typeface="Whitney"/>
              <a:cs typeface="Whitney"/>
            </a:endParaRPr>
          </a:p>
          <a:p>
            <a:pPr marL="192405" marR="5080" indent="-180340">
              <a:lnSpc>
                <a:spcPct val="112700"/>
              </a:lnSpc>
              <a:buClr>
                <a:srgbClr val="FBAE2B"/>
              </a:buClr>
              <a:buFont typeface="Whitney"/>
              <a:buChar char="·"/>
              <a:tabLst>
                <a:tab pos="193040" algn="l"/>
              </a:tabLst>
            </a:pP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¿Cómo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puedo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ayudar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90" dirty="0">
                <a:solidFill>
                  <a:srgbClr val="231F20"/>
                </a:solidFill>
                <a:latin typeface="Whitney"/>
                <a:cs typeface="Whitney"/>
              </a:rPr>
              <a:t>Tamara?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15" dirty="0">
                <a:solidFill>
                  <a:srgbClr val="231F20"/>
                </a:solidFill>
                <a:latin typeface="Whitney"/>
                <a:cs typeface="Whitney"/>
              </a:rPr>
              <a:t>¿Qué 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 estrategia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puedo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usar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20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ayudarla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4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que </a:t>
            </a:r>
            <a:r>
              <a:rPr sz="3400" b="0" spc="-73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participe</a:t>
            </a:r>
            <a:r>
              <a:rPr sz="34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400" b="0" dirty="0">
                <a:solidFill>
                  <a:srgbClr val="231F20"/>
                </a:solidFill>
                <a:latin typeface="Whitney"/>
                <a:cs typeface="Whitney"/>
              </a:rPr>
              <a:t>de las </a:t>
            </a:r>
            <a:r>
              <a:rPr sz="3400" b="0" spc="-20" dirty="0">
                <a:solidFill>
                  <a:srgbClr val="231F20"/>
                </a:solidFill>
                <a:latin typeface="Whitney"/>
                <a:cs typeface="Whitney"/>
              </a:rPr>
              <a:t>clases?</a:t>
            </a:r>
            <a:endParaRPr sz="34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9" y="3503711"/>
            <a:ext cx="2664460" cy="571500"/>
          </a:xfrm>
          <a:custGeom>
            <a:avLst/>
            <a:gdLst/>
            <a:ahLst/>
            <a:cxnLst/>
            <a:rect l="l" t="t" r="r" b="b"/>
            <a:pathLst>
              <a:path w="2664460" h="571500">
                <a:moveTo>
                  <a:pt x="0" y="571500"/>
                </a:moveTo>
                <a:lnTo>
                  <a:pt x="2664307" y="571500"/>
                </a:lnTo>
                <a:lnTo>
                  <a:pt x="2664307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44558" y="3471961"/>
            <a:ext cx="2493645" cy="589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700" spc="-100" dirty="0"/>
              <a:t>A</a:t>
            </a:r>
            <a:r>
              <a:rPr sz="3700" spc="-35" dirty="0"/>
              <a:t>C</a:t>
            </a:r>
            <a:r>
              <a:rPr sz="3700" dirty="0"/>
              <a:t>TIVI</a:t>
            </a:r>
            <a:r>
              <a:rPr sz="3700" spc="-160" dirty="0"/>
              <a:t>D</a:t>
            </a:r>
            <a:r>
              <a:rPr sz="3700" dirty="0"/>
              <a:t>AD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3550" y="5412994"/>
            <a:ext cx="339318" cy="292658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57200" y="936000"/>
          <a:ext cx="9072880" cy="4761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9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3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3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497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97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BAE2B"/>
                    </a:solidFill>
                  </a:tcPr>
                </a:tc>
                <a:tc>
                  <a:txBody>
                    <a:bodyPr/>
                    <a:lstStyle/>
                    <a:p>
                      <a:pPr marL="28575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1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Nombre</a:t>
                      </a:r>
                      <a:r>
                        <a:rPr sz="1100" b="1" spc="-2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estudiante</a:t>
                      </a:r>
                      <a:endParaRPr sz="1100" dirty="0">
                        <a:latin typeface="Whitney"/>
                        <a:cs typeface="Whitney"/>
                      </a:endParaRPr>
                    </a:p>
                  </a:txBody>
                  <a:tcPr marL="0" marR="0" marT="103505" marB="0">
                    <a:solidFill>
                      <a:srgbClr val="FBAE2B"/>
                    </a:solidFill>
                  </a:tcPr>
                </a:tc>
                <a:tc>
                  <a:txBody>
                    <a:bodyPr/>
                    <a:lstStyle/>
                    <a:p>
                      <a:pPr marL="53340" marR="45720" indent="306705">
                        <a:lnSpc>
                          <a:spcPts val="1100"/>
                        </a:lnSpc>
                        <a:spcBef>
                          <a:spcPts val="484"/>
                        </a:spcBef>
                      </a:pPr>
                      <a:r>
                        <a:rPr sz="11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Asistencia </a:t>
                      </a:r>
                      <a:r>
                        <a:rPr sz="11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acumulada</a:t>
                      </a:r>
                      <a:r>
                        <a:rPr sz="1100" b="1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1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a</a:t>
                      </a:r>
                      <a:r>
                        <a:rPr sz="1100" b="1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1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la</a:t>
                      </a:r>
                      <a:r>
                        <a:rPr sz="1100" b="1" spc="-2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fecha</a:t>
                      </a:r>
                      <a:endParaRPr sz="1100" dirty="0">
                        <a:latin typeface="Whitney"/>
                        <a:cs typeface="Whitney"/>
                      </a:endParaRPr>
                    </a:p>
                  </a:txBody>
                  <a:tcPr marL="0" marR="0" marT="61594" marB="0">
                    <a:solidFill>
                      <a:srgbClr val="FBAE2B"/>
                    </a:solidFill>
                  </a:tcPr>
                </a:tc>
                <a:tc>
                  <a:txBody>
                    <a:bodyPr/>
                    <a:lstStyle/>
                    <a:p>
                      <a:pPr marL="34544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1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Razón</a:t>
                      </a:r>
                      <a:r>
                        <a:rPr sz="1100" b="1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1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de</a:t>
                      </a:r>
                      <a:r>
                        <a:rPr sz="1100" b="1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1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ausencia</a:t>
                      </a:r>
                      <a:endParaRPr sz="1100" dirty="0">
                        <a:latin typeface="Whitney"/>
                        <a:cs typeface="Whitney"/>
                      </a:endParaRPr>
                    </a:p>
                  </a:txBody>
                  <a:tcPr marL="0" marR="0" marT="103505" marB="0">
                    <a:solidFill>
                      <a:srgbClr val="FBAE2B"/>
                    </a:solidFill>
                  </a:tcPr>
                </a:tc>
                <a:tc>
                  <a:txBody>
                    <a:bodyPr/>
                    <a:lstStyle/>
                    <a:p>
                      <a:pPr marL="43624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1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Razón</a:t>
                      </a:r>
                      <a:r>
                        <a:rPr sz="1100" b="1" spc="-2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100" b="1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de</a:t>
                      </a:r>
                      <a:r>
                        <a:rPr sz="1100" b="1" spc="-2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fondo</a:t>
                      </a:r>
                      <a:endParaRPr sz="1100" dirty="0">
                        <a:latin typeface="Whitney"/>
                        <a:cs typeface="Whitney"/>
                      </a:endParaRPr>
                    </a:p>
                  </a:txBody>
                  <a:tcPr marL="0" marR="0" marT="103505" marB="0">
                    <a:solidFill>
                      <a:srgbClr val="FBAE2B"/>
                    </a:solidFill>
                  </a:tcPr>
                </a:tc>
                <a:tc>
                  <a:txBody>
                    <a:bodyPr/>
                    <a:lstStyle/>
                    <a:p>
                      <a:pPr marL="57975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100" b="1" spc="-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Observaciones</a:t>
                      </a:r>
                      <a:endParaRPr sz="1100" dirty="0">
                        <a:latin typeface="Whitney"/>
                        <a:cs typeface="Whitney"/>
                      </a:endParaRPr>
                    </a:p>
                  </a:txBody>
                  <a:tcPr marL="0" marR="0" marT="103505" marB="0">
                    <a:solidFill>
                      <a:srgbClr val="FBAE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1.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2.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3.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4.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5.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6.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spc="-11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7.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8.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spc="-4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9.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spc="-2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10.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11.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12.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13.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14.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635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.</a:t>
                      </a:r>
                      <a:r>
                        <a:rPr sz="1200" b="0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.</a:t>
                      </a:r>
                      <a:r>
                        <a:rPr sz="1200" b="0" spc="-25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.</a:t>
                      </a:r>
                      <a:r>
                        <a:rPr sz="1200" b="0" spc="-3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 </a:t>
                      </a:r>
                      <a:r>
                        <a:rPr sz="1200" b="0" dirty="0">
                          <a:solidFill>
                            <a:srgbClr val="231F20"/>
                          </a:solidFill>
                          <a:latin typeface="Whitney"/>
                          <a:cs typeface="Whitney"/>
                        </a:rPr>
                        <a:t>.</a:t>
                      </a:r>
                      <a:endParaRPr sz="1200" dirty="0">
                        <a:latin typeface="Whitney"/>
                        <a:cs typeface="Whitney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1270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1270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1270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1270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635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12700">
                      <a:solidFill>
                        <a:srgbClr val="FBAE2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FBAE2B"/>
                      </a:solidFill>
                      <a:prstDash val="solid"/>
                    </a:lnL>
                    <a:lnR w="12700">
                      <a:solidFill>
                        <a:srgbClr val="FBAE2B"/>
                      </a:solidFill>
                      <a:prstDash val="solid"/>
                    </a:lnR>
                    <a:lnT w="6350">
                      <a:solidFill>
                        <a:srgbClr val="FBAE2B"/>
                      </a:solidFill>
                      <a:prstDash val="solid"/>
                    </a:lnT>
                    <a:lnB w="12700">
                      <a:solidFill>
                        <a:srgbClr val="FBAE2B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409849"/>
            <a:ext cx="1872614" cy="3429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68580">
              <a:lnSpc>
                <a:spcPts val="2700"/>
              </a:lnSpc>
            </a:pPr>
            <a:r>
              <a:rPr sz="2600" spc="-25" dirty="0"/>
              <a:t>ACTIVIDAD</a:t>
            </a:r>
            <a:endParaRPr sz="2600" dirty="0"/>
          </a:p>
        </p:txBody>
      </p:sp>
      <p:sp>
        <p:nvSpPr>
          <p:cNvPr id="5" name="object 5"/>
          <p:cNvSpPr txBox="1"/>
          <p:nvPr/>
        </p:nvSpPr>
        <p:spPr>
          <a:xfrm>
            <a:off x="444500" y="5984206"/>
            <a:ext cx="877697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231F20"/>
                </a:solidFill>
                <a:latin typeface="Whitney"/>
                <a:cs typeface="Whitney"/>
              </a:rPr>
              <a:t>INSTRUCCIONES</a:t>
            </a:r>
            <a:r>
              <a:rPr sz="16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16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Whitney"/>
                <a:cs typeface="Whitney"/>
              </a:rPr>
              <a:t>trabajar</a:t>
            </a:r>
            <a:r>
              <a:rPr sz="16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1600" b="1" dirty="0">
                <a:solidFill>
                  <a:srgbClr val="231F20"/>
                </a:solidFill>
                <a:latin typeface="Whitney"/>
                <a:cs typeface="Whitney"/>
              </a:rPr>
              <a:t> las </a:t>
            </a:r>
            <a:r>
              <a:rPr sz="1600" b="1" spc="-5" dirty="0">
                <a:solidFill>
                  <a:srgbClr val="231F20"/>
                </a:solidFill>
                <a:latin typeface="Whitney"/>
                <a:cs typeface="Whitney"/>
              </a:rPr>
              <a:t>listas</a:t>
            </a:r>
            <a:endParaRPr sz="1600" dirty="0">
              <a:latin typeface="Whitney"/>
              <a:cs typeface="Whitney"/>
            </a:endParaRPr>
          </a:p>
          <a:p>
            <a:pPr marL="228600" indent="-216535">
              <a:lnSpc>
                <a:spcPct val="100000"/>
              </a:lnSpc>
              <a:buAutoNum type="arabicPeriod"/>
              <a:tabLst>
                <a:tab pos="229235" algn="l"/>
              </a:tabLst>
            </a:pPr>
            <a:r>
              <a:rPr sz="1600" b="0" dirty="0">
                <a:solidFill>
                  <a:srgbClr val="231F20"/>
                </a:solidFill>
                <a:latin typeface="Whitney"/>
                <a:cs typeface="Whitney"/>
              </a:rPr>
              <a:t>Identificar y destacar</a:t>
            </a:r>
            <a:r>
              <a:rPr sz="1600" b="0" spc="17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dirty="0">
                <a:solidFill>
                  <a:srgbClr val="231F20"/>
                </a:solidFill>
                <a:latin typeface="Whitney"/>
                <a:cs typeface="Whitney"/>
              </a:rPr>
              <a:t>a los </a:t>
            </a:r>
            <a:r>
              <a:rPr sz="1600" b="0" spc="-5" dirty="0">
                <a:solidFill>
                  <a:srgbClr val="231F20"/>
                </a:solidFill>
                <a:latin typeface="Whitney"/>
                <a:cs typeface="Whitney"/>
              </a:rPr>
              <a:t>estudiantes</a:t>
            </a:r>
            <a:r>
              <a:rPr sz="16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spc="-5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16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Whitney"/>
                <a:cs typeface="Whitney"/>
              </a:rPr>
              <a:t>Ausentismo</a:t>
            </a:r>
            <a:r>
              <a:rPr sz="16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Whitney"/>
                <a:cs typeface="Whitney"/>
              </a:rPr>
              <a:t>Crónico</a:t>
            </a:r>
            <a:r>
              <a:rPr sz="16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1600" dirty="0">
              <a:latin typeface="Whitney"/>
              <a:cs typeface="Whitney"/>
            </a:endParaRPr>
          </a:p>
          <a:p>
            <a:pPr marL="228600" indent="-216535">
              <a:lnSpc>
                <a:spcPct val="100000"/>
              </a:lnSpc>
              <a:buAutoNum type="arabicPeriod"/>
              <a:tabLst>
                <a:tab pos="229235" algn="l"/>
              </a:tabLst>
            </a:pPr>
            <a:r>
              <a:rPr sz="1600" b="0" dirty="0">
                <a:solidFill>
                  <a:srgbClr val="231F20"/>
                </a:solidFill>
                <a:latin typeface="Whitney"/>
                <a:cs typeface="Whitney"/>
              </a:rPr>
              <a:t>Anotar la</a:t>
            </a:r>
            <a:r>
              <a:rPr sz="16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1" spc="-10" dirty="0">
                <a:solidFill>
                  <a:srgbClr val="231F20"/>
                </a:solidFill>
                <a:latin typeface="Whitney"/>
                <a:cs typeface="Whitney"/>
              </a:rPr>
              <a:t>razón</a:t>
            </a:r>
            <a:r>
              <a:rPr sz="16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1" dirty="0">
                <a:solidFill>
                  <a:srgbClr val="231F20"/>
                </a:solidFill>
                <a:latin typeface="Whitney"/>
                <a:cs typeface="Whitney"/>
              </a:rPr>
              <a:t>de la ausencia</a:t>
            </a:r>
            <a:r>
              <a:rPr sz="16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dirty="0">
                <a:solidFill>
                  <a:srgbClr val="231F20"/>
                </a:solidFill>
                <a:latin typeface="Whitney"/>
                <a:cs typeface="Whitney"/>
              </a:rPr>
              <a:t>de dichos </a:t>
            </a:r>
            <a:r>
              <a:rPr sz="1600" b="0" spc="-5" dirty="0">
                <a:solidFill>
                  <a:srgbClr val="231F20"/>
                </a:solidFill>
                <a:latin typeface="Whitney"/>
                <a:cs typeface="Whitney"/>
              </a:rPr>
              <a:t>estudiantes</a:t>
            </a:r>
            <a:r>
              <a:rPr sz="16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dirty="0">
                <a:solidFill>
                  <a:srgbClr val="231F20"/>
                </a:solidFill>
                <a:latin typeface="Whitney"/>
                <a:cs typeface="Whitney"/>
              </a:rPr>
              <a:t>(lo que </a:t>
            </a:r>
            <a:r>
              <a:rPr sz="1600" b="0" spc="-5" dirty="0">
                <a:solidFill>
                  <a:srgbClr val="231F20"/>
                </a:solidFill>
                <a:latin typeface="Whitney"/>
                <a:cs typeface="Whitney"/>
              </a:rPr>
              <a:t>creemos,</a:t>
            </a:r>
            <a:r>
              <a:rPr sz="16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dirty="0">
                <a:solidFill>
                  <a:srgbClr val="231F20"/>
                </a:solidFill>
                <a:latin typeface="Whitney"/>
                <a:cs typeface="Whitney"/>
              </a:rPr>
              <a:t>lo que el</a:t>
            </a:r>
            <a:r>
              <a:rPr sz="16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spc="-5" dirty="0">
                <a:solidFill>
                  <a:srgbClr val="231F20"/>
                </a:solidFill>
                <a:latin typeface="Whitney"/>
                <a:cs typeface="Whitney"/>
              </a:rPr>
              <a:t>estudiante</a:t>
            </a:r>
            <a:r>
              <a:rPr sz="1600" b="0" dirty="0">
                <a:solidFill>
                  <a:srgbClr val="231F20"/>
                </a:solidFill>
                <a:latin typeface="Whitney"/>
                <a:cs typeface="Whitney"/>
              </a:rPr>
              <a:t> nos </a:t>
            </a:r>
            <a:r>
              <a:rPr sz="1600" b="0" spc="-5" dirty="0">
                <a:solidFill>
                  <a:srgbClr val="231F20"/>
                </a:solidFill>
                <a:latin typeface="Whitney"/>
                <a:cs typeface="Whitney"/>
              </a:rPr>
              <a:t>dice).</a:t>
            </a:r>
            <a:endParaRPr sz="1600" dirty="0">
              <a:latin typeface="Whitney"/>
              <a:cs typeface="Whitney"/>
            </a:endParaRPr>
          </a:p>
          <a:p>
            <a:pPr marL="228600" marR="5080" indent="-216535">
              <a:lnSpc>
                <a:spcPct val="100000"/>
              </a:lnSpc>
              <a:buAutoNum type="arabicPeriod"/>
              <a:tabLst>
                <a:tab pos="229235" algn="l"/>
              </a:tabLst>
            </a:pPr>
            <a:r>
              <a:rPr sz="1600" b="0" dirty="0">
                <a:solidFill>
                  <a:srgbClr val="231F20"/>
                </a:solidFill>
                <a:latin typeface="Whitney"/>
                <a:cs typeface="Whitney"/>
              </a:rPr>
              <a:t>Identificar la </a:t>
            </a:r>
            <a:r>
              <a:rPr sz="1600" b="1" spc="-10" dirty="0">
                <a:solidFill>
                  <a:srgbClr val="231F20"/>
                </a:solidFill>
                <a:latin typeface="Whitney"/>
                <a:cs typeface="Whitney"/>
              </a:rPr>
              <a:t>razón</a:t>
            </a:r>
            <a:r>
              <a:rPr sz="16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1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1600" b="1" spc="-5" dirty="0">
                <a:solidFill>
                  <a:srgbClr val="231F20"/>
                </a:solidFill>
                <a:latin typeface="Whitney"/>
                <a:cs typeface="Whitney"/>
              </a:rPr>
              <a:t>fondo</a:t>
            </a:r>
            <a:r>
              <a:rPr sz="16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16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dirty="0">
                <a:solidFill>
                  <a:srgbClr val="231F20"/>
                </a:solidFill>
                <a:latin typeface="Whitney"/>
                <a:cs typeface="Whitney"/>
              </a:rPr>
              <a:t>tiene cada</a:t>
            </a:r>
            <a:r>
              <a:rPr sz="16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spc="-5" dirty="0">
                <a:solidFill>
                  <a:srgbClr val="231F20"/>
                </a:solidFill>
                <a:latin typeface="Whitney"/>
                <a:cs typeface="Whitney"/>
              </a:rPr>
              <a:t>estudiante</a:t>
            </a:r>
            <a:r>
              <a:rPr sz="16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spc="-10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16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spc="-5" dirty="0">
                <a:solidFill>
                  <a:srgbClr val="231F20"/>
                </a:solidFill>
                <a:latin typeface="Whitney"/>
                <a:cs typeface="Whitney"/>
              </a:rPr>
              <a:t>ausentarse</a:t>
            </a:r>
            <a:r>
              <a:rPr sz="16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spc="-5" dirty="0">
                <a:solidFill>
                  <a:srgbClr val="231F20"/>
                </a:solidFill>
                <a:latin typeface="Whitney"/>
                <a:cs typeface="Whitney"/>
              </a:rPr>
              <a:t>(desconocimiento,</a:t>
            </a:r>
            <a:r>
              <a:rPr sz="16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spc="-10" dirty="0">
                <a:solidFill>
                  <a:srgbClr val="231F20"/>
                </a:solidFill>
                <a:latin typeface="Whitney"/>
                <a:cs typeface="Whitney"/>
              </a:rPr>
              <a:t>rechazo</a:t>
            </a:r>
            <a:r>
              <a:rPr sz="1600" b="0" dirty="0">
                <a:solidFill>
                  <a:srgbClr val="231F20"/>
                </a:solidFill>
                <a:latin typeface="Whitney"/>
                <a:cs typeface="Whitney"/>
              </a:rPr>
              <a:t> o </a:t>
            </a:r>
            <a:r>
              <a:rPr sz="1600" b="0" spc="-33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600" b="0" spc="-10" dirty="0">
                <a:solidFill>
                  <a:srgbClr val="231F20"/>
                </a:solidFill>
                <a:latin typeface="Whitney"/>
                <a:cs typeface="Whitney"/>
              </a:rPr>
              <a:t>barrera).</a:t>
            </a:r>
            <a:endParaRPr sz="16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01810"/>
            <a:ext cx="6614159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97790">
              <a:lnSpc>
                <a:spcPts val="4290"/>
              </a:lnSpc>
            </a:pPr>
            <a:r>
              <a:rPr sz="3700" spc="-60" dirty="0"/>
              <a:t>Trabajo</a:t>
            </a:r>
            <a:r>
              <a:rPr sz="3700" spc="-15" dirty="0"/>
              <a:t> con </a:t>
            </a:r>
            <a:r>
              <a:rPr sz="3700" spc="-5" dirty="0"/>
              <a:t>todos</a:t>
            </a:r>
            <a:r>
              <a:rPr sz="3700" spc="-15" dirty="0"/>
              <a:t> </a:t>
            </a:r>
            <a:r>
              <a:rPr sz="3700" dirty="0"/>
              <a:t>los</a:t>
            </a:r>
            <a:r>
              <a:rPr sz="3700" spc="-15" dirty="0"/>
              <a:t> </a:t>
            </a:r>
            <a:r>
              <a:rPr sz="3700" spc="-5" dirty="0"/>
              <a:t>asistentes</a:t>
            </a:r>
            <a:endParaRPr sz="3700" dirty="0"/>
          </a:p>
        </p:txBody>
      </p:sp>
      <p:sp>
        <p:nvSpPr>
          <p:cNvPr id="3" name="object 3"/>
          <p:cNvSpPr txBox="1"/>
          <p:nvPr/>
        </p:nvSpPr>
        <p:spPr>
          <a:xfrm>
            <a:off x="570500" y="1894469"/>
            <a:ext cx="8899525" cy="414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0355" marR="5080" indent="-28829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00990" algn="l"/>
              </a:tabLst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Exponer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cuáles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son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5" dirty="0">
                <a:solidFill>
                  <a:srgbClr val="231F20"/>
                </a:solidFill>
                <a:latin typeface="Whitney"/>
                <a:cs typeface="Whitney"/>
              </a:rPr>
              <a:t>razones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700" b="1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fondo</a:t>
            </a:r>
            <a:r>
              <a:rPr sz="2700" b="1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más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repiten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cursos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grupo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(barreras,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aversión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rechazo).</a:t>
            </a:r>
            <a:endParaRPr sz="27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231F20"/>
              </a:buClr>
              <a:buFont typeface="Whitney"/>
              <a:buAutoNum type="arabicPeriod"/>
            </a:pPr>
            <a:endParaRPr sz="2800" dirty="0">
              <a:latin typeface="Whitney"/>
              <a:cs typeface="Whitney"/>
            </a:endParaRPr>
          </a:p>
          <a:p>
            <a:pPr marL="300355" marR="430530" indent="-288290">
              <a:lnSpc>
                <a:spcPct val="100000"/>
              </a:lnSpc>
              <a:buAutoNum type="arabicPeriod"/>
              <a:tabLst>
                <a:tab pos="300990" algn="l"/>
              </a:tabLst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Identificar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cuál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razón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fondo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más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repite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todos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los grupos que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participaron.</a:t>
            </a:r>
            <a:endParaRPr sz="27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231F20"/>
              </a:buClr>
              <a:buFont typeface="Whitney"/>
              <a:buAutoNum type="arabicPeriod"/>
            </a:pPr>
            <a:endParaRPr sz="2800" dirty="0">
              <a:latin typeface="Whitney"/>
              <a:cs typeface="Whitney"/>
            </a:endParaRPr>
          </a:p>
          <a:p>
            <a:pPr marL="300355" marR="308610" indent="-28829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00990" algn="l"/>
              </a:tabLst>
            </a:pP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Pedir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los grupos que planifiquen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dos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estrategias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concretas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 permitan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abordar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la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problemática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más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común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detectada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 el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punto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anterior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(barrera,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aversión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o </a:t>
            </a:r>
            <a:r>
              <a:rPr sz="2700" b="0" spc="-57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25" dirty="0">
                <a:solidFill>
                  <a:srgbClr val="231F20"/>
                </a:solidFill>
                <a:latin typeface="Whitney"/>
                <a:cs typeface="Whitney"/>
              </a:rPr>
              <a:t>rechazo)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y así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motivar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 participación de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estudiantes</a:t>
            </a:r>
            <a:endParaRPr sz="27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9" y="2922511"/>
            <a:ext cx="6934200" cy="571500"/>
          </a:xfrm>
          <a:custGeom>
            <a:avLst/>
            <a:gdLst/>
            <a:ahLst/>
            <a:cxnLst/>
            <a:rect l="l" t="t" r="r" b="b"/>
            <a:pathLst>
              <a:path w="6934200" h="571500">
                <a:moveTo>
                  <a:pt x="0" y="571500"/>
                </a:moveTo>
                <a:lnTo>
                  <a:pt x="6934123" y="571500"/>
                </a:lnTo>
                <a:lnTo>
                  <a:pt x="6934123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6349" y="2827261"/>
            <a:ext cx="695960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5" dirty="0"/>
              <a:t>¡ESTAMOS</a:t>
            </a:r>
            <a:r>
              <a:rPr sz="4200" spc="-30" dirty="0"/>
              <a:t> </a:t>
            </a:r>
            <a:r>
              <a:rPr sz="4200" spc="-25" dirty="0"/>
              <a:t>JUNTOS </a:t>
            </a:r>
            <a:r>
              <a:rPr sz="4200" dirty="0"/>
              <a:t>EN</a:t>
            </a:r>
            <a:r>
              <a:rPr sz="4200" spc="-25" dirty="0"/>
              <a:t> </a:t>
            </a:r>
            <a:r>
              <a:rPr sz="4200" spc="-40" dirty="0"/>
              <a:t>ESTO!</a:t>
            </a:r>
            <a:endParaRPr sz="4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Asistencia</a:t>
            </a:r>
            <a:r>
              <a:rPr spc="-70" dirty="0"/>
              <a:t> </a:t>
            </a:r>
            <a:r>
              <a:rPr spc="-5" dirty="0"/>
              <a:t>escolar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7" name="object 7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4425594" y="718324"/>
              <a:ext cx="1207770" cy="802005"/>
            </a:xfrm>
            <a:custGeom>
              <a:avLst/>
              <a:gdLst/>
              <a:ahLst/>
              <a:cxnLst/>
              <a:rect l="l" t="t" r="r" b="b"/>
              <a:pathLst>
                <a:path w="1207770" h="802005">
                  <a:moveTo>
                    <a:pt x="736866" y="139509"/>
                  </a:moveTo>
                  <a:lnTo>
                    <a:pt x="727443" y="79311"/>
                  </a:lnTo>
                  <a:lnTo>
                    <a:pt x="699528" y="37452"/>
                  </a:lnTo>
                  <a:lnTo>
                    <a:pt x="655434" y="7708"/>
                  </a:lnTo>
                  <a:lnTo>
                    <a:pt x="593191" y="0"/>
                  </a:lnTo>
                  <a:lnTo>
                    <a:pt x="568375" y="4851"/>
                  </a:lnTo>
                  <a:lnTo>
                    <a:pt x="529399" y="24511"/>
                  </a:lnTo>
                  <a:lnTo>
                    <a:pt x="501294" y="53771"/>
                  </a:lnTo>
                  <a:lnTo>
                    <a:pt x="482346" y="94500"/>
                  </a:lnTo>
                  <a:lnTo>
                    <a:pt x="478409" y="118935"/>
                  </a:lnTo>
                  <a:lnTo>
                    <a:pt x="482815" y="165125"/>
                  </a:lnTo>
                  <a:lnTo>
                    <a:pt x="500722" y="203631"/>
                  </a:lnTo>
                  <a:lnTo>
                    <a:pt x="529310" y="232994"/>
                  </a:lnTo>
                  <a:lnTo>
                    <a:pt x="565734" y="251764"/>
                  </a:lnTo>
                  <a:lnTo>
                    <a:pt x="607174" y="258483"/>
                  </a:lnTo>
                  <a:lnTo>
                    <a:pt x="655967" y="249428"/>
                  </a:lnTo>
                  <a:lnTo>
                    <a:pt x="696175" y="224180"/>
                  </a:lnTo>
                  <a:lnTo>
                    <a:pt x="724319" y="186347"/>
                  </a:lnTo>
                  <a:lnTo>
                    <a:pt x="736866" y="139509"/>
                  </a:lnTo>
                  <a:close/>
                </a:path>
                <a:path w="1207770" h="802005">
                  <a:moveTo>
                    <a:pt x="1207312" y="798677"/>
                  </a:moveTo>
                  <a:lnTo>
                    <a:pt x="1202702" y="797128"/>
                  </a:lnTo>
                  <a:lnTo>
                    <a:pt x="1164513" y="760018"/>
                  </a:lnTo>
                  <a:lnTo>
                    <a:pt x="1127264" y="724966"/>
                  </a:lnTo>
                  <a:lnTo>
                    <a:pt x="1013980" y="620839"/>
                  </a:lnTo>
                  <a:lnTo>
                    <a:pt x="1007262" y="613943"/>
                  </a:lnTo>
                  <a:lnTo>
                    <a:pt x="999832" y="606069"/>
                  </a:lnTo>
                  <a:lnTo>
                    <a:pt x="992251" y="599249"/>
                  </a:lnTo>
                  <a:lnTo>
                    <a:pt x="986332" y="596201"/>
                  </a:lnTo>
                  <a:lnTo>
                    <a:pt x="985418" y="595731"/>
                  </a:lnTo>
                  <a:lnTo>
                    <a:pt x="985062" y="595541"/>
                  </a:lnTo>
                  <a:lnTo>
                    <a:pt x="971626" y="594080"/>
                  </a:lnTo>
                  <a:lnTo>
                    <a:pt x="956767" y="594245"/>
                  </a:lnTo>
                  <a:lnTo>
                    <a:pt x="941590" y="595058"/>
                  </a:lnTo>
                  <a:lnTo>
                    <a:pt x="927201" y="595541"/>
                  </a:lnTo>
                  <a:lnTo>
                    <a:pt x="839520" y="595731"/>
                  </a:lnTo>
                  <a:lnTo>
                    <a:pt x="399135" y="595541"/>
                  </a:lnTo>
                  <a:lnTo>
                    <a:pt x="430034" y="537171"/>
                  </a:lnTo>
                  <a:lnTo>
                    <a:pt x="445427" y="507898"/>
                  </a:lnTo>
                  <a:lnTo>
                    <a:pt x="460705" y="478485"/>
                  </a:lnTo>
                  <a:lnTo>
                    <a:pt x="461670" y="507022"/>
                  </a:lnTo>
                  <a:lnTo>
                    <a:pt x="461619" y="595541"/>
                  </a:lnTo>
                  <a:lnTo>
                    <a:pt x="805230" y="595541"/>
                  </a:lnTo>
                  <a:lnTo>
                    <a:pt x="796328" y="595503"/>
                  </a:lnTo>
                  <a:lnTo>
                    <a:pt x="753668" y="594626"/>
                  </a:lnTo>
                  <a:lnTo>
                    <a:pt x="753668" y="478485"/>
                  </a:lnTo>
                  <a:lnTo>
                    <a:pt x="753554" y="469366"/>
                  </a:lnTo>
                  <a:lnTo>
                    <a:pt x="753211" y="461289"/>
                  </a:lnTo>
                  <a:lnTo>
                    <a:pt x="752475" y="450126"/>
                  </a:lnTo>
                  <a:lnTo>
                    <a:pt x="752322" y="439572"/>
                  </a:lnTo>
                  <a:lnTo>
                    <a:pt x="753668" y="430771"/>
                  </a:lnTo>
                  <a:lnTo>
                    <a:pt x="757047" y="425564"/>
                  </a:lnTo>
                  <a:lnTo>
                    <a:pt x="762647" y="420674"/>
                  </a:lnTo>
                  <a:lnTo>
                    <a:pt x="768654" y="416153"/>
                  </a:lnTo>
                  <a:lnTo>
                    <a:pt x="773252" y="412013"/>
                  </a:lnTo>
                  <a:lnTo>
                    <a:pt x="787628" y="393560"/>
                  </a:lnTo>
                  <a:lnTo>
                    <a:pt x="801471" y="374167"/>
                  </a:lnTo>
                  <a:lnTo>
                    <a:pt x="815200" y="354266"/>
                  </a:lnTo>
                  <a:lnTo>
                    <a:pt x="829246" y="334302"/>
                  </a:lnTo>
                  <a:lnTo>
                    <a:pt x="857237" y="295808"/>
                  </a:lnTo>
                  <a:lnTo>
                    <a:pt x="859929" y="292138"/>
                  </a:lnTo>
                  <a:lnTo>
                    <a:pt x="971969" y="140474"/>
                  </a:lnTo>
                  <a:lnTo>
                    <a:pt x="979805" y="130454"/>
                  </a:lnTo>
                  <a:lnTo>
                    <a:pt x="987640" y="120307"/>
                  </a:lnTo>
                  <a:lnTo>
                    <a:pt x="994181" y="109931"/>
                  </a:lnTo>
                  <a:lnTo>
                    <a:pt x="998105" y="99263"/>
                  </a:lnTo>
                  <a:lnTo>
                    <a:pt x="994702" y="63500"/>
                  </a:lnTo>
                  <a:lnTo>
                    <a:pt x="973721" y="38696"/>
                  </a:lnTo>
                  <a:lnTo>
                    <a:pt x="943229" y="28257"/>
                  </a:lnTo>
                  <a:lnTo>
                    <a:pt x="911326" y="35598"/>
                  </a:lnTo>
                  <a:lnTo>
                    <a:pt x="896785" y="47193"/>
                  </a:lnTo>
                  <a:lnTo>
                    <a:pt x="883272" y="62839"/>
                  </a:lnTo>
                  <a:lnTo>
                    <a:pt x="870712" y="80086"/>
                  </a:lnTo>
                  <a:lnTo>
                    <a:pt x="859066" y="96469"/>
                  </a:lnTo>
                  <a:lnTo>
                    <a:pt x="828700" y="137883"/>
                  </a:lnTo>
                  <a:lnTo>
                    <a:pt x="770064" y="218846"/>
                  </a:lnTo>
                  <a:lnTo>
                    <a:pt x="739660" y="260337"/>
                  </a:lnTo>
                  <a:lnTo>
                    <a:pt x="733806" y="268617"/>
                  </a:lnTo>
                  <a:lnTo>
                    <a:pt x="726757" y="278371"/>
                  </a:lnTo>
                  <a:lnTo>
                    <a:pt x="719632" y="286829"/>
                  </a:lnTo>
                  <a:lnTo>
                    <a:pt x="713549" y="291211"/>
                  </a:lnTo>
                  <a:lnTo>
                    <a:pt x="706691" y="292138"/>
                  </a:lnTo>
                  <a:lnTo>
                    <a:pt x="698474" y="292036"/>
                  </a:lnTo>
                  <a:lnTo>
                    <a:pt x="689622" y="291528"/>
                  </a:lnTo>
                  <a:lnTo>
                    <a:pt x="680897" y="291211"/>
                  </a:lnTo>
                  <a:lnTo>
                    <a:pt x="514807" y="291211"/>
                  </a:lnTo>
                  <a:lnTo>
                    <a:pt x="481545" y="290360"/>
                  </a:lnTo>
                  <a:lnTo>
                    <a:pt x="464642" y="290512"/>
                  </a:lnTo>
                  <a:lnTo>
                    <a:pt x="419188" y="309905"/>
                  </a:lnTo>
                  <a:lnTo>
                    <a:pt x="310438" y="512025"/>
                  </a:lnTo>
                  <a:lnTo>
                    <a:pt x="287959" y="554177"/>
                  </a:lnTo>
                  <a:lnTo>
                    <a:pt x="265684" y="595541"/>
                  </a:lnTo>
                  <a:lnTo>
                    <a:pt x="255079" y="596201"/>
                  </a:lnTo>
                  <a:lnTo>
                    <a:pt x="243293" y="595236"/>
                  </a:lnTo>
                  <a:lnTo>
                    <a:pt x="231267" y="594423"/>
                  </a:lnTo>
                  <a:lnTo>
                    <a:pt x="219951" y="595541"/>
                  </a:lnTo>
                  <a:lnTo>
                    <a:pt x="213347" y="599313"/>
                  </a:lnTo>
                  <a:lnTo>
                    <a:pt x="205955" y="606145"/>
                  </a:lnTo>
                  <a:lnTo>
                    <a:pt x="198577" y="614019"/>
                  </a:lnTo>
                  <a:lnTo>
                    <a:pt x="191998" y="620839"/>
                  </a:lnTo>
                  <a:lnTo>
                    <a:pt x="155613" y="654926"/>
                  </a:lnTo>
                  <a:lnTo>
                    <a:pt x="47180" y="754926"/>
                  </a:lnTo>
                  <a:lnTo>
                    <a:pt x="11899" y="788466"/>
                  </a:lnTo>
                  <a:lnTo>
                    <a:pt x="7823" y="792429"/>
                  </a:lnTo>
                  <a:lnTo>
                    <a:pt x="0" y="797331"/>
                  </a:lnTo>
                  <a:lnTo>
                    <a:pt x="1663" y="801560"/>
                  </a:lnTo>
                  <a:lnTo>
                    <a:pt x="1205242" y="801560"/>
                  </a:lnTo>
                  <a:lnTo>
                    <a:pt x="1207312" y="798677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0" name="object 5">
            <a:extLst>
              <a:ext uri="{FF2B5EF4-FFF2-40B4-BE49-F238E27FC236}">
                <a16:creationId xmlns:a16="http://schemas.microsoft.com/office/drawing/2014/main" id="{229506E9-3843-10FD-E179-A9F9B9E5C338}"/>
              </a:ext>
            </a:extLst>
          </p:cNvPr>
          <p:cNvSpPr txBox="1"/>
          <p:nvPr/>
        </p:nvSpPr>
        <p:spPr>
          <a:xfrm>
            <a:off x="1245603" y="3886200"/>
            <a:ext cx="7567295" cy="1773472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>
            <a:spAutoFit/>
          </a:bodyPr>
          <a:lstStyle/>
          <a:p>
            <a:pPr marR="233679" algn="ctr"/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Entendiendo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el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ausentismo: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20" dirty="0">
                <a:solidFill>
                  <a:srgbClr val="FBAE2B"/>
                </a:solidFill>
                <a:latin typeface="Whitney"/>
                <a:cs typeface="Whitney"/>
              </a:rPr>
              <a:t>razones </a:t>
            </a:r>
            <a:r>
              <a:rPr sz="3400" b="1" spc="-70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20" dirty="0">
                <a:solidFill>
                  <a:srgbClr val="FBAE2B"/>
                </a:solidFill>
                <a:latin typeface="Whitney"/>
                <a:cs typeface="Whitney"/>
              </a:rPr>
              <a:t>para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faltar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a clases</a:t>
            </a:r>
            <a:endParaRPr sz="34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3956" y="163207"/>
            <a:ext cx="9631045" cy="7446009"/>
            <a:chOff x="213956" y="163207"/>
            <a:chExt cx="9631045" cy="7446009"/>
          </a:xfrm>
        </p:grpSpPr>
        <p:sp>
          <p:nvSpPr>
            <p:cNvPr id="3" name="object 3"/>
            <p:cNvSpPr/>
            <p:nvPr/>
          </p:nvSpPr>
          <p:spPr>
            <a:xfrm>
              <a:off x="241579" y="190830"/>
              <a:ext cx="9575800" cy="7390765"/>
            </a:xfrm>
            <a:custGeom>
              <a:avLst/>
              <a:gdLst/>
              <a:ahLst/>
              <a:cxnLst/>
              <a:rect l="l" t="t" r="r" b="b"/>
              <a:pathLst>
                <a:path w="9575800" h="7390765">
                  <a:moveTo>
                    <a:pt x="0" y="7390726"/>
                  </a:moveTo>
                  <a:lnTo>
                    <a:pt x="9575253" y="7390726"/>
                  </a:lnTo>
                  <a:lnTo>
                    <a:pt x="9575253" y="0"/>
                  </a:lnTo>
                  <a:lnTo>
                    <a:pt x="0" y="0"/>
                  </a:lnTo>
                  <a:lnTo>
                    <a:pt x="0" y="7390726"/>
                  </a:lnTo>
                  <a:close/>
                </a:path>
                <a:path w="9575800" h="7390765">
                  <a:moveTo>
                    <a:pt x="0" y="7390726"/>
                  </a:moveTo>
                  <a:lnTo>
                    <a:pt x="9575253" y="7390726"/>
                  </a:lnTo>
                  <a:lnTo>
                    <a:pt x="9575253" y="0"/>
                  </a:lnTo>
                  <a:lnTo>
                    <a:pt x="0" y="0"/>
                  </a:lnTo>
                  <a:lnTo>
                    <a:pt x="0" y="7390726"/>
                  </a:lnTo>
                  <a:close/>
                </a:path>
              </a:pathLst>
            </a:custGeom>
            <a:ln w="54749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214198" y="163461"/>
              <a:ext cx="9630410" cy="4050665"/>
            </a:xfrm>
            <a:custGeom>
              <a:avLst/>
              <a:gdLst/>
              <a:ahLst/>
              <a:cxnLst/>
              <a:rect l="l" t="t" r="r" b="b"/>
              <a:pathLst>
                <a:path w="9630410" h="4050665">
                  <a:moveTo>
                    <a:pt x="9630003" y="0"/>
                  </a:moveTo>
                  <a:lnTo>
                    <a:pt x="0" y="0"/>
                  </a:lnTo>
                  <a:lnTo>
                    <a:pt x="0" y="4050334"/>
                  </a:lnTo>
                  <a:lnTo>
                    <a:pt x="9630003" y="4050334"/>
                  </a:lnTo>
                  <a:lnTo>
                    <a:pt x="9630003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44500" y="2004129"/>
            <a:ext cx="8511540" cy="1387475"/>
          </a:xfrm>
          <a:prstGeom prst="rect">
            <a:avLst/>
          </a:prstGeom>
        </p:spPr>
        <p:txBody>
          <a:bodyPr vert="horz" wrap="square" lIns="0" tIns="269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25"/>
              </a:spcBef>
            </a:pPr>
            <a:r>
              <a:rPr sz="4500" dirty="0"/>
              <a:t>ENTENDIENDO</a:t>
            </a:r>
            <a:r>
              <a:rPr sz="4500" spc="-30" dirty="0"/>
              <a:t> </a:t>
            </a:r>
            <a:r>
              <a:rPr sz="4500" dirty="0"/>
              <a:t>EL</a:t>
            </a:r>
            <a:r>
              <a:rPr sz="4500" spc="-25" dirty="0"/>
              <a:t> </a:t>
            </a:r>
            <a:r>
              <a:rPr sz="4500" spc="-10" dirty="0"/>
              <a:t>AUSENTISMO</a:t>
            </a:r>
            <a:endParaRPr sz="4500" dirty="0"/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2000" b="0" spc="-10" dirty="0">
                <a:latin typeface="Whitney"/>
                <a:cs typeface="Whitney"/>
              </a:rPr>
              <a:t>Razones</a:t>
            </a:r>
            <a:r>
              <a:rPr sz="2000" b="0" dirty="0">
                <a:latin typeface="Whitney"/>
                <a:cs typeface="Whitney"/>
              </a:rPr>
              <a:t> que tienen los</a:t>
            </a:r>
            <a:r>
              <a:rPr sz="2000" b="0" spc="5" dirty="0">
                <a:latin typeface="Whitney"/>
                <a:cs typeface="Whitney"/>
              </a:rPr>
              <a:t> </a:t>
            </a:r>
            <a:r>
              <a:rPr sz="2000" b="0" spc="-5" dirty="0">
                <a:latin typeface="Whitney"/>
                <a:cs typeface="Whitney"/>
              </a:rPr>
              <a:t>estudiantes</a:t>
            </a:r>
            <a:r>
              <a:rPr sz="2000" b="0" dirty="0">
                <a:latin typeface="Whitney"/>
                <a:cs typeface="Whitney"/>
              </a:rPr>
              <a:t> </a:t>
            </a:r>
            <a:r>
              <a:rPr sz="2000" b="0" spc="-10" dirty="0">
                <a:latin typeface="Whitney"/>
                <a:cs typeface="Whitney"/>
              </a:rPr>
              <a:t>para</a:t>
            </a:r>
            <a:r>
              <a:rPr sz="2000" b="0" dirty="0">
                <a:latin typeface="Whitney"/>
                <a:cs typeface="Whitney"/>
              </a:rPr>
              <a:t> </a:t>
            </a:r>
            <a:r>
              <a:rPr sz="2000" b="0" spc="-5" dirty="0">
                <a:latin typeface="Whitney"/>
                <a:cs typeface="Whitney"/>
              </a:rPr>
              <a:t>ausentarse</a:t>
            </a:r>
            <a:r>
              <a:rPr sz="2000" b="0" spc="5" dirty="0">
                <a:latin typeface="Whitney"/>
                <a:cs typeface="Whitney"/>
              </a:rPr>
              <a:t> </a:t>
            </a:r>
            <a:r>
              <a:rPr sz="2000" b="0" dirty="0">
                <a:latin typeface="Whitney"/>
                <a:cs typeface="Whitney"/>
              </a:rPr>
              <a:t>o no participar</a:t>
            </a:r>
            <a:r>
              <a:rPr sz="2000" b="0" spc="5" dirty="0">
                <a:latin typeface="Whitney"/>
                <a:cs typeface="Whitney"/>
              </a:rPr>
              <a:t> </a:t>
            </a:r>
            <a:r>
              <a:rPr sz="2000" b="0" dirty="0">
                <a:latin typeface="Whitney"/>
                <a:cs typeface="Whitney"/>
              </a:rPr>
              <a:t>de las clases</a:t>
            </a:r>
            <a:endParaRPr sz="2000" dirty="0">
              <a:latin typeface="Whitney"/>
              <a:cs typeface="Whitney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72200" y="4464000"/>
            <a:ext cx="8488045" cy="1661795"/>
            <a:chOff x="772200" y="4464000"/>
            <a:chExt cx="8488045" cy="1661795"/>
          </a:xfrm>
        </p:grpSpPr>
        <p:sp>
          <p:nvSpPr>
            <p:cNvPr id="7" name="object 7"/>
            <p:cNvSpPr/>
            <p:nvPr/>
          </p:nvSpPr>
          <p:spPr>
            <a:xfrm>
              <a:off x="778548" y="4470348"/>
              <a:ext cx="2867025" cy="1649095"/>
            </a:xfrm>
            <a:custGeom>
              <a:avLst/>
              <a:gdLst/>
              <a:ahLst/>
              <a:cxnLst/>
              <a:rect l="l" t="t" r="r" b="b"/>
              <a:pathLst>
                <a:path w="2867025" h="1649095">
                  <a:moveTo>
                    <a:pt x="2866453" y="0"/>
                  </a:moveTo>
                  <a:lnTo>
                    <a:pt x="0" y="0"/>
                  </a:lnTo>
                  <a:lnTo>
                    <a:pt x="0" y="824369"/>
                  </a:lnTo>
                  <a:lnTo>
                    <a:pt x="0" y="1648752"/>
                  </a:lnTo>
                  <a:lnTo>
                    <a:pt x="2866453" y="1648752"/>
                  </a:lnTo>
                  <a:lnTo>
                    <a:pt x="2866453" y="824369"/>
                  </a:lnTo>
                  <a:lnTo>
                    <a:pt x="2866453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772200" y="4464000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3645000" y="4470350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3645000" y="4476696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9247450" y="4476696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778550" y="4476696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772200" y="5288366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3645000" y="5294716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3645000" y="5301063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9247450" y="5301063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778550" y="5301063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772200" y="6112733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3645000" y="6119083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772200" y="4470350"/>
          <a:ext cx="2680970" cy="1647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91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775"/>
                        </a:spcBef>
                      </a:pPr>
                      <a:r>
                        <a:rPr sz="2300" b="1" spc="-25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ESTABLECIMIENTO</a:t>
                      </a:r>
                      <a:endParaRPr sz="2300" dirty="0">
                        <a:latin typeface="Whitney"/>
                        <a:cs typeface="Whitney"/>
                      </a:endParaRPr>
                    </a:p>
                  </a:txBody>
                  <a:tcPr marL="0" marR="0" marT="225425" marB="0">
                    <a:solidFill>
                      <a:srgbClr val="FBAE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810"/>
                        </a:spcBef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FECHA</a:t>
                      </a:r>
                      <a:endParaRPr sz="2300" dirty="0">
                        <a:latin typeface="Whitney"/>
                        <a:cs typeface="Whitney"/>
                      </a:endParaRPr>
                    </a:p>
                  </a:txBody>
                  <a:tcPr marL="0" marR="0" marT="229870" marB="0">
                    <a:solidFill>
                      <a:srgbClr val="FBAE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1714030" y="7260130"/>
            <a:ext cx="66306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spc="-50" dirty="0">
                <a:solidFill>
                  <a:srgbClr val="FBAE2B"/>
                </a:solidFill>
                <a:latin typeface="Whitney"/>
                <a:cs typeface="Whitney"/>
              </a:rPr>
              <a:t>[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Esta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ficha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solo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referencia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trabajo.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Puede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ser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modificada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según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distintas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necesidades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educacional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o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curso</a:t>
            </a:r>
            <a:r>
              <a:rPr sz="1200" b="0" spc="-70" dirty="0">
                <a:solidFill>
                  <a:srgbClr val="FBAE2B"/>
                </a:solidFill>
                <a:latin typeface="Whitney"/>
                <a:cs typeface="Whitney"/>
              </a:rPr>
              <a:t>]</a:t>
            </a:r>
            <a:endParaRPr sz="1200" dirty="0">
              <a:latin typeface="Whitney"/>
              <a:cs typeface="Whitney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123326" y="361060"/>
            <a:ext cx="1564005" cy="1038225"/>
          </a:xfrm>
          <a:custGeom>
            <a:avLst/>
            <a:gdLst/>
            <a:ahLst/>
            <a:cxnLst/>
            <a:rect l="l" t="t" r="r" b="b"/>
            <a:pathLst>
              <a:path w="1564004" h="1038225">
                <a:moveTo>
                  <a:pt x="954468" y="180708"/>
                </a:moveTo>
                <a:lnTo>
                  <a:pt x="952588" y="138734"/>
                </a:lnTo>
                <a:lnTo>
                  <a:pt x="925906" y="72644"/>
                </a:lnTo>
                <a:lnTo>
                  <a:pt x="880249" y="26644"/>
                </a:lnTo>
                <a:lnTo>
                  <a:pt x="811834" y="444"/>
                </a:lnTo>
                <a:lnTo>
                  <a:pt x="768362" y="0"/>
                </a:lnTo>
                <a:lnTo>
                  <a:pt x="736219" y="6273"/>
                </a:lnTo>
                <a:lnTo>
                  <a:pt x="685723" y="31750"/>
                </a:lnTo>
                <a:lnTo>
                  <a:pt x="649325" y="69634"/>
                </a:lnTo>
                <a:lnTo>
                  <a:pt x="624776" y="122377"/>
                </a:lnTo>
                <a:lnTo>
                  <a:pt x="619683" y="154038"/>
                </a:lnTo>
                <a:lnTo>
                  <a:pt x="623125" y="204520"/>
                </a:lnTo>
                <a:lnTo>
                  <a:pt x="639140" y="248323"/>
                </a:lnTo>
                <a:lnTo>
                  <a:pt x="665607" y="284353"/>
                </a:lnTo>
                <a:lnTo>
                  <a:pt x="700405" y="311492"/>
                </a:lnTo>
                <a:lnTo>
                  <a:pt x="741387" y="328676"/>
                </a:lnTo>
                <a:lnTo>
                  <a:pt x="786472" y="334810"/>
                </a:lnTo>
                <a:lnTo>
                  <a:pt x="837768" y="327240"/>
                </a:lnTo>
                <a:lnTo>
                  <a:pt x="882548" y="305663"/>
                </a:lnTo>
                <a:lnTo>
                  <a:pt x="918464" y="272453"/>
                </a:lnTo>
                <a:lnTo>
                  <a:pt x="943203" y="230009"/>
                </a:lnTo>
                <a:lnTo>
                  <a:pt x="954468" y="180708"/>
                </a:lnTo>
                <a:close/>
              </a:path>
              <a:path w="1564004" h="1038225">
                <a:moveTo>
                  <a:pt x="1563801" y="1034478"/>
                </a:moveTo>
                <a:lnTo>
                  <a:pt x="1557807" y="1032471"/>
                </a:lnTo>
                <a:lnTo>
                  <a:pt x="1522082" y="997559"/>
                </a:lnTo>
                <a:lnTo>
                  <a:pt x="1487728" y="964844"/>
                </a:lnTo>
                <a:lnTo>
                  <a:pt x="1453197" y="932573"/>
                </a:lnTo>
                <a:lnTo>
                  <a:pt x="1313370" y="804138"/>
                </a:lnTo>
                <a:lnTo>
                  <a:pt x="1304671" y="795210"/>
                </a:lnTo>
                <a:lnTo>
                  <a:pt x="1295057" y="784999"/>
                </a:lnTo>
                <a:lnTo>
                  <a:pt x="1285227" y="776173"/>
                </a:lnTo>
                <a:lnTo>
                  <a:pt x="1277581" y="772223"/>
                </a:lnTo>
                <a:lnTo>
                  <a:pt x="1276388" y="771613"/>
                </a:lnTo>
                <a:lnTo>
                  <a:pt x="1275918" y="771372"/>
                </a:lnTo>
                <a:lnTo>
                  <a:pt x="1258519" y="769480"/>
                </a:lnTo>
                <a:lnTo>
                  <a:pt x="1239278" y="769696"/>
                </a:lnTo>
                <a:lnTo>
                  <a:pt x="1219619" y="770737"/>
                </a:lnTo>
                <a:lnTo>
                  <a:pt x="1200975" y="771372"/>
                </a:lnTo>
                <a:lnTo>
                  <a:pt x="1087424" y="771613"/>
                </a:lnTo>
                <a:lnTo>
                  <a:pt x="516991" y="771372"/>
                </a:lnTo>
                <a:lnTo>
                  <a:pt x="557022" y="695756"/>
                </a:lnTo>
                <a:lnTo>
                  <a:pt x="576973" y="657847"/>
                </a:lnTo>
                <a:lnTo>
                  <a:pt x="596747" y="619747"/>
                </a:lnTo>
                <a:lnTo>
                  <a:pt x="598004" y="656691"/>
                </a:lnTo>
                <a:lnTo>
                  <a:pt x="598081" y="695756"/>
                </a:lnTo>
                <a:lnTo>
                  <a:pt x="597852" y="725512"/>
                </a:lnTo>
                <a:lnTo>
                  <a:pt x="597916" y="771372"/>
                </a:lnTo>
                <a:lnTo>
                  <a:pt x="1043355" y="771372"/>
                </a:lnTo>
                <a:lnTo>
                  <a:pt x="1031468" y="771309"/>
                </a:lnTo>
                <a:lnTo>
                  <a:pt x="976198" y="770191"/>
                </a:lnTo>
                <a:lnTo>
                  <a:pt x="976198" y="619747"/>
                </a:lnTo>
                <a:lnTo>
                  <a:pt x="976198" y="611289"/>
                </a:lnTo>
                <a:lnTo>
                  <a:pt x="975626" y="597484"/>
                </a:lnTo>
                <a:lnTo>
                  <a:pt x="974648" y="583018"/>
                </a:lnTo>
                <a:lnTo>
                  <a:pt x="974458" y="569353"/>
                </a:lnTo>
                <a:lnTo>
                  <a:pt x="976198" y="557961"/>
                </a:lnTo>
                <a:lnTo>
                  <a:pt x="980592" y="551205"/>
                </a:lnTo>
                <a:lnTo>
                  <a:pt x="987856" y="544880"/>
                </a:lnTo>
                <a:lnTo>
                  <a:pt x="995629" y="539013"/>
                </a:lnTo>
                <a:lnTo>
                  <a:pt x="1001572" y="533654"/>
                </a:lnTo>
                <a:lnTo>
                  <a:pt x="1020203" y="509752"/>
                </a:lnTo>
                <a:lnTo>
                  <a:pt x="1038136" y="484632"/>
                </a:lnTo>
                <a:lnTo>
                  <a:pt x="1055903" y="458851"/>
                </a:lnTo>
                <a:lnTo>
                  <a:pt x="1074089" y="432993"/>
                </a:lnTo>
                <a:lnTo>
                  <a:pt x="1104277" y="391464"/>
                </a:lnTo>
                <a:lnTo>
                  <a:pt x="1113866" y="378383"/>
                </a:lnTo>
                <a:lnTo>
                  <a:pt x="1258951" y="181952"/>
                </a:lnTo>
                <a:lnTo>
                  <a:pt x="1269111" y="168973"/>
                </a:lnTo>
                <a:lnTo>
                  <a:pt x="1279271" y="155816"/>
                </a:lnTo>
                <a:lnTo>
                  <a:pt x="1287729" y="142379"/>
                </a:lnTo>
                <a:lnTo>
                  <a:pt x="1292809" y="128562"/>
                </a:lnTo>
                <a:lnTo>
                  <a:pt x="1288415" y="82245"/>
                </a:lnTo>
                <a:lnTo>
                  <a:pt x="1261237" y="50101"/>
                </a:lnTo>
                <a:lnTo>
                  <a:pt x="1221740" y="36588"/>
                </a:lnTo>
                <a:lnTo>
                  <a:pt x="1180414" y="46101"/>
                </a:lnTo>
                <a:lnTo>
                  <a:pt x="1161592" y="61112"/>
                </a:lnTo>
                <a:lnTo>
                  <a:pt x="1144079" y="81381"/>
                </a:lnTo>
                <a:lnTo>
                  <a:pt x="1127810" y="103720"/>
                </a:lnTo>
                <a:lnTo>
                  <a:pt x="1112723" y="124942"/>
                </a:lnTo>
                <a:lnTo>
                  <a:pt x="1081125" y="167995"/>
                </a:lnTo>
                <a:lnTo>
                  <a:pt x="989736" y="294043"/>
                </a:lnTo>
                <a:lnTo>
                  <a:pt x="958062" y="337197"/>
                </a:lnTo>
                <a:lnTo>
                  <a:pt x="950480" y="347916"/>
                </a:lnTo>
                <a:lnTo>
                  <a:pt x="941349" y="360540"/>
                </a:lnTo>
                <a:lnTo>
                  <a:pt x="932116" y="371500"/>
                </a:lnTo>
                <a:lnTo>
                  <a:pt x="924242" y="377190"/>
                </a:lnTo>
                <a:lnTo>
                  <a:pt x="915377" y="378383"/>
                </a:lnTo>
                <a:lnTo>
                  <a:pt x="904722" y="378256"/>
                </a:lnTo>
                <a:lnTo>
                  <a:pt x="893254" y="377583"/>
                </a:lnTo>
                <a:lnTo>
                  <a:pt x="881938" y="377190"/>
                </a:lnTo>
                <a:lnTo>
                  <a:pt x="666813" y="377190"/>
                </a:lnTo>
                <a:lnTo>
                  <a:pt x="623747" y="376072"/>
                </a:lnTo>
                <a:lnTo>
                  <a:pt x="601840" y="376288"/>
                </a:lnTo>
                <a:lnTo>
                  <a:pt x="559117" y="387096"/>
                </a:lnTo>
                <a:lnTo>
                  <a:pt x="530733" y="419976"/>
                </a:lnTo>
                <a:lnTo>
                  <a:pt x="393776" y="678878"/>
                </a:lnTo>
                <a:lnTo>
                  <a:pt x="368846" y="725512"/>
                </a:lnTo>
                <a:lnTo>
                  <a:pt x="344131" y="771372"/>
                </a:lnTo>
                <a:lnTo>
                  <a:pt x="330403" y="772223"/>
                </a:lnTo>
                <a:lnTo>
                  <a:pt x="315137" y="770966"/>
                </a:lnTo>
                <a:lnTo>
                  <a:pt x="299567" y="769924"/>
                </a:lnTo>
                <a:lnTo>
                  <a:pt x="284911" y="771372"/>
                </a:lnTo>
                <a:lnTo>
                  <a:pt x="276364" y="776249"/>
                </a:lnTo>
                <a:lnTo>
                  <a:pt x="266788" y="785114"/>
                </a:lnTo>
                <a:lnTo>
                  <a:pt x="257225" y="795299"/>
                </a:lnTo>
                <a:lnTo>
                  <a:pt x="248691" y="804138"/>
                </a:lnTo>
                <a:lnTo>
                  <a:pt x="209435" y="840981"/>
                </a:lnTo>
                <a:lnTo>
                  <a:pt x="92011" y="949083"/>
                </a:lnTo>
                <a:lnTo>
                  <a:pt x="53467" y="985012"/>
                </a:lnTo>
                <a:lnTo>
                  <a:pt x="15430" y="1021270"/>
                </a:lnTo>
                <a:lnTo>
                  <a:pt x="10147" y="1026401"/>
                </a:lnTo>
                <a:lnTo>
                  <a:pt x="0" y="1032738"/>
                </a:lnTo>
                <a:lnTo>
                  <a:pt x="2159" y="1038225"/>
                </a:lnTo>
                <a:lnTo>
                  <a:pt x="1561109" y="1038225"/>
                </a:lnTo>
                <a:lnTo>
                  <a:pt x="1563801" y="10344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01810"/>
            <a:ext cx="7468234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290"/>
              </a:lnSpc>
            </a:pPr>
            <a:r>
              <a:rPr sz="3700" spc="-15" dirty="0"/>
              <a:t>¿Qué </a:t>
            </a:r>
            <a:r>
              <a:rPr sz="3700" dirty="0"/>
              <a:t>es</a:t>
            </a:r>
            <a:r>
              <a:rPr sz="3700" spc="-15" dirty="0"/>
              <a:t> </a:t>
            </a:r>
            <a:r>
              <a:rPr sz="3700" dirty="0"/>
              <a:t>el</a:t>
            </a:r>
            <a:r>
              <a:rPr sz="3700" spc="-15" dirty="0"/>
              <a:t> </a:t>
            </a:r>
            <a:r>
              <a:rPr sz="3700" spc="-10" dirty="0"/>
              <a:t>AUSENTISMO </a:t>
            </a:r>
            <a:r>
              <a:rPr sz="3700" spc="-20" dirty="0"/>
              <a:t>CRÓNICO?</a:t>
            </a:r>
            <a:endParaRPr sz="3700" dirty="0"/>
          </a:p>
        </p:txBody>
      </p:sp>
      <p:sp>
        <p:nvSpPr>
          <p:cNvPr id="3" name="object 3"/>
          <p:cNvSpPr txBox="1"/>
          <p:nvPr/>
        </p:nvSpPr>
        <p:spPr>
          <a:xfrm>
            <a:off x="570500" y="1882724"/>
            <a:ext cx="8849995" cy="286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marR="5080" indent="-216535">
              <a:lnSpc>
                <a:spcPct val="100000"/>
              </a:lnSpc>
              <a:spcBef>
                <a:spcPts val="100"/>
              </a:spcBef>
              <a:buClr>
                <a:srgbClr val="FBAE2B"/>
              </a:buClr>
              <a:buFont typeface="Arial Narrow"/>
              <a:buChar char="•"/>
              <a:tabLst>
                <a:tab pos="229235" algn="l"/>
              </a:tabLst>
            </a:pPr>
            <a:r>
              <a:rPr sz="31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31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0" dirty="0">
                <a:solidFill>
                  <a:srgbClr val="231F20"/>
                </a:solidFill>
                <a:latin typeface="Whitney"/>
                <a:cs typeface="Whitney"/>
              </a:rPr>
              <a:t>ausentismo</a:t>
            </a:r>
            <a:r>
              <a:rPr sz="3100" b="0" spc="-5" dirty="0">
                <a:solidFill>
                  <a:srgbClr val="231F20"/>
                </a:solidFill>
                <a:latin typeface="Whitney"/>
                <a:cs typeface="Whitney"/>
              </a:rPr>
              <a:t> crónico </a:t>
            </a:r>
            <a:r>
              <a:rPr sz="3100" b="0" spc="-10" dirty="0">
                <a:solidFill>
                  <a:srgbClr val="231F20"/>
                </a:solidFill>
                <a:latin typeface="Whitney"/>
                <a:cs typeface="Whitney"/>
              </a:rPr>
              <a:t>equivale</a:t>
            </a:r>
            <a:r>
              <a:rPr sz="3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100" b="0" spc="-5" dirty="0">
                <a:solidFill>
                  <a:srgbClr val="231F20"/>
                </a:solidFill>
                <a:latin typeface="Whitney"/>
                <a:cs typeface="Whitney"/>
              </a:rPr>
              <a:t> ausentarse </a:t>
            </a:r>
            <a:r>
              <a:rPr sz="3100" b="0" dirty="0">
                <a:solidFill>
                  <a:srgbClr val="231F20"/>
                </a:solidFill>
                <a:latin typeface="Whitney"/>
                <a:cs typeface="Whitney"/>
              </a:rPr>
              <a:t>un</a:t>
            </a:r>
            <a:r>
              <a:rPr sz="31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1" dirty="0">
                <a:solidFill>
                  <a:srgbClr val="231F20"/>
                </a:solidFill>
                <a:latin typeface="Whitney"/>
                <a:cs typeface="Whitney"/>
              </a:rPr>
              <a:t>10% </a:t>
            </a:r>
            <a:r>
              <a:rPr sz="3100" b="1" spc="-63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1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31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1" dirty="0">
                <a:solidFill>
                  <a:srgbClr val="231F20"/>
                </a:solidFill>
                <a:latin typeface="Whitney"/>
                <a:cs typeface="Whitney"/>
              </a:rPr>
              <a:t>clases en el </a:t>
            </a:r>
            <a:r>
              <a:rPr sz="3100" b="1" spc="-5" dirty="0">
                <a:solidFill>
                  <a:srgbClr val="231F20"/>
                </a:solidFill>
                <a:latin typeface="Whitney"/>
                <a:cs typeface="Whitney"/>
              </a:rPr>
              <a:t>año</a:t>
            </a:r>
            <a:r>
              <a:rPr sz="3100" b="0" spc="-5" dirty="0">
                <a:solidFill>
                  <a:srgbClr val="231F20"/>
                </a:solidFill>
                <a:latin typeface="Whitney"/>
                <a:cs typeface="Whitney"/>
              </a:rPr>
              <a:t>:</a:t>
            </a:r>
            <a:endParaRPr sz="3100" dirty="0">
              <a:latin typeface="Whitney"/>
              <a:cs typeface="Whitney"/>
            </a:endParaRPr>
          </a:p>
          <a:p>
            <a:pPr marL="469900" lvl="1" indent="-241300">
              <a:lnSpc>
                <a:spcPct val="100000"/>
              </a:lnSpc>
              <a:buClr>
                <a:srgbClr val="FBAE2B"/>
              </a:buClr>
              <a:buFont typeface="Arial Narrow"/>
              <a:buChar char="-"/>
              <a:tabLst>
                <a:tab pos="469900" algn="l"/>
              </a:tabLst>
            </a:pPr>
            <a:r>
              <a:rPr sz="3100" b="0" dirty="0">
                <a:solidFill>
                  <a:srgbClr val="231F20"/>
                </a:solidFill>
                <a:latin typeface="Whitney"/>
                <a:cs typeface="Whitney"/>
              </a:rPr>
              <a:t>20</a:t>
            </a:r>
            <a:r>
              <a:rPr sz="31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0" dirty="0">
                <a:solidFill>
                  <a:srgbClr val="231F20"/>
                </a:solidFill>
                <a:latin typeface="Whitney"/>
                <a:cs typeface="Whitney"/>
              </a:rPr>
              <a:t>días</a:t>
            </a:r>
            <a:r>
              <a:rPr sz="31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31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31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0" spc="-10" dirty="0">
                <a:solidFill>
                  <a:srgbClr val="231F20"/>
                </a:solidFill>
                <a:latin typeface="Whitney"/>
                <a:cs typeface="Whitney"/>
              </a:rPr>
              <a:t>año.</a:t>
            </a:r>
            <a:endParaRPr sz="3100" dirty="0">
              <a:latin typeface="Whitney"/>
              <a:cs typeface="Whitney"/>
            </a:endParaRPr>
          </a:p>
          <a:p>
            <a:pPr marL="469900" lvl="1" indent="-241300">
              <a:lnSpc>
                <a:spcPct val="100000"/>
              </a:lnSpc>
              <a:buClr>
                <a:srgbClr val="FBAE2B"/>
              </a:buClr>
              <a:buFont typeface="Arial Narrow"/>
              <a:buChar char="-"/>
              <a:tabLst>
                <a:tab pos="469900" algn="l"/>
              </a:tabLst>
            </a:pPr>
            <a:r>
              <a:rPr sz="3100" b="0" dirty="0">
                <a:solidFill>
                  <a:srgbClr val="231F20"/>
                </a:solidFill>
                <a:latin typeface="Whitney"/>
                <a:cs typeface="Whitney"/>
              </a:rPr>
              <a:t>Sólo</a:t>
            </a:r>
            <a:r>
              <a:rPr sz="31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0" dirty="0">
                <a:solidFill>
                  <a:srgbClr val="231F20"/>
                </a:solidFill>
                <a:latin typeface="Whitney"/>
                <a:cs typeface="Whitney"/>
              </a:rPr>
              <a:t>2</a:t>
            </a:r>
            <a:r>
              <a:rPr sz="31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0" dirty="0">
                <a:solidFill>
                  <a:srgbClr val="231F20"/>
                </a:solidFill>
                <a:latin typeface="Whitney"/>
                <a:cs typeface="Whitney"/>
              </a:rPr>
              <a:t>días</a:t>
            </a:r>
            <a:r>
              <a:rPr sz="31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0" dirty="0">
                <a:solidFill>
                  <a:srgbClr val="231F20"/>
                </a:solidFill>
                <a:latin typeface="Whitney"/>
                <a:cs typeface="Whitney"/>
              </a:rPr>
              <a:t>al</a:t>
            </a:r>
            <a:r>
              <a:rPr sz="31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0" dirty="0">
                <a:solidFill>
                  <a:srgbClr val="231F20"/>
                </a:solidFill>
                <a:latin typeface="Whitney"/>
                <a:cs typeface="Whitney"/>
              </a:rPr>
              <a:t>mes.</a:t>
            </a:r>
            <a:endParaRPr sz="3100" dirty="0">
              <a:latin typeface="Whitney"/>
              <a:cs typeface="Whitney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Clr>
                <a:srgbClr val="FBAE2B"/>
              </a:buClr>
              <a:buFont typeface="Arial Narrow"/>
              <a:buChar char="-"/>
            </a:pPr>
            <a:endParaRPr sz="3200" dirty="0">
              <a:latin typeface="Whitney"/>
              <a:cs typeface="Whitney"/>
            </a:endParaRPr>
          </a:p>
          <a:p>
            <a:pPr marL="228600" indent="-216535">
              <a:lnSpc>
                <a:spcPct val="100000"/>
              </a:lnSpc>
              <a:buClr>
                <a:srgbClr val="FBAE2B"/>
              </a:buClr>
              <a:buFont typeface="Arial Narrow"/>
              <a:buChar char="•"/>
              <a:tabLst>
                <a:tab pos="229235" algn="l"/>
              </a:tabLst>
            </a:pPr>
            <a:r>
              <a:rPr sz="3100" b="0" spc="-5" dirty="0">
                <a:solidFill>
                  <a:srgbClr val="231F20"/>
                </a:solidFill>
                <a:latin typeface="Whitney"/>
                <a:cs typeface="Whitney"/>
              </a:rPr>
              <a:t>Ausencias </a:t>
            </a:r>
            <a:r>
              <a:rPr sz="3100" b="1" spc="-5" dirty="0">
                <a:solidFill>
                  <a:srgbClr val="231F20"/>
                </a:solidFill>
                <a:latin typeface="Whitney"/>
                <a:cs typeface="Whitney"/>
              </a:rPr>
              <a:t>justificadas</a:t>
            </a:r>
            <a:r>
              <a:rPr sz="31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1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31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3100" b="1" dirty="0">
                <a:solidFill>
                  <a:srgbClr val="231F20"/>
                </a:solidFill>
                <a:latin typeface="Whitney"/>
                <a:cs typeface="Whitney"/>
              </a:rPr>
              <a:t>no </a:t>
            </a:r>
            <a:r>
              <a:rPr sz="3100" b="1" spc="-5" dirty="0">
                <a:solidFill>
                  <a:srgbClr val="231F20"/>
                </a:solidFill>
                <a:latin typeface="Whitney"/>
                <a:cs typeface="Whitney"/>
              </a:rPr>
              <a:t>justificadas</a:t>
            </a:r>
            <a:r>
              <a:rPr sz="31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31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01810"/>
            <a:ext cx="7468234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290"/>
              </a:lnSpc>
            </a:pPr>
            <a:r>
              <a:rPr sz="3700" spc="-15" dirty="0"/>
              <a:t>¿Qué </a:t>
            </a:r>
            <a:r>
              <a:rPr sz="3700" dirty="0"/>
              <a:t>es</a:t>
            </a:r>
            <a:r>
              <a:rPr sz="3700" spc="-15" dirty="0"/>
              <a:t> </a:t>
            </a:r>
            <a:r>
              <a:rPr sz="3700" dirty="0"/>
              <a:t>el</a:t>
            </a:r>
            <a:r>
              <a:rPr sz="3700" spc="-15" dirty="0"/>
              <a:t> </a:t>
            </a:r>
            <a:r>
              <a:rPr sz="3700" spc="-10" dirty="0"/>
              <a:t>AUSENTISMO </a:t>
            </a:r>
            <a:r>
              <a:rPr sz="3700" spc="-20" dirty="0"/>
              <a:t>CRÓNICO?</a:t>
            </a:r>
            <a:endParaRPr sz="3700" dirty="0"/>
          </a:p>
        </p:txBody>
      </p:sp>
      <p:grpSp>
        <p:nvGrpSpPr>
          <p:cNvPr id="3" name="object 3"/>
          <p:cNvGrpSpPr/>
          <p:nvPr/>
        </p:nvGrpSpPr>
        <p:grpSpPr>
          <a:xfrm>
            <a:off x="457205" y="2384554"/>
            <a:ext cx="3003550" cy="3003550"/>
            <a:chOff x="457205" y="2384554"/>
            <a:chExt cx="3003550" cy="3003550"/>
          </a:xfrm>
        </p:grpSpPr>
        <p:sp>
          <p:nvSpPr>
            <p:cNvPr id="4" name="object 4"/>
            <p:cNvSpPr/>
            <p:nvPr/>
          </p:nvSpPr>
          <p:spPr>
            <a:xfrm>
              <a:off x="457205" y="2384554"/>
              <a:ext cx="3003550" cy="3003550"/>
            </a:xfrm>
            <a:custGeom>
              <a:avLst/>
              <a:gdLst/>
              <a:ahLst/>
              <a:cxnLst/>
              <a:rect l="l" t="t" r="r" b="b"/>
              <a:pathLst>
                <a:path w="3003550" h="3003550">
                  <a:moveTo>
                    <a:pt x="1501686" y="0"/>
                  </a:moveTo>
                  <a:lnTo>
                    <a:pt x="1453085" y="771"/>
                  </a:lnTo>
                  <a:lnTo>
                    <a:pt x="1404869" y="3070"/>
                  </a:lnTo>
                  <a:lnTo>
                    <a:pt x="1357063" y="6874"/>
                  </a:lnTo>
                  <a:lnTo>
                    <a:pt x="1309688" y="12158"/>
                  </a:lnTo>
                  <a:lnTo>
                    <a:pt x="1262770" y="18900"/>
                  </a:lnTo>
                  <a:lnTo>
                    <a:pt x="1216330" y="27077"/>
                  </a:lnTo>
                  <a:lnTo>
                    <a:pt x="1170392" y="36664"/>
                  </a:lnTo>
                  <a:lnTo>
                    <a:pt x="1124979" y="47639"/>
                  </a:lnTo>
                  <a:lnTo>
                    <a:pt x="1080115" y="59979"/>
                  </a:lnTo>
                  <a:lnTo>
                    <a:pt x="1035823" y="73660"/>
                  </a:lnTo>
                  <a:lnTo>
                    <a:pt x="992127" y="88658"/>
                  </a:lnTo>
                  <a:lnTo>
                    <a:pt x="949049" y="104951"/>
                  </a:lnTo>
                  <a:lnTo>
                    <a:pt x="906613" y="122516"/>
                  </a:lnTo>
                  <a:lnTo>
                    <a:pt x="864842" y="141328"/>
                  </a:lnTo>
                  <a:lnTo>
                    <a:pt x="823760" y="161365"/>
                  </a:lnTo>
                  <a:lnTo>
                    <a:pt x="783390" y="182603"/>
                  </a:lnTo>
                  <a:lnTo>
                    <a:pt x="743755" y="205019"/>
                  </a:lnTo>
                  <a:lnTo>
                    <a:pt x="704878" y="228590"/>
                  </a:lnTo>
                  <a:lnTo>
                    <a:pt x="666783" y="253292"/>
                  </a:lnTo>
                  <a:lnTo>
                    <a:pt x="629493" y="279102"/>
                  </a:lnTo>
                  <a:lnTo>
                    <a:pt x="593032" y="305997"/>
                  </a:lnTo>
                  <a:lnTo>
                    <a:pt x="557422" y="333953"/>
                  </a:lnTo>
                  <a:lnTo>
                    <a:pt x="522688" y="362948"/>
                  </a:lnTo>
                  <a:lnTo>
                    <a:pt x="488851" y="392957"/>
                  </a:lnTo>
                  <a:lnTo>
                    <a:pt x="455937" y="423958"/>
                  </a:lnTo>
                  <a:lnTo>
                    <a:pt x="423967" y="455927"/>
                  </a:lnTo>
                  <a:lnTo>
                    <a:pt x="392965" y="488841"/>
                  </a:lnTo>
                  <a:lnTo>
                    <a:pt x="362955" y="522676"/>
                  </a:lnTo>
                  <a:lnTo>
                    <a:pt x="333960" y="557410"/>
                  </a:lnTo>
                  <a:lnTo>
                    <a:pt x="306003" y="593019"/>
                  </a:lnTo>
                  <a:lnTo>
                    <a:pt x="279108" y="629479"/>
                  </a:lnTo>
                  <a:lnTo>
                    <a:pt x="253297" y="666768"/>
                  </a:lnTo>
                  <a:lnTo>
                    <a:pt x="228594" y="704862"/>
                  </a:lnTo>
                  <a:lnTo>
                    <a:pt x="205023" y="743738"/>
                  </a:lnTo>
                  <a:lnTo>
                    <a:pt x="182607" y="783372"/>
                  </a:lnTo>
                  <a:lnTo>
                    <a:pt x="161368" y="823741"/>
                  </a:lnTo>
                  <a:lnTo>
                    <a:pt x="141331" y="864822"/>
                  </a:lnTo>
                  <a:lnTo>
                    <a:pt x="122518" y="906592"/>
                  </a:lnTo>
                  <a:lnTo>
                    <a:pt x="104953" y="949027"/>
                  </a:lnTo>
                  <a:lnTo>
                    <a:pt x="88660" y="992103"/>
                  </a:lnTo>
                  <a:lnTo>
                    <a:pt x="73661" y="1035799"/>
                  </a:lnTo>
                  <a:lnTo>
                    <a:pt x="59980" y="1080089"/>
                  </a:lnTo>
                  <a:lnTo>
                    <a:pt x="47640" y="1124952"/>
                  </a:lnTo>
                  <a:lnTo>
                    <a:pt x="36665" y="1170363"/>
                  </a:lnTo>
                  <a:lnTo>
                    <a:pt x="27077" y="1216300"/>
                  </a:lnTo>
                  <a:lnTo>
                    <a:pt x="18900" y="1262739"/>
                  </a:lnTo>
                  <a:lnTo>
                    <a:pt x="12158" y="1309656"/>
                  </a:lnTo>
                  <a:lnTo>
                    <a:pt x="6874" y="1357029"/>
                  </a:lnTo>
                  <a:lnTo>
                    <a:pt x="3070" y="1404834"/>
                  </a:lnTo>
                  <a:lnTo>
                    <a:pt x="771" y="1453048"/>
                  </a:lnTo>
                  <a:lnTo>
                    <a:pt x="0" y="1501648"/>
                  </a:lnTo>
                  <a:lnTo>
                    <a:pt x="771" y="1550247"/>
                  </a:lnTo>
                  <a:lnTo>
                    <a:pt x="3070" y="1598461"/>
                  </a:lnTo>
                  <a:lnTo>
                    <a:pt x="6874" y="1646266"/>
                  </a:lnTo>
                  <a:lnTo>
                    <a:pt x="12158" y="1693639"/>
                  </a:lnTo>
                  <a:lnTo>
                    <a:pt x="18900" y="1740556"/>
                  </a:lnTo>
                  <a:lnTo>
                    <a:pt x="27077" y="1786995"/>
                  </a:lnTo>
                  <a:lnTo>
                    <a:pt x="36665" y="1832932"/>
                  </a:lnTo>
                  <a:lnTo>
                    <a:pt x="47640" y="1878343"/>
                  </a:lnTo>
                  <a:lnTo>
                    <a:pt x="59980" y="1923206"/>
                  </a:lnTo>
                  <a:lnTo>
                    <a:pt x="73661" y="1967496"/>
                  </a:lnTo>
                  <a:lnTo>
                    <a:pt x="88660" y="2011192"/>
                  </a:lnTo>
                  <a:lnTo>
                    <a:pt x="104953" y="2054268"/>
                  </a:lnTo>
                  <a:lnTo>
                    <a:pt x="122518" y="2096703"/>
                  </a:lnTo>
                  <a:lnTo>
                    <a:pt x="141331" y="2138473"/>
                  </a:lnTo>
                  <a:lnTo>
                    <a:pt x="161368" y="2179554"/>
                  </a:lnTo>
                  <a:lnTo>
                    <a:pt x="182607" y="2219923"/>
                  </a:lnTo>
                  <a:lnTo>
                    <a:pt x="205023" y="2259557"/>
                  </a:lnTo>
                  <a:lnTo>
                    <a:pt x="228594" y="2298433"/>
                  </a:lnTo>
                  <a:lnTo>
                    <a:pt x="253297" y="2336527"/>
                  </a:lnTo>
                  <a:lnTo>
                    <a:pt x="279108" y="2373816"/>
                  </a:lnTo>
                  <a:lnTo>
                    <a:pt x="306003" y="2410276"/>
                  </a:lnTo>
                  <a:lnTo>
                    <a:pt x="333960" y="2445885"/>
                  </a:lnTo>
                  <a:lnTo>
                    <a:pt x="362955" y="2480619"/>
                  </a:lnTo>
                  <a:lnTo>
                    <a:pt x="392965" y="2514454"/>
                  </a:lnTo>
                  <a:lnTo>
                    <a:pt x="423967" y="2547368"/>
                  </a:lnTo>
                  <a:lnTo>
                    <a:pt x="455937" y="2579337"/>
                  </a:lnTo>
                  <a:lnTo>
                    <a:pt x="488851" y="2610338"/>
                  </a:lnTo>
                  <a:lnTo>
                    <a:pt x="522688" y="2640347"/>
                  </a:lnTo>
                  <a:lnTo>
                    <a:pt x="557422" y="2669342"/>
                  </a:lnTo>
                  <a:lnTo>
                    <a:pt x="593032" y="2697298"/>
                  </a:lnTo>
                  <a:lnTo>
                    <a:pt x="629493" y="2724193"/>
                  </a:lnTo>
                  <a:lnTo>
                    <a:pt x="666783" y="2750003"/>
                  </a:lnTo>
                  <a:lnTo>
                    <a:pt x="704878" y="2774705"/>
                  </a:lnTo>
                  <a:lnTo>
                    <a:pt x="743755" y="2798276"/>
                  </a:lnTo>
                  <a:lnTo>
                    <a:pt x="783390" y="2820692"/>
                  </a:lnTo>
                  <a:lnTo>
                    <a:pt x="823760" y="2841930"/>
                  </a:lnTo>
                  <a:lnTo>
                    <a:pt x="864842" y="2861967"/>
                  </a:lnTo>
                  <a:lnTo>
                    <a:pt x="906613" y="2880779"/>
                  </a:lnTo>
                  <a:lnTo>
                    <a:pt x="949049" y="2898344"/>
                  </a:lnTo>
                  <a:lnTo>
                    <a:pt x="992127" y="2914637"/>
                  </a:lnTo>
                  <a:lnTo>
                    <a:pt x="1035823" y="2929635"/>
                  </a:lnTo>
                  <a:lnTo>
                    <a:pt x="1080115" y="2943316"/>
                  </a:lnTo>
                  <a:lnTo>
                    <a:pt x="1124979" y="2955656"/>
                  </a:lnTo>
                  <a:lnTo>
                    <a:pt x="1170392" y="2966631"/>
                  </a:lnTo>
                  <a:lnTo>
                    <a:pt x="1216330" y="2976218"/>
                  </a:lnTo>
                  <a:lnTo>
                    <a:pt x="1262770" y="2984395"/>
                  </a:lnTo>
                  <a:lnTo>
                    <a:pt x="1309688" y="2991137"/>
                  </a:lnTo>
                  <a:lnTo>
                    <a:pt x="1357063" y="2996421"/>
                  </a:lnTo>
                  <a:lnTo>
                    <a:pt x="1404869" y="3000225"/>
                  </a:lnTo>
                  <a:lnTo>
                    <a:pt x="1453085" y="3002524"/>
                  </a:lnTo>
                  <a:lnTo>
                    <a:pt x="1501686" y="3003296"/>
                  </a:lnTo>
                  <a:lnTo>
                    <a:pt x="1550285" y="3002524"/>
                  </a:lnTo>
                  <a:lnTo>
                    <a:pt x="1598499" y="3000225"/>
                  </a:lnTo>
                  <a:lnTo>
                    <a:pt x="1646304" y="2996421"/>
                  </a:lnTo>
                  <a:lnTo>
                    <a:pt x="1693677" y="2991137"/>
                  </a:lnTo>
                  <a:lnTo>
                    <a:pt x="1740594" y="2984395"/>
                  </a:lnTo>
                  <a:lnTo>
                    <a:pt x="1787033" y="2976218"/>
                  </a:lnTo>
                  <a:lnTo>
                    <a:pt x="1832969" y="2966631"/>
                  </a:lnTo>
                  <a:lnTo>
                    <a:pt x="1878380" y="2955656"/>
                  </a:lnTo>
                  <a:lnTo>
                    <a:pt x="1923243" y="2943316"/>
                  </a:lnTo>
                  <a:lnTo>
                    <a:pt x="1967533" y="2929635"/>
                  </a:lnTo>
                  <a:lnTo>
                    <a:pt x="2011228" y="2914637"/>
                  </a:lnTo>
                  <a:lnTo>
                    <a:pt x="2054305" y="2898344"/>
                  </a:lnTo>
                  <a:lnTo>
                    <a:pt x="2096739" y="2880779"/>
                  </a:lnTo>
                  <a:lnTo>
                    <a:pt x="2138508" y="2861967"/>
                  </a:lnTo>
                  <a:lnTo>
                    <a:pt x="2179589" y="2841930"/>
                  </a:lnTo>
                  <a:lnTo>
                    <a:pt x="2219958" y="2820692"/>
                  </a:lnTo>
                  <a:lnTo>
                    <a:pt x="2259592" y="2798276"/>
                  </a:lnTo>
                  <a:lnTo>
                    <a:pt x="2298467" y="2774705"/>
                  </a:lnTo>
                  <a:lnTo>
                    <a:pt x="2336561" y="2750003"/>
                  </a:lnTo>
                  <a:lnTo>
                    <a:pt x="2373849" y="2724193"/>
                  </a:lnTo>
                  <a:lnTo>
                    <a:pt x="2410309" y="2697298"/>
                  </a:lnTo>
                  <a:lnTo>
                    <a:pt x="2445918" y="2669342"/>
                  </a:lnTo>
                  <a:lnTo>
                    <a:pt x="2480651" y="2640347"/>
                  </a:lnTo>
                  <a:lnTo>
                    <a:pt x="2514487" y="2610338"/>
                  </a:lnTo>
                  <a:lnTo>
                    <a:pt x="2547400" y="2579337"/>
                  </a:lnTo>
                  <a:lnTo>
                    <a:pt x="2579369" y="2547368"/>
                  </a:lnTo>
                  <a:lnTo>
                    <a:pt x="2610369" y="2514454"/>
                  </a:lnTo>
                  <a:lnTo>
                    <a:pt x="2640378" y="2480619"/>
                  </a:lnTo>
                  <a:lnTo>
                    <a:pt x="2669372" y="2445885"/>
                  </a:lnTo>
                  <a:lnTo>
                    <a:pt x="2697328" y="2410276"/>
                  </a:lnTo>
                  <a:lnTo>
                    <a:pt x="2724223" y="2373816"/>
                  </a:lnTo>
                  <a:lnTo>
                    <a:pt x="2750033" y="2336527"/>
                  </a:lnTo>
                  <a:lnTo>
                    <a:pt x="2774734" y="2298433"/>
                  </a:lnTo>
                  <a:lnTo>
                    <a:pt x="2798305" y="2259557"/>
                  </a:lnTo>
                  <a:lnTo>
                    <a:pt x="2820721" y="2219923"/>
                  </a:lnTo>
                  <a:lnTo>
                    <a:pt x="2841958" y="2179554"/>
                  </a:lnTo>
                  <a:lnTo>
                    <a:pt x="2861995" y="2138473"/>
                  </a:lnTo>
                  <a:lnTo>
                    <a:pt x="2880807" y="2096703"/>
                  </a:lnTo>
                  <a:lnTo>
                    <a:pt x="2898371" y="2054268"/>
                  </a:lnTo>
                  <a:lnTo>
                    <a:pt x="2914664" y="2011192"/>
                  </a:lnTo>
                  <a:lnTo>
                    <a:pt x="2929662" y="1967496"/>
                  </a:lnTo>
                  <a:lnTo>
                    <a:pt x="2943343" y="1923206"/>
                  </a:lnTo>
                  <a:lnTo>
                    <a:pt x="2955682" y="1878343"/>
                  </a:lnTo>
                  <a:lnTo>
                    <a:pt x="2966657" y="1832932"/>
                  </a:lnTo>
                  <a:lnTo>
                    <a:pt x="2976244" y="1786995"/>
                  </a:lnTo>
                  <a:lnTo>
                    <a:pt x="2984421" y="1740556"/>
                  </a:lnTo>
                  <a:lnTo>
                    <a:pt x="2991163" y="1693639"/>
                  </a:lnTo>
                  <a:lnTo>
                    <a:pt x="2996447" y="1646266"/>
                  </a:lnTo>
                  <a:lnTo>
                    <a:pt x="3000250" y="1598461"/>
                  </a:lnTo>
                  <a:lnTo>
                    <a:pt x="3002549" y="1550247"/>
                  </a:lnTo>
                  <a:lnTo>
                    <a:pt x="3003321" y="1501648"/>
                  </a:lnTo>
                  <a:lnTo>
                    <a:pt x="3002549" y="1453048"/>
                  </a:lnTo>
                  <a:lnTo>
                    <a:pt x="3000250" y="1404834"/>
                  </a:lnTo>
                  <a:lnTo>
                    <a:pt x="2996447" y="1357029"/>
                  </a:lnTo>
                  <a:lnTo>
                    <a:pt x="2991163" y="1309656"/>
                  </a:lnTo>
                  <a:lnTo>
                    <a:pt x="2984421" y="1262739"/>
                  </a:lnTo>
                  <a:lnTo>
                    <a:pt x="2976244" y="1216300"/>
                  </a:lnTo>
                  <a:lnTo>
                    <a:pt x="2966657" y="1170363"/>
                  </a:lnTo>
                  <a:lnTo>
                    <a:pt x="2955682" y="1124952"/>
                  </a:lnTo>
                  <a:lnTo>
                    <a:pt x="2943343" y="1080089"/>
                  </a:lnTo>
                  <a:lnTo>
                    <a:pt x="2929662" y="1035799"/>
                  </a:lnTo>
                  <a:lnTo>
                    <a:pt x="2914664" y="992103"/>
                  </a:lnTo>
                  <a:lnTo>
                    <a:pt x="2898371" y="949027"/>
                  </a:lnTo>
                  <a:lnTo>
                    <a:pt x="2880807" y="906592"/>
                  </a:lnTo>
                  <a:lnTo>
                    <a:pt x="2861995" y="864822"/>
                  </a:lnTo>
                  <a:lnTo>
                    <a:pt x="2841958" y="823741"/>
                  </a:lnTo>
                  <a:lnTo>
                    <a:pt x="2820721" y="783372"/>
                  </a:lnTo>
                  <a:lnTo>
                    <a:pt x="2798305" y="743738"/>
                  </a:lnTo>
                  <a:lnTo>
                    <a:pt x="2774734" y="704862"/>
                  </a:lnTo>
                  <a:lnTo>
                    <a:pt x="2750033" y="666768"/>
                  </a:lnTo>
                  <a:lnTo>
                    <a:pt x="2724223" y="629479"/>
                  </a:lnTo>
                  <a:lnTo>
                    <a:pt x="2697328" y="593019"/>
                  </a:lnTo>
                  <a:lnTo>
                    <a:pt x="2669372" y="557410"/>
                  </a:lnTo>
                  <a:lnTo>
                    <a:pt x="2640378" y="522676"/>
                  </a:lnTo>
                  <a:lnTo>
                    <a:pt x="2610369" y="488841"/>
                  </a:lnTo>
                  <a:lnTo>
                    <a:pt x="2579369" y="455927"/>
                  </a:lnTo>
                  <a:lnTo>
                    <a:pt x="2547400" y="423958"/>
                  </a:lnTo>
                  <a:lnTo>
                    <a:pt x="2514487" y="392957"/>
                  </a:lnTo>
                  <a:lnTo>
                    <a:pt x="2480651" y="362948"/>
                  </a:lnTo>
                  <a:lnTo>
                    <a:pt x="2445918" y="333953"/>
                  </a:lnTo>
                  <a:lnTo>
                    <a:pt x="2410309" y="305997"/>
                  </a:lnTo>
                  <a:lnTo>
                    <a:pt x="2373849" y="279102"/>
                  </a:lnTo>
                  <a:lnTo>
                    <a:pt x="2336561" y="253292"/>
                  </a:lnTo>
                  <a:lnTo>
                    <a:pt x="2298467" y="228590"/>
                  </a:lnTo>
                  <a:lnTo>
                    <a:pt x="2259592" y="205019"/>
                  </a:lnTo>
                  <a:lnTo>
                    <a:pt x="2219958" y="182603"/>
                  </a:lnTo>
                  <a:lnTo>
                    <a:pt x="2179589" y="161365"/>
                  </a:lnTo>
                  <a:lnTo>
                    <a:pt x="2138508" y="141328"/>
                  </a:lnTo>
                  <a:lnTo>
                    <a:pt x="2096739" y="122516"/>
                  </a:lnTo>
                  <a:lnTo>
                    <a:pt x="2054305" y="104951"/>
                  </a:lnTo>
                  <a:lnTo>
                    <a:pt x="2011228" y="88658"/>
                  </a:lnTo>
                  <a:lnTo>
                    <a:pt x="1967533" y="73660"/>
                  </a:lnTo>
                  <a:lnTo>
                    <a:pt x="1923243" y="59979"/>
                  </a:lnTo>
                  <a:lnTo>
                    <a:pt x="1878380" y="47639"/>
                  </a:lnTo>
                  <a:lnTo>
                    <a:pt x="1832969" y="36664"/>
                  </a:lnTo>
                  <a:lnTo>
                    <a:pt x="1787033" y="27077"/>
                  </a:lnTo>
                  <a:lnTo>
                    <a:pt x="1740594" y="18900"/>
                  </a:lnTo>
                  <a:lnTo>
                    <a:pt x="1693677" y="12158"/>
                  </a:lnTo>
                  <a:lnTo>
                    <a:pt x="1646304" y="6874"/>
                  </a:lnTo>
                  <a:lnTo>
                    <a:pt x="1598499" y="3070"/>
                  </a:lnTo>
                  <a:lnTo>
                    <a:pt x="1550285" y="771"/>
                  </a:lnTo>
                  <a:lnTo>
                    <a:pt x="1501686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1241158" y="3056089"/>
              <a:ext cx="1370965" cy="910590"/>
            </a:xfrm>
            <a:custGeom>
              <a:avLst/>
              <a:gdLst/>
              <a:ahLst/>
              <a:cxnLst/>
              <a:rect l="l" t="t" r="r" b="b"/>
              <a:pathLst>
                <a:path w="1370964" h="910589">
                  <a:moveTo>
                    <a:pt x="836599" y="158394"/>
                  </a:moveTo>
                  <a:lnTo>
                    <a:pt x="825893" y="90017"/>
                  </a:lnTo>
                  <a:lnTo>
                    <a:pt x="794207" y="42519"/>
                  </a:lnTo>
                  <a:lnTo>
                    <a:pt x="744143" y="8750"/>
                  </a:lnTo>
                  <a:lnTo>
                    <a:pt x="673481" y="0"/>
                  </a:lnTo>
                  <a:lnTo>
                    <a:pt x="645299" y="5511"/>
                  </a:lnTo>
                  <a:lnTo>
                    <a:pt x="601040" y="27838"/>
                  </a:lnTo>
                  <a:lnTo>
                    <a:pt x="569137" y="61048"/>
                  </a:lnTo>
                  <a:lnTo>
                    <a:pt x="547624" y="107264"/>
                  </a:lnTo>
                  <a:lnTo>
                    <a:pt x="543166" y="135013"/>
                  </a:lnTo>
                  <a:lnTo>
                    <a:pt x="548170" y="187439"/>
                  </a:lnTo>
                  <a:lnTo>
                    <a:pt x="568502" y="231165"/>
                  </a:lnTo>
                  <a:lnTo>
                    <a:pt x="600951" y="264502"/>
                  </a:lnTo>
                  <a:lnTo>
                    <a:pt x="642302" y="285813"/>
                  </a:lnTo>
                  <a:lnTo>
                    <a:pt x="689343" y="293446"/>
                  </a:lnTo>
                  <a:lnTo>
                    <a:pt x="734314" y="286816"/>
                  </a:lnTo>
                  <a:lnTo>
                    <a:pt x="773569" y="267906"/>
                  </a:lnTo>
                  <a:lnTo>
                    <a:pt x="805053" y="238798"/>
                  </a:lnTo>
                  <a:lnTo>
                    <a:pt x="826744" y="201599"/>
                  </a:lnTo>
                  <a:lnTo>
                    <a:pt x="836599" y="158394"/>
                  </a:lnTo>
                  <a:close/>
                </a:path>
                <a:path w="1370964" h="910589">
                  <a:moveTo>
                    <a:pt x="1370711" y="906741"/>
                  </a:moveTo>
                  <a:lnTo>
                    <a:pt x="1365453" y="904976"/>
                  </a:lnTo>
                  <a:lnTo>
                    <a:pt x="1329131" y="869569"/>
                  </a:lnTo>
                  <a:lnTo>
                    <a:pt x="1293952" y="836244"/>
                  </a:lnTo>
                  <a:lnTo>
                    <a:pt x="1258557" y="803389"/>
                  </a:lnTo>
                  <a:lnTo>
                    <a:pt x="1151191" y="704850"/>
                  </a:lnTo>
                  <a:lnTo>
                    <a:pt x="1143571" y="697026"/>
                  </a:lnTo>
                  <a:lnTo>
                    <a:pt x="1135138" y="688073"/>
                  </a:lnTo>
                  <a:lnTo>
                    <a:pt x="1126528" y="680339"/>
                  </a:lnTo>
                  <a:lnTo>
                    <a:pt x="1119797" y="676871"/>
                  </a:lnTo>
                  <a:lnTo>
                    <a:pt x="1118755" y="676338"/>
                  </a:lnTo>
                  <a:lnTo>
                    <a:pt x="1118362" y="676135"/>
                  </a:lnTo>
                  <a:lnTo>
                    <a:pt x="1103109" y="674471"/>
                  </a:lnTo>
                  <a:lnTo>
                    <a:pt x="1086256" y="674662"/>
                  </a:lnTo>
                  <a:lnTo>
                    <a:pt x="1069022" y="675576"/>
                  </a:lnTo>
                  <a:lnTo>
                    <a:pt x="1052664" y="676135"/>
                  </a:lnTo>
                  <a:lnTo>
                    <a:pt x="953135" y="676338"/>
                  </a:lnTo>
                  <a:lnTo>
                    <a:pt x="453148" y="676135"/>
                  </a:lnTo>
                  <a:lnTo>
                    <a:pt x="488238" y="609854"/>
                  </a:lnTo>
                  <a:lnTo>
                    <a:pt x="505726" y="576618"/>
                  </a:lnTo>
                  <a:lnTo>
                    <a:pt x="523062" y="543242"/>
                  </a:lnTo>
                  <a:lnTo>
                    <a:pt x="524154" y="575627"/>
                  </a:lnTo>
                  <a:lnTo>
                    <a:pt x="524230" y="609854"/>
                  </a:lnTo>
                  <a:lnTo>
                    <a:pt x="524103" y="676135"/>
                  </a:lnTo>
                  <a:lnTo>
                    <a:pt x="915885" y="676135"/>
                  </a:lnTo>
                  <a:lnTo>
                    <a:pt x="904100" y="676071"/>
                  </a:lnTo>
                  <a:lnTo>
                    <a:pt x="855662" y="675093"/>
                  </a:lnTo>
                  <a:lnTo>
                    <a:pt x="855662" y="543242"/>
                  </a:lnTo>
                  <a:lnTo>
                    <a:pt x="855535" y="532866"/>
                  </a:lnTo>
                  <a:lnTo>
                    <a:pt x="855154" y="523722"/>
                  </a:lnTo>
                  <a:lnTo>
                    <a:pt x="854303" y="511035"/>
                  </a:lnTo>
                  <a:lnTo>
                    <a:pt x="854138" y="499046"/>
                  </a:lnTo>
                  <a:lnTo>
                    <a:pt x="855662" y="489038"/>
                  </a:lnTo>
                  <a:lnTo>
                    <a:pt x="859510" y="483146"/>
                  </a:lnTo>
                  <a:lnTo>
                    <a:pt x="865873" y="477596"/>
                  </a:lnTo>
                  <a:lnTo>
                    <a:pt x="872693" y="472465"/>
                  </a:lnTo>
                  <a:lnTo>
                    <a:pt x="877887" y="467779"/>
                  </a:lnTo>
                  <a:lnTo>
                    <a:pt x="894219" y="446824"/>
                  </a:lnTo>
                  <a:lnTo>
                    <a:pt x="909929" y="424802"/>
                  </a:lnTo>
                  <a:lnTo>
                    <a:pt x="925512" y="402209"/>
                  </a:lnTo>
                  <a:lnTo>
                    <a:pt x="941463" y="379539"/>
                  </a:lnTo>
                  <a:lnTo>
                    <a:pt x="973251" y="335826"/>
                  </a:lnTo>
                  <a:lnTo>
                    <a:pt x="976312" y="331660"/>
                  </a:lnTo>
                  <a:lnTo>
                    <a:pt x="1103515" y="159473"/>
                  </a:lnTo>
                  <a:lnTo>
                    <a:pt x="1112418" y="148094"/>
                  </a:lnTo>
                  <a:lnTo>
                    <a:pt x="1121308" y="136563"/>
                  </a:lnTo>
                  <a:lnTo>
                    <a:pt x="1128725" y="124790"/>
                  </a:lnTo>
                  <a:lnTo>
                    <a:pt x="1133182" y="112687"/>
                  </a:lnTo>
                  <a:lnTo>
                    <a:pt x="1129322" y="72097"/>
                  </a:lnTo>
                  <a:lnTo>
                    <a:pt x="1105496" y="43929"/>
                  </a:lnTo>
                  <a:lnTo>
                    <a:pt x="1070876" y="32067"/>
                  </a:lnTo>
                  <a:lnTo>
                    <a:pt x="1034656" y="40411"/>
                  </a:lnTo>
                  <a:lnTo>
                    <a:pt x="1018159" y="53568"/>
                  </a:lnTo>
                  <a:lnTo>
                    <a:pt x="1002817" y="71335"/>
                  </a:lnTo>
                  <a:lnTo>
                    <a:pt x="988555" y="90919"/>
                  </a:lnTo>
                  <a:lnTo>
                    <a:pt x="975347" y="109524"/>
                  </a:lnTo>
                  <a:lnTo>
                    <a:pt x="947635" y="147256"/>
                  </a:lnTo>
                  <a:lnTo>
                    <a:pt x="867537" y="257746"/>
                  </a:lnTo>
                  <a:lnTo>
                    <a:pt x="839774" y="295567"/>
                  </a:lnTo>
                  <a:lnTo>
                    <a:pt x="833120" y="304952"/>
                  </a:lnTo>
                  <a:lnTo>
                    <a:pt x="825119" y="316026"/>
                  </a:lnTo>
                  <a:lnTo>
                    <a:pt x="817029" y="325628"/>
                  </a:lnTo>
                  <a:lnTo>
                    <a:pt x="810107" y="330619"/>
                  </a:lnTo>
                  <a:lnTo>
                    <a:pt x="802335" y="331660"/>
                  </a:lnTo>
                  <a:lnTo>
                    <a:pt x="793000" y="331546"/>
                  </a:lnTo>
                  <a:lnTo>
                    <a:pt x="782942" y="330962"/>
                  </a:lnTo>
                  <a:lnTo>
                    <a:pt x="773023" y="330619"/>
                  </a:lnTo>
                  <a:lnTo>
                    <a:pt x="584479" y="330619"/>
                  </a:lnTo>
                  <a:lnTo>
                    <a:pt x="546722" y="329628"/>
                  </a:lnTo>
                  <a:lnTo>
                    <a:pt x="527532" y="329819"/>
                  </a:lnTo>
                  <a:lnTo>
                    <a:pt x="490080" y="339305"/>
                  </a:lnTo>
                  <a:lnTo>
                    <a:pt x="352463" y="581304"/>
                  </a:lnTo>
                  <a:lnTo>
                    <a:pt x="326936" y="629158"/>
                  </a:lnTo>
                  <a:lnTo>
                    <a:pt x="301650" y="676135"/>
                  </a:lnTo>
                  <a:lnTo>
                    <a:pt x="289623" y="676871"/>
                  </a:lnTo>
                  <a:lnTo>
                    <a:pt x="276237" y="675767"/>
                  </a:lnTo>
                  <a:lnTo>
                    <a:pt x="262585" y="674852"/>
                  </a:lnTo>
                  <a:lnTo>
                    <a:pt x="249732" y="676135"/>
                  </a:lnTo>
                  <a:lnTo>
                    <a:pt x="242239" y="680402"/>
                  </a:lnTo>
                  <a:lnTo>
                    <a:pt x="233845" y="688174"/>
                  </a:lnTo>
                  <a:lnTo>
                    <a:pt x="225450" y="697103"/>
                  </a:lnTo>
                  <a:lnTo>
                    <a:pt x="217970" y="704850"/>
                  </a:lnTo>
                  <a:lnTo>
                    <a:pt x="176669" y="743534"/>
                  </a:lnTo>
                  <a:lnTo>
                    <a:pt x="53594" y="857072"/>
                  </a:lnTo>
                  <a:lnTo>
                    <a:pt x="13538" y="895146"/>
                  </a:lnTo>
                  <a:lnTo>
                    <a:pt x="8902" y="899668"/>
                  </a:lnTo>
                  <a:lnTo>
                    <a:pt x="0" y="905230"/>
                  </a:lnTo>
                  <a:lnTo>
                    <a:pt x="1879" y="910018"/>
                  </a:lnTo>
                  <a:lnTo>
                    <a:pt x="1368348" y="910018"/>
                  </a:lnTo>
                  <a:lnTo>
                    <a:pt x="1370711" y="9067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183100" y="4162779"/>
            <a:ext cx="1604645" cy="8896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6540" marR="5080" indent="-244475">
              <a:lnSpc>
                <a:spcPct val="101299"/>
              </a:lnSpc>
              <a:spcBef>
                <a:spcPts val="90"/>
              </a:spcBef>
            </a:pPr>
            <a:r>
              <a:rPr sz="2800" b="0" spc="15" dirty="0">
                <a:solidFill>
                  <a:srgbClr val="FFFFFF"/>
                </a:solidFill>
                <a:latin typeface="Whitney"/>
                <a:cs typeface="Whitney"/>
              </a:rPr>
              <a:t>Asis</a:t>
            </a:r>
            <a:r>
              <a:rPr sz="2800" b="0" spc="-5" dirty="0">
                <a:solidFill>
                  <a:srgbClr val="FFFFFF"/>
                </a:solidFill>
                <a:latin typeface="Whitney"/>
                <a:cs typeface="Whitney"/>
              </a:rPr>
              <a:t>t</a:t>
            </a:r>
            <a:r>
              <a:rPr sz="2800" b="0" spc="10" dirty="0">
                <a:solidFill>
                  <a:srgbClr val="FFFFFF"/>
                </a:solidFill>
                <a:latin typeface="Whitney"/>
                <a:cs typeface="Whitney"/>
              </a:rPr>
              <a:t>encia  escolar</a:t>
            </a:r>
            <a:endParaRPr sz="2800" dirty="0">
              <a:latin typeface="Whitney"/>
              <a:cs typeface="Whitney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38819" y="2304765"/>
            <a:ext cx="577278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b="1" spc="-5" dirty="0">
                <a:solidFill>
                  <a:srgbClr val="231F20"/>
                </a:solidFill>
                <a:latin typeface="Whitney"/>
                <a:cs typeface="Whitney"/>
              </a:rPr>
              <a:t>INDICADORES</a:t>
            </a:r>
            <a:r>
              <a:rPr sz="19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1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9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1" spc="-15" dirty="0">
                <a:solidFill>
                  <a:srgbClr val="231F20"/>
                </a:solidFill>
                <a:latin typeface="Whitney"/>
                <a:cs typeface="Whitney"/>
              </a:rPr>
              <a:t>DESARROLLO</a:t>
            </a:r>
            <a:r>
              <a:rPr sz="19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1" spc="-5" dirty="0">
                <a:solidFill>
                  <a:srgbClr val="231F20"/>
                </a:solidFill>
                <a:latin typeface="Whitney"/>
                <a:cs typeface="Whitney"/>
              </a:rPr>
              <a:t>PERSONAL</a:t>
            </a:r>
            <a:r>
              <a:rPr sz="1900" b="1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1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19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1" spc="-5" dirty="0">
                <a:solidFill>
                  <a:srgbClr val="231F20"/>
                </a:solidFill>
                <a:latin typeface="Whitney"/>
                <a:cs typeface="Whitney"/>
              </a:rPr>
              <a:t>SOCIAL</a:t>
            </a:r>
            <a:endParaRPr sz="1900" dirty="0">
              <a:latin typeface="Whitney"/>
              <a:cs typeface="Whitney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87300" y="3356053"/>
            <a:ext cx="5507990" cy="120713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900" b="0" dirty="0">
                <a:solidFill>
                  <a:srgbClr val="231F20"/>
                </a:solidFill>
                <a:latin typeface="Whitney"/>
                <a:cs typeface="Whitney"/>
              </a:rPr>
              <a:t>Están</a:t>
            </a:r>
            <a:r>
              <a:rPr sz="19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19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0" dirty="0">
                <a:solidFill>
                  <a:srgbClr val="231F20"/>
                </a:solidFill>
                <a:latin typeface="Whitney"/>
                <a:cs typeface="Whitney"/>
              </a:rPr>
              <a:t>situación</a:t>
            </a:r>
            <a:r>
              <a:rPr sz="19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9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1" spc="-5" dirty="0">
                <a:solidFill>
                  <a:srgbClr val="231F20"/>
                </a:solidFill>
                <a:latin typeface="Whitney"/>
                <a:cs typeface="Whitney"/>
              </a:rPr>
              <a:t>Ausentismo Crónico:</a:t>
            </a:r>
            <a:endParaRPr sz="1900" dirty="0">
              <a:latin typeface="Whitney"/>
              <a:cs typeface="Whitney"/>
            </a:endParaRPr>
          </a:p>
          <a:p>
            <a:pPr marL="469900" indent="-169545">
              <a:lnSpc>
                <a:spcPct val="100000"/>
              </a:lnSpc>
              <a:spcBef>
                <a:spcPts val="1080"/>
              </a:spcBef>
              <a:buClr>
                <a:srgbClr val="FBAE2B"/>
              </a:buClr>
              <a:buSzPct val="147368"/>
              <a:buFont typeface="Arial Narrow"/>
              <a:buChar char="•"/>
              <a:tabLst>
                <a:tab pos="469900" algn="l"/>
              </a:tabLst>
            </a:pPr>
            <a:r>
              <a:rPr sz="1900" b="0" spc="-5" dirty="0">
                <a:solidFill>
                  <a:srgbClr val="231F20"/>
                </a:solidFill>
                <a:latin typeface="Whitney"/>
                <a:cs typeface="Whitney"/>
              </a:rPr>
              <a:t>Estudiantes</a:t>
            </a:r>
            <a:r>
              <a:rPr sz="1900" b="0" dirty="0">
                <a:solidFill>
                  <a:srgbClr val="231F20"/>
                </a:solidFill>
                <a:latin typeface="Whitney"/>
                <a:cs typeface="Whitney"/>
              </a:rPr>
              <a:t> que </a:t>
            </a:r>
            <a:r>
              <a:rPr sz="1900" b="0" spc="-5" dirty="0">
                <a:solidFill>
                  <a:srgbClr val="231F20"/>
                </a:solidFill>
                <a:latin typeface="Whitney"/>
                <a:cs typeface="Whitney"/>
              </a:rPr>
              <a:t>presentan </a:t>
            </a:r>
            <a:r>
              <a:rPr sz="1900" b="1" spc="-5" dirty="0">
                <a:solidFill>
                  <a:srgbClr val="231F20"/>
                </a:solidFill>
                <a:latin typeface="Whitney"/>
                <a:cs typeface="Whitney"/>
              </a:rPr>
              <a:t>Inasistencia</a:t>
            </a:r>
            <a:r>
              <a:rPr sz="19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1" spc="-20" dirty="0">
                <a:solidFill>
                  <a:srgbClr val="231F20"/>
                </a:solidFill>
                <a:latin typeface="Whitney"/>
                <a:cs typeface="Whitney"/>
              </a:rPr>
              <a:t>Grave</a:t>
            </a:r>
            <a:endParaRPr sz="1900" dirty="0">
              <a:latin typeface="Whitney"/>
              <a:cs typeface="Whitney"/>
            </a:endParaRPr>
          </a:p>
          <a:p>
            <a:pPr marL="469900" indent="-169545">
              <a:lnSpc>
                <a:spcPct val="100000"/>
              </a:lnSpc>
              <a:spcBef>
                <a:spcPts val="1080"/>
              </a:spcBef>
              <a:buClr>
                <a:srgbClr val="FBAE2B"/>
              </a:buClr>
              <a:buSzPct val="147368"/>
              <a:buFont typeface="Arial Narrow"/>
              <a:buChar char="•"/>
              <a:tabLst>
                <a:tab pos="469900" algn="l"/>
              </a:tabLst>
            </a:pPr>
            <a:r>
              <a:rPr sz="1900" b="0" spc="-5" dirty="0">
                <a:solidFill>
                  <a:srgbClr val="231F20"/>
                </a:solidFill>
                <a:latin typeface="Whitney"/>
                <a:cs typeface="Whitney"/>
              </a:rPr>
              <a:t>Estudiantes</a:t>
            </a:r>
            <a:r>
              <a:rPr sz="1900" b="0" dirty="0">
                <a:solidFill>
                  <a:srgbClr val="231F20"/>
                </a:solidFill>
                <a:latin typeface="Whitney"/>
                <a:cs typeface="Whitney"/>
              </a:rPr>
              <a:t> que </a:t>
            </a:r>
            <a:r>
              <a:rPr sz="1900" b="0" spc="-5" dirty="0">
                <a:solidFill>
                  <a:srgbClr val="231F20"/>
                </a:solidFill>
                <a:latin typeface="Whitney"/>
                <a:cs typeface="Whitney"/>
              </a:rPr>
              <a:t>presentan </a:t>
            </a:r>
            <a:r>
              <a:rPr sz="1900" b="1" spc="-5" dirty="0">
                <a:solidFill>
                  <a:srgbClr val="231F20"/>
                </a:solidFill>
                <a:latin typeface="Whitney"/>
                <a:cs typeface="Whitney"/>
              </a:rPr>
              <a:t>Inasistencia</a:t>
            </a:r>
            <a:r>
              <a:rPr sz="19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900" b="1" spc="-10" dirty="0">
                <a:solidFill>
                  <a:srgbClr val="231F20"/>
                </a:solidFill>
                <a:latin typeface="Whitney"/>
                <a:cs typeface="Whitney"/>
              </a:rPr>
              <a:t>Reiterada</a:t>
            </a:r>
            <a:endParaRPr sz="19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0" y="2425737"/>
            <a:ext cx="7978140" cy="2446020"/>
          </a:xfrm>
          <a:custGeom>
            <a:avLst/>
            <a:gdLst/>
            <a:ahLst/>
            <a:cxnLst/>
            <a:rect l="l" t="t" r="r" b="b"/>
            <a:pathLst>
              <a:path w="7978140" h="2446020">
                <a:moveTo>
                  <a:pt x="2340013" y="1798320"/>
                </a:moveTo>
                <a:lnTo>
                  <a:pt x="0" y="1798320"/>
                </a:lnTo>
                <a:lnTo>
                  <a:pt x="0" y="2446020"/>
                </a:lnTo>
                <a:lnTo>
                  <a:pt x="2340013" y="2446020"/>
                </a:lnTo>
                <a:lnTo>
                  <a:pt x="2340013" y="1798320"/>
                </a:lnTo>
                <a:close/>
              </a:path>
              <a:path w="7978140" h="2446020">
                <a:moveTo>
                  <a:pt x="7809090" y="0"/>
                </a:moveTo>
                <a:lnTo>
                  <a:pt x="0" y="0"/>
                </a:lnTo>
                <a:lnTo>
                  <a:pt x="0" y="647700"/>
                </a:lnTo>
                <a:lnTo>
                  <a:pt x="7809090" y="647700"/>
                </a:lnTo>
                <a:lnTo>
                  <a:pt x="7809090" y="0"/>
                </a:lnTo>
                <a:close/>
              </a:path>
              <a:path w="7978140" h="2446020">
                <a:moveTo>
                  <a:pt x="7977657" y="899160"/>
                </a:moveTo>
                <a:lnTo>
                  <a:pt x="0" y="899160"/>
                </a:lnTo>
                <a:lnTo>
                  <a:pt x="0" y="1546860"/>
                </a:lnTo>
                <a:lnTo>
                  <a:pt x="7977657" y="1546860"/>
                </a:lnTo>
                <a:lnTo>
                  <a:pt x="7977657" y="89916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46349" y="2216182"/>
            <a:ext cx="7846695" cy="2722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5900" b="1" spc="-20" dirty="0">
                <a:solidFill>
                  <a:srgbClr val="FFFFFF"/>
                </a:solidFill>
                <a:latin typeface="Whitney"/>
                <a:cs typeface="Whitney"/>
              </a:rPr>
              <a:t>¿Qué </a:t>
            </a:r>
            <a:r>
              <a:rPr sz="5900" b="1" spc="-30" dirty="0">
                <a:solidFill>
                  <a:srgbClr val="FFFFFF"/>
                </a:solidFill>
                <a:latin typeface="Whitney"/>
                <a:cs typeface="Whitney"/>
              </a:rPr>
              <a:t>razones </a:t>
            </a:r>
            <a:r>
              <a:rPr sz="5900" b="1" dirty="0">
                <a:solidFill>
                  <a:srgbClr val="FFFFFF"/>
                </a:solidFill>
                <a:latin typeface="Whitney"/>
                <a:cs typeface="Whitney"/>
              </a:rPr>
              <a:t>tienen los </a:t>
            </a:r>
            <a:r>
              <a:rPr sz="5900" b="1" spc="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5900" b="1" spc="-5" dirty="0">
                <a:solidFill>
                  <a:srgbClr val="FFFFFF"/>
                </a:solidFill>
                <a:latin typeface="Whitney"/>
                <a:cs typeface="Whitney"/>
              </a:rPr>
              <a:t>estudiantes</a:t>
            </a:r>
            <a:r>
              <a:rPr sz="5900" b="1" spc="-2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5900" b="1" spc="-30" dirty="0">
                <a:solidFill>
                  <a:srgbClr val="FFFFFF"/>
                </a:solidFill>
                <a:latin typeface="Whitney"/>
                <a:cs typeface="Whitney"/>
              </a:rPr>
              <a:t>para</a:t>
            </a:r>
            <a:r>
              <a:rPr sz="5900" b="1" spc="-2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5900" b="1" spc="-15" dirty="0">
                <a:solidFill>
                  <a:srgbClr val="FFFFFF"/>
                </a:solidFill>
                <a:latin typeface="Whitney"/>
                <a:cs typeface="Whitney"/>
              </a:rPr>
              <a:t>faltar</a:t>
            </a:r>
            <a:r>
              <a:rPr sz="5900" b="1" spc="-2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5900" b="1" dirty="0">
                <a:solidFill>
                  <a:srgbClr val="FFFFFF"/>
                </a:solidFill>
                <a:latin typeface="Whitney"/>
                <a:cs typeface="Whitney"/>
              </a:rPr>
              <a:t>a </a:t>
            </a:r>
            <a:r>
              <a:rPr sz="5900" b="1" spc="-122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5900" b="1" spc="-35" dirty="0">
                <a:solidFill>
                  <a:srgbClr val="FFFFFF"/>
                </a:solidFill>
                <a:latin typeface="Whitney"/>
                <a:cs typeface="Whitney"/>
              </a:rPr>
              <a:t>clases?</a:t>
            </a:r>
            <a:endParaRPr sz="59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0" y="3180816"/>
            <a:ext cx="6814820" cy="1546860"/>
          </a:xfrm>
          <a:custGeom>
            <a:avLst/>
            <a:gdLst/>
            <a:ahLst/>
            <a:cxnLst/>
            <a:rect l="l" t="t" r="r" b="b"/>
            <a:pathLst>
              <a:path w="6814820" h="1546860">
                <a:moveTo>
                  <a:pt x="3767429" y="899160"/>
                </a:moveTo>
                <a:lnTo>
                  <a:pt x="0" y="899160"/>
                </a:lnTo>
                <a:lnTo>
                  <a:pt x="0" y="1546860"/>
                </a:lnTo>
                <a:lnTo>
                  <a:pt x="3767429" y="1546860"/>
                </a:lnTo>
                <a:lnTo>
                  <a:pt x="3767429" y="899160"/>
                </a:lnTo>
                <a:close/>
              </a:path>
              <a:path w="6814820" h="1546860">
                <a:moveTo>
                  <a:pt x="6814807" y="0"/>
                </a:moveTo>
                <a:lnTo>
                  <a:pt x="0" y="0"/>
                </a:lnTo>
                <a:lnTo>
                  <a:pt x="0" y="647700"/>
                </a:lnTo>
                <a:lnTo>
                  <a:pt x="6814807" y="647700"/>
                </a:lnTo>
                <a:lnTo>
                  <a:pt x="6814807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6349" y="2971256"/>
            <a:ext cx="6684009" cy="92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03755" algn="l"/>
                <a:tab pos="5367020" algn="l"/>
              </a:tabLst>
            </a:pPr>
            <a:r>
              <a:rPr sz="5900" dirty="0"/>
              <a:t>¡¡</a:t>
            </a:r>
            <a:r>
              <a:rPr sz="5900" spc="-10" dirty="0"/>
              <a:t>S</a:t>
            </a:r>
            <a:r>
              <a:rPr sz="5900" dirty="0"/>
              <a:t>ON	MUCHAS	LAS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46349" y="3870416"/>
            <a:ext cx="3793490" cy="92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900" b="1" dirty="0">
                <a:solidFill>
                  <a:srgbClr val="FFFFFF"/>
                </a:solidFill>
                <a:latin typeface="Whitney"/>
                <a:cs typeface="Whitney"/>
              </a:rPr>
              <a:t>RA</a:t>
            </a:r>
            <a:r>
              <a:rPr sz="5900" b="1" spc="-120" dirty="0">
                <a:solidFill>
                  <a:srgbClr val="FFFFFF"/>
                </a:solidFill>
                <a:latin typeface="Whitney"/>
                <a:cs typeface="Whitney"/>
              </a:rPr>
              <a:t>Z</a:t>
            </a:r>
            <a:r>
              <a:rPr sz="5900" b="1" dirty="0">
                <a:solidFill>
                  <a:srgbClr val="FFFFFF"/>
                </a:solidFill>
                <a:latin typeface="Whitney"/>
                <a:cs typeface="Whitney"/>
              </a:rPr>
              <a:t>ONES!!</a:t>
            </a:r>
            <a:endParaRPr sz="59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4204" y="163455"/>
            <a:ext cx="9630410" cy="7446009"/>
            <a:chOff x="214204" y="163455"/>
            <a:chExt cx="9630410" cy="7446009"/>
          </a:xfrm>
        </p:grpSpPr>
        <p:sp>
          <p:nvSpPr>
            <p:cNvPr id="3" name="object 3"/>
            <p:cNvSpPr/>
            <p:nvPr/>
          </p:nvSpPr>
          <p:spPr>
            <a:xfrm>
              <a:off x="1160145" y="967549"/>
              <a:ext cx="7738109" cy="708660"/>
            </a:xfrm>
            <a:custGeom>
              <a:avLst/>
              <a:gdLst/>
              <a:ahLst/>
              <a:cxnLst/>
              <a:rect l="l" t="t" r="r" b="b"/>
              <a:pathLst>
                <a:path w="7738109" h="708660">
                  <a:moveTo>
                    <a:pt x="5158727" y="0"/>
                  </a:moveTo>
                  <a:lnTo>
                    <a:pt x="2579370" y="0"/>
                  </a:lnTo>
                  <a:lnTo>
                    <a:pt x="0" y="0"/>
                  </a:lnTo>
                  <a:lnTo>
                    <a:pt x="0" y="708253"/>
                  </a:lnTo>
                  <a:lnTo>
                    <a:pt x="2579370" y="708253"/>
                  </a:lnTo>
                  <a:lnTo>
                    <a:pt x="5158727" y="708253"/>
                  </a:lnTo>
                  <a:lnTo>
                    <a:pt x="5158727" y="0"/>
                  </a:lnTo>
                  <a:close/>
                </a:path>
                <a:path w="7738109" h="708660">
                  <a:moveTo>
                    <a:pt x="7738110" y="0"/>
                  </a:moveTo>
                  <a:lnTo>
                    <a:pt x="5158740" y="0"/>
                  </a:lnTo>
                  <a:lnTo>
                    <a:pt x="5158740" y="708253"/>
                  </a:lnTo>
                  <a:lnTo>
                    <a:pt x="7738110" y="708253"/>
                  </a:lnTo>
                  <a:lnTo>
                    <a:pt x="7738110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1153800" y="961200"/>
              <a:ext cx="2585720" cy="12700"/>
            </a:xfrm>
            <a:custGeom>
              <a:avLst/>
              <a:gdLst/>
              <a:ahLst/>
              <a:cxnLst/>
              <a:rect l="l" t="t" r="r" b="b"/>
              <a:pathLst>
                <a:path w="2585720" h="12700">
                  <a:moveTo>
                    <a:pt x="0" y="12700"/>
                  </a:moveTo>
                  <a:lnTo>
                    <a:pt x="2585720" y="12700"/>
                  </a:lnTo>
                  <a:lnTo>
                    <a:pt x="258572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1160150" y="973896"/>
              <a:ext cx="0" cy="702310"/>
            </a:xfrm>
            <a:custGeom>
              <a:avLst/>
              <a:gdLst/>
              <a:ahLst/>
              <a:cxnLst/>
              <a:rect l="l" t="t" r="r" b="b"/>
              <a:pathLst>
                <a:path h="702310">
                  <a:moveTo>
                    <a:pt x="0" y="70190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3739516" y="961200"/>
              <a:ext cx="2579370" cy="12700"/>
            </a:xfrm>
            <a:custGeom>
              <a:avLst/>
              <a:gdLst/>
              <a:ahLst/>
              <a:cxnLst/>
              <a:rect l="l" t="t" r="r" b="b"/>
              <a:pathLst>
                <a:path w="2579370" h="12700">
                  <a:moveTo>
                    <a:pt x="0" y="12700"/>
                  </a:moveTo>
                  <a:lnTo>
                    <a:pt x="2579370" y="12700"/>
                  </a:lnTo>
                  <a:lnTo>
                    <a:pt x="257937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3739516" y="973896"/>
              <a:ext cx="0" cy="699135"/>
            </a:xfrm>
            <a:custGeom>
              <a:avLst/>
              <a:gdLst/>
              <a:ahLst/>
              <a:cxnLst/>
              <a:rect l="l" t="t" r="r" b="b"/>
              <a:pathLst>
                <a:path h="699135">
                  <a:moveTo>
                    <a:pt x="0" y="69872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6318883" y="961200"/>
              <a:ext cx="2585720" cy="12700"/>
            </a:xfrm>
            <a:custGeom>
              <a:avLst/>
              <a:gdLst/>
              <a:ahLst/>
              <a:cxnLst/>
              <a:rect l="l" t="t" r="r" b="b"/>
              <a:pathLst>
                <a:path w="2585720" h="12700">
                  <a:moveTo>
                    <a:pt x="0" y="12700"/>
                  </a:moveTo>
                  <a:lnTo>
                    <a:pt x="2585720" y="12700"/>
                  </a:lnTo>
                  <a:lnTo>
                    <a:pt x="258572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6318883" y="973896"/>
              <a:ext cx="0" cy="699135"/>
            </a:xfrm>
            <a:custGeom>
              <a:avLst/>
              <a:gdLst/>
              <a:ahLst/>
              <a:cxnLst/>
              <a:rect l="l" t="t" r="r" b="b"/>
              <a:pathLst>
                <a:path h="699135">
                  <a:moveTo>
                    <a:pt x="0" y="698728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898249" y="973896"/>
              <a:ext cx="0" cy="702310"/>
            </a:xfrm>
            <a:custGeom>
              <a:avLst/>
              <a:gdLst/>
              <a:ahLst/>
              <a:cxnLst/>
              <a:rect l="l" t="t" r="r" b="b"/>
              <a:pathLst>
                <a:path h="702310">
                  <a:moveTo>
                    <a:pt x="0" y="70190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160150" y="1675800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3739516" y="1678975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6318883" y="1678975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8898249" y="1675800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1160150" y="2259530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6" name="object 16"/>
            <p:cNvSpPr/>
            <p:nvPr/>
          </p:nvSpPr>
          <p:spPr>
            <a:xfrm>
              <a:off x="3739516" y="2262705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6318883" y="2262705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8898249" y="2259530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1160150" y="2843259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3739516" y="2846434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6318883" y="2846434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2" name="object 22"/>
            <p:cNvSpPr/>
            <p:nvPr/>
          </p:nvSpPr>
          <p:spPr>
            <a:xfrm>
              <a:off x="8898249" y="2843259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3" name="object 23"/>
            <p:cNvSpPr/>
            <p:nvPr/>
          </p:nvSpPr>
          <p:spPr>
            <a:xfrm>
              <a:off x="1160150" y="3426989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3739516" y="3430164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5" name="object 25"/>
            <p:cNvSpPr/>
            <p:nvPr/>
          </p:nvSpPr>
          <p:spPr>
            <a:xfrm>
              <a:off x="6318883" y="3430164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6" name="object 26"/>
            <p:cNvSpPr/>
            <p:nvPr/>
          </p:nvSpPr>
          <p:spPr>
            <a:xfrm>
              <a:off x="8898249" y="3426989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1160150" y="4010719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3739516" y="4013894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6318883" y="4013894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8898249" y="4010719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1" name="object 31"/>
            <p:cNvSpPr/>
            <p:nvPr/>
          </p:nvSpPr>
          <p:spPr>
            <a:xfrm>
              <a:off x="1160150" y="4594449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2" name="object 32"/>
            <p:cNvSpPr/>
            <p:nvPr/>
          </p:nvSpPr>
          <p:spPr>
            <a:xfrm>
              <a:off x="3739516" y="4597624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3" name="object 33"/>
            <p:cNvSpPr/>
            <p:nvPr/>
          </p:nvSpPr>
          <p:spPr>
            <a:xfrm>
              <a:off x="6318883" y="4597624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4" name="object 34"/>
            <p:cNvSpPr/>
            <p:nvPr/>
          </p:nvSpPr>
          <p:spPr>
            <a:xfrm>
              <a:off x="8898249" y="4594449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5" name="object 35"/>
            <p:cNvSpPr/>
            <p:nvPr/>
          </p:nvSpPr>
          <p:spPr>
            <a:xfrm>
              <a:off x="1160150" y="5178179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3739516" y="5181354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7" name="object 37"/>
            <p:cNvSpPr/>
            <p:nvPr/>
          </p:nvSpPr>
          <p:spPr>
            <a:xfrm>
              <a:off x="6318883" y="5181354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8" name="object 38"/>
            <p:cNvSpPr/>
            <p:nvPr/>
          </p:nvSpPr>
          <p:spPr>
            <a:xfrm>
              <a:off x="8898249" y="5178179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9" name="object 39"/>
            <p:cNvSpPr/>
            <p:nvPr/>
          </p:nvSpPr>
          <p:spPr>
            <a:xfrm>
              <a:off x="1160150" y="5761910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0" name="object 40"/>
            <p:cNvSpPr/>
            <p:nvPr/>
          </p:nvSpPr>
          <p:spPr>
            <a:xfrm>
              <a:off x="3739516" y="5765085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1" name="object 41"/>
            <p:cNvSpPr/>
            <p:nvPr/>
          </p:nvSpPr>
          <p:spPr>
            <a:xfrm>
              <a:off x="6318883" y="5765085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2" name="object 42"/>
            <p:cNvSpPr/>
            <p:nvPr/>
          </p:nvSpPr>
          <p:spPr>
            <a:xfrm>
              <a:off x="8898249" y="5761910"/>
              <a:ext cx="0" cy="584200"/>
            </a:xfrm>
            <a:custGeom>
              <a:avLst/>
              <a:gdLst/>
              <a:ahLst/>
              <a:cxnLst/>
              <a:rect l="l" t="t" r="r" b="b"/>
              <a:pathLst>
                <a:path h="584200">
                  <a:moveTo>
                    <a:pt x="0" y="58373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3" name="object 43"/>
            <p:cNvSpPr/>
            <p:nvPr/>
          </p:nvSpPr>
          <p:spPr>
            <a:xfrm>
              <a:off x="1160150" y="6345640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4" name="object 44"/>
            <p:cNvSpPr/>
            <p:nvPr/>
          </p:nvSpPr>
          <p:spPr>
            <a:xfrm>
              <a:off x="3739516" y="6348815"/>
              <a:ext cx="0" cy="574675"/>
            </a:xfrm>
            <a:custGeom>
              <a:avLst/>
              <a:gdLst/>
              <a:ahLst/>
              <a:cxnLst/>
              <a:rect l="l" t="t" r="r" b="b"/>
              <a:pathLst>
                <a:path h="574675">
                  <a:moveTo>
                    <a:pt x="0" y="574205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5" name="object 45"/>
            <p:cNvSpPr/>
            <p:nvPr/>
          </p:nvSpPr>
          <p:spPr>
            <a:xfrm>
              <a:off x="6318883" y="6348815"/>
              <a:ext cx="0" cy="574675"/>
            </a:xfrm>
            <a:custGeom>
              <a:avLst/>
              <a:gdLst/>
              <a:ahLst/>
              <a:cxnLst/>
              <a:rect l="l" t="t" r="r" b="b"/>
              <a:pathLst>
                <a:path h="574675">
                  <a:moveTo>
                    <a:pt x="0" y="574205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6" name="object 46"/>
            <p:cNvSpPr/>
            <p:nvPr/>
          </p:nvSpPr>
          <p:spPr>
            <a:xfrm>
              <a:off x="8898249" y="6345640"/>
              <a:ext cx="0" cy="577850"/>
            </a:xfrm>
            <a:custGeom>
              <a:avLst/>
              <a:gdLst/>
              <a:ahLst/>
              <a:cxnLst/>
              <a:rect l="l" t="t" r="r" b="b"/>
              <a:pathLst>
                <a:path h="577850">
                  <a:moveTo>
                    <a:pt x="0" y="57738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7" name="object 47"/>
            <p:cNvSpPr/>
            <p:nvPr/>
          </p:nvSpPr>
          <p:spPr>
            <a:xfrm>
              <a:off x="1153800" y="6929370"/>
              <a:ext cx="2585720" cy="0"/>
            </a:xfrm>
            <a:custGeom>
              <a:avLst/>
              <a:gdLst/>
              <a:ahLst/>
              <a:cxnLst/>
              <a:rect l="l" t="t" r="r" b="b"/>
              <a:pathLst>
                <a:path w="2585720">
                  <a:moveTo>
                    <a:pt x="0" y="0"/>
                  </a:moveTo>
                  <a:lnTo>
                    <a:pt x="258572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8" name="object 48"/>
            <p:cNvSpPr/>
            <p:nvPr/>
          </p:nvSpPr>
          <p:spPr>
            <a:xfrm>
              <a:off x="3739516" y="6929370"/>
              <a:ext cx="2579370" cy="0"/>
            </a:xfrm>
            <a:custGeom>
              <a:avLst/>
              <a:gdLst/>
              <a:ahLst/>
              <a:cxnLst/>
              <a:rect l="l" t="t" r="r" b="b"/>
              <a:pathLst>
                <a:path w="2579370">
                  <a:moveTo>
                    <a:pt x="0" y="0"/>
                  </a:moveTo>
                  <a:lnTo>
                    <a:pt x="257937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9" name="object 49"/>
            <p:cNvSpPr/>
            <p:nvPr/>
          </p:nvSpPr>
          <p:spPr>
            <a:xfrm>
              <a:off x="6318883" y="6929370"/>
              <a:ext cx="2585720" cy="0"/>
            </a:xfrm>
            <a:custGeom>
              <a:avLst/>
              <a:gdLst/>
              <a:ahLst/>
              <a:cxnLst/>
              <a:rect l="l" t="t" r="r" b="b"/>
              <a:pathLst>
                <a:path w="2585720">
                  <a:moveTo>
                    <a:pt x="0" y="0"/>
                  </a:moveTo>
                  <a:lnTo>
                    <a:pt x="258572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0" name="object 50"/>
            <p:cNvSpPr/>
            <p:nvPr/>
          </p:nvSpPr>
          <p:spPr>
            <a:xfrm>
              <a:off x="1166500" y="1675800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1" name="object 51"/>
            <p:cNvSpPr/>
            <p:nvPr/>
          </p:nvSpPr>
          <p:spPr>
            <a:xfrm>
              <a:off x="3739516" y="1675800"/>
              <a:ext cx="2579370" cy="0"/>
            </a:xfrm>
            <a:custGeom>
              <a:avLst/>
              <a:gdLst/>
              <a:ahLst/>
              <a:cxnLst/>
              <a:rect l="l" t="t" r="r" b="b"/>
              <a:pathLst>
                <a:path w="2579370">
                  <a:moveTo>
                    <a:pt x="0" y="0"/>
                  </a:moveTo>
                  <a:lnTo>
                    <a:pt x="257937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2" name="object 52"/>
            <p:cNvSpPr/>
            <p:nvPr/>
          </p:nvSpPr>
          <p:spPr>
            <a:xfrm>
              <a:off x="6318883" y="1675800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3" name="object 53"/>
            <p:cNvSpPr/>
            <p:nvPr/>
          </p:nvSpPr>
          <p:spPr>
            <a:xfrm>
              <a:off x="1166500" y="2259530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4" name="object 54"/>
            <p:cNvSpPr/>
            <p:nvPr/>
          </p:nvSpPr>
          <p:spPr>
            <a:xfrm>
              <a:off x="3739516" y="2259530"/>
              <a:ext cx="2579370" cy="0"/>
            </a:xfrm>
            <a:custGeom>
              <a:avLst/>
              <a:gdLst/>
              <a:ahLst/>
              <a:cxnLst/>
              <a:rect l="l" t="t" r="r" b="b"/>
              <a:pathLst>
                <a:path w="2579370">
                  <a:moveTo>
                    <a:pt x="0" y="0"/>
                  </a:moveTo>
                  <a:lnTo>
                    <a:pt x="257937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5" name="object 55"/>
            <p:cNvSpPr/>
            <p:nvPr/>
          </p:nvSpPr>
          <p:spPr>
            <a:xfrm>
              <a:off x="6318883" y="2259530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6" name="object 56"/>
            <p:cNvSpPr/>
            <p:nvPr/>
          </p:nvSpPr>
          <p:spPr>
            <a:xfrm>
              <a:off x="1166500" y="2843260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7" name="object 57"/>
            <p:cNvSpPr/>
            <p:nvPr/>
          </p:nvSpPr>
          <p:spPr>
            <a:xfrm>
              <a:off x="3739516" y="2843260"/>
              <a:ext cx="2579370" cy="0"/>
            </a:xfrm>
            <a:custGeom>
              <a:avLst/>
              <a:gdLst/>
              <a:ahLst/>
              <a:cxnLst/>
              <a:rect l="l" t="t" r="r" b="b"/>
              <a:pathLst>
                <a:path w="2579370">
                  <a:moveTo>
                    <a:pt x="0" y="0"/>
                  </a:moveTo>
                  <a:lnTo>
                    <a:pt x="257937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8" name="object 58"/>
            <p:cNvSpPr/>
            <p:nvPr/>
          </p:nvSpPr>
          <p:spPr>
            <a:xfrm>
              <a:off x="6318883" y="2843260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9" name="object 59"/>
            <p:cNvSpPr/>
            <p:nvPr/>
          </p:nvSpPr>
          <p:spPr>
            <a:xfrm>
              <a:off x="1166500" y="3426989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0" name="object 60"/>
            <p:cNvSpPr/>
            <p:nvPr/>
          </p:nvSpPr>
          <p:spPr>
            <a:xfrm>
              <a:off x="3739516" y="3426989"/>
              <a:ext cx="2579370" cy="0"/>
            </a:xfrm>
            <a:custGeom>
              <a:avLst/>
              <a:gdLst/>
              <a:ahLst/>
              <a:cxnLst/>
              <a:rect l="l" t="t" r="r" b="b"/>
              <a:pathLst>
                <a:path w="2579370">
                  <a:moveTo>
                    <a:pt x="0" y="0"/>
                  </a:moveTo>
                  <a:lnTo>
                    <a:pt x="257937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1" name="object 61"/>
            <p:cNvSpPr/>
            <p:nvPr/>
          </p:nvSpPr>
          <p:spPr>
            <a:xfrm>
              <a:off x="6318883" y="3426989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2" name="object 62"/>
            <p:cNvSpPr/>
            <p:nvPr/>
          </p:nvSpPr>
          <p:spPr>
            <a:xfrm>
              <a:off x="1166500" y="4010719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3" name="object 63"/>
            <p:cNvSpPr/>
            <p:nvPr/>
          </p:nvSpPr>
          <p:spPr>
            <a:xfrm>
              <a:off x="3739516" y="4010719"/>
              <a:ext cx="2579370" cy="0"/>
            </a:xfrm>
            <a:custGeom>
              <a:avLst/>
              <a:gdLst/>
              <a:ahLst/>
              <a:cxnLst/>
              <a:rect l="l" t="t" r="r" b="b"/>
              <a:pathLst>
                <a:path w="2579370">
                  <a:moveTo>
                    <a:pt x="0" y="0"/>
                  </a:moveTo>
                  <a:lnTo>
                    <a:pt x="257937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4" name="object 64"/>
            <p:cNvSpPr/>
            <p:nvPr/>
          </p:nvSpPr>
          <p:spPr>
            <a:xfrm>
              <a:off x="6318883" y="4010719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5" name="object 65"/>
            <p:cNvSpPr/>
            <p:nvPr/>
          </p:nvSpPr>
          <p:spPr>
            <a:xfrm>
              <a:off x="1166500" y="4594449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6" name="object 66"/>
            <p:cNvSpPr/>
            <p:nvPr/>
          </p:nvSpPr>
          <p:spPr>
            <a:xfrm>
              <a:off x="3739516" y="4594449"/>
              <a:ext cx="2579370" cy="0"/>
            </a:xfrm>
            <a:custGeom>
              <a:avLst/>
              <a:gdLst/>
              <a:ahLst/>
              <a:cxnLst/>
              <a:rect l="l" t="t" r="r" b="b"/>
              <a:pathLst>
                <a:path w="2579370">
                  <a:moveTo>
                    <a:pt x="0" y="0"/>
                  </a:moveTo>
                  <a:lnTo>
                    <a:pt x="257937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7" name="object 67"/>
            <p:cNvSpPr/>
            <p:nvPr/>
          </p:nvSpPr>
          <p:spPr>
            <a:xfrm>
              <a:off x="6318883" y="4594449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8" name="object 68"/>
            <p:cNvSpPr/>
            <p:nvPr/>
          </p:nvSpPr>
          <p:spPr>
            <a:xfrm>
              <a:off x="1166500" y="5178179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9" name="object 69"/>
            <p:cNvSpPr/>
            <p:nvPr/>
          </p:nvSpPr>
          <p:spPr>
            <a:xfrm>
              <a:off x="3739516" y="5178179"/>
              <a:ext cx="2579370" cy="0"/>
            </a:xfrm>
            <a:custGeom>
              <a:avLst/>
              <a:gdLst/>
              <a:ahLst/>
              <a:cxnLst/>
              <a:rect l="l" t="t" r="r" b="b"/>
              <a:pathLst>
                <a:path w="2579370">
                  <a:moveTo>
                    <a:pt x="0" y="0"/>
                  </a:moveTo>
                  <a:lnTo>
                    <a:pt x="257937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0" name="object 70"/>
            <p:cNvSpPr/>
            <p:nvPr/>
          </p:nvSpPr>
          <p:spPr>
            <a:xfrm>
              <a:off x="6318883" y="5178179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1" name="object 71"/>
            <p:cNvSpPr/>
            <p:nvPr/>
          </p:nvSpPr>
          <p:spPr>
            <a:xfrm>
              <a:off x="1166500" y="5761910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2" name="object 72"/>
            <p:cNvSpPr/>
            <p:nvPr/>
          </p:nvSpPr>
          <p:spPr>
            <a:xfrm>
              <a:off x="3739516" y="5761910"/>
              <a:ext cx="2579370" cy="0"/>
            </a:xfrm>
            <a:custGeom>
              <a:avLst/>
              <a:gdLst/>
              <a:ahLst/>
              <a:cxnLst/>
              <a:rect l="l" t="t" r="r" b="b"/>
              <a:pathLst>
                <a:path w="2579370">
                  <a:moveTo>
                    <a:pt x="0" y="0"/>
                  </a:moveTo>
                  <a:lnTo>
                    <a:pt x="257937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3" name="object 73"/>
            <p:cNvSpPr/>
            <p:nvPr/>
          </p:nvSpPr>
          <p:spPr>
            <a:xfrm>
              <a:off x="6318883" y="5761910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4" name="object 74"/>
            <p:cNvSpPr/>
            <p:nvPr/>
          </p:nvSpPr>
          <p:spPr>
            <a:xfrm>
              <a:off x="1166500" y="6345640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5" name="object 75"/>
            <p:cNvSpPr/>
            <p:nvPr/>
          </p:nvSpPr>
          <p:spPr>
            <a:xfrm>
              <a:off x="3739516" y="6345640"/>
              <a:ext cx="2579370" cy="0"/>
            </a:xfrm>
            <a:custGeom>
              <a:avLst/>
              <a:gdLst/>
              <a:ahLst/>
              <a:cxnLst/>
              <a:rect l="l" t="t" r="r" b="b"/>
              <a:pathLst>
                <a:path w="2579370">
                  <a:moveTo>
                    <a:pt x="0" y="0"/>
                  </a:moveTo>
                  <a:lnTo>
                    <a:pt x="257937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6" name="object 76"/>
            <p:cNvSpPr/>
            <p:nvPr/>
          </p:nvSpPr>
          <p:spPr>
            <a:xfrm>
              <a:off x="6318883" y="6345640"/>
              <a:ext cx="2573020" cy="0"/>
            </a:xfrm>
            <a:custGeom>
              <a:avLst/>
              <a:gdLst/>
              <a:ahLst/>
              <a:cxnLst/>
              <a:rect l="l" t="t" r="r" b="b"/>
              <a:pathLst>
                <a:path w="2573020">
                  <a:moveTo>
                    <a:pt x="0" y="0"/>
                  </a:moveTo>
                  <a:lnTo>
                    <a:pt x="2573020" y="0"/>
                  </a:lnTo>
                </a:path>
              </a:pathLst>
            </a:custGeom>
            <a:ln w="635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77" name="object 77"/>
          <p:cNvSpPr txBox="1"/>
          <p:nvPr/>
        </p:nvSpPr>
        <p:spPr>
          <a:xfrm>
            <a:off x="1781191" y="1138551"/>
            <a:ext cx="133731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15" dirty="0">
                <a:solidFill>
                  <a:srgbClr val="231F20"/>
                </a:solidFill>
                <a:latin typeface="Whitney"/>
                <a:cs typeface="Whitney"/>
              </a:rPr>
              <a:t>B</a:t>
            </a: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ARRERAS</a:t>
            </a:r>
            <a:endParaRPr sz="2100" dirty="0">
              <a:latin typeface="Whitney"/>
              <a:cs typeface="Whitney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419499" y="1138551"/>
            <a:ext cx="12198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R</a:t>
            </a:r>
            <a:r>
              <a:rPr sz="2100" b="1" spc="-35" dirty="0">
                <a:solidFill>
                  <a:srgbClr val="231F20"/>
                </a:solidFill>
                <a:latin typeface="Whitney"/>
                <a:cs typeface="Whitney"/>
              </a:rPr>
              <a:t>E</a:t>
            </a: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CHA</a:t>
            </a:r>
            <a:r>
              <a:rPr sz="2100" b="1" spc="-45" dirty="0">
                <a:solidFill>
                  <a:srgbClr val="231F20"/>
                </a:solidFill>
                <a:latin typeface="Whitney"/>
                <a:cs typeface="Whitney"/>
              </a:rPr>
              <a:t>Z</a:t>
            </a: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endParaRPr sz="2100" dirty="0">
              <a:latin typeface="Whitney"/>
              <a:cs typeface="Whitney"/>
            </a:endParaRPr>
          </a:p>
        </p:txBody>
      </p:sp>
      <p:sp>
        <p:nvSpPr>
          <p:cNvPr id="79" name="object 79"/>
          <p:cNvSpPr txBox="1">
            <a:spLocks noGrp="1"/>
          </p:cNvSpPr>
          <p:nvPr>
            <p:ph type="title"/>
          </p:nvPr>
        </p:nvSpPr>
        <p:spPr>
          <a:xfrm>
            <a:off x="6778042" y="1024251"/>
            <a:ext cx="1661160" cy="57404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 marR="5080" indent="257175">
              <a:lnSpc>
                <a:spcPct val="71400"/>
              </a:lnSpc>
              <a:spcBef>
                <a:spcPts val="819"/>
              </a:spcBef>
            </a:pPr>
            <a:r>
              <a:rPr sz="2100" spc="-135" dirty="0">
                <a:solidFill>
                  <a:srgbClr val="231F20"/>
                </a:solidFill>
              </a:rPr>
              <a:t>F</a:t>
            </a:r>
            <a:r>
              <a:rPr sz="2100" dirty="0">
                <a:solidFill>
                  <a:srgbClr val="231F20"/>
                </a:solidFill>
              </a:rPr>
              <a:t>A</a:t>
            </a:r>
            <a:r>
              <a:rPr sz="2100" spc="-200" dirty="0">
                <a:solidFill>
                  <a:srgbClr val="231F20"/>
                </a:solidFill>
              </a:rPr>
              <a:t>L</a:t>
            </a:r>
            <a:r>
              <a:rPr sz="2100" spc="-190" dirty="0">
                <a:solidFill>
                  <a:srgbClr val="231F20"/>
                </a:solidFill>
              </a:rPr>
              <a:t>T</a:t>
            </a:r>
            <a:r>
              <a:rPr sz="2100" dirty="0">
                <a:solidFill>
                  <a:srgbClr val="231F20"/>
                </a:solidFill>
              </a:rPr>
              <a:t>A DE  </a:t>
            </a:r>
            <a:r>
              <a:rPr sz="2100" spc="-175" dirty="0">
                <a:solidFill>
                  <a:srgbClr val="231F20"/>
                </a:solidFill>
              </a:rPr>
              <a:t>V</a:t>
            </a:r>
            <a:r>
              <a:rPr sz="2100" dirty="0">
                <a:solidFill>
                  <a:srgbClr val="231F20"/>
                </a:solidFill>
              </a:rPr>
              <a:t>A</a:t>
            </a:r>
            <a:r>
              <a:rPr sz="2100" spc="-80" dirty="0">
                <a:solidFill>
                  <a:srgbClr val="231F20"/>
                </a:solidFill>
              </a:rPr>
              <a:t>L</a:t>
            </a:r>
            <a:r>
              <a:rPr sz="2100" dirty="0">
                <a:solidFill>
                  <a:srgbClr val="231F20"/>
                </a:solidFill>
              </a:rPr>
              <a:t>OR</a:t>
            </a:r>
            <a:r>
              <a:rPr sz="2100" spc="-60" dirty="0">
                <a:solidFill>
                  <a:srgbClr val="231F20"/>
                </a:solidFill>
              </a:rPr>
              <a:t>A</a:t>
            </a:r>
            <a:r>
              <a:rPr sz="2100" dirty="0">
                <a:solidFill>
                  <a:srgbClr val="231F20"/>
                </a:solidFill>
              </a:rPr>
              <a:t>CIÓN</a:t>
            </a:r>
            <a:endParaRPr sz="2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988056"/>
            <a:ext cx="3244215" cy="342900"/>
          </a:xfrm>
          <a:custGeom>
            <a:avLst/>
            <a:gdLst/>
            <a:ahLst/>
            <a:cxnLst/>
            <a:rect l="l" t="t" r="r" b="b"/>
            <a:pathLst>
              <a:path w="3244215" h="342900">
                <a:moveTo>
                  <a:pt x="0" y="342900"/>
                </a:moveTo>
                <a:lnTo>
                  <a:pt x="3243935" y="342900"/>
                </a:lnTo>
                <a:lnTo>
                  <a:pt x="3243935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1474" y="905506"/>
            <a:ext cx="311594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dirty="0"/>
              <a:t>El</a:t>
            </a:r>
            <a:r>
              <a:rPr sz="2900" spc="-20" dirty="0"/>
              <a:t> </a:t>
            </a:r>
            <a:r>
              <a:rPr sz="2900" dirty="0"/>
              <a:t>caso</a:t>
            </a:r>
            <a:r>
              <a:rPr sz="2900" spc="-20" dirty="0"/>
              <a:t> </a:t>
            </a:r>
            <a:r>
              <a:rPr sz="2900" dirty="0"/>
              <a:t>de</a:t>
            </a:r>
            <a:r>
              <a:rPr sz="2900" spc="-20" dirty="0"/>
              <a:t> </a:t>
            </a:r>
            <a:r>
              <a:rPr sz="2900" spc="-45" dirty="0"/>
              <a:t>Tamara...</a:t>
            </a:r>
            <a:endParaRPr sz="2900" dirty="0"/>
          </a:p>
        </p:txBody>
      </p:sp>
      <p:sp>
        <p:nvSpPr>
          <p:cNvPr id="4" name="object 4"/>
          <p:cNvSpPr txBox="1"/>
          <p:nvPr/>
        </p:nvSpPr>
        <p:spPr>
          <a:xfrm>
            <a:off x="660500" y="1972353"/>
            <a:ext cx="8851900" cy="418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37870">
              <a:lnSpc>
                <a:spcPct val="100000"/>
              </a:lnSpc>
              <a:spcBef>
                <a:spcPts val="100"/>
              </a:spcBef>
            </a:pPr>
            <a:r>
              <a:rPr sz="2100" b="0" spc="-55" dirty="0">
                <a:solidFill>
                  <a:srgbClr val="231F20"/>
                </a:solidFill>
                <a:latin typeface="Whitney"/>
                <a:cs typeface="Whitney"/>
              </a:rPr>
              <a:t>Tamara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una niña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extranjera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5°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Básico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presenta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un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20%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inasistencia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en el primer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semestre,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además de una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conducta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sumamente </a:t>
            </a:r>
            <a:r>
              <a:rPr sz="2100" b="0" spc="-4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disruptiva.</a:t>
            </a:r>
            <a:endParaRPr sz="21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 dirty="0">
              <a:latin typeface="Whitney"/>
              <a:cs typeface="Whitney"/>
            </a:endParaRPr>
          </a:p>
          <a:p>
            <a:pPr marL="12700" marR="797560">
              <a:lnSpc>
                <a:spcPct val="100000"/>
              </a:lnSpc>
            </a:pP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Según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pudieron </a:t>
            </a:r>
            <a:r>
              <a:rPr sz="2100" b="0" spc="-15" dirty="0">
                <a:solidFill>
                  <a:srgbClr val="231F20"/>
                </a:solidFill>
                <a:latin typeface="Whitney"/>
                <a:cs typeface="Whitney"/>
              </a:rPr>
              <a:t>ver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ficha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alumna,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5" dirty="0">
                <a:solidFill>
                  <a:srgbClr val="231F20"/>
                </a:solidFill>
                <a:latin typeface="Whitney"/>
                <a:cs typeface="Whitney"/>
              </a:rPr>
              <a:t>Tamara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tenía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dos hermanos </a:t>
            </a:r>
            <a:r>
              <a:rPr sz="2100" b="0" spc="-4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menores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en el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colegio,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los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que sí asistían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a clases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regularmente.</a:t>
            </a:r>
            <a:endParaRPr sz="21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 dirty="0">
              <a:latin typeface="Whitney"/>
              <a:cs typeface="Whitney"/>
            </a:endParaRPr>
          </a:p>
          <a:p>
            <a:pPr marL="12700" marR="75565">
              <a:lnSpc>
                <a:spcPct val="100000"/>
              </a:lnSpc>
            </a:pPr>
            <a:r>
              <a:rPr sz="2100" b="0" spc="-55" dirty="0">
                <a:solidFill>
                  <a:srgbClr val="231F20"/>
                </a:solidFill>
                <a:latin typeface="Whitney"/>
                <a:cs typeface="Whitney"/>
              </a:rPr>
              <a:t>Tamara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no </a:t>
            </a:r>
            <a:r>
              <a:rPr sz="2100" b="0" spc="-15" dirty="0">
                <a:solidFill>
                  <a:srgbClr val="231F20"/>
                </a:solidFill>
                <a:latin typeface="Whitney"/>
                <a:cs typeface="Whitney"/>
              </a:rPr>
              <a:t>era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parte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del PIE,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pero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tenía promedio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general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10" dirty="0">
                <a:solidFill>
                  <a:srgbClr val="231F20"/>
                </a:solidFill>
                <a:latin typeface="Whitney"/>
                <a:cs typeface="Whitney"/>
              </a:rPr>
              <a:t>4,2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este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año,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tres </a:t>
            </a:r>
            <a:r>
              <a:rPr sz="2100" b="0" spc="-4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promedios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rojos.</a:t>
            </a:r>
            <a:endParaRPr sz="2100" dirty="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 dirty="0">
              <a:latin typeface="Whitney"/>
              <a:cs typeface="Whitney"/>
            </a:endParaRPr>
          </a:p>
          <a:p>
            <a:pPr marL="12700" marR="5080" algn="just">
              <a:lnSpc>
                <a:spcPct val="100000"/>
              </a:lnSpc>
            </a:pP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No se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tenía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más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información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de la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estudiante. </a:t>
            </a:r>
            <a:r>
              <a:rPr sz="2100" b="0" spc="-20" dirty="0">
                <a:solidFill>
                  <a:srgbClr val="231F20"/>
                </a:solidFill>
                <a:latin typeface="Whitney"/>
                <a:cs typeface="Whitney"/>
              </a:rPr>
              <a:t>“</a:t>
            </a:r>
            <a:r>
              <a:rPr sz="2100" b="0" i="1" spc="-20" dirty="0">
                <a:solidFill>
                  <a:srgbClr val="231F20"/>
                </a:solidFill>
                <a:latin typeface="Whitney"/>
                <a:cs typeface="Whitney"/>
              </a:rPr>
              <a:t>Para </a:t>
            </a:r>
            <a:r>
              <a:rPr sz="2100" b="0" i="1" dirty="0">
                <a:solidFill>
                  <a:srgbClr val="231F20"/>
                </a:solidFill>
                <a:latin typeface="Whitney"/>
                <a:cs typeface="Whitney"/>
              </a:rPr>
              <a:t>mí que se queda flojeando en </a:t>
            </a:r>
            <a:r>
              <a:rPr sz="2100" b="0" i="1" spc="-4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i="1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2100" b="0" i="1" spc="-5" dirty="0">
                <a:solidFill>
                  <a:srgbClr val="231F20"/>
                </a:solidFill>
                <a:latin typeface="Whitney"/>
                <a:cs typeface="Whitney"/>
              </a:rPr>
              <a:t>casa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”, comentó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alguien y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agregó: </a:t>
            </a:r>
            <a:r>
              <a:rPr sz="2100" b="0" spc="-25" dirty="0">
                <a:solidFill>
                  <a:srgbClr val="231F20"/>
                </a:solidFill>
                <a:latin typeface="Whitney"/>
                <a:cs typeface="Whitney"/>
              </a:rPr>
              <a:t>“</a:t>
            </a:r>
            <a:r>
              <a:rPr sz="2100" b="0" i="1" spc="-25" dirty="0">
                <a:solidFill>
                  <a:srgbClr val="231F20"/>
                </a:solidFill>
                <a:latin typeface="Whitney"/>
                <a:cs typeface="Whitney"/>
              </a:rPr>
              <a:t>Tenemos </a:t>
            </a:r>
            <a:r>
              <a:rPr sz="2100" b="0" i="1" dirty="0">
                <a:solidFill>
                  <a:srgbClr val="231F20"/>
                </a:solidFill>
                <a:latin typeface="Whitney"/>
                <a:cs typeface="Whitney"/>
              </a:rPr>
              <a:t>que dejarle bien </a:t>
            </a:r>
            <a:r>
              <a:rPr sz="2100" b="0" i="1" spc="-5" dirty="0">
                <a:solidFill>
                  <a:srgbClr val="231F20"/>
                </a:solidFill>
                <a:latin typeface="Whitney"/>
                <a:cs typeface="Whitney"/>
              </a:rPr>
              <a:t>claro </a:t>
            </a:r>
            <a:r>
              <a:rPr sz="2100" b="0" i="1" dirty="0">
                <a:solidFill>
                  <a:srgbClr val="231F20"/>
                </a:solidFill>
                <a:latin typeface="Whitney"/>
                <a:cs typeface="Whitney"/>
              </a:rPr>
              <a:t>que el </a:t>
            </a:r>
            <a:r>
              <a:rPr sz="2100" b="0" i="1" spc="-5" dirty="0">
                <a:solidFill>
                  <a:srgbClr val="231F20"/>
                </a:solidFill>
                <a:latin typeface="Whitney"/>
                <a:cs typeface="Whitney"/>
              </a:rPr>
              <a:t>colegio </a:t>
            </a:r>
            <a:r>
              <a:rPr sz="2100" b="0" i="1" spc="-4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i="1" dirty="0">
                <a:solidFill>
                  <a:srgbClr val="231F20"/>
                </a:solidFill>
                <a:latin typeface="Whitney"/>
                <a:cs typeface="Whitney"/>
              </a:rPr>
              <a:t>no</a:t>
            </a:r>
            <a:r>
              <a:rPr sz="2100" b="0" i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i="1" dirty="0">
                <a:solidFill>
                  <a:srgbClr val="231F20"/>
                </a:solidFill>
                <a:latin typeface="Whitney"/>
                <a:cs typeface="Whitney"/>
              </a:rPr>
              <a:t>es un </a:t>
            </a:r>
            <a:r>
              <a:rPr sz="2100" b="0" i="1" spc="-5" dirty="0">
                <a:solidFill>
                  <a:srgbClr val="231F20"/>
                </a:solidFill>
                <a:latin typeface="Whitney"/>
                <a:cs typeface="Whitney"/>
              </a:rPr>
              <a:t>juego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”.</a:t>
            </a:r>
            <a:endParaRPr sz="21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9" y="3503711"/>
            <a:ext cx="6457315" cy="571500"/>
          </a:xfrm>
          <a:custGeom>
            <a:avLst/>
            <a:gdLst/>
            <a:ahLst/>
            <a:cxnLst/>
            <a:rect l="l" t="t" r="r" b="b"/>
            <a:pathLst>
              <a:path w="6457315" h="571500">
                <a:moveTo>
                  <a:pt x="0" y="571500"/>
                </a:moveTo>
                <a:lnTo>
                  <a:pt x="6456807" y="571500"/>
                </a:lnTo>
                <a:lnTo>
                  <a:pt x="6456807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6349" y="3471961"/>
            <a:ext cx="6482715" cy="589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700" spc="-15" dirty="0"/>
              <a:t>¿Qué </a:t>
            </a:r>
            <a:r>
              <a:rPr sz="3700" spc="-5" dirty="0"/>
              <a:t>está</a:t>
            </a:r>
            <a:r>
              <a:rPr sz="3700" spc="-10" dirty="0"/>
              <a:t> </a:t>
            </a:r>
            <a:r>
              <a:rPr sz="3700" dirty="0"/>
              <a:t>pasando</a:t>
            </a:r>
            <a:r>
              <a:rPr sz="3700" spc="-10" dirty="0"/>
              <a:t> </a:t>
            </a:r>
            <a:r>
              <a:rPr sz="3700" spc="-15" dirty="0"/>
              <a:t>con</a:t>
            </a:r>
            <a:r>
              <a:rPr sz="3700" spc="-10" dirty="0"/>
              <a:t> </a:t>
            </a:r>
            <a:r>
              <a:rPr sz="3700" spc="-90" dirty="0"/>
              <a:t>Tamara?</a:t>
            </a:r>
            <a:endParaRPr sz="37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686</Words>
  <Application>Microsoft Office PowerPoint</Application>
  <PresentationFormat>Personalizado</PresentationFormat>
  <Paragraphs>81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 Narrow</vt:lpstr>
      <vt:lpstr>Calibri</vt:lpstr>
      <vt:lpstr>Times New Roman</vt:lpstr>
      <vt:lpstr>Whitney</vt:lpstr>
      <vt:lpstr>Office Theme</vt:lpstr>
      <vt:lpstr>Asistencia escolar</vt:lpstr>
      <vt:lpstr>ENTENDIENDO EL AUSENTISMO Razones que tienen los estudiantes para ausentarse o no participar de las clases</vt:lpstr>
      <vt:lpstr>¿Qué es el AUSENTISMO CRÓNICO?</vt:lpstr>
      <vt:lpstr>¿Qué es el AUSENTISMO CRÓNICO?</vt:lpstr>
      <vt:lpstr>Presentación de PowerPoint</vt:lpstr>
      <vt:lpstr>¡¡SON MUCHAS LAS</vt:lpstr>
      <vt:lpstr>FALTA DE  VALORACIÓN</vt:lpstr>
      <vt:lpstr>El caso de Tamara...</vt:lpstr>
      <vt:lpstr>¿Qué está pasando con Tamara?</vt:lpstr>
      <vt:lpstr>El caso de Tamara...</vt:lpstr>
      <vt:lpstr>Presentación de PowerPoint</vt:lpstr>
      <vt:lpstr>ACTIVIDAD</vt:lpstr>
      <vt:lpstr>ACTIVIDAD</vt:lpstr>
      <vt:lpstr>Trabajo con todos los asistentes</vt:lpstr>
      <vt:lpstr>¡ESTAMOS JUNTOS EN ESTO!</vt:lpstr>
      <vt:lpstr>Asistencia escolar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Asistencia escolar</dc:title>
  <dc:creator>Ana  Garcia Pereira</dc:creator>
  <cp:lastModifiedBy>Fernando Luis Vera Briceño</cp:lastModifiedBy>
  <cp:revision>1</cp:revision>
  <dcterms:created xsi:type="dcterms:W3CDTF">2021-07-28T15:08:48Z</dcterms:created>
  <dcterms:modified xsi:type="dcterms:W3CDTF">2023-07-27T16:16:38Z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2021-06-03T00:00:00Z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2021-07-28T00:00:00Z</vt:filetime>
  </property>
</Properties>
</file>