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0058400" cy="7772400"/>
  <p:notesSz cx="10058400" cy="7772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87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44500" y="1820448"/>
            <a:ext cx="3949065" cy="4917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231F20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1579" y="190830"/>
            <a:ext cx="9575800" cy="7390765"/>
          </a:xfrm>
          <a:custGeom>
            <a:avLst/>
            <a:gdLst/>
            <a:ahLst/>
            <a:cxnLst/>
            <a:rect l="l" t="t" r="r" b="b"/>
            <a:pathLst>
              <a:path w="9575800" h="7390765">
                <a:moveTo>
                  <a:pt x="0" y="7390726"/>
                </a:moveTo>
                <a:lnTo>
                  <a:pt x="9575253" y="7390726"/>
                </a:lnTo>
                <a:lnTo>
                  <a:pt x="9575253" y="0"/>
                </a:lnTo>
                <a:lnTo>
                  <a:pt x="0" y="0"/>
                </a:lnTo>
                <a:lnTo>
                  <a:pt x="0" y="7390726"/>
                </a:lnTo>
                <a:close/>
              </a:path>
            </a:pathLst>
          </a:custGeom>
          <a:ln w="54749">
            <a:solidFill>
              <a:srgbClr val="FBAE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59040" y="2756915"/>
            <a:ext cx="8558530" cy="1168400"/>
          </a:xfrm>
          <a:custGeom>
            <a:avLst/>
            <a:gdLst/>
            <a:ahLst/>
            <a:cxnLst/>
            <a:rect l="l" t="t" r="r" b="b"/>
            <a:pathLst>
              <a:path w="8558530" h="1168400">
                <a:moveTo>
                  <a:pt x="7853807" y="596900"/>
                </a:moveTo>
                <a:lnTo>
                  <a:pt x="0" y="596900"/>
                </a:lnTo>
                <a:lnTo>
                  <a:pt x="0" y="1168400"/>
                </a:lnTo>
                <a:lnTo>
                  <a:pt x="7853807" y="1168400"/>
                </a:lnTo>
                <a:lnTo>
                  <a:pt x="7853807" y="596900"/>
                </a:lnTo>
                <a:close/>
              </a:path>
              <a:path w="8558530" h="1168400">
                <a:moveTo>
                  <a:pt x="8558403" y="0"/>
                </a:moveTo>
                <a:lnTo>
                  <a:pt x="0" y="0"/>
                </a:lnTo>
                <a:lnTo>
                  <a:pt x="0" y="571500"/>
                </a:lnTo>
                <a:lnTo>
                  <a:pt x="8558403" y="571500"/>
                </a:lnTo>
                <a:lnTo>
                  <a:pt x="8558403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1579" y="190830"/>
            <a:ext cx="9575800" cy="7390765"/>
          </a:xfrm>
          <a:custGeom>
            <a:avLst/>
            <a:gdLst/>
            <a:ahLst/>
            <a:cxnLst/>
            <a:rect l="l" t="t" r="r" b="b"/>
            <a:pathLst>
              <a:path w="9575800" h="7390765">
                <a:moveTo>
                  <a:pt x="0" y="7390726"/>
                </a:moveTo>
                <a:lnTo>
                  <a:pt x="9575253" y="7390726"/>
                </a:lnTo>
                <a:lnTo>
                  <a:pt x="9575253" y="0"/>
                </a:lnTo>
                <a:lnTo>
                  <a:pt x="0" y="0"/>
                </a:lnTo>
                <a:lnTo>
                  <a:pt x="0" y="7390726"/>
                </a:lnTo>
                <a:close/>
              </a:path>
            </a:pathLst>
          </a:custGeom>
          <a:ln w="54749">
            <a:solidFill>
              <a:srgbClr val="FBAE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2093" y="1998522"/>
            <a:ext cx="3494212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2059199"/>
            <a:ext cx="9150350" cy="46970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tahdataalliance.org/downloads/ChronicAbsenteeismResearchBrief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Asistencia</a:t>
            </a:r>
            <a:r>
              <a:rPr spc="-70" dirty="0"/>
              <a:t> </a:t>
            </a:r>
            <a:r>
              <a:rPr spc="-5" dirty="0"/>
              <a:t>escolar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45603" y="3886200"/>
            <a:ext cx="7567295" cy="2035082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60000" rIns="0" bIns="360000" rtlCol="0">
            <a:spAutoFit/>
          </a:bodyPr>
          <a:lstStyle/>
          <a:p>
            <a:pPr marL="1343025" marR="1335405" indent="388620">
              <a:lnSpc>
                <a:spcPts val="3400"/>
              </a:lnSpc>
              <a:spcBef>
                <a:spcPts val="3170"/>
              </a:spcBef>
            </a:pP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La 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asistencia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es una </a:t>
            </a:r>
            <a:r>
              <a:rPr sz="3400" b="1" spc="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prioridad</a:t>
            </a:r>
            <a:r>
              <a:rPr sz="3400" b="1" spc="-3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pedagógica</a:t>
            </a:r>
            <a:r>
              <a:rPr sz="3400" b="1" spc="-3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de</a:t>
            </a:r>
            <a:r>
              <a:rPr sz="3400" b="1" spc="-3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la</a:t>
            </a:r>
            <a:endParaRPr sz="3400" dirty="0">
              <a:latin typeface="Whitney"/>
              <a:cs typeface="Whitney"/>
            </a:endParaRPr>
          </a:p>
          <a:p>
            <a:pPr marL="952500">
              <a:lnSpc>
                <a:spcPts val="3400"/>
              </a:lnSpc>
            </a:pP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que</a:t>
            </a:r>
            <a:r>
              <a:rPr sz="3400" b="1" spc="-1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todos</a:t>
            </a:r>
            <a:r>
              <a:rPr sz="3400" b="1" spc="-1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somos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responsables</a:t>
            </a:r>
            <a:endParaRPr sz="3400" dirty="0">
              <a:latin typeface="Whitney"/>
              <a:cs typeface="Whitney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273194" y="457200"/>
            <a:ext cx="1512570" cy="1323340"/>
            <a:chOff x="4273194" y="457200"/>
            <a:chExt cx="1512570" cy="1323340"/>
          </a:xfrm>
        </p:grpSpPr>
        <p:sp>
          <p:nvSpPr>
            <p:cNvPr id="7" name="object 7"/>
            <p:cNvSpPr/>
            <p:nvPr/>
          </p:nvSpPr>
          <p:spPr>
            <a:xfrm>
              <a:off x="4273194" y="457200"/>
              <a:ext cx="1512570" cy="1323340"/>
            </a:xfrm>
            <a:custGeom>
              <a:avLst/>
              <a:gdLst/>
              <a:ahLst/>
              <a:cxnLst/>
              <a:rect l="l" t="t" r="r" b="b"/>
              <a:pathLst>
                <a:path w="1512570" h="1323339">
                  <a:moveTo>
                    <a:pt x="1511998" y="0"/>
                  </a:moveTo>
                  <a:lnTo>
                    <a:pt x="0" y="0"/>
                  </a:lnTo>
                  <a:lnTo>
                    <a:pt x="0" y="1322997"/>
                  </a:lnTo>
                  <a:lnTo>
                    <a:pt x="1511998" y="1322997"/>
                  </a:lnTo>
                  <a:lnTo>
                    <a:pt x="151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25594" y="718324"/>
              <a:ext cx="1207770" cy="802005"/>
            </a:xfrm>
            <a:custGeom>
              <a:avLst/>
              <a:gdLst/>
              <a:ahLst/>
              <a:cxnLst/>
              <a:rect l="l" t="t" r="r" b="b"/>
              <a:pathLst>
                <a:path w="1207770" h="802005">
                  <a:moveTo>
                    <a:pt x="736866" y="139509"/>
                  </a:moveTo>
                  <a:lnTo>
                    <a:pt x="727443" y="79311"/>
                  </a:lnTo>
                  <a:lnTo>
                    <a:pt x="699528" y="37452"/>
                  </a:lnTo>
                  <a:lnTo>
                    <a:pt x="655434" y="7708"/>
                  </a:lnTo>
                  <a:lnTo>
                    <a:pt x="593191" y="0"/>
                  </a:lnTo>
                  <a:lnTo>
                    <a:pt x="568375" y="4851"/>
                  </a:lnTo>
                  <a:lnTo>
                    <a:pt x="529399" y="24511"/>
                  </a:lnTo>
                  <a:lnTo>
                    <a:pt x="501294" y="53771"/>
                  </a:lnTo>
                  <a:lnTo>
                    <a:pt x="482346" y="94500"/>
                  </a:lnTo>
                  <a:lnTo>
                    <a:pt x="478409" y="118935"/>
                  </a:lnTo>
                  <a:lnTo>
                    <a:pt x="482815" y="165125"/>
                  </a:lnTo>
                  <a:lnTo>
                    <a:pt x="500722" y="203631"/>
                  </a:lnTo>
                  <a:lnTo>
                    <a:pt x="529310" y="232994"/>
                  </a:lnTo>
                  <a:lnTo>
                    <a:pt x="565734" y="251764"/>
                  </a:lnTo>
                  <a:lnTo>
                    <a:pt x="607174" y="258483"/>
                  </a:lnTo>
                  <a:lnTo>
                    <a:pt x="655967" y="249428"/>
                  </a:lnTo>
                  <a:lnTo>
                    <a:pt x="696175" y="224180"/>
                  </a:lnTo>
                  <a:lnTo>
                    <a:pt x="724319" y="186347"/>
                  </a:lnTo>
                  <a:lnTo>
                    <a:pt x="736866" y="139509"/>
                  </a:lnTo>
                  <a:close/>
                </a:path>
                <a:path w="1207770" h="802005">
                  <a:moveTo>
                    <a:pt x="1207312" y="798677"/>
                  </a:moveTo>
                  <a:lnTo>
                    <a:pt x="1202702" y="797128"/>
                  </a:lnTo>
                  <a:lnTo>
                    <a:pt x="1164513" y="760018"/>
                  </a:lnTo>
                  <a:lnTo>
                    <a:pt x="1127264" y="724966"/>
                  </a:lnTo>
                  <a:lnTo>
                    <a:pt x="1013980" y="620839"/>
                  </a:lnTo>
                  <a:lnTo>
                    <a:pt x="1007262" y="613943"/>
                  </a:lnTo>
                  <a:lnTo>
                    <a:pt x="999832" y="606069"/>
                  </a:lnTo>
                  <a:lnTo>
                    <a:pt x="992251" y="599249"/>
                  </a:lnTo>
                  <a:lnTo>
                    <a:pt x="986332" y="596201"/>
                  </a:lnTo>
                  <a:lnTo>
                    <a:pt x="985418" y="595731"/>
                  </a:lnTo>
                  <a:lnTo>
                    <a:pt x="985062" y="595541"/>
                  </a:lnTo>
                  <a:lnTo>
                    <a:pt x="971626" y="594080"/>
                  </a:lnTo>
                  <a:lnTo>
                    <a:pt x="956767" y="594245"/>
                  </a:lnTo>
                  <a:lnTo>
                    <a:pt x="941590" y="595058"/>
                  </a:lnTo>
                  <a:lnTo>
                    <a:pt x="927201" y="595541"/>
                  </a:lnTo>
                  <a:lnTo>
                    <a:pt x="839520" y="595731"/>
                  </a:lnTo>
                  <a:lnTo>
                    <a:pt x="399135" y="595541"/>
                  </a:lnTo>
                  <a:lnTo>
                    <a:pt x="430034" y="537171"/>
                  </a:lnTo>
                  <a:lnTo>
                    <a:pt x="445427" y="507898"/>
                  </a:lnTo>
                  <a:lnTo>
                    <a:pt x="460705" y="478485"/>
                  </a:lnTo>
                  <a:lnTo>
                    <a:pt x="461670" y="507022"/>
                  </a:lnTo>
                  <a:lnTo>
                    <a:pt x="461619" y="595541"/>
                  </a:lnTo>
                  <a:lnTo>
                    <a:pt x="805230" y="595541"/>
                  </a:lnTo>
                  <a:lnTo>
                    <a:pt x="796328" y="595503"/>
                  </a:lnTo>
                  <a:lnTo>
                    <a:pt x="753668" y="594626"/>
                  </a:lnTo>
                  <a:lnTo>
                    <a:pt x="753668" y="478485"/>
                  </a:lnTo>
                  <a:lnTo>
                    <a:pt x="753554" y="469366"/>
                  </a:lnTo>
                  <a:lnTo>
                    <a:pt x="753211" y="461289"/>
                  </a:lnTo>
                  <a:lnTo>
                    <a:pt x="752475" y="450126"/>
                  </a:lnTo>
                  <a:lnTo>
                    <a:pt x="752322" y="439572"/>
                  </a:lnTo>
                  <a:lnTo>
                    <a:pt x="753668" y="430771"/>
                  </a:lnTo>
                  <a:lnTo>
                    <a:pt x="757047" y="425564"/>
                  </a:lnTo>
                  <a:lnTo>
                    <a:pt x="762647" y="420674"/>
                  </a:lnTo>
                  <a:lnTo>
                    <a:pt x="768654" y="416153"/>
                  </a:lnTo>
                  <a:lnTo>
                    <a:pt x="773252" y="412013"/>
                  </a:lnTo>
                  <a:lnTo>
                    <a:pt x="787628" y="393560"/>
                  </a:lnTo>
                  <a:lnTo>
                    <a:pt x="801471" y="374167"/>
                  </a:lnTo>
                  <a:lnTo>
                    <a:pt x="815200" y="354266"/>
                  </a:lnTo>
                  <a:lnTo>
                    <a:pt x="829246" y="334302"/>
                  </a:lnTo>
                  <a:lnTo>
                    <a:pt x="857237" y="295808"/>
                  </a:lnTo>
                  <a:lnTo>
                    <a:pt x="859929" y="292138"/>
                  </a:lnTo>
                  <a:lnTo>
                    <a:pt x="971969" y="140474"/>
                  </a:lnTo>
                  <a:lnTo>
                    <a:pt x="979805" y="130454"/>
                  </a:lnTo>
                  <a:lnTo>
                    <a:pt x="987640" y="120307"/>
                  </a:lnTo>
                  <a:lnTo>
                    <a:pt x="994181" y="109931"/>
                  </a:lnTo>
                  <a:lnTo>
                    <a:pt x="998105" y="99263"/>
                  </a:lnTo>
                  <a:lnTo>
                    <a:pt x="994702" y="63500"/>
                  </a:lnTo>
                  <a:lnTo>
                    <a:pt x="973721" y="38696"/>
                  </a:lnTo>
                  <a:lnTo>
                    <a:pt x="943229" y="28257"/>
                  </a:lnTo>
                  <a:lnTo>
                    <a:pt x="911326" y="35598"/>
                  </a:lnTo>
                  <a:lnTo>
                    <a:pt x="896785" y="47193"/>
                  </a:lnTo>
                  <a:lnTo>
                    <a:pt x="883272" y="62839"/>
                  </a:lnTo>
                  <a:lnTo>
                    <a:pt x="870712" y="80086"/>
                  </a:lnTo>
                  <a:lnTo>
                    <a:pt x="859066" y="96469"/>
                  </a:lnTo>
                  <a:lnTo>
                    <a:pt x="828700" y="137883"/>
                  </a:lnTo>
                  <a:lnTo>
                    <a:pt x="770064" y="218846"/>
                  </a:lnTo>
                  <a:lnTo>
                    <a:pt x="739660" y="260337"/>
                  </a:lnTo>
                  <a:lnTo>
                    <a:pt x="733806" y="268617"/>
                  </a:lnTo>
                  <a:lnTo>
                    <a:pt x="726757" y="278371"/>
                  </a:lnTo>
                  <a:lnTo>
                    <a:pt x="719632" y="286829"/>
                  </a:lnTo>
                  <a:lnTo>
                    <a:pt x="713549" y="291211"/>
                  </a:lnTo>
                  <a:lnTo>
                    <a:pt x="706691" y="292138"/>
                  </a:lnTo>
                  <a:lnTo>
                    <a:pt x="698474" y="292036"/>
                  </a:lnTo>
                  <a:lnTo>
                    <a:pt x="689622" y="291528"/>
                  </a:lnTo>
                  <a:lnTo>
                    <a:pt x="680897" y="291211"/>
                  </a:lnTo>
                  <a:lnTo>
                    <a:pt x="514807" y="291211"/>
                  </a:lnTo>
                  <a:lnTo>
                    <a:pt x="481545" y="290360"/>
                  </a:lnTo>
                  <a:lnTo>
                    <a:pt x="464642" y="290512"/>
                  </a:lnTo>
                  <a:lnTo>
                    <a:pt x="419188" y="309905"/>
                  </a:lnTo>
                  <a:lnTo>
                    <a:pt x="310438" y="512025"/>
                  </a:lnTo>
                  <a:lnTo>
                    <a:pt x="287959" y="554177"/>
                  </a:lnTo>
                  <a:lnTo>
                    <a:pt x="265684" y="595541"/>
                  </a:lnTo>
                  <a:lnTo>
                    <a:pt x="255079" y="596201"/>
                  </a:lnTo>
                  <a:lnTo>
                    <a:pt x="243293" y="595236"/>
                  </a:lnTo>
                  <a:lnTo>
                    <a:pt x="231267" y="594423"/>
                  </a:lnTo>
                  <a:lnTo>
                    <a:pt x="219951" y="595541"/>
                  </a:lnTo>
                  <a:lnTo>
                    <a:pt x="213347" y="599313"/>
                  </a:lnTo>
                  <a:lnTo>
                    <a:pt x="205955" y="606145"/>
                  </a:lnTo>
                  <a:lnTo>
                    <a:pt x="198577" y="614019"/>
                  </a:lnTo>
                  <a:lnTo>
                    <a:pt x="191998" y="620839"/>
                  </a:lnTo>
                  <a:lnTo>
                    <a:pt x="155613" y="654926"/>
                  </a:lnTo>
                  <a:lnTo>
                    <a:pt x="47180" y="754926"/>
                  </a:lnTo>
                  <a:lnTo>
                    <a:pt x="11899" y="788466"/>
                  </a:lnTo>
                  <a:lnTo>
                    <a:pt x="7823" y="792429"/>
                  </a:lnTo>
                  <a:lnTo>
                    <a:pt x="0" y="797331"/>
                  </a:lnTo>
                  <a:lnTo>
                    <a:pt x="1663" y="801560"/>
                  </a:lnTo>
                  <a:lnTo>
                    <a:pt x="1205242" y="801560"/>
                  </a:lnTo>
                  <a:lnTo>
                    <a:pt x="1207312" y="798677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21738"/>
            <a:ext cx="7499350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74295">
              <a:lnSpc>
                <a:spcPct val="100000"/>
              </a:lnSpc>
            </a:pPr>
            <a:r>
              <a:rPr sz="2800" spc="-10" dirty="0"/>
              <a:t>CONSECUENCIAS </a:t>
            </a:r>
            <a:r>
              <a:rPr sz="2800" dirty="0"/>
              <a:t>DEL</a:t>
            </a:r>
            <a:r>
              <a:rPr sz="2800" spc="-10" dirty="0"/>
              <a:t> AUSENTISMO </a:t>
            </a:r>
            <a:r>
              <a:rPr sz="2800" spc="-15" dirty="0"/>
              <a:t>CRÓNICO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16500" y="2113976"/>
            <a:ext cx="9097010" cy="3710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0355" indent="-288290">
              <a:lnSpc>
                <a:spcPts val="3610"/>
              </a:lnSpc>
              <a:buClr>
                <a:srgbClr val="FBAE2B"/>
              </a:buClr>
              <a:buSzPct val="153571"/>
              <a:buChar char="·"/>
              <a:tabLst>
                <a:tab pos="300990" algn="l"/>
              </a:tabLst>
            </a:pP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Ausentismo Crónico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preescolar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afecta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desempeño</a:t>
            </a:r>
            <a:endParaRPr sz="2800">
              <a:latin typeface="Whitney"/>
              <a:cs typeface="Whitney"/>
            </a:endParaRPr>
          </a:p>
          <a:p>
            <a:pPr marL="300355">
              <a:lnSpc>
                <a:spcPts val="3210"/>
              </a:lnSpc>
            </a:pP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incluso</a:t>
            </a:r>
            <a:r>
              <a:rPr sz="28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hasta</a:t>
            </a:r>
            <a:r>
              <a:rPr sz="28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5°</a:t>
            </a:r>
            <a:r>
              <a:rPr sz="28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básico.</a:t>
            </a:r>
            <a:endParaRPr sz="2800">
              <a:latin typeface="Whitney"/>
              <a:cs typeface="Whitney"/>
            </a:endParaRPr>
          </a:p>
          <a:p>
            <a:pPr marL="300355" marR="5080" indent="-288290">
              <a:lnSpc>
                <a:spcPct val="95700"/>
              </a:lnSpc>
              <a:spcBef>
                <a:spcPts val="1520"/>
              </a:spcBef>
              <a:buClr>
                <a:srgbClr val="FBAE2B"/>
              </a:buClr>
              <a:buSzPct val="153571"/>
              <a:buChar char="·"/>
              <a:tabLst>
                <a:tab pos="300990" algn="l"/>
              </a:tabLst>
            </a:pPr>
            <a:r>
              <a:rPr sz="2800" b="0" spc="-75" dirty="0">
                <a:solidFill>
                  <a:srgbClr val="231F20"/>
                </a:solidFill>
                <a:latin typeface="Whitney"/>
                <a:cs typeface="Whitney"/>
              </a:rPr>
              <a:t>Tener</a:t>
            </a:r>
            <a:r>
              <a:rPr sz="2800" b="0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Ausentismo</a:t>
            </a:r>
            <a:r>
              <a:rPr sz="2800" b="0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Crónico</a:t>
            </a:r>
            <a:r>
              <a:rPr sz="2800" b="0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un</a:t>
            </a:r>
            <a:r>
              <a:rPr sz="2800" b="0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año</a:t>
            </a:r>
            <a:r>
              <a:rPr sz="2800" b="0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aumenta</a:t>
            </a:r>
            <a:r>
              <a:rPr sz="2800" b="0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800" b="0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casi</a:t>
            </a:r>
            <a:r>
              <a:rPr sz="2800" b="0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13 </a:t>
            </a:r>
            <a:r>
              <a:rPr sz="28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15" dirty="0">
                <a:solidFill>
                  <a:srgbClr val="231F20"/>
                </a:solidFill>
                <a:latin typeface="Whitney"/>
                <a:cs typeface="Whitney"/>
              </a:rPr>
              <a:t>veces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posibilidades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tener</a:t>
            </a:r>
            <a:r>
              <a:rPr sz="28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Ausentismo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Crónico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al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año </a:t>
            </a:r>
            <a:r>
              <a:rPr sz="2800" b="0" spc="-60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siguiente.</a:t>
            </a:r>
            <a:endParaRPr sz="2800">
              <a:latin typeface="Whitney"/>
              <a:cs typeface="Whitney"/>
            </a:endParaRPr>
          </a:p>
          <a:p>
            <a:pPr marL="300355" marR="1064260" indent="-288290">
              <a:lnSpc>
                <a:spcPct val="91800"/>
              </a:lnSpc>
              <a:spcBef>
                <a:spcPts val="1625"/>
              </a:spcBef>
              <a:buClr>
                <a:srgbClr val="FBAE2B"/>
              </a:buClr>
              <a:buSzPct val="153571"/>
              <a:buChar char="·"/>
              <a:tabLst>
                <a:tab pos="300990" algn="l"/>
              </a:tabLst>
            </a:pPr>
            <a:r>
              <a:rPr sz="2800" b="0" spc="-15" dirty="0">
                <a:solidFill>
                  <a:srgbClr val="231F20"/>
                </a:solidFill>
                <a:latin typeface="Whitney"/>
                <a:cs typeface="Whitney"/>
              </a:rPr>
              <a:t>Afecta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el 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aprendizaje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 de la 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lectura,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escritura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 y la </a:t>
            </a:r>
            <a:r>
              <a:rPr sz="28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adquisición</a:t>
            </a:r>
            <a:r>
              <a:rPr sz="28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28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habilidades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matemáticas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básicas.</a:t>
            </a:r>
            <a:endParaRPr sz="28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21738"/>
            <a:ext cx="7499350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74295">
              <a:lnSpc>
                <a:spcPct val="100000"/>
              </a:lnSpc>
            </a:pPr>
            <a:r>
              <a:rPr sz="2800" spc="-10" dirty="0"/>
              <a:t>CONSECUENCIAS </a:t>
            </a:r>
            <a:r>
              <a:rPr sz="2800" dirty="0"/>
              <a:t>DEL</a:t>
            </a:r>
            <a:r>
              <a:rPr sz="2800" spc="-10" dirty="0"/>
              <a:t> AUSENTISMO </a:t>
            </a:r>
            <a:r>
              <a:rPr sz="2800" spc="-15" dirty="0"/>
              <a:t>CRÓNICO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16500" y="2113976"/>
            <a:ext cx="8856980" cy="45875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0355" indent="-288290">
              <a:lnSpc>
                <a:spcPts val="3610"/>
              </a:lnSpc>
              <a:buClr>
                <a:srgbClr val="FBAE2B"/>
              </a:buClr>
              <a:buSzPct val="153571"/>
              <a:buChar char="·"/>
              <a:tabLst>
                <a:tab pos="300990" algn="l"/>
              </a:tabLst>
            </a:pP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Disminuye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posibilidades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15" dirty="0">
                <a:solidFill>
                  <a:srgbClr val="231F20"/>
                </a:solidFill>
                <a:latin typeface="Whitney"/>
                <a:cs typeface="Whitney"/>
              </a:rPr>
              <a:t>crear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1" spc="-10" dirty="0">
                <a:solidFill>
                  <a:srgbClr val="231F20"/>
                </a:solidFill>
                <a:latin typeface="Whitney"/>
                <a:cs typeface="Whitney"/>
              </a:rPr>
              <a:t>lazos</a:t>
            </a:r>
            <a:r>
              <a:rPr sz="2800" b="1" spc="-5" dirty="0">
                <a:solidFill>
                  <a:srgbClr val="231F20"/>
                </a:solidFill>
                <a:latin typeface="Whitney"/>
                <a:cs typeface="Whitney"/>
              </a:rPr>
              <a:t> confiables</a:t>
            </a:r>
            <a:r>
              <a:rPr sz="28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endParaRPr sz="2800" dirty="0">
              <a:latin typeface="Whitney"/>
              <a:cs typeface="Whitney"/>
            </a:endParaRPr>
          </a:p>
          <a:p>
            <a:pPr marL="300355">
              <a:lnSpc>
                <a:spcPts val="3210"/>
              </a:lnSpc>
            </a:pP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compañeros,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generando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un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impacto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importante en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endParaRPr sz="2800" dirty="0">
              <a:latin typeface="Whitney"/>
              <a:cs typeface="Whitney"/>
            </a:endParaRPr>
          </a:p>
          <a:p>
            <a:pPr marL="300355" marR="20955">
              <a:lnSpc>
                <a:spcPct val="100000"/>
              </a:lnSpc>
            </a:pPr>
            <a:r>
              <a:rPr sz="2800" b="1" spc="-10" dirty="0">
                <a:solidFill>
                  <a:srgbClr val="231F20"/>
                </a:solidFill>
                <a:latin typeface="Whitney"/>
                <a:cs typeface="Whitney"/>
              </a:rPr>
              <a:t>convivencia</a:t>
            </a:r>
            <a:r>
              <a:rPr sz="2800" b="1" spc="-5" dirty="0">
                <a:solidFill>
                  <a:srgbClr val="231F20"/>
                </a:solidFill>
                <a:latin typeface="Whitney"/>
                <a:cs typeface="Whitney"/>
              </a:rPr>
              <a:t> escolar</a:t>
            </a:r>
            <a:r>
              <a:rPr sz="28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i="1" spc="-15" dirty="0">
                <a:solidFill>
                  <a:srgbClr val="231F20"/>
                </a:solidFill>
                <a:latin typeface="Whitney"/>
                <a:cs typeface="Whitney"/>
              </a:rPr>
              <a:t>(Agencia</a:t>
            </a:r>
            <a:r>
              <a:rPr sz="2600" b="0" i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i="1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600" b="0" i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i="1" dirty="0">
                <a:solidFill>
                  <a:srgbClr val="231F20"/>
                </a:solidFill>
                <a:latin typeface="Whitney"/>
                <a:cs typeface="Whitney"/>
              </a:rPr>
              <a:t>Calidad</a:t>
            </a:r>
            <a:r>
              <a:rPr sz="2600" b="0" i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i="1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600" b="0" i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i="1" dirty="0">
                <a:solidFill>
                  <a:srgbClr val="231F20"/>
                </a:solidFill>
                <a:latin typeface="Whitney"/>
                <a:cs typeface="Whitney"/>
              </a:rPr>
              <a:t>la </a:t>
            </a:r>
            <a:r>
              <a:rPr sz="2600" b="0" i="1" spc="-5" dirty="0">
                <a:solidFill>
                  <a:srgbClr val="231F20"/>
                </a:solidFill>
                <a:latin typeface="Whitney"/>
                <a:cs typeface="Whitney"/>
              </a:rPr>
              <a:t>Educación, </a:t>
            </a:r>
            <a:r>
              <a:rPr sz="2600" b="0" i="1" spc="-60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i="1" spc="-5" dirty="0">
                <a:solidFill>
                  <a:srgbClr val="231F20"/>
                </a:solidFill>
                <a:latin typeface="Whitney"/>
                <a:cs typeface="Whitney"/>
              </a:rPr>
              <a:t>2013).</a:t>
            </a:r>
            <a:endParaRPr sz="2600" i="1" dirty="0">
              <a:latin typeface="Whitney"/>
              <a:cs typeface="Whitney"/>
            </a:endParaRPr>
          </a:p>
          <a:p>
            <a:pPr marL="300355" marR="48895" indent="-288290">
              <a:lnSpc>
                <a:spcPct val="95700"/>
              </a:lnSpc>
              <a:spcBef>
                <a:spcPts val="1520"/>
              </a:spcBef>
              <a:buClr>
                <a:srgbClr val="FBAE2B"/>
              </a:buClr>
              <a:buSzPct val="153571"/>
              <a:buChar char="·"/>
              <a:tabLst>
                <a:tab pos="300990" algn="l"/>
              </a:tabLst>
            </a:pPr>
            <a:r>
              <a:rPr sz="2800" b="0" spc="-15" dirty="0">
                <a:solidFill>
                  <a:srgbClr val="231F20"/>
                </a:solidFill>
                <a:latin typeface="Whitney"/>
                <a:cs typeface="Whitney"/>
              </a:rPr>
              <a:t>Afecta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1" spc="-10" dirty="0">
                <a:solidFill>
                  <a:srgbClr val="231F20"/>
                </a:solidFill>
                <a:latin typeface="Whitney"/>
                <a:cs typeface="Whitney"/>
              </a:rPr>
              <a:t>convivencia</a:t>
            </a:r>
            <a:r>
              <a:rPr sz="28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1" spc="-5" dirty="0">
                <a:solidFill>
                  <a:srgbClr val="231F20"/>
                </a:solidFill>
                <a:latin typeface="Whitney"/>
                <a:cs typeface="Whitney"/>
              </a:rPr>
              <a:t>escolar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, puesto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 que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estudiantes </a:t>
            </a:r>
            <a:r>
              <a:rPr sz="2800" b="0" spc="-60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Ausentismo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Crónico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 no</a:t>
            </a:r>
            <a:r>
              <a:rPr sz="28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logran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establecer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relaciones 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confianza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i="1" spc="-15" dirty="0">
                <a:solidFill>
                  <a:srgbClr val="231F20"/>
                </a:solidFill>
                <a:latin typeface="Whitney"/>
              </a:rPr>
              <a:t>(Agencia de Calidad de la Educación, 2013).</a:t>
            </a:r>
          </a:p>
          <a:p>
            <a:pPr marL="300355" marR="73025" indent="-288290">
              <a:lnSpc>
                <a:spcPct val="95700"/>
              </a:lnSpc>
              <a:spcBef>
                <a:spcPts val="1420"/>
              </a:spcBef>
              <a:buClr>
                <a:srgbClr val="FBAE2B"/>
              </a:buClr>
              <a:buSzPct val="153571"/>
              <a:buChar char="·"/>
              <a:tabLst>
                <a:tab pos="300990" algn="l"/>
              </a:tabLst>
            </a:pP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Quienes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faltan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un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10%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más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al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año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no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logran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desarrollar </a:t>
            </a:r>
            <a:r>
              <a:rPr sz="2800" b="0" spc="-60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1" spc="-5" dirty="0">
                <a:solidFill>
                  <a:srgbClr val="231F20"/>
                </a:solidFill>
                <a:latin typeface="Whitney"/>
                <a:cs typeface="Whitney"/>
              </a:rPr>
              <a:t>hábitos</a:t>
            </a:r>
            <a:r>
              <a:rPr sz="28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1" spc="-5" dirty="0">
                <a:solidFill>
                  <a:srgbClr val="231F20"/>
                </a:solidFill>
                <a:latin typeface="Whitney"/>
                <a:cs typeface="Whitney"/>
              </a:rPr>
              <a:t>necesarios</a:t>
            </a:r>
            <a:r>
              <a:rPr sz="2800" b="1" spc="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enfrentar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éxito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la vida </a:t>
            </a:r>
            <a:r>
              <a:rPr sz="28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adulta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i="1" spc="-15" dirty="0">
                <a:solidFill>
                  <a:srgbClr val="231F20"/>
                </a:solidFill>
                <a:latin typeface="Whitney"/>
              </a:rPr>
              <a:t>(Epstein, Joyce L.; Sheldon, Steven B., 2002).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21738"/>
            <a:ext cx="7499350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74295">
              <a:lnSpc>
                <a:spcPct val="100000"/>
              </a:lnSpc>
            </a:pPr>
            <a:r>
              <a:rPr sz="2800" spc="-10" dirty="0"/>
              <a:t>CONSECUENCIAS </a:t>
            </a:r>
            <a:r>
              <a:rPr sz="2800" dirty="0"/>
              <a:t>DEL</a:t>
            </a:r>
            <a:r>
              <a:rPr sz="2800" spc="-10" dirty="0"/>
              <a:t> AUSENTISMO </a:t>
            </a:r>
            <a:r>
              <a:rPr sz="2800" spc="-15" dirty="0"/>
              <a:t>CRÓNICO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16500" y="2113976"/>
            <a:ext cx="9067800" cy="21852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1463" indent="-271463"/>
            <a:r>
              <a:rPr sz="4300" b="0" dirty="0">
                <a:solidFill>
                  <a:srgbClr val="FBAE2B"/>
                </a:solidFill>
                <a:latin typeface="Whitney"/>
                <a:cs typeface="Whitney"/>
              </a:rPr>
              <a:t>·</a:t>
            </a:r>
            <a:r>
              <a:rPr sz="4300" b="0" spc="34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800" b="0" spc="-20" dirty="0">
                <a:solidFill>
                  <a:srgbClr val="231F20"/>
                </a:solidFill>
                <a:latin typeface="Whitney"/>
                <a:cs typeface="Whitney"/>
              </a:rPr>
              <a:t>Mayores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períodos de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1" spc="-5" dirty="0">
                <a:solidFill>
                  <a:srgbClr val="231F20"/>
                </a:solidFill>
                <a:latin typeface="Whitney"/>
                <a:cs typeface="Whitney"/>
              </a:rPr>
              <a:t>cesantía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1" spc="-5" dirty="0">
                <a:solidFill>
                  <a:srgbClr val="231F20"/>
                </a:solidFill>
                <a:latin typeface="Whitney"/>
                <a:cs typeface="Whitney"/>
              </a:rPr>
              <a:t>peores</a:t>
            </a:r>
            <a:r>
              <a:rPr sz="28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1" spc="-10" dirty="0">
                <a:solidFill>
                  <a:srgbClr val="231F20"/>
                </a:solidFill>
                <a:latin typeface="Whitney"/>
                <a:cs typeface="Whitney"/>
              </a:rPr>
              <a:t>trabajos</a:t>
            </a:r>
            <a:r>
              <a:rPr sz="2800" b="1" spc="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1" spc="-5" dirty="0" err="1">
                <a:solidFill>
                  <a:srgbClr val="231F20"/>
                </a:solidFill>
                <a:latin typeface="Whitney"/>
                <a:cs typeface="Whitney"/>
              </a:rPr>
              <a:t>sueldos</a:t>
            </a:r>
            <a:r>
              <a:rPr lang="es-CL" sz="2800" spc="-5" dirty="0">
                <a:latin typeface="Whitney"/>
                <a:cs typeface="Whitney"/>
              </a:rPr>
              <a:t> </a:t>
            </a:r>
            <a:r>
              <a:rPr sz="2800" b="1" dirty="0" err="1">
                <a:solidFill>
                  <a:srgbClr val="231F20"/>
                </a:solidFill>
                <a:latin typeface="Whitney"/>
                <a:cs typeface="Whitney"/>
              </a:rPr>
              <a:t>más</a:t>
            </a:r>
            <a:r>
              <a:rPr sz="2800" b="1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1" dirty="0">
                <a:solidFill>
                  <a:srgbClr val="231F20"/>
                </a:solidFill>
                <a:latin typeface="Whitney"/>
                <a:cs typeface="Whitney"/>
              </a:rPr>
              <a:t>bajos</a:t>
            </a:r>
            <a:r>
              <a:rPr sz="28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8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sus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0" spc="-15" dirty="0">
                <a:solidFill>
                  <a:srgbClr val="231F20"/>
                </a:solidFill>
                <a:latin typeface="Whitney"/>
                <a:cs typeface="Whitney"/>
              </a:rPr>
              <a:t>pares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i="1" spc="-15" dirty="0">
                <a:solidFill>
                  <a:srgbClr val="231F20"/>
                </a:solidFill>
                <a:latin typeface="Whitney"/>
              </a:rPr>
              <a:t>(Chang et. al, 2008).</a:t>
            </a:r>
          </a:p>
          <a:p>
            <a:pPr marL="300355" marR="5080" indent="-210185"/>
            <a:r>
              <a:rPr sz="4300" b="0" dirty="0">
                <a:solidFill>
                  <a:srgbClr val="FBAE2B"/>
                </a:solidFill>
                <a:latin typeface="Whitney"/>
                <a:cs typeface="Whitney"/>
              </a:rPr>
              <a:t>·</a:t>
            </a:r>
            <a:r>
              <a:rPr sz="4300" b="0" spc="-27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Suelen p</a:t>
            </a:r>
            <a:r>
              <a:rPr sz="2800" b="0" spc="-55" dirty="0">
                <a:solidFill>
                  <a:srgbClr val="231F20"/>
                </a:solidFill>
                <a:latin typeface="Whitney"/>
                <a:cs typeface="Whitney"/>
              </a:rPr>
              <a:t>r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esentar m</a:t>
            </a:r>
            <a:r>
              <a:rPr sz="2800" b="0" spc="-3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2800" b="0" spc="-45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2800" b="0" spc="-55" dirty="0">
                <a:solidFill>
                  <a:srgbClr val="231F20"/>
                </a:solidFill>
                <a:latin typeface="Whitney"/>
                <a:cs typeface="Whitney"/>
              </a:rPr>
              <a:t>r</a:t>
            </a:r>
            <a:r>
              <a:rPr sz="2800" b="0" dirty="0">
                <a:solidFill>
                  <a:srgbClr val="231F20"/>
                </a:solidFill>
                <a:latin typeface="Whitney"/>
                <a:cs typeface="Whitney"/>
              </a:rPr>
              <a:t>es tasas de</a:t>
            </a:r>
            <a:r>
              <a:rPr sz="28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1" dirty="0">
                <a:solidFill>
                  <a:srgbClr val="231F20"/>
                </a:solidFill>
                <a:latin typeface="Whitney"/>
                <a:cs typeface="Whitney"/>
              </a:rPr>
              <a:t>emba</a:t>
            </a:r>
            <a:r>
              <a:rPr sz="2800" b="1" spc="-55" dirty="0">
                <a:solidFill>
                  <a:srgbClr val="231F20"/>
                </a:solidFill>
                <a:latin typeface="Whitney"/>
                <a:cs typeface="Whitney"/>
              </a:rPr>
              <a:t>r</a:t>
            </a:r>
            <a:r>
              <a:rPr sz="2800" b="1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2800" b="1" spc="-35" dirty="0">
                <a:solidFill>
                  <a:srgbClr val="231F20"/>
                </a:solidFill>
                <a:latin typeface="Whitney"/>
                <a:cs typeface="Whitney"/>
              </a:rPr>
              <a:t>z</a:t>
            </a:r>
            <a:r>
              <a:rPr sz="2800" b="1" dirty="0">
                <a:solidFill>
                  <a:srgbClr val="231F20"/>
                </a:solidFill>
                <a:latin typeface="Whitney"/>
                <a:cs typeface="Whitney"/>
              </a:rPr>
              <a:t>o adoles</a:t>
            </a:r>
            <a:r>
              <a:rPr sz="2800" b="1" spc="-30" dirty="0">
                <a:solidFill>
                  <a:srgbClr val="231F20"/>
                </a:solidFill>
                <a:latin typeface="Whitney"/>
                <a:cs typeface="Whitney"/>
              </a:rPr>
              <a:t>c</a:t>
            </a:r>
            <a:r>
              <a:rPr sz="2800" b="1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800" b="1" spc="-15" dirty="0">
                <a:solidFill>
                  <a:srgbClr val="231F20"/>
                </a:solidFill>
                <a:latin typeface="Whitney"/>
                <a:cs typeface="Whitney"/>
              </a:rPr>
              <a:t>t</a:t>
            </a:r>
            <a:r>
              <a:rPr sz="2800" b="1" dirty="0">
                <a:solidFill>
                  <a:srgbClr val="231F20"/>
                </a:solidFill>
                <a:latin typeface="Whitney"/>
                <a:cs typeface="Whitney"/>
              </a:rPr>
              <a:t>e,  </a:t>
            </a:r>
            <a:r>
              <a:rPr sz="2800" b="1" spc="-10" dirty="0">
                <a:solidFill>
                  <a:srgbClr val="231F20"/>
                </a:solidFill>
                <a:latin typeface="Whitney"/>
                <a:cs typeface="Whitney"/>
              </a:rPr>
              <a:t>drogadicción</a:t>
            </a:r>
            <a:r>
              <a:rPr sz="28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800" b="1" dirty="0">
                <a:solidFill>
                  <a:srgbClr val="231F20"/>
                </a:solidFill>
                <a:latin typeface="Whitney"/>
                <a:cs typeface="Whitney"/>
              </a:rPr>
              <a:t>y delincuencia</a:t>
            </a:r>
            <a:r>
              <a:rPr sz="2800" b="1" spc="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i="1" spc="-15" dirty="0">
                <a:solidFill>
                  <a:srgbClr val="231F20"/>
                </a:solidFill>
                <a:latin typeface="Whitney"/>
              </a:rPr>
              <a:t>(Chang et. al, 2008).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21738"/>
            <a:ext cx="7499350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74295">
              <a:lnSpc>
                <a:spcPct val="100000"/>
              </a:lnSpc>
            </a:pPr>
            <a:r>
              <a:rPr sz="2800" spc="-10" dirty="0"/>
              <a:t>CONSECUENCIAS </a:t>
            </a:r>
            <a:r>
              <a:rPr sz="2800" dirty="0"/>
              <a:t>DEL</a:t>
            </a:r>
            <a:r>
              <a:rPr sz="2800" spc="-10" dirty="0"/>
              <a:t> AUSENTISMO </a:t>
            </a:r>
            <a:r>
              <a:rPr sz="2800" spc="-15" dirty="0"/>
              <a:t>CRÓNICO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44500" y="1896060"/>
            <a:ext cx="3894454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35965">
              <a:lnSpc>
                <a:spcPct val="100000"/>
              </a:lnSpc>
              <a:spcBef>
                <a:spcPts val="100"/>
              </a:spcBef>
            </a:pP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Este</a:t>
            </a:r>
            <a:r>
              <a:rPr sz="24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gráfico</a:t>
            </a:r>
            <a:r>
              <a:rPr sz="24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nos</a:t>
            </a:r>
            <a:r>
              <a:rPr sz="24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muestra </a:t>
            </a:r>
            <a:r>
              <a:rPr sz="2400" b="0" spc="-5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resultados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de una </a:t>
            </a:r>
            <a:r>
              <a:rPr sz="24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investigación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se</a:t>
            </a:r>
            <a:endParaRPr sz="2400"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</a:pP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evidenció</a:t>
            </a:r>
            <a:r>
              <a:rPr sz="24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4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4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porcentaje</a:t>
            </a:r>
            <a:r>
              <a:rPr sz="24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2400" b="0" spc="-5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asistencia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de los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estudiantes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en kínder mostró una </a:t>
            </a:r>
            <a:r>
              <a:rPr sz="24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correlación con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el desempeño </a:t>
            </a:r>
            <a:r>
              <a:rPr sz="2400" b="0" spc="-5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matemáticas,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lectura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y </a:t>
            </a:r>
            <a:r>
              <a:rPr sz="24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conocimientos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generales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en el </a:t>
            </a:r>
            <a:r>
              <a:rPr sz="2400" b="0" spc="-5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nivel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1°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básico.</a:t>
            </a:r>
            <a:endParaRPr sz="2400">
              <a:latin typeface="Whitney"/>
              <a:cs typeface="Whitney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64989" y="2087612"/>
            <a:ext cx="5127251" cy="4252091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21738"/>
            <a:ext cx="7499350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74295">
              <a:lnSpc>
                <a:spcPct val="100000"/>
              </a:lnSpc>
            </a:pPr>
            <a:r>
              <a:rPr sz="2800" spc="-10" dirty="0"/>
              <a:t>CONSECUENCIAS </a:t>
            </a:r>
            <a:r>
              <a:rPr sz="2800" dirty="0"/>
              <a:t>DEL</a:t>
            </a:r>
            <a:r>
              <a:rPr sz="2800" spc="-10" dirty="0"/>
              <a:t> AUSENTISMO </a:t>
            </a:r>
            <a:r>
              <a:rPr sz="2800" spc="-15" dirty="0"/>
              <a:t>CRÓNICO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44500" y="2141590"/>
            <a:ext cx="329501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Las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probabilidades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24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desertar casi se duplican </a:t>
            </a:r>
            <a:r>
              <a:rPr sz="24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por cada año que un </a:t>
            </a:r>
            <a:r>
              <a:rPr sz="24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alumno</a:t>
            </a:r>
            <a:r>
              <a:rPr sz="2400" b="0" spc="-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tiene</a:t>
            </a:r>
            <a:r>
              <a:rPr sz="2400" b="0" spc="-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Ausentismo </a:t>
            </a:r>
            <a:r>
              <a:rPr sz="2400" b="0" spc="-5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Crónico.</a:t>
            </a:r>
            <a:endParaRPr sz="2400">
              <a:latin typeface="Whitney"/>
              <a:cs typeface="Whitne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4689210"/>
            <a:ext cx="3248660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900" b="0" spc="-5" dirty="0">
                <a:solidFill>
                  <a:srgbClr val="231F20"/>
                </a:solidFill>
                <a:latin typeface="Whitney"/>
                <a:cs typeface="Whitney"/>
              </a:rPr>
              <a:t>Investigación</a:t>
            </a:r>
            <a:r>
              <a:rPr sz="1900" b="0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0" spc="-10" dirty="0">
                <a:solidFill>
                  <a:srgbClr val="231F20"/>
                </a:solidFill>
                <a:latin typeface="Whitney"/>
                <a:cs typeface="Whitney"/>
              </a:rPr>
              <a:t>sobre</a:t>
            </a:r>
            <a:r>
              <a:rPr sz="19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0" spc="-5" dirty="0">
                <a:solidFill>
                  <a:srgbClr val="231F20"/>
                </a:solidFill>
                <a:latin typeface="Whitney"/>
                <a:cs typeface="Whitney"/>
              </a:rPr>
              <a:t>Ausentismo </a:t>
            </a:r>
            <a:r>
              <a:rPr sz="1900" b="0" spc="-40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0" spc="-5" dirty="0">
                <a:solidFill>
                  <a:srgbClr val="231F20"/>
                </a:solidFill>
                <a:latin typeface="Whitney"/>
                <a:cs typeface="Whitney"/>
              </a:rPr>
              <a:t>Crónico </a:t>
            </a:r>
            <a:r>
              <a:rPr sz="19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1900" b="0" spc="-5" dirty="0">
                <a:solidFill>
                  <a:srgbClr val="231F20"/>
                </a:solidFill>
                <a:latin typeface="Whitney"/>
                <a:cs typeface="Whitney"/>
              </a:rPr>
              <a:t> colegios </a:t>
            </a:r>
            <a:r>
              <a:rPr sz="1900" b="0" spc="-5" dirty="0" err="1">
                <a:solidFill>
                  <a:srgbClr val="231F20"/>
                </a:solidFill>
                <a:latin typeface="Whitney"/>
                <a:cs typeface="Whitney"/>
              </a:rPr>
              <a:t>públicos</a:t>
            </a:r>
            <a:r>
              <a:rPr sz="19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lang="es-CL" sz="1900" b="0" spc="-5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0">
                <a:solidFill>
                  <a:srgbClr val="231F20"/>
                </a:solidFill>
                <a:latin typeface="Whitney"/>
                <a:cs typeface="Whitney"/>
              </a:rPr>
              <a:t>Estado</a:t>
            </a:r>
            <a:r>
              <a:rPr sz="1900" b="0" spc="-25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9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0" dirty="0">
                <a:solidFill>
                  <a:srgbClr val="231F20"/>
                </a:solidFill>
                <a:latin typeface="Whitney"/>
                <a:cs typeface="Whitney"/>
              </a:rPr>
              <a:t>Utah,</a:t>
            </a:r>
            <a:r>
              <a:rPr sz="19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0" spc="-5" dirty="0">
                <a:solidFill>
                  <a:srgbClr val="231F20"/>
                </a:solidFill>
                <a:latin typeface="Whitney"/>
                <a:cs typeface="Whitney"/>
              </a:rPr>
              <a:t>2012.</a:t>
            </a:r>
            <a:endParaRPr sz="1900" dirty="0">
              <a:latin typeface="Whitney"/>
              <a:cs typeface="Whitney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263888" y="2858095"/>
            <a:ext cx="5416550" cy="2886075"/>
            <a:chOff x="4263888" y="2858095"/>
            <a:chExt cx="5416550" cy="2886075"/>
          </a:xfrm>
        </p:grpSpPr>
        <p:sp>
          <p:nvSpPr>
            <p:cNvPr id="6" name="object 6"/>
            <p:cNvSpPr/>
            <p:nvPr/>
          </p:nvSpPr>
          <p:spPr>
            <a:xfrm>
              <a:off x="4267781" y="2858095"/>
              <a:ext cx="5408930" cy="2882265"/>
            </a:xfrm>
            <a:custGeom>
              <a:avLst/>
              <a:gdLst/>
              <a:ahLst/>
              <a:cxnLst/>
              <a:rect l="l" t="t" r="r" b="b"/>
              <a:pathLst>
                <a:path w="5408930" h="2882265">
                  <a:moveTo>
                    <a:pt x="0" y="0"/>
                  </a:moveTo>
                  <a:lnTo>
                    <a:pt x="0" y="2881884"/>
                  </a:lnTo>
                </a:path>
                <a:path w="5408930" h="2882265">
                  <a:moveTo>
                    <a:pt x="1081951" y="0"/>
                  </a:moveTo>
                  <a:lnTo>
                    <a:pt x="1081951" y="2881884"/>
                  </a:lnTo>
                </a:path>
                <a:path w="5408930" h="2882265">
                  <a:moveTo>
                    <a:pt x="2162657" y="0"/>
                  </a:moveTo>
                  <a:lnTo>
                    <a:pt x="2162657" y="2881884"/>
                  </a:lnTo>
                </a:path>
                <a:path w="5408930" h="2882265">
                  <a:moveTo>
                    <a:pt x="3244608" y="0"/>
                  </a:moveTo>
                  <a:lnTo>
                    <a:pt x="3244608" y="2881884"/>
                  </a:lnTo>
                </a:path>
                <a:path w="5408930" h="2882265">
                  <a:moveTo>
                    <a:pt x="4326572" y="0"/>
                  </a:moveTo>
                  <a:lnTo>
                    <a:pt x="4326572" y="2881884"/>
                  </a:lnTo>
                </a:path>
                <a:path w="5408930" h="2882265">
                  <a:moveTo>
                    <a:pt x="5408523" y="0"/>
                  </a:moveTo>
                  <a:lnTo>
                    <a:pt x="5408523" y="2881884"/>
                  </a:lnTo>
                </a:path>
              </a:pathLst>
            </a:custGeom>
            <a:ln w="778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09045" y="3215843"/>
              <a:ext cx="4526280" cy="2524760"/>
            </a:xfrm>
            <a:custGeom>
              <a:avLst/>
              <a:gdLst/>
              <a:ahLst/>
              <a:cxnLst/>
              <a:rect l="l" t="t" r="r" b="b"/>
              <a:pathLst>
                <a:path w="4526280" h="2524760">
                  <a:moveTo>
                    <a:pt x="199440" y="2099081"/>
                  </a:moveTo>
                  <a:lnTo>
                    <a:pt x="0" y="2099081"/>
                  </a:lnTo>
                  <a:lnTo>
                    <a:pt x="0" y="2524137"/>
                  </a:lnTo>
                  <a:lnTo>
                    <a:pt x="199440" y="2524137"/>
                  </a:lnTo>
                  <a:lnTo>
                    <a:pt x="199440" y="2099081"/>
                  </a:lnTo>
                  <a:close/>
                </a:path>
                <a:path w="4526280" h="2524760">
                  <a:moveTo>
                    <a:pt x="1280147" y="1024610"/>
                  </a:moveTo>
                  <a:lnTo>
                    <a:pt x="1081951" y="1024610"/>
                  </a:lnTo>
                  <a:lnTo>
                    <a:pt x="1081951" y="2524137"/>
                  </a:lnTo>
                  <a:lnTo>
                    <a:pt x="1280147" y="2524137"/>
                  </a:lnTo>
                  <a:lnTo>
                    <a:pt x="1280147" y="1024610"/>
                  </a:lnTo>
                  <a:close/>
                </a:path>
                <a:path w="4526280" h="2524760">
                  <a:moveTo>
                    <a:pt x="2362098" y="391388"/>
                  </a:moveTo>
                  <a:lnTo>
                    <a:pt x="2163902" y="391388"/>
                  </a:lnTo>
                  <a:lnTo>
                    <a:pt x="2163902" y="2524137"/>
                  </a:lnTo>
                  <a:lnTo>
                    <a:pt x="2362098" y="2524137"/>
                  </a:lnTo>
                  <a:lnTo>
                    <a:pt x="2362098" y="391388"/>
                  </a:lnTo>
                  <a:close/>
                </a:path>
                <a:path w="4526280" h="2524760">
                  <a:moveTo>
                    <a:pt x="3444049" y="107188"/>
                  </a:moveTo>
                  <a:lnTo>
                    <a:pt x="3244608" y="107188"/>
                  </a:lnTo>
                  <a:lnTo>
                    <a:pt x="3244608" y="2524137"/>
                  </a:lnTo>
                  <a:lnTo>
                    <a:pt x="3444049" y="2524137"/>
                  </a:lnTo>
                  <a:lnTo>
                    <a:pt x="3444049" y="107188"/>
                  </a:lnTo>
                  <a:close/>
                </a:path>
                <a:path w="4526280" h="2524760">
                  <a:moveTo>
                    <a:pt x="4526000" y="0"/>
                  </a:moveTo>
                  <a:lnTo>
                    <a:pt x="4326560" y="0"/>
                  </a:lnTo>
                  <a:lnTo>
                    <a:pt x="4326560" y="2524137"/>
                  </a:lnTo>
                  <a:lnTo>
                    <a:pt x="4526000" y="2524137"/>
                  </a:lnTo>
                  <a:lnTo>
                    <a:pt x="4526000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267781" y="5739981"/>
              <a:ext cx="5408930" cy="0"/>
            </a:xfrm>
            <a:custGeom>
              <a:avLst/>
              <a:gdLst/>
              <a:ahLst/>
              <a:cxnLst/>
              <a:rect l="l" t="t" r="r" b="b"/>
              <a:pathLst>
                <a:path w="5408930">
                  <a:moveTo>
                    <a:pt x="0" y="0"/>
                  </a:moveTo>
                  <a:lnTo>
                    <a:pt x="5408523" y="0"/>
                  </a:lnTo>
                </a:path>
              </a:pathLst>
            </a:custGeom>
            <a:ln w="778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700739" y="4704204"/>
            <a:ext cx="216535" cy="560070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300" b="0" spc="-5" dirty="0">
                <a:solidFill>
                  <a:srgbClr val="7E7E7E"/>
                </a:solidFill>
                <a:latin typeface="Whitney"/>
                <a:cs typeface="Whitney"/>
              </a:rPr>
              <a:t>1</a:t>
            </a:r>
            <a:r>
              <a:rPr sz="1300" b="0" spc="-25" dirty="0">
                <a:solidFill>
                  <a:srgbClr val="7E7E7E"/>
                </a:solidFill>
                <a:latin typeface="Whitney"/>
                <a:cs typeface="Whitney"/>
              </a:rPr>
              <a:t>0</a:t>
            </a:r>
            <a:r>
              <a:rPr sz="1300" b="0" spc="15" dirty="0">
                <a:solidFill>
                  <a:srgbClr val="7E7E7E"/>
                </a:solidFill>
                <a:latin typeface="Whitney"/>
                <a:cs typeface="Whitney"/>
              </a:rPr>
              <a:t>,</a:t>
            </a:r>
            <a:r>
              <a:rPr sz="1300" b="0" spc="-5" dirty="0">
                <a:solidFill>
                  <a:srgbClr val="7E7E7E"/>
                </a:solidFill>
                <a:latin typeface="Whitney"/>
                <a:cs typeface="Whitney"/>
              </a:rPr>
              <a:t>30</a:t>
            </a:r>
            <a:r>
              <a:rPr sz="1300" b="0" dirty="0">
                <a:solidFill>
                  <a:srgbClr val="7E7E7E"/>
                </a:solidFill>
                <a:latin typeface="Whitney"/>
                <a:cs typeface="Whitney"/>
              </a:rPr>
              <a:t>%</a:t>
            </a:r>
            <a:endParaRPr sz="1300">
              <a:latin typeface="Whitney"/>
              <a:cs typeface="Whitney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82474" y="3605094"/>
            <a:ext cx="216535" cy="584835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300" b="0" spc="-5" dirty="0">
                <a:solidFill>
                  <a:srgbClr val="7E7E7E"/>
                </a:solidFill>
                <a:latin typeface="Whitney"/>
                <a:cs typeface="Whitney"/>
              </a:rPr>
              <a:t>36</a:t>
            </a:r>
            <a:r>
              <a:rPr sz="1300" b="0" spc="-45" dirty="0">
                <a:solidFill>
                  <a:srgbClr val="7E7E7E"/>
                </a:solidFill>
                <a:latin typeface="Whitney"/>
                <a:cs typeface="Whitney"/>
              </a:rPr>
              <a:t>,</a:t>
            </a:r>
            <a:r>
              <a:rPr sz="1300" b="0" spc="-5" dirty="0">
                <a:solidFill>
                  <a:srgbClr val="7E7E7E"/>
                </a:solidFill>
                <a:latin typeface="Whitney"/>
                <a:cs typeface="Whitney"/>
              </a:rPr>
              <a:t>40%</a:t>
            </a:r>
            <a:endParaRPr sz="1300">
              <a:latin typeface="Whitney"/>
              <a:cs typeface="Whitney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64210" y="3003168"/>
            <a:ext cx="216535" cy="553720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300" b="0" spc="-15" dirty="0">
                <a:solidFill>
                  <a:srgbClr val="7E7E7E"/>
                </a:solidFill>
                <a:latin typeface="Whitney"/>
                <a:cs typeface="Whitney"/>
              </a:rPr>
              <a:t>5</a:t>
            </a:r>
            <a:r>
              <a:rPr sz="1300" b="0" spc="-5" dirty="0">
                <a:solidFill>
                  <a:srgbClr val="7E7E7E"/>
                </a:solidFill>
                <a:latin typeface="Whitney"/>
                <a:cs typeface="Whitney"/>
              </a:rPr>
              <a:t>1,</a:t>
            </a:r>
            <a:r>
              <a:rPr sz="1300" b="0" dirty="0">
                <a:solidFill>
                  <a:srgbClr val="7E7E7E"/>
                </a:solidFill>
                <a:latin typeface="Whitney"/>
                <a:cs typeface="Whitney"/>
              </a:rPr>
              <a:t>8</a:t>
            </a:r>
            <a:r>
              <a:rPr sz="1300" b="0" spc="-5" dirty="0">
                <a:solidFill>
                  <a:srgbClr val="7E7E7E"/>
                </a:solidFill>
                <a:latin typeface="Whitney"/>
                <a:cs typeface="Whitney"/>
              </a:rPr>
              <a:t>0</a:t>
            </a:r>
            <a:r>
              <a:rPr sz="1300" b="0" dirty="0">
                <a:solidFill>
                  <a:srgbClr val="7E7E7E"/>
                </a:solidFill>
                <a:latin typeface="Whitney"/>
                <a:cs typeface="Whitney"/>
              </a:rPr>
              <a:t>%</a:t>
            </a:r>
            <a:endParaRPr sz="1300">
              <a:latin typeface="Whitney"/>
              <a:cs typeface="Whitney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45946" y="2695375"/>
            <a:ext cx="216535" cy="577215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300" b="0" spc="-5" dirty="0">
                <a:solidFill>
                  <a:srgbClr val="7E7E7E"/>
                </a:solidFill>
                <a:latin typeface="Whitney"/>
                <a:cs typeface="Whitney"/>
              </a:rPr>
              <a:t>5</a:t>
            </a:r>
            <a:r>
              <a:rPr sz="1300" b="0" dirty="0">
                <a:solidFill>
                  <a:srgbClr val="7E7E7E"/>
                </a:solidFill>
                <a:latin typeface="Whitney"/>
                <a:cs typeface="Whitney"/>
              </a:rPr>
              <a:t>8</a:t>
            </a:r>
            <a:r>
              <a:rPr sz="1300" b="0" spc="-35" dirty="0">
                <a:solidFill>
                  <a:srgbClr val="7E7E7E"/>
                </a:solidFill>
                <a:latin typeface="Whitney"/>
                <a:cs typeface="Whitney"/>
              </a:rPr>
              <a:t>,</a:t>
            </a:r>
            <a:r>
              <a:rPr sz="1300" b="0" spc="-25" dirty="0">
                <a:solidFill>
                  <a:srgbClr val="7E7E7E"/>
                </a:solidFill>
                <a:latin typeface="Whitney"/>
                <a:cs typeface="Whitney"/>
              </a:rPr>
              <a:t>7</a:t>
            </a:r>
            <a:r>
              <a:rPr sz="1300" b="0" spc="-5" dirty="0">
                <a:solidFill>
                  <a:srgbClr val="7E7E7E"/>
                </a:solidFill>
                <a:latin typeface="Whitney"/>
                <a:cs typeface="Whitney"/>
              </a:rPr>
              <a:t>0</a:t>
            </a:r>
            <a:r>
              <a:rPr sz="1300" b="0" dirty="0">
                <a:solidFill>
                  <a:srgbClr val="7E7E7E"/>
                </a:solidFill>
                <a:latin typeface="Whitney"/>
                <a:cs typeface="Whitney"/>
              </a:rPr>
              <a:t>%</a:t>
            </a:r>
            <a:endParaRPr sz="1300">
              <a:latin typeface="Whitney"/>
              <a:cs typeface="Whitney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27682" y="2614257"/>
            <a:ext cx="216535" cy="551180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300" b="0" spc="-20" dirty="0">
                <a:solidFill>
                  <a:srgbClr val="7E7E7E"/>
                </a:solidFill>
                <a:latin typeface="Whitney"/>
                <a:cs typeface="Whitney"/>
              </a:rPr>
              <a:t>6</a:t>
            </a:r>
            <a:r>
              <a:rPr sz="1300" b="0" spc="-5" dirty="0">
                <a:solidFill>
                  <a:srgbClr val="7E7E7E"/>
                </a:solidFill>
                <a:latin typeface="Whitney"/>
                <a:cs typeface="Whitney"/>
              </a:rPr>
              <a:t>1</a:t>
            </a:r>
            <a:r>
              <a:rPr sz="1300" b="0" spc="15" dirty="0">
                <a:solidFill>
                  <a:srgbClr val="7E7E7E"/>
                </a:solidFill>
                <a:latin typeface="Whitney"/>
                <a:cs typeface="Whitney"/>
              </a:rPr>
              <a:t>,</a:t>
            </a:r>
            <a:r>
              <a:rPr sz="1300" b="0" spc="-5" dirty="0">
                <a:solidFill>
                  <a:srgbClr val="7E7E7E"/>
                </a:solidFill>
                <a:latin typeface="Whitney"/>
                <a:cs typeface="Whitney"/>
              </a:rPr>
              <a:t>30</a:t>
            </a:r>
            <a:r>
              <a:rPr sz="1300" b="0" dirty="0">
                <a:solidFill>
                  <a:srgbClr val="7E7E7E"/>
                </a:solidFill>
                <a:latin typeface="Whitney"/>
                <a:cs typeface="Whitney"/>
              </a:rPr>
              <a:t>%</a:t>
            </a:r>
            <a:endParaRPr sz="1300">
              <a:latin typeface="Whitney"/>
              <a:cs typeface="Whitney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48499" y="5804508"/>
            <a:ext cx="106680" cy="200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" spc="-5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30188" y="5804508"/>
            <a:ext cx="106680" cy="200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" spc="-5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endParaRPr sz="11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11878" y="5804508"/>
            <a:ext cx="106680" cy="200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" spc="-5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endParaRPr sz="11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93567" y="5804508"/>
            <a:ext cx="106680" cy="200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" spc="-5" dirty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endParaRPr sz="11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75256" y="5804508"/>
            <a:ext cx="106680" cy="200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" spc="-5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endParaRPr sz="11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48652" y="3099232"/>
            <a:ext cx="216535" cy="2398395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300" b="0" dirty="0">
                <a:solidFill>
                  <a:srgbClr val="585858"/>
                </a:solidFill>
                <a:latin typeface="Whitney"/>
                <a:cs typeface="Whitney"/>
              </a:rPr>
              <a:t>%</a:t>
            </a:r>
            <a:r>
              <a:rPr sz="1300" b="0" spc="-20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dirty="0">
                <a:solidFill>
                  <a:srgbClr val="585858"/>
                </a:solidFill>
                <a:latin typeface="Whitney"/>
                <a:cs typeface="Whitney"/>
              </a:rPr>
              <a:t>DE</a:t>
            </a:r>
            <a:r>
              <a:rPr sz="1300" b="0" spc="-10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-5" dirty="0">
                <a:solidFill>
                  <a:srgbClr val="585858"/>
                </a:solidFill>
                <a:latin typeface="Whitney"/>
                <a:cs typeface="Whitney"/>
              </a:rPr>
              <a:t>ALUMNOS</a:t>
            </a:r>
            <a:r>
              <a:rPr sz="1300" b="0" spc="10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dirty="0">
                <a:solidFill>
                  <a:srgbClr val="585858"/>
                </a:solidFill>
                <a:latin typeface="Whitney"/>
                <a:cs typeface="Whitney"/>
              </a:rPr>
              <a:t>QUE</a:t>
            </a:r>
            <a:r>
              <a:rPr sz="1300" b="0" spc="-10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-15" dirty="0">
                <a:solidFill>
                  <a:srgbClr val="585858"/>
                </a:solidFill>
                <a:latin typeface="Whitney"/>
                <a:cs typeface="Whitney"/>
              </a:rPr>
              <a:t>DESERTAN</a:t>
            </a:r>
            <a:endParaRPr sz="1300">
              <a:latin typeface="Whitney"/>
              <a:cs typeface="Whitney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856535" y="1905510"/>
            <a:ext cx="3978910" cy="60706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algn="ctr">
              <a:lnSpc>
                <a:spcPts val="1500"/>
              </a:lnSpc>
              <a:spcBef>
                <a:spcPts val="204"/>
              </a:spcBef>
            </a:pPr>
            <a:r>
              <a:rPr sz="1300" b="0" spc="85" dirty="0">
                <a:solidFill>
                  <a:srgbClr val="585858"/>
                </a:solidFill>
                <a:latin typeface="Whitney"/>
                <a:cs typeface="Whitney"/>
              </a:rPr>
              <a:t>PROPORCIÓN</a:t>
            </a:r>
            <a:r>
              <a:rPr sz="1300" b="0" spc="215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45" dirty="0">
                <a:solidFill>
                  <a:srgbClr val="585858"/>
                </a:solidFill>
                <a:latin typeface="Whitney"/>
                <a:cs typeface="Whitney"/>
              </a:rPr>
              <a:t>DE</a:t>
            </a:r>
            <a:r>
              <a:rPr sz="1300" b="0" spc="204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85" dirty="0">
                <a:solidFill>
                  <a:srgbClr val="585858"/>
                </a:solidFill>
                <a:latin typeface="Whitney"/>
                <a:cs typeface="Whitney"/>
              </a:rPr>
              <a:t>ESTUDIANTES</a:t>
            </a:r>
            <a:r>
              <a:rPr sz="1300" b="0" spc="225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65" dirty="0">
                <a:solidFill>
                  <a:srgbClr val="585858"/>
                </a:solidFill>
                <a:latin typeface="Whitney"/>
                <a:cs typeface="Whitney"/>
              </a:rPr>
              <a:t>QUE</a:t>
            </a:r>
            <a:r>
              <a:rPr sz="1300" b="0" spc="190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70" dirty="0">
                <a:solidFill>
                  <a:srgbClr val="585858"/>
                </a:solidFill>
                <a:latin typeface="Whitney"/>
                <a:cs typeface="Whitney"/>
              </a:rPr>
              <a:t>DESERTAN </a:t>
            </a:r>
            <a:r>
              <a:rPr sz="1300" b="0" spc="-270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80" dirty="0">
                <a:solidFill>
                  <a:srgbClr val="585858"/>
                </a:solidFill>
                <a:latin typeface="Whitney"/>
                <a:cs typeface="Whitney"/>
              </a:rPr>
              <a:t>SEGÚN</a:t>
            </a:r>
            <a:r>
              <a:rPr sz="1300" b="0" spc="190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50" dirty="0">
                <a:solidFill>
                  <a:srgbClr val="585858"/>
                </a:solidFill>
                <a:latin typeface="Whitney"/>
                <a:cs typeface="Whitney"/>
              </a:rPr>
              <a:t>EL</a:t>
            </a:r>
            <a:r>
              <a:rPr sz="1300" b="0" spc="190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80" dirty="0">
                <a:solidFill>
                  <a:srgbClr val="585858"/>
                </a:solidFill>
                <a:latin typeface="Whitney"/>
                <a:cs typeface="Whitney"/>
              </a:rPr>
              <a:t>NÚMERO</a:t>
            </a:r>
            <a:r>
              <a:rPr sz="1300" b="0" spc="210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45" dirty="0">
                <a:solidFill>
                  <a:srgbClr val="585858"/>
                </a:solidFill>
                <a:latin typeface="Whitney"/>
                <a:cs typeface="Whitney"/>
              </a:rPr>
              <a:t>DE</a:t>
            </a:r>
            <a:r>
              <a:rPr sz="1300" b="0" spc="200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70" dirty="0">
                <a:solidFill>
                  <a:srgbClr val="585858"/>
                </a:solidFill>
                <a:latin typeface="Whitney"/>
                <a:cs typeface="Whitney"/>
              </a:rPr>
              <a:t>AÑOS</a:t>
            </a:r>
            <a:r>
              <a:rPr sz="1300" b="0" spc="210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50" dirty="0">
                <a:solidFill>
                  <a:srgbClr val="585858"/>
                </a:solidFill>
                <a:latin typeface="Whitney"/>
                <a:cs typeface="Whitney"/>
              </a:rPr>
              <a:t>EN</a:t>
            </a:r>
            <a:r>
              <a:rPr sz="1300" b="0" spc="195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65" dirty="0">
                <a:solidFill>
                  <a:srgbClr val="585858"/>
                </a:solidFill>
                <a:latin typeface="Whitney"/>
                <a:cs typeface="Whitney"/>
              </a:rPr>
              <a:t>QUE</a:t>
            </a:r>
            <a:r>
              <a:rPr sz="1300" b="0" spc="195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65" dirty="0">
                <a:solidFill>
                  <a:srgbClr val="585858"/>
                </a:solidFill>
                <a:latin typeface="Whitney"/>
                <a:cs typeface="Whitney"/>
              </a:rPr>
              <a:t>HAN</a:t>
            </a:r>
            <a:endParaRPr sz="1300">
              <a:latin typeface="Whitney"/>
              <a:cs typeface="Whitney"/>
            </a:endParaRPr>
          </a:p>
          <a:p>
            <a:pPr algn="ctr">
              <a:lnSpc>
                <a:spcPts val="1475"/>
              </a:lnSpc>
            </a:pPr>
            <a:r>
              <a:rPr sz="1300" b="0" spc="75" dirty="0">
                <a:solidFill>
                  <a:srgbClr val="585858"/>
                </a:solidFill>
                <a:latin typeface="Whitney"/>
                <a:cs typeface="Whitney"/>
              </a:rPr>
              <a:t>PRESENTADO</a:t>
            </a:r>
            <a:r>
              <a:rPr sz="1300" b="0" spc="215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30" dirty="0">
                <a:solidFill>
                  <a:srgbClr val="585858"/>
                </a:solidFill>
                <a:latin typeface="Whitney"/>
                <a:cs typeface="Whitney"/>
              </a:rPr>
              <a:t>AC</a:t>
            </a:r>
            <a:r>
              <a:rPr sz="1300" b="0" spc="265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80" dirty="0">
                <a:solidFill>
                  <a:srgbClr val="585858"/>
                </a:solidFill>
                <a:latin typeface="Whitney"/>
                <a:cs typeface="Whitney"/>
              </a:rPr>
              <a:t>ENTRE</a:t>
            </a:r>
            <a:r>
              <a:rPr sz="1300" b="0" spc="190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50" dirty="0">
                <a:solidFill>
                  <a:srgbClr val="585858"/>
                </a:solidFill>
                <a:latin typeface="Whitney"/>
                <a:cs typeface="Whitney"/>
              </a:rPr>
              <a:t>8°</a:t>
            </a:r>
            <a:r>
              <a:rPr sz="1300" b="0" spc="190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dirty="0">
                <a:solidFill>
                  <a:srgbClr val="585858"/>
                </a:solidFill>
                <a:latin typeface="Whitney"/>
                <a:cs typeface="Whitney"/>
              </a:rPr>
              <a:t>Y</a:t>
            </a:r>
            <a:r>
              <a:rPr sz="1300" b="0" spc="200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65" dirty="0">
                <a:solidFill>
                  <a:srgbClr val="585858"/>
                </a:solidFill>
                <a:latin typeface="Whitney"/>
                <a:cs typeface="Whitney"/>
              </a:rPr>
              <a:t>IV°</a:t>
            </a:r>
            <a:r>
              <a:rPr sz="1300" b="0" spc="190" dirty="0">
                <a:solidFill>
                  <a:srgbClr val="585858"/>
                </a:solidFill>
                <a:latin typeface="Whitney"/>
                <a:cs typeface="Whitney"/>
              </a:rPr>
              <a:t> </a:t>
            </a:r>
            <a:r>
              <a:rPr sz="1300" b="0" spc="80" dirty="0">
                <a:solidFill>
                  <a:srgbClr val="585858"/>
                </a:solidFill>
                <a:latin typeface="Whitney"/>
                <a:cs typeface="Whitney"/>
              </a:rPr>
              <a:t>MEDIO</a:t>
            </a:r>
            <a:endParaRPr sz="1300">
              <a:latin typeface="Whitney"/>
              <a:cs typeface="Whitney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4500" y="7007992"/>
            <a:ext cx="451929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spc="-10" dirty="0">
                <a:solidFill>
                  <a:srgbClr val="231F20"/>
                </a:solidFill>
                <a:latin typeface="Whitney"/>
                <a:cs typeface="Whitney"/>
                <a:hlinkClick r:id="rId2"/>
              </a:rPr>
              <a:t>http://www.utahdataalliance.org/downloads/ChronicAbsenteeismResearchBrief.pdf</a:t>
            </a:r>
            <a:endParaRPr sz="10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21738"/>
            <a:ext cx="7499350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74295">
              <a:lnSpc>
                <a:spcPct val="100000"/>
              </a:lnSpc>
            </a:pPr>
            <a:r>
              <a:rPr sz="2800" spc="-10" dirty="0"/>
              <a:t>CONSECUENCIAS </a:t>
            </a:r>
            <a:r>
              <a:rPr sz="2800" dirty="0"/>
              <a:t>DEL</a:t>
            </a:r>
            <a:r>
              <a:rPr sz="2800" spc="-10" dirty="0"/>
              <a:t> AUSENTISMO </a:t>
            </a:r>
            <a:r>
              <a:rPr sz="2800" spc="-15" dirty="0"/>
              <a:t>CRÓNICO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44500" y="1896060"/>
            <a:ext cx="3839845" cy="441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Este gráfico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nos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muestra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24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resultados</a:t>
            </a:r>
            <a:r>
              <a:rPr sz="2400" b="0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4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400" b="0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Prueba</a:t>
            </a:r>
            <a:r>
              <a:rPr sz="24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Simce </a:t>
            </a:r>
            <a:r>
              <a:rPr sz="2400" b="0" spc="-5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de los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establecimientos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en </a:t>
            </a:r>
            <a:r>
              <a:rPr sz="24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Chile,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organizados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según su </a:t>
            </a:r>
            <a:r>
              <a:rPr sz="24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puntaje.</a:t>
            </a:r>
            <a:endParaRPr sz="2400">
              <a:latin typeface="Whitney"/>
              <a:cs typeface="Whitney"/>
            </a:endParaRPr>
          </a:p>
          <a:p>
            <a:pPr>
              <a:lnSpc>
                <a:spcPct val="100000"/>
              </a:lnSpc>
            </a:pPr>
            <a:endParaRPr sz="2500">
              <a:latin typeface="Whitney"/>
              <a:cs typeface="Whitney"/>
            </a:endParaRPr>
          </a:p>
          <a:p>
            <a:pPr marL="12700" marR="213360">
              <a:lnSpc>
                <a:spcPct val="100000"/>
              </a:lnSpc>
            </a:pP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Es posible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observar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que los </a:t>
            </a:r>
            <a:r>
              <a:rPr sz="24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establecimientos</a:t>
            </a:r>
            <a:r>
              <a:rPr sz="24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con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menor </a:t>
            </a:r>
            <a:r>
              <a:rPr sz="2400" b="0" spc="-5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porcentaje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ausentes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crónicos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tienden a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tener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un </a:t>
            </a:r>
            <a:r>
              <a:rPr sz="24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5" dirty="0">
                <a:solidFill>
                  <a:srgbClr val="231F20"/>
                </a:solidFill>
                <a:latin typeface="Whitney"/>
                <a:cs typeface="Whitney"/>
              </a:rPr>
              <a:t>mayor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puntaje de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Simce,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y </a:t>
            </a:r>
            <a:r>
              <a:rPr sz="24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5" dirty="0">
                <a:solidFill>
                  <a:srgbClr val="231F20"/>
                </a:solidFill>
                <a:latin typeface="Whitney"/>
                <a:cs typeface="Whitney"/>
              </a:rPr>
              <a:t>viceversa.</a:t>
            </a:r>
            <a:endParaRPr sz="2400">
              <a:latin typeface="Whitney"/>
              <a:cs typeface="Whitney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02580" y="2474986"/>
            <a:ext cx="5077875" cy="2813551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44500" y="6995292"/>
            <a:ext cx="6648450" cy="35560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000" b="0" spc="-10" dirty="0">
                <a:solidFill>
                  <a:srgbClr val="231F20"/>
                </a:solidFill>
                <a:latin typeface="Whitney"/>
                <a:cs typeface="Whitney"/>
              </a:rPr>
              <a:t>Fuente:</a:t>
            </a:r>
            <a:r>
              <a:rPr sz="1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dirty="0">
                <a:solidFill>
                  <a:srgbClr val="231F20"/>
                </a:solidFill>
                <a:latin typeface="Whitney"/>
                <a:cs typeface="Whitney"/>
              </a:rPr>
              <a:t>MINEDUC. </a:t>
            </a:r>
            <a:r>
              <a:rPr sz="1000" b="0" spc="-5" dirty="0">
                <a:solidFill>
                  <a:srgbClr val="231F20"/>
                </a:solidFill>
                <a:latin typeface="Whitney"/>
                <a:cs typeface="Whitney"/>
              </a:rPr>
              <a:t>Elaboración:</a:t>
            </a:r>
            <a:r>
              <a:rPr sz="1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10" dirty="0">
                <a:solidFill>
                  <a:srgbClr val="231F20"/>
                </a:solidFill>
                <a:latin typeface="Whitney"/>
                <a:cs typeface="Whitney"/>
              </a:rPr>
              <a:t>RADAR+</a:t>
            </a:r>
            <a:r>
              <a:rPr sz="1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" dirty="0">
                <a:solidFill>
                  <a:srgbClr val="231F20"/>
                </a:solidFill>
                <a:latin typeface="Whitney"/>
                <a:cs typeface="Whitney"/>
              </a:rPr>
              <a:t>Fundación</a:t>
            </a:r>
            <a:r>
              <a:rPr sz="1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" dirty="0">
                <a:solidFill>
                  <a:srgbClr val="231F20"/>
                </a:solidFill>
                <a:latin typeface="Whitney"/>
                <a:cs typeface="Whitney"/>
              </a:rPr>
              <a:t>Presente</a:t>
            </a:r>
            <a:endParaRPr sz="1000">
              <a:latin typeface="Whitney"/>
              <a:cs typeface="Whitney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spc="-5" dirty="0">
                <a:solidFill>
                  <a:srgbClr val="231F20"/>
                </a:solidFill>
                <a:latin typeface="Whitney"/>
                <a:cs typeface="Whitney"/>
              </a:rPr>
              <a:t>Considera</a:t>
            </a:r>
            <a:r>
              <a:rPr sz="1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dirty="0">
                <a:solidFill>
                  <a:srgbClr val="231F20"/>
                </a:solidFill>
                <a:latin typeface="Whitney"/>
                <a:cs typeface="Whitney"/>
              </a:rPr>
              <a:t>solo</a:t>
            </a:r>
            <a:r>
              <a:rPr sz="1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dirty="0">
                <a:solidFill>
                  <a:srgbClr val="231F20"/>
                </a:solidFill>
                <a:latin typeface="Whitney"/>
                <a:cs typeface="Whitney"/>
              </a:rPr>
              <a:t>educación</a:t>
            </a:r>
            <a:r>
              <a:rPr sz="1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dirty="0">
                <a:solidFill>
                  <a:srgbClr val="231F20"/>
                </a:solidFill>
                <a:latin typeface="Whitney"/>
                <a:cs typeface="Whitney"/>
              </a:rPr>
              <a:t>niños</a:t>
            </a:r>
            <a:r>
              <a:rPr sz="1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1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" dirty="0">
                <a:solidFill>
                  <a:srgbClr val="231F20"/>
                </a:solidFill>
                <a:latin typeface="Whitney"/>
                <a:cs typeface="Whitney"/>
              </a:rPr>
              <a:t>jóvenes.</a:t>
            </a:r>
            <a:r>
              <a:rPr sz="10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" dirty="0">
                <a:solidFill>
                  <a:srgbClr val="231F20"/>
                </a:solidFill>
                <a:latin typeface="Whitney"/>
                <a:cs typeface="Whitney"/>
              </a:rPr>
              <a:t>Colegios</a:t>
            </a:r>
            <a:r>
              <a:rPr sz="1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dirty="0">
                <a:solidFill>
                  <a:srgbClr val="231F20"/>
                </a:solidFill>
                <a:latin typeface="Whitney"/>
                <a:cs typeface="Whitney"/>
              </a:rPr>
              <a:t>municipales,</a:t>
            </a:r>
            <a:r>
              <a:rPr sz="1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" dirty="0">
                <a:solidFill>
                  <a:srgbClr val="231F20"/>
                </a:solidFill>
                <a:latin typeface="Whitney"/>
                <a:cs typeface="Whitney"/>
              </a:rPr>
              <a:t>Particulares</a:t>
            </a:r>
            <a:r>
              <a:rPr sz="1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" dirty="0">
                <a:solidFill>
                  <a:srgbClr val="231F20"/>
                </a:solidFill>
                <a:latin typeface="Whitney"/>
                <a:cs typeface="Whitney"/>
              </a:rPr>
              <a:t>Subvencionados</a:t>
            </a:r>
            <a:r>
              <a:rPr sz="1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1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" dirty="0">
                <a:solidFill>
                  <a:srgbClr val="231F20"/>
                </a:solidFill>
                <a:latin typeface="Whitney"/>
                <a:cs typeface="Whitney"/>
              </a:rPr>
              <a:t>Administración</a:t>
            </a:r>
            <a:r>
              <a:rPr sz="1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" dirty="0">
                <a:solidFill>
                  <a:srgbClr val="231F20"/>
                </a:solidFill>
                <a:latin typeface="Whitney"/>
                <a:cs typeface="Whitney"/>
              </a:rPr>
              <a:t>Delegada.</a:t>
            </a:r>
            <a:endParaRPr sz="10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9049" y="4140403"/>
            <a:ext cx="7277100" cy="571500"/>
          </a:xfrm>
          <a:custGeom>
            <a:avLst/>
            <a:gdLst/>
            <a:ahLst/>
            <a:cxnLst/>
            <a:rect l="l" t="t" r="r" b="b"/>
            <a:pathLst>
              <a:path w="7277100" h="571500">
                <a:moveTo>
                  <a:pt x="0" y="571500"/>
                </a:moveTo>
                <a:lnTo>
                  <a:pt x="7276769" y="571500"/>
                </a:lnTo>
                <a:lnTo>
                  <a:pt x="7276769" y="0"/>
                </a:lnTo>
                <a:lnTo>
                  <a:pt x="0" y="0"/>
                </a:lnTo>
                <a:lnTo>
                  <a:pt x="0" y="5715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2707" y="2470353"/>
            <a:ext cx="256413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10" dirty="0">
                <a:solidFill>
                  <a:srgbClr val="FBAE2B"/>
                </a:solidFill>
              </a:rPr>
              <a:t>Resumen</a:t>
            </a:r>
            <a:r>
              <a:rPr sz="2500" spc="-45" dirty="0">
                <a:solidFill>
                  <a:srgbClr val="FBAE2B"/>
                </a:solidFill>
              </a:rPr>
              <a:t> </a:t>
            </a:r>
            <a:r>
              <a:rPr sz="2500" spc="-10" dirty="0">
                <a:solidFill>
                  <a:srgbClr val="FBAE2B"/>
                </a:solidFill>
              </a:rPr>
              <a:t>colectivo</a:t>
            </a:r>
            <a:endParaRPr sz="2500"/>
          </a:p>
        </p:txBody>
      </p:sp>
      <p:sp>
        <p:nvSpPr>
          <p:cNvPr id="4" name="object 4"/>
          <p:cNvSpPr txBox="1"/>
          <p:nvPr/>
        </p:nvSpPr>
        <p:spPr>
          <a:xfrm>
            <a:off x="859049" y="3543503"/>
            <a:ext cx="6423660" cy="5715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¿DE</a:t>
            </a:r>
            <a:r>
              <a:rPr sz="3700" b="1" spc="-2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QUÉ</a:t>
            </a:r>
            <a:r>
              <a:rPr sz="37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MANERA</a:t>
            </a:r>
            <a:r>
              <a:rPr sz="37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spc="-75" dirty="0">
                <a:solidFill>
                  <a:srgbClr val="FFFFFF"/>
                </a:solidFill>
                <a:latin typeface="Whitney"/>
                <a:cs typeface="Whitney"/>
              </a:rPr>
              <a:t>AFECTA</a:t>
            </a:r>
            <a:r>
              <a:rPr sz="37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EL</a:t>
            </a:r>
            <a:endParaRPr sz="3700">
              <a:latin typeface="Whitney"/>
              <a:cs typeface="Whitne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9049" y="4108653"/>
            <a:ext cx="7277100" cy="589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100"/>
              </a:spcBef>
            </a:pPr>
            <a:r>
              <a:rPr sz="3700" b="1" spc="-10" dirty="0">
                <a:solidFill>
                  <a:srgbClr val="FFFFFF"/>
                </a:solidFill>
                <a:latin typeface="Whitney"/>
                <a:cs typeface="Whitney"/>
              </a:rPr>
              <a:t>AUSENTISMO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LA</a:t>
            </a:r>
            <a:r>
              <a:rPr sz="3700" b="1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spc="-20" dirty="0">
                <a:solidFill>
                  <a:srgbClr val="FFFFFF"/>
                </a:solidFill>
                <a:latin typeface="Whitney"/>
                <a:cs typeface="Whitney"/>
              </a:rPr>
              <a:t>FORMACIÓN</a:t>
            </a:r>
            <a:r>
              <a:rPr sz="3700" b="1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DE</a:t>
            </a:r>
            <a:endParaRPr sz="3700">
              <a:latin typeface="Whitney"/>
              <a:cs typeface="Whitne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9049" y="4737303"/>
            <a:ext cx="5909945" cy="5715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b="1" spc="-15" dirty="0">
                <a:solidFill>
                  <a:srgbClr val="FFFFFF"/>
                </a:solidFill>
                <a:latin typeface="Whitney"/>
                <a:cs typeface="Whitney"/>
              </a:rPr>
              <a:t>NUESTROS</a:t>
            </a:r>
            <a:r>
              <a:rPr sz="3700" b="1" spc="-2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spc="-10" dirty="0">
                <a:solidFill>
                  <a:srgbClr val="FFFFFF"/>
                </a:solidFill>
                <a:latin typeface="Whitney"/>
                <a:cs typeface="Whitney"/>
              </a:rPr>
              <a:t>ESTUDIANTES?</a:t>
            </a:r>
            <a:endParaRPr sz="37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9049" y="2141894"/>
            <a:ext cx="6428105" cy="571500"/>
          </a:xfrm>
          <a:custGeom>
            <a:avLst/>
            <a:gdLst/>
            <a:ahLst/>
            <a:cxnLst/>
            <a:rect l="l" t="t" r="r" b="b"/>
            <a:pathLst>
              <a:path w="6428105" h="571500">
                <a:moveTo>
                  <a:pt x="0" y="571500"/>
                </a:moveTo>
                <a:lnTo>
                  <a:pt x="6427685" y="571500"/>
                </a:lnTo>
                <a:lnTo>
                  <a:pt x="6427685" y="0"/>
                </a:lnTo>
                <a:lnTo>
                  <a:pt x="0" y="0"/>
                </a:lnTo>
                <a:lnTo>
                  <a:pt x="0" y="5715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46349" y="624244"/>
            <a:ext cx="130365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45" dirty="0">
                <a:solidFill>
                  <a:srgbClr val="FBAE2B"/>
                </a:solidFill>
                <a:latin typeface="Whitney"/>
                <a:cs typeface="Whitney"/>
              </a:rPr>
              <a:t>R</a:t>
            </a:r>
            <a:r>
              <a:rPr sz="2500" b="1" dirty="0">
                <a:solidFill>
                  <a:srgbClr val="FBAE2B"/>
                </a:solidFill>
                <a:latin typeface="Whitney"/>
                <a:cs typeface="Whitney"/>
              </a:rPr>
              <a:t>efl</a:t>
            </a:r>
            <a:r>
              <a:rPr sz="2500" b="1" spc="-20" dirty="0">
                <a:solidFill>
                  <a:srgbClr val="FBAE2B"/>
                </a:solidFill>
                <a:latin typeface="Whitney"/>
                <a:cs typeface="Whitney"/>
              </a:rPr>
              <a:t>e</a:t>
            </a:r>
            <a:r>
              <a:rPr sz="2500" b="1" dirty="0">
                <a:solidFill>
                  <a:srgbClr val="FBAE2B"/>
                </a:solidFill>
                <a:latin typeface="Whitney"/>
                <a:cs typeface="Whitney"/>
              </a:rPr>
              <a:t>xión</a:t>
            </a:r>
            <a:endParaRPr sz="2500">
              <a:latin typeface="Whitney"/>
              <a:cs typeface="Whitney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59049" y="1544994"/>
            <a:ext cx="6131560" cy="5715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spc="-10" dirty="0"/>
              <a:t>¿QUIÉN</a:t>
            </a:r>
            <a:r>
              <a:rPr sz="3700" spc="-20" dirty="0"/>
              <a:t> </a:t>
            </a:r>
            <a:r>
              <a:rPr sz="3700" dirty="0"/>
              <a:t>DEBE</a:t>
            </a:r>
            <a:r>
              <a:rPr sz="3700" spc="-15" dirty="0"/>
              <a:t> </a:t>
            </a:r>
            <a:r>
              <a:rPr sz="3700" spc="-35" dirty="0"/>
              <a:t>OCUPARSE</a:t>
            </a:r>
            <a:r>
              <a:rPr sz="3700" spc="-15" dirty="0"/>
              <a:t> </a:t>
            </a:r>
            <a:r>
              <a:rPr sz="3700" dirty="0"/>
              <a:t>DE</a:t>
            </a:r>
            <a:endParaRPr sz="3700"/>
          </a:p>
        </p:txBody>
      </p:sp>
      <p:sp>
        <p:nvSpPr>
          <p:cNvPr id="5" name="object 5"/>
          <p:cNvSpPr txBox="1"/>
          <p:nvPr/>
        </p:nvSpPr>
        <p:spPr>
          <a:xfrm>
            <a:off x="859049" y="2110144"/>
            <a:ext cx="6428105" cy="589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100"/>
              </a:spcBef>
            </a:pPr>
            <a:r>
              <a:rPr sz="3700" b="1" spc="-20" dirty="0">
                <a:solidFill>
                  <a:srgbClr val="FFFFFF"/>
                </a:solidFill>
                <a:latin typeface="Whitney"/>
                <a:cs typeface="Whitney"/>
              </a:rPr>
              <a:t>PROMOVER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LA</a:t>
            </a:r>
            <a:r>
              <a:rPr sz="3700" b="1" spc="-2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spc="-5" dirty="0">
                <a:solidFill>
                  <a:srgbClr val="FFFFFF"/>
                </a:solidFill>
                <a:latin typeface="Whitney"/>
                <a:cs typeface="Whitney"/>
              </a:rPr>
              <a:t>ASISTENCIA</a:t>
            </a:r>
            <a:r>
              <a:rPr sz="3700" b="1" spc="-2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/</a:t>
            </a:r>
            <a:endParaRPr sz="3700">
              <a:latin typeface="Whitney"/>
              <a:cs typeface="Whitne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9049" y="2738794"/>
            <a:ext cx="8447405" cy="5715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b="1" spc="-55" dirty="0">
                <a:solidFill>
                  <a:srgbClr val="FFFFFF"/>
                </a:solidFill>
                <a:latin typeface="Whitney"/>
                <a:cs typeface="Whitney"/>
              </a:rPr>
              <a:t>PARTICIPACIÓN</a:t>
            </a:r>
            <a:r>
              <a:rPr sz="37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DE</a:t>
            </a:r>
            <a:r>
              <a:rPr sz="37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spc="-50" dirty="0">
                <a:solidFill>
                  <a:srgbClr val="FFFFFF"/>
                </a:solidFill>
                <a:latin typeface="Whitney"/>
                <a:cs typeface="Whitney"/>
              </a:rPr>
              <a:t>LOS</a:t>
            </a:r>
            <a:r>
              <a:rPr sz="37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spc="-10" dirty="0">
                <a:solidFill>
                  <a:srgbClr val="FFFFFF"/>
                </a:solidFill>
                <a:latin typeface="Whitney"/>
                <a:cs typeface="Whitney"/>
              </a:rPr>
              <a:t>ESTUDIANTES?</a:t>
            </a:r>
            <a:endParaRPr sz="3700">
              <a:latin typeface="Whitney"/>
              <a:cs typeface="Whitney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44952" y="3553237"/>
            <a:ext cx="6769100" cy="2291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b="1" spc="-20" dirty="0">
                <a:solidFill>
                  <a:srgbClr val="FBAE2B"/>
                </a:solidFill>
                <a:latin typeface="Whitney"/>
                <a:cs typeface="Whitney"/>
              </a:rPr>
              <a:t>¡TODOS</a:t>
            </a:r>
            <a:r>
              <a:rPr sz="28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800" b="1" spc="-5" dirty="0">
                <a:solidFill>
                  <a:srgbClr val="FBAE2B"/>
                </a:solidFill>
                <a:latin typeface="Whitney"/>
                <a:cs typeface="Whitney"/>
              </a:rPr>
              <a:t>SOMOS</a:t>
            </a:r>
            <a:r>
              <a:rPr sz="28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800" b="1" spc="-5" dirty="0">
                <a:solidFill>
                  <a:srgbClr val="FBAE2B"/>
                </a:solidFill>
                <a:latin typeface="Whitney"/>
                <a:cs typeface="Whitney"/>
              </a:rPr>
              <a:t>RESPONSABLES!</a:t>
            </a:r>
            <a:endParaRPr sz="2800">
              <a:latin typeface="Whitney"/>
              <a:cs typeface="Whitney"/>
            </a:endParaRPr>
          </a:p>
          <a:p>
            <a:pPr marL="2550795" marR="2543175" algn="ctr">
              <a:lnSpc>
                <a:spcPct val="100000"/>
              </a:lnSpc>
              <a:spcBef>
                <a:spcPts val="2240"/>
              </a:spcBef>
            </a:pPr>
            <a:r>
              <a:rPr sz="2000" b="1" spc="-5" dirty="0">
                <a:solidFill>
                  <a:srgbClr val="FBAE2B"/>
                </a:solidFill>
                <a:latin typeface="Whitney"/>
                <a:cs typeface="Whitney"/>
              </a:rPr>
              <a:t>ESTUDIANTES </a:t>
            </a:r>
            <a:r>
              <a:rPr sz="2000" b="1" spc="-40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000" b="1" dirty="0">
                <a:solidFill>
                  <a:srgbClr val="FBAE2B"/>
                </a:solidFill>
                <a:latin typeface="Whitney"/>
                <a:cs typeface="Whitney"/>
              </a:rPr>
              <a:t>APODERAD</a:t>
            </a:r>
            <a:r>
              <a:rPr sz="2000" b="1" spc="-5" dirty="0">
                <a:solidFill>
                  <a:srgbClr val="FBAE2B"/>
                </a:solidFill>
                <a:latin typeface="Whitney"/>
                <a:cs typeface="Whitney"/>
              </a:rPr>
              <a:t>O</a:t>
            </a:r>
            <a:r>
              <a:rPr sz="2000" b="1" dirty="0">
                <a:solidFill>
                  <a:srgbClr val="FBAE2B"/>
                </a:solidFill>
                <a:latin typeface="Whitney"/>
                <a:cs typeface="Whitney"/>
              </a:rPr>
              <a:t>S</a:t>
            </a:r>
            <a:endParaRPr sz="2000">
              <a:latin typeface="Whitney"/>
              <a:cs typeface="Whitney"/>
            </a:endParaRPr>
          </a:p>
          <a:p>
            <a:pPr marL="12700" marR="5080" algn="ctr">
              <a:lnSpc>
                <a:spcPct val="100000"/>
              </a:lnSpc>
            </a:pPr>
            <a:r>
              <a:rPr sz="2000" b="1" dirty="0">
                <a:solidFill>
                  <a:srgbClr val="FBAE2B"/>
                </a:solidFill>
                <a:latin typeface="Whitney"/>
                <a:cs typeface="Whitney"/>
              </a:rPr>
              <a:t>DOCENTES, </a:t>
            </a:r>
            <a:r>
              <a:rPr sz="2000" b="1" spc="-5" dirty="0">
                <a:solidFill>
                  <a:srgbClr val="FBAE2B"/>
                </a:solidFill>
                <a:latin typeface="Whitney"/>
                <a:cs typeface="Whitney"/>
              </a:rPr>
              <a:t>EDUCADORES,</a:t>
            </a:r>
            <a:r>
              <a:rPr sz="2000" b="1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000" b="1" spc="-5" dirty="0">
                <a:solidFill>
                  <a:srgbClr val="FBAE2B"/>
                </a:solidFill>
                <a:latin typeface="Whitney"/>
                <a:cs typeface="Whitney"/>
              </a:rPr>
              <a:t>ASISTENTES</a:t>
            </a:r>
            <a:r>
              <a:rPr sz="2000" b="1" dirty="0">
                <a:solidFill>
                  <a:srgbClr val="FBAE2B"/>
                </a:solidFill>
                <a:latin typeface="Whitney"/>
                <a:cs typeface="Whitney"/>
              </a:rPr>
              <a:t> DE LA </a:t>
            </a:r>
            <a:r>
              <a:rPr sz="2000" b="1" spc="-10" dirty="0">
                <a:solidFill>
                  <a:srgbClr val="FBAE2B"/>
                </a:solidFill>
                <a:latin typeface="Whitney"/>
                <a:cs typeface="Whitney"/>
              </a:rPr>
              <a:t>EDUCACIÓN </a:t>
            </a:r>
            <a:r>
              <a:rPr sz="2000" b="1" spc="-40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000" b="1" spc="-5" dirty="0">
                <a:solidFill>
                  <a:srgbClr val="FBAE2B"/>
                </a:solidFill>
                <a:latin typeface="Whitney"/>
                <a:cs typeface="Whitney"/>
              </a:rPr>
              <a:t>PROFESIONALES </a:t>
            </a:r>
            <a:r>
              <a:rPr sz="2000" b="1" dirty="0">
                <a:solidFill>
                  <a:srgbClr val="FBAE2B"/>
                </a:solidFill>
                <a:latin typeface="Whitney"/>
                <a:cs typeface="Whitney"/>
              </a:rPr>
              <a:t>DE LA </a:t>
            </a:r>
            <a:r>
              <a:rPr sz="2000" b="1" spc="-10" dirty="0">
                <a:solidFill>
                  <a:srgbClr val="FBAE2B"/>
                </a:solidFill>
                <a:latin typeface="Whitney"/>
                <a:cs typeface="Whitney"/>
              </a:rPr>
              <a:t>EDUCACIÓN</a:t>
            </a:r>
            <a:endParaRPr sz="2000">
              <a:latin typeface="Whitney"/>
              <a:cs typeface="Whitney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2000" b="1" spc="-20" dirty="0">
                <a:solidFill>
                  <a:srgbClr val="FBAE2B"/>
                </a:solidFill>
                <a:latin typeface="Whitney"/>
                <a:cs typeface="Whitney"/>
              </a:rPr>
              <a:t>ADMINISTRATIVOS</a:t>
            </a:r>
            <a:endParaRPr sz="2000">
              <a:latin typeface="Whitney"/>
              <a:cs typeface="Whitney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622401" y="6140640"/>
            <a:ext cx="882650" cy="1166495"/>
          </a:xfrm>
          <a:custGeom>
            <a:avLst/>
            <a:gdLst/>
            <a:ahLst/>
            <a:cxnLst/>
            <a:rect l="l" t="t" r="r" b="b"/>
            <a:pathLst>
              <a:path w="882650" h="1166495">
                <a:moveTo>
                  <a:pt x="437969" y="74358"/>
                </a:moveTo>
                <a:lnTo>
                  <a:pt x="395700" y="74358"/>
                </a:lnTo>
                <a:lnTo>
                  <a:pt x="412610" y="43925"/>
                </a:lnTo>
                <a:lnTo>
                  <a:pt x="437287" y="20473"/>
                </a:lnTo>
                <a:lnTo>
                  <a:pt x="467773" y="5374"/>
                </a:lnTo>
                <a:lnTo>
                  <a:pt x="502109" y="0"/>
                </a:lnTo>
                <a:lnTo>
                  <a:pt x="505804" y="0"/>
                </a:lnTo>
                <a:lnTo>
                  <a:pt x="536864" y="4373"/>
                </a:lnTo>
                <a:lnTo>
                  <a:pt x="565061" y="16795"/>
                </a:lnTo>
                <a:lnTo>
                  <a:pt x="588897" y="36345"/>
                </a:lnTo>
                <a:lnTo>
                  <a:pt x="589375" y="37030"/>
                </a:lnTo>
                <a:lnTo>
                  <a:pt x="502109" y="37030"/>
                </a:lnTo>
                <a:lnTo>
                  <a:pt x="472280" y="43098"/>
                </a:lnTo>
                <a:lnTo>
                  <a:pt x="447919" y="59573"/>
                </a:lnTo>
                <a:lnTo>
                  <a:pt x="437969" y="74358"/>
                </a:lnTo>
                <a:close/>
              </a:path>
              <a:path w="882650" h="1166495">
                <a:moveTo>
                  <a:pt x="665532" y="62100"/>
                </a:moveTo>
                <a:lnTo>
                  <a:pt x="606874" y="62100"/>
                </a:lnTo>
                <a:lnTo>
                  <a:pt x="624969" y="43693"/>
                </a:lnTo>
                <a:lnTo>
                  <a:pt x="646463" y="30004"/>
                </a:lnTo>
                <a:lnTo>
                  <a:pt x="670464" y="21466"/>
                </a:lnTo>
                <a:lnTo>
                  <a:pt x="696083" y="18515"/>
                </a:lnTo>
                <a:lnTo>
                  <a:pt x="699815" y="18515"/>
                </a:lnTo>
                <a:lnTo>
                  <a:pt x="744028" y="27473"/>
                </a:lnTo>
                <a:lnTo>
                  <a:pt x="780130" y="51878"/>
                </a:lnTo>
                <a:lnTo>
                  <a:pt x="782597" y="55546"/>
                </a:lnTo>
                <a:lnTo>
                  <a:pt x="696083" y="55546"/>
                </a:lnTo>
                <a:lnTo>
                  <a:pt x="666257" y="61610"/>
                </a:lnTo>
                <a:lnTo>
                  <a:pt x="665532" y="62100"/>
                </a:lnTo>
                <a:close/>
              </a:path>
              <a:path w="882650" h="1166495">
                <a:moveTo>
                  <a:pt x="236615" y="125460"/>
                </a:moveTo>
                <a:lnTo>
                  <a:pt x="197477" y="125460"/>
                </a:lnTo>
                <a:lnTo>
                  <a:pt x="212339" y="89855"/>
                </a:lnTo>
                <a:lnTo>
                  <a:pt x="237420" y="61901"/>
                </a:lnTo>
                <a:lnTo>
                  <a:pt x="270194" y="43620"/>
                </a:lnTo>
                <a:lnTo>
                  <a:pt x="308135" y="37030"/>
                </a:lnTo>
                <a:lnTo>
                  <a:pt x="311830" y="37030"/>
                </a:lnTo>
                <a:lnTo>
                  <a:pt x="335401" y="39530"/>
                </a:lnTo>
                <a:lnTo>
                  <a:pt x="357707" y="46793"/>
                </a:lnTo>
                <a:lnTo>
                  <a:pt x="378042" y="58506"/>
                </a:lnTo>
                <a:lnTo>
                  <a:pt x="395370" y="74061"/>
                </a:lnTo>
                <a:lnTo>
                  <a:pt x="308135" y="74061"/>
                </a:lnTo>
                <a:lnTo>
                  <a:pt x="278306" y="80129"/>
                </a:lnTo>
                <a:lnTo>
                  <a:pt x="253945" y="96604"/>
                </a:lnTo>
                <a:lnTo>
                  <a:pt x="237512" y="121022"/>
                </a:lnTo>
                <a:lnTo>
                  <a:pt x="236615" y="125460"/>
                </a:lnTo>
                <a:close/>
              </a:path>
              <a:path w="882650" h="1166495">
                <a:moveTo>
                  <a:pt x="641808" y="333278"/>
                </a:moveTo>
                <a:lnTo>
                  <a:pt x="582470" y="333278"/>
                </a:lnTo>
                <a:lnTo>
                  <a:pt x="582470" y="113888"/>
                </a:lnTo>
                <a:lnTo>
                  <a:pt x="576427" y="83991"/>
                </a:lnTo>
                <a:lnTo>
                  <a:pt x="559994" y="59573"/>
                </a:lnTo>
                <a:lnTo>
                  <a:pt x="535633" y="43098"/>
                </a:lnTo>
                <a:lnTo>
                  <a:pt x="505804" y="37030"/>
                </a:lnTo>
                <a:lnTo>
                  <a:pt x="589375" y="37030"/>
                </a:lnTo>
                <a:lnTo>
                  <a:pt x="606874" y="62100"/>
                </a:lnTo>
                <a:lnTo>
                  <a:pt x="665532" y="62100"/>
                </a:lnTo>
                <a:lnTo>
                  <a:pt x="641900" y="78079"/>
                </a:lnTo>
                <a:lnTo>
                  <a:pt x="625468" y="102491"/>
                </a:lnTo>
                <a:lnTo>
                  <a:pt x="619417" y="132385"/>
                </a:lnTo>
                <a:lnTo>
                  <a:pt x="619417" y="279583"/>
                </a:lnTo>
                <a:lnTo>
                  <a:pt x="620962" y="294477"/>
                </a:lnTo>
                <a:lnTo>
                  <a:pt x="625320" y="308652"/>
                </a:lnTo>
                <a:lnTo>
                  <a:pt x="632324" y="321717"/>
                </a:lnTo>
                <a:lnTo>
                  <a:pt x="641808" y="333278"/>
                </a:lnTo>
                <a:close/>
              </a:path>
              <a:path w="882650" h="1166495">
                <a:moveTo>
                  <a:pt x="793135" y="344480"/>
                </a:moveTo>
                <a:lnTo>
                  <a:pt x="740568" y="344480"/>
                </a:lnTo>
                <a:lnTo>
                  <a:pt x="755601" y="332160"/>
                </a:lnTo>
                <a:lnTo>
                  <a:pt x="766895" y="316690"/>
                </a:lnTo>
                <a:lnTo>
                  <a:pt x="773995" y="298891"/>
                </a:lnTo>
                <a:lnTo>
                  <a:pt x="776444" y="279583"/>
                </a:lnTo>
                <a:lnTo>
                  <a:pt x="776444" y="132385"/>
                </a:lnTo>
                <a:lnTo>
                  <a:pt x="770393" y="102491"/>
                </a:lnTo>
                <a:lnTo>
                  <a:pt x="753962" y="78079"/>
                </a:lnTo>
                <a:lnTo>
                  <a:pt x="729604" y="61610"/>
                </a:lnTo>
                <a:lnTo>
                  <a:pt x="699778" y="55546"/>
                </a:lnTo>
                <a:lnTo>
                  <a:pt x="782597" y="55546"/>
                </a:lnTo>
                <a:lnTo>
                  <a:pt x="804468" y="88069"/>
                </a:lnTo>
                <a:lnTo>
                  <a:pt x="813392" y="132385"/>
                </a:lnTo>
                <a:lnTo>
                  <a:pt x="813392" y="279583"/>
                </a:lnTo>
                <a:lnTo>
                  <a:pt x="811053" y="302790"/>
                </a:lnTo>
                <a:lnTo>
                  <a:pt x="804118" y="324802"/>
                </a:lnTo>
                <a:lnTo>
                  <a:pt x="793135" y="344480"/>
                </a:lnTo>
                <a:close/>
              </a:path>
              <a:path w="882650" h="1166495">
                <a:moveTo>
                  <a:pt x="425443" y="333278"/>
                </a:moveTo>
                <a:lnTo>
                  <a:pt x="388496" y="333278"/>
                </a:lnTo>
                <a:lnTo>
                  <a:pt x="388496" y="150900"/>
                </a:lnTo>
                <a:lnTo>
                  <a:pt x="382445" y="121007"/>
                </a:lnTo>
                <a:lnTo>
                  <a:pt x="366013" y="96595"/>
                </a:lnTo>
                <a:lnTo>
                  <a:pt x="341656" y="80126"/>
                </a:lnTo>
                <a:lnTo>
                  <a:pt x="311830" y="74061"/>
                </a:lnTo>
                <a:lnTo>
                  <a:pt x="395370" y="74061"/>
                </a:lnTo>
                <a:lnTo>
                  <a:pt x="395700" y="74358"/>
                </a:lnTo>
                <a:lnTo>
                  <a:pt x="437969" y="74358"/>
                </a:lnTo>
                <a:lnTo>
                  <a:pt x="431486" y="83991"/>
                </a:lnTo>
                <a:lnTo>
                  <a:pt x="425443" y="113888"/>
                </a:lnTo>
                <a:lnTo>
                  <a:pt x="425443" y="333278"/>
                </a:lnTo>
                <a:close/>
              </a:path>
              <a:path w="882650" h="1166495">
                <a:moveTo>
                  <a:pt x="212995" y="1163418"/>
                </a:moveTo>
                <a:lnTo>
                  <a:pt x="176048" y="1163418"/>
                </a:lnTo>
                <a:lnTo>
                  <a:pt x="176048" y="811495"/>
                </a:lnTo>
                <a:lnTo>
                  <a:pt x="141230" y="781235"/>
                </a:lnTo>
                <a:lnTo>
                  <a:pt x="111379" y="745562"/>
                </a:lnTo>
                <a:lnTo>
                  <a:pt x="86093" y="705332"/>
                </a:lnTo>
                <a:lnTo>
                  <a:pt x="64970" y="661401"/>
                </a:lnTo>
                <a:lnTo>
                  <a:pt x="47608" y="614624"/>
                </a:lnTo>
                <a:lnTo>
                  <a:pt x="33607" y="565859"/>
                </a:lnTo>
                <a:lnTo>
                  <a:pt x="22563" y="515960"/>
                </a:lnTo>
                <a:lnTo>
                  <a:pt x="14076" y="465784"/>
                </a:lnTo>
                <a:lnTo>
                  <a:pt x="7744" y="416186"/>
                </a:lnTo>
                <a:lnTo>
                  <a:pt x="3165" y="368023"/>
                </a:lnTo>
                <a:lnTo>
                  <a:pt x="124" y="324802"/>
                </a:lnTo>
                <a:lnTo>
                  <a:pt x="0" y="302790"/>
                </a:lnTo>
                <a:lnTo>
                  <a:pt x="436" y="206447"/>
                </a:lnTo>
                <a:lnTo>
                  <a:pt x="9364" y="162120"/>
                </a:lnTo>
                <a:lnTo>
                  <a:pt x="33710" y="125925"/>
                </a:lnTo>
                <a:lnTo>
                  <a:pt x="69823" y="101524"/>
                </a:lnTo>
                <a:lnTo>
                  <a:pt x="114050" y="92577"/>
                </a:lnTo>
                <a:lnTo>
                  <a:pt x="117745" y="92577"/>
                </a:lnTo>
                <a:lnTo>
                  <a:pt x="139823" y="94744"/>
                </a:lnTo>
                <a:lnTo>
                  <a:pt x="160860" y="101110"/>
                </a:lnTo>
                <a:lnTo>
                  <a:pt x="180273" y="111430"/>
                </a:lnTo>
                <a:lnTo>
                  <a:pt x="197477" y="125460"/>
                </a:lnTo>
                <a:lnTo>
                  <a:pt x="236615" y="125460"/>
                </a:lnTo>
                <a:lnTo>
                  <a:pt x="235777" y="129608"/>
                </a:lnTo>
                <a:lnTo>
                  <a:pt x="114050" y="129608"/>
                </a:lnTo>
                <a:lnTo>
                  <a:pt x="84223" y="135672"/>
                </a:lnTo>
                <a:lnTo>
                  <a:pt x="59866" y="152141"/>
                </a:lnTo>
                <a:lnTo>
                  <a:pt x="43435" y="176553"/>
                </a:lnTo>
                <a:lnTo>
                  <a:pt x="37384" y="206447"/>
                </a:lnTo>
                <a:lnTo>
                  <a:pt x="37399" y="316690"/>
                </a:lnTo>
                <a:lnTo>
                  <a:pt x="43435" y="346508"/>
                </a:lnTo>
                <a:lnTo>
                  <a:pt x="59866" y="370920"/>
                </a:lnTo>
                <a:lnTo>
                  <a:pt x="84223" y="387389"/>
                </a:lnTo>
                <a:lnTo>
                  <a:pt x="114050" y="393453"/>
                </a:lnTo>
                <a:lnTo>
                  <a:pt x="234747" y="393453"/>
                </a:lnTo>
                <a:lnTo>
                  <a:pt x="235808" y="397452"/>
                </a:lnTo>
                <a:lnTo>
                  <a:pt x="197533" y="397452"/>
                </a:lnTo>
                <a:lnTo>
                  <a:pt x="187240" y="405858"/>
                </a:lnTo>
                <a:lnTo>
                  <a:pt x="43776" y="405858"/>
                </a:lnTo>
                <a:lnTo>
                  <a:pt x="49737" y="454517"/>
                </a:lnTo>
                <a:lnTo>
                  <a:pt x="57739" y="503621"/>
                </a:lnTo>
                <a:lnTo>
                  <a:pt x="68205" y="552412"/>
                </a:lnTo>
                <a:lnTo>
                  <a:pt x="81523" y="599925"/>
                </a:lnTo>
                <a:lnTo>
                  <a:pt x="98091" y="645248"/>
                </a:lnTo>
                <a:lnTo>
                  <a:pt x="118304" y="687469"/>
                </a:lnTo>
                <a:lnTo>
                  <a:pt x="142561" y="725674"/>
                </a:lnTo>
                <a:lnTo>
                  <a:pt x="171258" y="758951"/>
                </a:lnTo>
                <a:lnTo>
                  <a:pt x="204793" y="786388"/>
                </a:lnTo>
                <a:lnTo>
                  <a:pt x="212995" y="791943"/>
                </a:lnTo>
                <a:lnTo>
                  <a:pt x="212995" y="1163418"/>
                </a:lnTo>
                <a:close/>
              </a:path>
              <a:path w="882650" h="1166495">
                <a:moveTo>
                  <a:pt x="234747" y="393453"/>
                </a:moveTo>
                <a:lnTo>
                  <a:pt x="117745" y="393453"/>
                </a:lnTo>
                <a:lnTo>
                  <a:pt x="147571" y="387389"/>
                </a:lnTo>
                <a:lnTo>
                  <a:pt x="171928" y="370920"/>
                </a:lnTo>
                <a:lnTo>
                  <a:pt x="188360" y="346508"/>
                </a:lnTo>
                <a:lnTo>
                  <a:pt x="194395" y="316690"/>
                </a:lnTo>
                <a:lnTo>
                  <a:pt x="194411" y="206447"/>
                </a:lnTo>
                <a:lnTo>
                  <a:pt x="188360" y="176553"/>
                </a:lnTo>
                <a:lnTo>
                  <a:pt x="171928" y="152141"/>
                </a:lnTo>
                <a:lnTo>
                  <a:pt x="147571" y="135672"/>
                </a:lnTo>
                <a:lnTo>
                  <a:pt x="117745" y="129608"/>
                </a:lnTo>
                <a:lnTo>
                  <a:pt x="235777" y="129608"/>
                </a:lnTo>
                <a:lnTo>
                  <a:pt x="231473" y="150900"/>
                </a:lnTo>
                <a:lnTo>
                  <a:pt x="231469" y="372160"/>
                </a:lnTo>
                <a:lnTo>
                  <a:pt x="232620" y="385434"/>
                </a:lnTo>
                <a:lnTo>
                  <a:pt x="234747" y="393453"/>
                </a:lnTo>
                <a:close/>
              </a:path>
              <a:path w="882650" h="1166495">
                <a:moveTo>
                  <a:pt x="288071" y="421171"/>
                </a:moveTo>
                <a:lnTo>
                  <a:pt x="249111" y="421171"/>
                </a:lnTo>
                <a:lnTo>
                  <a:pt x="264576" y="385696"/>
                </a:lnTo>
                <a:lnTo>
                  <a:pt x="290056" y="357922"/>
                </a:lnTo>
                <a:lnTo>
                  <a:pt x="323070" y="339799"/>
                </a:lnTo>
                <a:lnTo>
                  <a:pt x="361136" y="333278"/>
                </a:lnTo>
                <a:lnTo>
                  <a:pt x="678533" y="333278"/>
                </a:lnTo>
                <a:lnTo>
                  <a:pt x="694362" y="334039"/>
                </a:lnTo>
                <a:lnTo>
                  <a:pt x="710036" y="336171"/>
                </a:lnTo>
                <a:lnTo>
                  <a:pt x="725466" y="339657"/>
                </a:lnTo>
                <a:lnTo>
                  <a:pt x="740568" y="344480"/>
                </a:lnTo>
                <a:lnTo>
                  <a:pt x="793135" y="344480"/>
                </a:lnTo>
                <a:lnTo>
                  <a:pt x="792874" y="344947"/>
                </a:lnTo>
                <a:lnTo>
                  <a:pt x="777608" y="362551"/>
                </a:lnTo>
                <a:lnTo>
                  <a:pt x="787642" y="370309"/>
                </a:lnTo>
                <a:lnTo>
                  <a:pt x="359363" y="370309"/>
                </a:lnTo>
                <a:lnTo>
                  <a:pt x="357608" y="370364"/>
                </a:lnTo>
                <a:lnTo>
                  <a:pt x="355834" y="370494"/>
                </a:lnTo>
                <a:lnTo>
                  <a:pt x="325693" y="378753"/>
                </a:lnTo>
                <a:lnTo>
                  <a:pt x="301877" y="397313"/>
                </a:lnTo>
                <a:lnTo>
                  <a:pt x="288071" y="421171"/>
                </a:lnTo>
                <a:close/>
              </a:path>
              <a:path w="882650" h="1166495">
                <a:moveTo>
                  <a:pt x="698633" y="1166473"/>
                </a:moveTo>
                <a:lnTo>
                  <a:pt x="661685" y="1166473"/>
                </a:lnTo>
                <a:lnTo>
                  <a:pt x="661685" y="837139"/>
                </a:lnTo>
                <a:lnTo>
                  <a:pt x="670922" y="831807"/>
                </a:lnTo>
                <a:lnTo>
                  <a:pt x="676723" y="827807"/>
                </a:lnTo>
                <a:lnTo>
                  <a:pt x="682117" y="823215"/>
                </a:lnTo>
                <a:lnTo>
                  <a:pt x="686994" y="818105"/>
                </a:lnTo>
                <a:lnTo>
                  <a:pt x="691834" y="813198"/>
                </a:lnTo>
                <a:lnTo>
                  <a:pt x="696989" y="808644"/>
                </a:lnTo>
                <a:lnTo>
                  <a:pt x="702457" y="804441"/>
                </a:lnTo>
                <a:lnTo>
                  <a:pt x="743718" y="769562"/>
                </a:lnTo>
                <a:lnTo>
                  <a:pt x="778818" y="730198"/>
                </a:lnTo>
                <a:lnTo>
                  <a:pt x="807159" y="687414"/>
                </a:lnTo>
                <a:lnTo>
                  <a:pt x="828142" y="642271"/>
                </a:lnTo>
                <a:lnTo>
                  <a:pt x="841171" y="595835"/>
                </a:lnTo>
                <a:lnTo>
                  <a:pt x="845647" y="549168"/>
                </a:lnTo>
                <a:lnTo>
                  <a:pt x="839450" y="502836"/>
                </a:lnTo>
                <a:lnTo>
                  <a:pt x="822104" y="460450"/>
                </a:lnTo>
                <a:lnTo>
                  <a:pt x="795474" y="424008"/>
                </a:lnTo>
                <a:lnTo>
                  <a:pt x="761426" y="395506"/>
                </a:lnTo>
                <a:lnTo>
                  <a:pt x="721823" y="376941"/>
                </a:lnTo>
                <a:lnTo>
                  <a:pt x="678533" y="370309"/>
                </a:lnTo>
                <a:lnTo>
                  <a:pt x="787642" y="370309"/>
                </a:lnTo>
                <a:lnTo>
                  <a:pt x="842198" y="423703"/>
                </a:lnTo>
                <a:lnTo>
                  <a:pt x="863868" y="462220"/>
                </a:lnTo>
                <a:lnTo>
                  <a:pt x="877572" y="504464"/>
                </a:lnTo>
                <a:lnTo>
                  <a:pt x="882650" y="549261"/>
                </a:lnTo>
                <a:lnTo>
                  <a:pt x="879002" y="594168"/>
                </a:lnTo>
                <a:lnTo>
                  <a:pt x="868335" y="638931"/>
                </a:lnTo>
                <a:lnTo>
                  <a:pt x="851064" y="682801"/>
                </a:lnTo>
                <a:lnTo>
                  <a:pt x="827603" y="725031"/>
                </a:lnTo>
                <a:lnTo>
                  <a:pt x="798365" y="764872"/>
                </a:lnTo>
                <a:lnTo>
                  <a:pt x="763766" y="801578"/>
                </a:lnTo>
                <a:lnTo>
                  <a:pt x="724219" y="834399"/>
                </a:lnTo>
                <a:lnTo>
                  <a:pt x="720173" y="837620"/>
                </a:lnTo>
                <a:lnTo>
                  <a:pt x="716312" y="841083"/>
                </a:lnTo>
                <a:lnTo>
                  <a:pt x="712673" y="844767"/>
                </a:lnTo>
                <a:lnTo>
                  <a:pt x="703639" y="853488"/>
                </a:lnTo>
                <a:lnTo>
                  <a:pt x="698633" y="857506"/>
                </a:lnTo>
                <a:lnTo>
                  <a:pt x="698633" y="1166473"/>
                </a:lnTo>
                <a:close/>
              </a:path>
              <a:path w="882650" h="1166495">
                <a:moveTo>
                  <a:pt x="434477" y="713770"/>
                </a:moveTo>
                <a:lnTo>
                  <a:pt x="397529" y="713770"/>
                </a:lnTo>
                <a:lnTo>
                  <a:pt x="402334" y="670692"/>
                </a:lnTo>
                <a:lnTo>
                  <a:pt x="416874" y="630490"/>
                </a:lnTo>
                <a:lnTo>
                  <a:pt x="440340" y="594777"/>
                </a:lnTo>
                <a:lnTo>
                  <a:pt x="471923" y="565165"/>
                </a:lnTo>
                <a:lnTo>
                  <a:pt x="471905" y="564869"/>
                </a:lnTo>
                <a:lnTo>
                  <a:pt x="361062" y="564851"/>
                </a:lnTo>
                <a:lnTo>
                  <a:pt x="320757" y="557525"/>
                </a:lnTo>
                <a:lnTo>
                  <a:pt x="286433" y="537314"/>
                </a:lnTo>
                <a:lnTo>
                  <a:pt x="260956" y="506652"/>
                </a:lnTo>
                <a:lnTo>
                  <a:pt x="247190" y="467978"/>
                </a:lnTo>
                <a:lnTo>
                  <a:pt x="229731" y="454302"/>
                </a:lnTo>
                <a:lnTo>
                  <a:pt x="215392" y="437645"/>
                </a:lnTo>
                <a:lnTo>
                  <a:pt x="204538" y="418522"/>
                </a:lnTo>
                <a:lnTo>
                  <a:pt x="197533" y="397452"/>
                </a:lnTo>
                <a:lnTo>
                  <a:pt x="235808" y="397452"/>
                </a:lnTo>
                <a:lnTo>
                  <a:pt x="236009" y="398211"/>
                </a:lnTo>
                <a:lnTo>
                  <a:pt x="241538" y="410211"/>
                </a:lnTo>
                <a:lnTo>
                  <a:pt x="249111" y="421152"/>
                </a:lnTo>
                <a:lnTo>
                  <a:pt x="288071" y="421171"/>
                </a:lnTo>
                <a:lnTo>
                  <a:pt x="286741" y="423469"/>
                </a:lnTo>
                <a:lnTo>
                  <a:pt x="282641" y="454517"/>
                </a:lnTo>
                <a:lnTo>
                  <a:pt x="291024" y="483784"/>
                </a:lnTo>
                <a:lnTo>
                  <a:pt x="308929" y="507182"/>
                </a:lnTo>
                <a:lnTo>
                  <a:pt x="334011" y="522592"/>
                </a:lnTo>
                <a:lnTo>
                  <a:pt x="363926" y="527894"/>
                </a:lnTo>
                <a:lnTo>
                  <a:pt x="581990" y="527894"/>
                </a:lnTo>
                <a:lnTo>
                  <a:pt x="581990" y="565388"/>
                </a:lnTo>
                <a:lnTo>
                  <a:pt x="535293" y="573023"/>
                </a:lnTo>
                <a:lnTo>
                  <a:pt x="494764" y="594124"/>
                </a:lnTo>
                <a:lnTo>
                  <a:pt x="462832" y="626244"/>
                </a:lnTo>
                <a:lnTo>
                  <a:pt x="441926" y="666941"/>
                </a:lnTo>
                <a:lnTo>
                  <a:pt x="434477" y="713770"/>
                </a:lnTo>
                <a:close/>
              </a:path>
              <a:path w="882650" h="1166495">
                <a:moveTo>
                  <a:pt x="117671" y="430428"/>
                </a:moveTo>
                <a:lnTo>
                  <a:pt x="113976" y="430428"/>
                </a:lnTo>
                <a:lnTo>
                  <a:pt x="95060" y="428816"/>
                </a:lnTo>
                <a:lnTo>
                  <a:pt x="76805" y="424094"/>
                </a:lnTo>
                <a:lnTo>
                  <a:pt x="59584" y="416397"/>
                </a:lnTo>
                <a:lnTo>
                  <a:pt x="43776" y="405858"/>
                </a:lnTo>
                <a:lnTo>
                  <a:pt x="187240" y="405858"/>
                </a:lnTo>
                <a:lnTo>
                  <a:pt x="180308" y="411520"/>
                </a:lnTo>
                <a:lnTo>
                  <a:pt x="160865" y="421870"/>
                </a:lnTo>
                <a:lnTo>
                  <a:pt x="139790" y="428255"/>
                </a:lnTo>
                <a:lnTo>
                  <a:pt x="117671" y="430428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9049" y="2946603"/>
            <a:ext cx="6623684" cy="571500"/>
          </a:xfrm>
          <a:custGeom>
            <a:avLst/>
            <a:gdLst/>
            <a:ahLst/>
            <a:cxnLst/>
            <a:rect l="l" t="t" r="r" b="b"/>
            <a:pathLst>
              <a:path w="6623684" h="571500">
                <a:moveTo>
                  <a:pt x="0" y="571500"/>
                </a:moveTo>
                <a:lnTo>
                  <a:pt x="6623558" y="571500"/>
                </a:lnTo>
                <a:lnTo>
                  <a:pt x="6623558" y="0"/>
                </a:lnTo>
                <a:lnTo>
                  <a:pt x="0" y="0"/>
                </a:lnTo>
                <a:lnTo>
                  <a:pt x="0" y="5715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59049" y="2349703"/>
            <a:ext cx="7017384" cy="5715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102870">
              <a:lnSpc>
                <a:spcPts val="4290"/>
              </a:lnSpc>
            </a:pPr>
            <a:r>
              <a:rPr sz="3700" b="0" dirty="0">
                <a:solidFill>
                  <a:srgbClr val="FFFFFF"/>
                </a:solidFill>
                <a:latin typeface="Whitney"/>
                <a:cs typeface="Whitney"/>
              </a:rPr>
              <a:t>La</a:t>
            </a:r>
            <a:r>
              <a:rPr sz="3700" b="0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0" spc="-5" dirty="0">
                <a:solidFill>
                  <a:srgbClr val="FFFFFF"/>
                </a:solidFill>
                <a:latin typeface="Whitney"/>
                <a:cs typeface="Whitney"/>
              </a:rPr>
              <a:t>asistencia </a:t>
            </a:r>
            <a:r>
              <a:rPr sz="3700" b="0" dirty="0">
                <a:solidFill>
                  <a:srgbClr val="FFFFFF"/>
                </a:solidFill>
                <a:latin typeface="Whitney"/>
                <a:cs typeface="Whitney"/>
              </a:rPr>
              <a:t>y</a:t>
            </a:r>
            <a:r>
              <a:rPr sz="3700" b="0" spc="-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0" dirty="0">
                <a:solidFill>
                  <a:srgbClr val="FFFFFF"/>
                </a:solidFill>
                <a:latin typeface="Whitney"/>
                <a:cs typeface="Whitney"/>
              </a:rPr>
              <a:t>participación</a:t>
            </a:r>
            <a:r>
              <a:rPr sz="3700" b="0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0" dirty="0">
                <a:solidFill>
                  <a:srgbClr val="FFFFFF"/>
                </a:solidFill>
                <a:latin typeface="Whitney"/>
                <a:cs typeface="Whitney"/>
              </a:rPr>
              <a:t>de</a:t>
            </a:r>
            <a:r>
              <a:rPr sz="3700" b="0" spc="-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0" dirty="0">
                <a:solidFill>
                  <a:srgbClr val="FFFFFF"/>
                </a:solidFill>
                <a:latin typeface="Whitney"/>
                <a:cs typeface="Whitney"/>
              </a:rPr>
              <a:t>los</a:t>
            </a:r>
            <a:endParaRPr sz="3700">
              <a:latin typeface="Whitney"/>
              <a:cs typeface="Whitne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9049" y="2914853"/>
            <a:ext cx="6623684" cy="589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870">
              <a:lnSpc>
                <a:spcPct val="100000"/>
              </a:lnSpc>
              <a:spcBef>
                <a:spcPts val="100"/>
              </a:spcBef>
            </a:pPr>
            <a:r>
              <a:rPr sz="3700" b="0" spc="-5" dirty="0">
                <a:solidFill>
                  <a:srgbClr val="FFFFFF"/>
                </a:solidFill>
                <a:latin typeface="Whitney"/>
                <a:cs typeface="Whitney"/>
              </a:rPr>
              <a:t>estudiantes</a:t>
            </a:r>
            <a:r>
              <a:rPr sz="3700" b="0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0" dirty="0">
                <a:solidFill>
                  <a:srgbClr val="FFFFFF"/>
                </a:solidFill>
                <a:latin typeface="Whitney"/>
                <a:cs typeface="Whitney"/>
              </a:rPr>
              <a:t>debe</a:t>
            </a:r>
            <a:r>
              <a:rPr sz="3700" b="0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0" dirty="0">
                <a:solidFill>
                  <a:srgbClr val="FFFFFF"/>
                </a:solidFill>
                <a:latin typeface="Whitney"/>
                <a:cs typeface="Whitney"/>
              </a:rPr>
              <a:t>ser</a:t>
            </a:r>
            <a:r>
              <a:rPr sz="3700" b="0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0" dirty="0">
                <a:solidFill>
                  <a:srgbClr val="FFFFFF"/>
                </a:solidFill>
                <a:latin typeface="Whitney"/>
                <a:cs typeface="Whitney"/>
              </a:rPr>
              <a:t>un</a:t>
            </a:r>
            <a:r>
              <a:rPr sz="3700" b="0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spc="-10" dirty="0">
                <a:solidFill>
                  <a:srgbClr val="FFFFFF"/>
                </a:solidFill>
                <a:latin typeface="Whitney"/>
                <a:cs typeface="Whitney"/>
              </a:rPr>
              <a:t>objetivo</a:t>
            </a:r>
            <a:endParaRPr sz="3700">
              <a:latin typeface="Whitney"/>
              <a:cs typeface="Whitne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9049" y="3543503"/>
            <a:ext cx="2623185" cy="5715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b="1" spc="-5" dirty="0">
                <a:solidFill>
                  <a:srgbClr val="FFFFFF"/>
                </a:solidFill>
                <a:latin typeface="Whitney"/>
                <a:cs typeface="Whitney"/>
              </a:rPr>
              <a:t>pedagógico</a:t>
            </a:r>
            <a:r>
              <a:rPr sz="3700" b="0" spc="-5" dirty="0">
                <a:solidFill>
                  <a:srgbClr val="FFFFFF"/>
                </a:solidFill>
                <a:latin typeface="Whitney"/>
                <a:cs typeface="Whitney"/>
              </a:rPr>
              <a:t>.</a:t>
            </a:r>
            <a:endParaRPr sz="3700">
              <a:latin typeface="Whitney"/>
              <a:cs typeface="Whitne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9049" y="4737303"/>
            <a:ext cx="6076315" cy="5715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102870">
              <a:lnSpc>
                <a:spcPts val="4290"/>
              </a:lnSpc>
            </a:pPr>
            <a:r>
              <a:rPr sz="3700" b="0" dirty="0">
                <a:solidFill>
                  <a:srgbClr val="FFFFFF"/>
                </a:solidFill>
                <a:latin typeface="Whitney"/>
                <a:cs typeface="Whitney"/>
              </a:rPr>
              <a:t>¡Y</a:t>
            </a:r>
            <a:r>
              <a:rPr sz="3700" b="0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0" spc="-5" dirty="0">
                <a:solidFill>
                  <a:srgbClr val="FFFFFF"/>
                </a:solidFill>
                <a:latin typeface="Whitney"/>
                <a:cs typeface="Whitney"/>
              </a:rPr>
              <a:t>todos</a:t>
            </a:r>
            <a:r>
              <a:rPr sz="3700" b="0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0" dirty="0">
                <a:solidFill>
                  <a:srgbClr val="FFFFFF"/>
                </a:solidFill>
                <a:latin typeface="Whitney"/>
                <a:cs typeface="Whitney"/>
              </a:rPr>
              <a:t>somos</a:t>
            </a:r>
            <a:r>
              <a:rPr sz="3700" b="0" spc="-10" dirty="0">
                <a:solidFill>
                  <a:srgbClr val="FFFFFF"/>
                </a:solidFill>
                <a:latin typeface="Whitney"/>
                <a:cs typeface="Whitney"/>
              </a:rPr>
              <a:t> responsables!</a:t>
            </a:r>
            <a:endParaRPr sz="3700">
              <a:latin typeface="Whitney"/>
              <a:cs typeface="Whitney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72921" y="5228844"/>
            <a:ext cx="1577340" cy="1640839"/>
          </a:xfrm>
          <a:custGeom>
            <a:avLst/>
            <a:gdLst/>
            <a:ahLst/>
            <a:cxnLst/>
            <a:rect l="l" t="t" r="r" b="b"/>
            <a:pathLst>
              <a:path w="1577340" h="1640840">
                <a:moveTo>
                  <a:pt x="184746" y="1409458"/>
                </a:moveTo>
                <a:lnTo>
                  <a:pt x="0" y="1409458"/>
                </a:lnTo>
                <a:lnTo>
                  <a:pt x="0" y="1640509"/>
                </a:lnTo>
                <a:lnTo>
                  <a:pt x="184746" y="1640509"/>
                </a:lnTo>
                <a:lnTo>
                  <a:pt x="184746" y="1409458"/>
                </a:lnTo>
                <a:close/>
              </a:path>
              <a:path w="1577340" h="1640840">
                <a:moveTo>
                  <a:pt x="184746" y="762508"/>
                </a:moveTo>
                <a:lnTo>
                  <a:pt x="0" y="762508"/>
                </a:lnTo>
                <a:lnTo>
                  <a:pt x="0" y="993559"/>
                </a:lnTo>
                <a:lnTo>
                  <a:pt x="184746" y="993559"/>
                </a:lnTo>
                <a:lnTo>
                  <a:pt x="184746" y="762508"/>
                </a:lnTo>
                <a:close/>
              </a:path>
              <a:path w="1577340" h="1640840">
                <a:moveTo>
                  <a:pt x="461848" y="1085989"/>
                </a:moveTo>
                <a:lnTo>
                  <a:pt x="0" y="1085989"/>
                </a:lnTo>
                <a:lnTo>
                  <a:pt x="0" y="1317066"/>
                </a:lnTo>
                <a:lnTo>
                  <a:pt x="461848" y="1317066"/>
                </a:lnTo>
                <a:lnTo>
                  <a:pt x="461848" y="1085989"/>
                </a:lnTo>
                <a:close/>
              </a:path>
              <a:path w="1577340" h="1640840">
                <a:moveTo>
                  <a:pt x="461848" y="439013"/>
                </a:moveTo>
                <a:lnTo>
                  <a:pt x="0" y="439013"/>
                </a:lnTo>
                <a:lnTo>
                  <a:pt x="0" y="670064"/>
                </a:lnTo>
                <a:lnTo>
                  <a:pt x="461848" y="670064"/>
                </a:lnTo>
                <a:lnTo>
                  <a:pt x="461848" y="439013"/>
                </a:lnTo>
                <a:close/>
              </a:path>
              <a:path w="1577340" h="1640840">
                <a:moveTo>
                  <a:pt x="738949" y="1409458"/>
                </a:moveTo>
                <a:lnTo>
                  <a:pt x="277114" y="1409458"/>
                </a:lnTo>
                <a:lnTo>
                  <a:pt x="277114" y="1640509"/>
                </a:lnTo>
                <a:lnTo>
                  <a:pt x="738949" y="1640509"/>
                </a:lnTo>
                <a:lnTo>
                  <a:pt x="738949" y="1409458"/>
                </a:lnTo>
                <a:close/>
              </a:path>
              <a:path w="1577340" h="1640840">
                <a:moveTo>
                  <a:pt x="738949" y="762546"/>
                </a:moveTo>
                <a:lnTo>
                  <a:pt x="277114" y="762546"/>
                </a:lnTo>
                <a:lnTo>
                  <a:pt x="277114" y="993597"/>
                </a:lnTo>
                <a:lnTo>
                  <a:pt x="738949" y="993597"/>
                </a:lnTo>
                <a:lnTo>
                  <a:pt x="738949" y="762546"/>
                </a:lnTo>
                <a:close/>
              </a:path>
              <a:path w="1577340" h="1640840">
                <a:moveTo>
                  <a:pt x="1016088" y="1085989"/>
                </a:moveTo>
                <a:lnTo>
                  <a:pt x="554215" y="1085989"/>
                </a:lnTo>
                <a:lnTo>
                  <a:pt x="554215" y="1317066"/>
                </a:lnTo>
                <a:lnTo>
                  <a:pt x="1016088" y="1317066"/>
                </a:lnTo>
                <a:lnTo>
                  <a:pt x="1016088" y="1085989"/>
                </a:lnTo>
                <a:close/>
              </a:path>
              <a:path w="1577340" h="1640840">
                <a:moveTo>
                  <a:pt x="1016088" y="439013"/>
                </a:moveTo>
                <a:lnTo>
                  <a:pt x="554215" y="439013"/>
                </a:lnTo>
                <a:lnTo>
                  <a:pt x="554215" y="670064"/>
                </a:lnTo>
                <a:lnTo>
                  <a:pt x="1016088" y="670064"/>
                </a:lnTo>
                <a:lnTo>
                  <a:pt x="1016088" y="439013"/>
                </a:lnTo>
                <a:close/>
              </a:path>
              <a:path w="1577340" h="1640840">
                <a:moveTo>
                  <a:pt x="1293164" y="1409446"/>
                </a:moveTo>
                <a:lnTo>
                  <a:pt x="831329" y="1409446"/>
                </a:lnTo>
                <a:lnTo>
                  <a:pt x="831329" y="1640497"/>
                </a:lnTo>
                <a:lnTo>
                  <a:pt x="1293164" y="1640497"/>
                </a:lnTo>
                <a:lnTo>
                  <a:pt x="1293164" y="1409446"/>
                </a:lnTo>
                <a:close/>
              </a:path>
              <a:path w="1577340" h="1640840">
                <a:moveTo>
                  <a:pt x="1293164" y="762546"/>
                </a:moveTo>
                <a:lnTo>
                  <a:pt x="831329" y="762546"/>
                </a:lnTo>
                <a:lnTo>
                  <a:pt x="831329" y="993597"/>
                </a:lnTo>
                <a:lnTo>
                  <a:pt x="1293164" y="993597"/>
                </a:lnTo>
                <a:lnTo>
                  <a:pt x="1293164" y="762546"/>
                </a:lnTo>
                <a:close/>
              </a:path>
              <a:path w="1577340" h="1640840">
                <a:moveTo>
                  <a:pt x="1570278" y="1409458"/>
                </a:moveTo>
                <a:lnTo>
                  <a:pt x="1385531" y="1409458"/>
                </a:lnTo>
                <a:lnTo>
                  <a:pt x="1385531" y="1640509"/>
                </a:lnTo>
                <a:lnTo>
                  <a:pt x="1570278" y="1640509"/>
                </a:lnTo>
                <a:lnTo>
                  <a:pt x="1570278" y="1409458"/>
                </a:lnTo>
                <a:close/>
              </a:path>
              <a:path w="1577340" h="1640840">
                <a:moveTo>
                  <a:pt x="1570278" y="1085989"/>
                </a:moveTo>
                <a:lnTo>
                  <a:pt x="1108430" y="1085989"/>
                </a:lnTo>
                <a:lnTo>
                  <a:pt x="1108430" y="1317053"/>
                </a:lnTo>
                <a:lnTo>
                  <a:pt x="1570278" y="1317053"/>
                </a:lnTo>
                <a:lnTo>
                  <a:pt x="1570278" y="1085989"/>
                </a:lnTo>
                <a:close/>
              </a:path>
              <a:path w="1577340" h="1640840">
                <a:moveTo>
                  <a:pt x="1570278" y="762546"/>
                </a:moveTo>
                <a:lnTo>
                  <a:pt x="1385531" y="762546"/>
                </a:lnTo>
                <a:lnTo>
                  <a:pt x="1385531" y="993597"/>
                </a:lnTo>
                <a:lnTo>
                  <a:pt x="1570278" y="993597"/>
                </a:lnTo>
                <a:lnTo>
                  <a:pt x="1570278" y="762546"/>
                </a:lnTo>
                <a:close/>
              </a:path>
              <a:path w="1577340" h="1640840">
                <a:moveTo>
                  <a:pt x="1577073" y="210858"/>
                </a:moveTo>
                <a:lnTo>
                  <a:pt x="1486776" y="0"/>
                </a:lnTo>
                <a:lnTo>
                  <a:pt x="1062266" y="182016"/>
                </a:lnTo>
                <a:lnTo>
                  <a:pt x="1152563" y="392861"/>
                </a:lnTo>
                <a:lnTo>
                  <a:pt x="1577073" y="210858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40075"/>
            <a:ext cx="8925560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sz="3000" spc="-10" dirty="0"/>
              <a:t>¿Cómo</a:t>
            </a:r>
            <a:r>
              <a:rPr sz="3000" spc="-5" dirty="0"/>
              <a:t> </a:t>
            </a:r>
            <a:r>
              <a:rPr sz="3000" dirty="0"/>
              <a:t>podemos </a:t>
            </a:r>
            <a:r>
              <a:rPr sz="3000" spc="-20" dirty="0"/>
              <a:t>promover</a:t>
            </a:r>
            <a:r>
              <a:rPr sz="3000" dirty="0"/>
              <a:t> la </a:t>
            </a:r>
            <a:r>
              <a:rPr sz="3000" spc="-5" dirty="0"/>
              <a:t>asistencia</a:t>
            </a:r>
            <a:r>
              <a:rPr sz="3000" dirty="0"/>
              <a:t> desde </a:t>
            </a:r>
            <a:r>
              <a:rPr sz="3000" spc="-10" dirty="0"/>
              <a:t>nuestro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457200" y="1448075"/>
            <a:ext cx="3079115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sz="3000" b="1" spc="-10" dirty="0">
                <a:solidFill>
                  <a:srgbClr val="FFFFFF"/>
                </a:solidFill>
                <a:latin typeface="Whitney"/>
                <a:cs typeface="Whitney"/>
              </a:rPr>
              <a:t>rol</a:t>
            </a:r>
            <a:r>
              <a:rPr sz="3000" b="1" spc="-2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FFFFFF"/>
                </a:solidFill>
                <a:latin typeface="Whitney"/>
                <a:cs typeface="Whitney"/>
              </a:rPr>
              <a:t>de</a:t>
            </a:r>
            <a:r>
              <a:rPr sz="3000" b="1" spc="-2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000" b="1" spc="-15" dirty="0">
                <a:solidFill>
                  <a:srgbClr val="FFFFFF"/>
                </a:solidFill>
                <a:latin typeface="Whitney"/>
                <a:cs typeface="Whitney"/>
              </a:rPr>
              <a:t>educadores?</a:t>
            </a:r>
            <a:endParaRPr sz="3000">
              <a:latin typeface="Whitney"/>
              <a:cs typeface="Whitne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4499" y="2690968"/>
            <a:ext cx="8366759" cy="2082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09319">
              <a:lnSpc>
                <a:spcPct val="100000"/>
              </a:lnSpc>
              <a:spcBef>
                <a:spcPts val="100"/>
              </a:spcBef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asistencia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es un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15" dirty="0">
                <a:solidFill>
                  <a:srgbClr val="231F20"/>
                </a:solidFill>
                <a:latin typeface="Whitney"/>
                <a:cs typeface="Whitney"/>
              </a:rPr>
              <a:t>HÁBITO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: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se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motiva,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se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educa; se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practica.</a:t>
            </a:r>
            <a:endParaRPr sz="270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00"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</a:pP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estudiantes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deben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comprender</a:t>
            </a:r>
            <a:r>
              <a:rPr sz="2700" b="1" spc="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por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qué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importante </a:t>
            </a:r>
            <a:r>
              <a:rPr sz="2700" b="1" spc="-5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30" dirty="0">
                <a:solidFill>
                  <a:srgbClr val="231F20"/>
                </a:solidFill>
                <a:latin typeface="Whitney"/>
                <a:cs typeface="Whitney"/>
              </a:rPr>
              <a:t>participar/asistir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clases.</a:t>
            </a:r>
            <a:endParaRPr sz="27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3956" y="163207"/>
            <a:ext cx="9631045" cy="7446009"/>
            <a:chOff x="213956" y="163207"/>
            <a:chExt cx="9631045" cy="7446009"/>
          </a:xfrm>
        </p:grpSpPr>
        <p:sp>
          <p:nvSpPr>
            <p:cNvPr id="3" name="object 3"/>
            <p:cNvSpPr/>
            <p:nvPr/>
          </p:nvSpPr>
          <p:spPr>
            <a:xfrm>
              <a:off x="241579" y="190830"/>
              <a:ext cx="9575800" cy="7390765"/>
            </a:xfrm>
            <a:custGeom>
              <a:avLst/>
              <a:gdLst/>
              <a:ahLst/>
              <a:cxnLst/>
              <a:rect l="l" t="t" r="r" b="b"/>
              <a:pathLst>
                <a:path w="9575800" h="7390765">
                  <a:moveTo>
                    <a:pt x="0" y="7390726"/>
                  </a:moveTo>
                  <a:lnTo>
                    <a:pt x="9575253" y="7390726"/>
                  </a:lnTo>
                  <a:lnTo>
                    <a:pt x="9575253" y="0"/>
                  </a:lnTo>
                  <a:lnTo>
                    <a:pt x="0" y="0"/>
                  </a:lnTo>
                  <a:lnTo>
                    <a:pt x="0" y="7390726"/>
                  </a:lnTo>
                  <a:close/>
                </a:path>
                <a:path w="9575800" h="7390765">
                  <a:moveTo>
                    <a:pt x="0" y="7390726"/>
                  </a:moveTo>
                  <a:lnTo>
                    <a:pt x="9575253" y="7390726"/>
                  </a:lnTo>
                  <a:lnTo>
                    <a:pt x="9575253" y="0"/>
                  </a:lnTo>
                  <a:lnTo>
                    <a:pt x="0" y="0"/>
                  </a:lnTo>
                  <a:lnTo>
                    <a:pt x="0" y="7390726"/>
                  </a:lnTo>
                  <a:close/>
                </a:path>
              </a:pathLst>
            </a:custGeom>
            <a:ln w="54749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4198" y="163461"/>
              <a:ext cx="9630410" cy="4050665"/>
            </a:xfrm>
            <a:custGeom>
              <a:avLst/>
              <a:gdLst/>
              <a:ahLst/>
              <a:cxnLst/>
              <a:rect l="l" t="t" r="r" b="b"/>
              <a:pathLst>
                <a:path w="9630410" h="4050665">
                  <a:moveTo>
                    <a:pt x="9630003" y="0"/>
                  </a:moveTo>
                  <a:lnTo>
                    <a:pt x="0" y="0"/>
                  </a:lnTo>
                  <a:lnTo>
                    <a:pt x="0" y="4050334"/>
                  </a:lnTo>
                  <a:lnTo>
                    <a:pt x="9630003" y="4050334"/>
                  </a:lnTo>
                  <a:lnTo>
                    <a:pt x="9630003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54428" y="1700804"/>
            <a:ext cx="6548120" cy="1008380"/>
          </a:xfrm>
          <a:prstGeom prst="rect">
            <a:avLst/>
          </a:prstGeom>
        </p:spPr>
        <p:txBody>
          <a:bodyPr vert="horz" wrap="square" lIns="0" tIns="157480" rIns="0" bIns="0" rtlCol="0">
            <a:spAutoFit/>
          </a:bodyPr>
          <a:lstStyle/>
          <a:p>
            <a:pPr marL="365125" marR="5080" indent="-352425">
              <a:lnSpc>
                <a:spcPct val="74300"/>
              </a:lnSpc>
              <a:spcBef>
                <a:spcPts val="1240"/>
              </a:spcBef>
            </a:pPr>
            <a:r>
              <a:rPr sz="3700" dirty="0"/>
              <a:t>¡LA</a:t>
            </a:r>
            <a:r>
              <a:rPr sz="3700" spc="-25" dirty="0"/>
              <a:t> </a:t>
            </a:r>
            <a:r>
              <a:rPr sz="3700" spc="-5" dirty="0"/>
              <a:t>ASISTENCIA</a:t>
            </a:r>
            <a:r>
              <a:rPr sz="3700" spc="-25" dirty="0"/>
              <a:t> </a:t>
            </a:r>
            <a:r>
              <a:rPr sz="3700" dirty="0"/>
              <a:t>DE</a:t>
            </a:r>
            <a:r>
              <a:rPr sz="3700" spc="-20" dirty="0"/>
              <a:t> </a:t>
            </a:r>
            <a:r>
              <a:rPr sz="3700" spc="-15" dirty="0"/>
              <a:t>NUESTROS </a:t>
            </a:r>
            <a:r>
              <a:rPr sz="3700" spc="-760" dirty="0"/>
              <a:t> </a:t>
            </a:r>
            <a:r>
              <a:rPr sz="3700" spc="-5" dirty="0"/>
              <a:t>ESTUDIANTES</a:t>
            </a:r>
            <a:r>
              <a:rPr sz="3700" spc="-15" dirty="0"/>
              <a:t> </a:t>
            </a:r>
            <a:r>
              <a:rPr sz="3700" dirty="0"/>
              <a:t>SÍ</a:t>
            </a:r>
            <a:r>
              <a:rPr sz="3700" spc="-10" dirty="0"/>
              <a:t> </a:t>
            </a:r>
            <a:r>
              <a:rPr sz="3700" spc="-55" dirty="0"/>
              <a:t>IMPORTA!</a:t>
            </a:r>
            <a:endParaRPr sz="3700"/>
          </a:p>
        </p:txBody>
      </p:sp>
      <p:sp>
        <p:nvSpPr>
          <p:cNvPr id="6" name="object 6"/>
          <p:cNvSpPr txBox="1"/>
          <p:nvPr/>
        </p:nvSpPr>
        <p:spPr>
          <a:xfrm>
            <a:off x="2390354" y="2958104"/>
            <a:ext cx="5476240" cy="589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¡Y</a:t>
            </a:r>
            <a:r>
              <a:rPr sz="3700" b="1" spc="-2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SÍ</a:t>
            </a:r>
            <a:r>
              <a:rPr sz="3700" b="1" spc="-2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SE</a:t>
            </a:r>
            <a:r>
              <a:rPr sz="3700" b="1" spc="-2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PUEDE</a:t>
            </a:r>
            <a:r>
              <a:rPr sz="3700" b="1" spc="-2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MEJORAR!</a:t>
            </a:r>
            <a:endParaRPr sz="3700">
              <a:latin typeface="Whitney"/>
              <a:cs typeface="Whitney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72200" y="5185799"/>
            <a:ext cx="8488045" cy="1764030"/>
            <a:chOff x="772200" y="5185799"/>
            <a:chExt cx="8488045" cy="1764030"/>
          </a:xfrm>
        </p:grpSpPr>
        <p:sp>
          <p:nvSpPr>
            <p:cNvPr id="8" name="object 8"/>
            <p:cNvSpPr/>
            <p:nvPr/>
          </p:nvSpPr>
          <p:spPr>
            <a:xfrm>
              <a:off x="778548" y="5192153"/>
              <a:ext cx="2867025" cy="1751330"/>
            </a:xfrm>
            <a:custGeom>
              <a:avLst/>
              <a:gdLst/>
              <a:ahLst/>
              <a:cxnLst/>
              <a:rect l="l" t="t" r="r" b="b"/>
              <a:pathLst>
                <a:path w="2867025" h="1751329">
                  <a:moveTo>
                    <a:pt x="2866453" y="0"/>
                  </a:moveTo>
                  <a:lnTo>
                    <a:pt x="0" y="0"/>
                  </a:lnTo>
                  <a:lnTo>
                    <a:pt x="0" y="875652"/>
                  </a:lnTo>
                  <a:lnTo>
                    <a:pt x="0" y="1751304"/>
                  </a:lnTo>
                  <a:lnTo>
                    <a:pt x="2866453" y="1751304"/>
                  </a:lnTo>
                  <a:lnTo>
                    <a:pt x="2866453" y="875652"/>
                  </a:lnTo>
                  <a:lnTo>
                    <a:pt x="2866453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72200" y="5185799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45000" y="5192149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45000" y="5198497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4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247450" y="5198497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4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78550" y="5198497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4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72200" y="6061449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45000" y="6067799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645000" y="6074146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5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247450" y="6074146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5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78550" y="6074146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5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72200" y="6937099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645000" y="6943449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772200" y="5192149"/>
          <a:ext cx="2680970" cy="1750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7058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975"/>
                        </a:spcBef>
                      </a:pPr>
                      <a:r>
                        <a:rPr sz="2300" b="1" spc="-25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ESTABLECIMIENTO</a:t>
                      </a:r>
                      <a:endParaRPr sz="2300">
                        <a:latin typeface="Whitney"/>
                        <a:cs typeface="Whitney"/>
                      </a:endParaRPr>
                    </a:p>
                  </a:txBody>
                  <a:tcPr marL="0" marR="0" marT="250825" marB="0">
                    <a:solidFill>
                      <a:srgbClr val="FBAE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11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2015"/>
                        </a:spcBef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FECHA</a:t>
                      </a:r>
                      <a:endParaRPr sz="2300">
                        <a:latin typeface="Whitney"/>
                        <a:cs typeface="Whitney"/>
                      </a:endParaRPr>
                    </a:p>
                  </a:txBody>
                  <a:tcPr marL="0" marR="0" marT="255905" marB="0">
                    <a:solidFill>
                      <a:srgbClr val="FBAE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object 22"/>
          <p:cNvSpPr txBox="1"/>
          <p:nvPr/>
        </p:nvSpPr>
        <p:spPr>
          <a:xfrm>
            <a:off x="1714030" y="7260130"/>
            <a:ext cx="66306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spc="-50" dirty="0">
                <a:solidFill>
                  <a:srgbClr val="FBAE2B"/>
                </a:solidFill>
                <a:latin typeface="Whitney"/>
                <a:cs typeface="Whitney"/>
              </a:rPr>
              <a:t>[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Esta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ficha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solo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una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referencia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trabajo.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Puede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ser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modificada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según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distintas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necesidades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cada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establecimiento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educacional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o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curso</a:t>
            </a:r>
            <a:r>
              <a:rPr sz="1200" b="0" spc="-70" dirty="0">
                <a:solidFill>
                  <a:srgbClr val="FBAE2B"/>
                </a:solidFill>
                <a:latin typeface="Whitney"/>
                <a:cs typeface="Whitney"/>
              </a:rPr>
              <a:t>]</a:t>
            </a:r>
            <a:endParaRPr sz="1200">
              <a:latin typeface="Whitney"/>
              <a:cs typeface="Whitney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123326" y="361060"/>
            <a:ext cx="1564005" cy="1038225"/>
          </a:xfrm>
          <a:custGeom>
            <a:avLst/>
            <a:gdLst/>
            <a:ahLst/>
            <a:cxnLst/>
            <a:rect l="l" t="t" r="r" b="b"/>
            <a:pathLst>
              <a:path w="1564004" h="1038225">
                <a:moveTo>
                  <a:pt x="954468" y="180708"/>
                </a:moveTo>
                <a:lnTo>
                  <a:pt x="952588" y="138734"/>
                </a:lnTo>
                <a:lnTo>
                  <a:pt x="925906" y="72644"/>
                </a:lnTo>
                <a:lnTo>
                  <a:pt x="880249" y="26644"/>
                </a:lnTo>
                <a:lnTo>
                  <a:pt x="811834" y="444"/>
                </a:lnTo>
                <a:lnTo>
                  <a:pt x="768362" y="0"/>
                </a:lnTo>
                <a:lnTo>
                  <a:pt x="736219" y="6273"/>
                </a:lnTo>
                <a:lnTo>
                  <a:pt x="685723" y="31750"/>
                </a:lnTo>
                <a:lnTo>
                  <a:pt x="649325" y="69634"/>
                </a:lnTo>
                <a:lnTo>
                  <a:pt x="624776" y="122377"/>
                </a:lnTo>
                <a:lnTo>
                  <a:pt x="619683" y="154038"/>
                </a:lnTo>
                <a:lnTo>
                  <a:pt x="623125" y="204520"/>
                </a:lnTo>
                <a:lnTo>
                  <a:pt x="639140" y="248323"/>
                </a:lnTo>
                <a:lnTo>
                  <a:pt x="665607" y="284353"/>
                </a:lnTo>
                <a:lnTo>
                  <a:pt x="700405" y="311492"/>
                </a:lnTo>
                <a:lnTo>
                  <a:pt x="741387" y="328676"/>
                </a:lnTo>
                <a:lnTo>
                  <a:pt x="786472" y="334810"/>
                </a:lnTo>
                <a:lnTo>
                  <a:pt x="837768" y="327240"/>
                </a:lnTo>
                <a:lnTo>
                  <a:pt x="882548" y="305663"/>
                </a:lnTo>
                <a:lnTo>
                  <a:pt x="918464" y="272453"/>
                </a:lnTo>
                <a:lnTo>
                  <a:pt x="943203" y="230009"/>
                </a:lnTo>
                <a:lnTo>
                  <a:pt x="954468" y="180708"/>
                </a:lnTo>
                <a:close/>
              </a:path>
              <a:path w="1564004" h="1038225">
                <a:moveTo>
                  <a:pt x="1563801" y="1034478"/>
                </a:moveTo>
                <a:lnTo>
                  <a:pt x="1557807" y="1032471"/>
                </a:lnTo>
                <a:lnTo>
                  <a:pt x="1522082" y="997559"/>
                </a:lnTo>
                <a:lnTo>
                  <a:pt x="1487728" y="964844"/>
                </a:lnTo>
                <a:lnTo>
                  <a:pt x="1453197" y="932573"/>
                </a:lnTo>
                <a:lnTo>
                  <a:pt x="1313370" y="804138"/>
                </a:lnTo>
                <a:lnTo>
                  <a:pt x="1304671" y="795210"/>
                </a:lnTo>
                <a:lnTo>
                  <a:pt x="1295057" y="784999"/>
                </a:lnTo>
                <a:lnTo>
                  <a:pt x="1285227" y="776173"/>
                </a:lnTo>
                <a:lnTo>
                  <a:pt x="1277581" y="772223"/>
                </a:lnTo>
                <a:lnTo>
                  <a:pt x="1276388" y="771613"/>
                </a:lnTo>
                <a:lnTo>
                  <a:pt x="1275918" y="771372"/>
                </a:lnTo>
                <a:lnTo>
                  <a:pt x="1258519" y="769480"/>
                </a:lnTo>
                <a:lnTo>
                  <a:pt x="1239278" y="769696"/>
                </a:lnTo>
                <a:lnTo>
                  <a:pt x="1219619" y="770737"/>
                </a:lnTo>
                <a:lnTo>
                  <a:pt x="1200975" y="771372"/>
                </a:lnTo>
                <a:lnTo>
                  <a:pt x="1087424" y="771613"/>
                </a:lnTo>
                <a:lnTo>
                  <a:pt x="516991" y="771372"/>
                </a:lnTo>
                <a:lnTo>
                  <a:pt x="557022" y="695756"/>
                </a:lnTo>
                <a:lnTo>
                  <a:pt x="576973" y="657847"/>
                </a:lnTo>
                <a:lnTo>
                  <a:pt x="596747" y="619747"/>
                </a:lnTo>
                <a:lnTo>
                  <a:pt x="598004" y="656691"/>
                </a:lnTo>
                <a:lnTo>
                  <a:pt x="598081" y="695756"/>
                </a:lnTo>
                <a:lnTo>
                  <a:pt x="597852" y="725512"/>
                </a:lnTo>
                <a:lnTo>
                  <a:pt x="597916" y="771372"/>
                </a:lnTo>
                <a:lnTo>
                  <a:pt x="1043355" y="771372"/>
                </a:lnTo>
                <a:lnTo>
                  <a:pt x="1031468" y="771309"/>
                </a:lnTo>
                <a:lnTo>
                  <a:pt x="976198" y="770191"/>
                </a:lnTo>
                <a:lnTo>
                  <a:pt x="976198" y="619747"/>
                </a:lnTo>
                <a:lnTo>
                  <a:pt x="976198" y="611289"/>
                </a:lnTo>
                <a:lnTo>
                  <a:pt x="975626" y="597484"/>
                </a:lnTo>
                <a:lnTo>
                  <a:pt x="974648" y="583018"/>
                </a:lnTo>
                <a:lnTo>
                  <a:pt x="974458" y="569353"/>
                </a:lnTo>
                <a:lnTo>
                  <a:pt x="976198" y="557961"/>
                </a:lnTo>
                <a:lnTo>
                  <a:pt x="980592" y="551205"/>
                </a:lnTo>
                <a:lnTo>
                  <a:pt x="987856" y="544880"/>
                </a:lnTo>
                <a:lnTo>
                  <a:pt x="995629" y="539013"/>
                </a:lnTo>
                <a:lnTo>
                  <a:pt x="1001572" y="533654"/>
                </a:lnTo>
                <a:lnTo>
                  <a:pt x="1020203" y="509752"/>
                </a:lnTo>
                <a:lnTo>
                  <a:pt x="1038136" y="484632"/>
                </a:lnTo>
                <a:lnTo>
                  <a:pt x="1055903" y="458851"/>
                </a:lnTo>
                <a:lnTo>
                  <a:pt x="1074089" y="432993"/>
                </a:lnTo>
                <a:lnTo>
                  <a:pt x="1104277" y="391464"/>
                </a:lnTo>
                <a:lnTo>
                  <a:pt x="1113866" y="378383"/>
                </a:lnTo>
                <a:lnTo>
                  <a:pt x="1258951" y="181952"/>
                </a:lnTo>
                <a:lnTo>
                  <a:pt x="1269111" y="168973"/>
                </a:lnTo>
                <a:lnTo>
                  <a:pt x="1279271" y="155816"/>
                </a:lnTo>
                <a:lnTo>
                  <a:pt x="1287729" y="142379"/>
                </a:lnTo>
                <a:lnTo>
                  <a:pt x="1292809" y="128562"/>
                </a:lnTo>
                <a:lnTo>
                  <a:pt x="1288415" y="82245"/>
                </a:lnTo>
                <a:lnTo>
                  <a:pt x="1261237" y="50101"/>
                </a:lnTo>
                <a:lnTo>
                  <a:pt x="1221740" y="36588"/>
                </a:lnTo>
                <a:lnTo>
                  <a:pt x="1180414" y="46101"/>
                </a:lnTo>
                <a:lnTo>
                  <a:pt x="1161592" y="61112"/>
                </a:lnTo>
                <a:lnTo>
                  <a:pt x="1144079" y="81381"/>
                </a:lnTo>
                <a:lnTo>
                  <a:pt x="1127810" y="103720"/>
                </a:lnTo>
                <a:lnTo>
                  <a:pt x="1112723" y="124942"/>
                </a:lnTo>
                <a:lnTo>
                  <a:pt x="1081125" y="167995"/>
                </a:lnTo>
                <a:lnTo>
                  <a:pt x="989736" y="294043"/>
                </a:lnTo>
                <a:lnTo>
                  <a:pt x="958062" y="337197"/>
                </a:lnTo>
                <a:lnTo>
                  <a:pt x="950480" y="347916"/>
                </a:lnTo>
                <a:lnTo>
                  <a:pt x="941349" y="360540"/>
                </a:lnTo>
                <a:lnTo>
                  <a:pt x="932116" y="371500"/>
                </a:lnTo>
                <a:lnTo>
                  <a:pt x="924242" y="377190"/>
                </a:lnTo>
                <a:lnTo>
                  <a:pt x="915377" y="378383"/>
                </a:lnTo>
                <a:lnTo>
                  <a:pt x="904722" y="378256"/>
                </a:lnTo>
                <a:lnTo>
                  <a:pt x="893254" y="377583"/>
                </a:lnTo>
                <a:lnTo>
                  <a:pt x="881938" y="377190"/>
                </a:lnTo>
                <a:lnTo>
                  <a:pt x="666813" y="377190"/>
                </a:lnTo>
                <a:lnTo>
                  <a:pt x="623747" y="376072"/>
                </a:lnTo>
                <a:lnTo>
                  <a:pt x="601840" y="376288"/>
                </a:lnTo>
                <a:lnTo>
                  <a:pt x="559117" y="387096"/>
                </a:lnTo>
                <a:lnTo>
                  <a:pt x="530733" y="419976"/>
                </a:lnTo>
                <a:lnTo>
                  <a:pt x="393776" y="678878"/>
                </a:lnTo>
                <a:lnTo>
                  <a:pt x="368846" y="725512"/>
                </a:lnTo>
                <a:lnTo>
                  <a:pt x="344131" y="771372"/>
                </a:lnTo>
                <a:lnTo>
                  <a:pt x="330403" y="772223"/>
                </a:lnTo>
                <a:lnTo>
                  <a:pt x="315137" y="770966"/>
                </a:lnTo>
                <a:lnTo>
                  <a:pt x="299567" y="769924"/>
                </a:lnTo>
                <a:lnTo>
                  <a:pt x="284911" y="771372"/>
                </a:lnTo>
                <a:lnTo>
                  <a:pt x="276364" y="776249"/>
                </a:lnTo>
                <a:lnTo>
                  <a:pt x="266788" y="785114"/>
                </a:lnTo>
                <a:lnTo>
                  <a:pt x="257225" y="795299"/>
                </a:lnTo>
                <a:lnTo>
                  <a:pt x="248691" y="804138"/>
                </a:lnTo>
                <a:lnTo>
                  <a:pt x="209435" y="840981"/>
                </a:lnTo>
                <a:lnTo>
                  <a:pt x="92011" y="949083"/>
                </a:lnTo>
                <a:lnTo>
                  <a:pt x="53467" y="985012"/>
                </a:lnTo>
                <a:lnTo>
                  <a:pt x="15430" y="1021270"/>
                </a:lnTo>
                <a:lnTo>
                  <a:pt x="10147" y="1026401"/>
                </a:lnTo>
                <a:lnTo>
                  <a:pt x="0" y="1032738"/>
                </a:lnTo>
                <a:lnTo>
                  <a:pt x="2159" y="1038225"/>
                </a:lnTo>
                <a:lnTo>
                  <a:pt x="1561109" y="1038225"/>
                </a:lnTo>
                <a:lnTo>
                  <a:pt x="1563801" y="10344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724076"/>
            <a:ext cx="3392804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79375">
              <a:lnSpc>
                <a:spcPts val="3400"/>
              </a:lnSpc>
            </a:pPr>
            <a:r>
              <a:rPr sz="3000" dirty="0"/>
              <a:t>Caso</a:t>
            </a:r>
            <a:r>
              <a:rPr sz="3000" spc="-35" dirty="0"/>
              <a:t> </a:t>
            </a:r>
            <a:r>
              <a:rPr sz="3000" spc="-15" dirty="0"/>
              <a:t>para</a:t>
            </a:r>
            <a:r>
              <a:rPr sz="3000" spc="-30" dirty="0"/>
              <a:t> </a:t>
            </a:r>
            <a:r>
              <a:rPr sz="3000" dirty="0"/>
              <a:t>discusión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24499" y="1356683"/>
            <a:ext cx="8468360" cy="567690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281305">
              <a:lnSpc>
                <a:spcPts val="2100"/>
              </a:lnSpc>
              <a:spcBef>
                <a:spcPts val="420"/>
              </a:spcBef>
            </a:pP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Cierto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establecimiento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utilizó</a:t>
            </a:r>
            <a:r>
              <a:rPr sz="2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como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medida</a:t>
            </a:r>
            <a:r>
              <a:rPr sz="2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15" dirty="0">
                <a:solidFill>
                  <a:srgbClr val="231F20"/>
                </a:solidFill>
                <a:latin typeface="Whitney"/>
                <a:cs typeface="Whitney"/>
              </a:rPr>
              <a:t>promover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la</a:t>
            </a:r>
            <a:r>
              <a:rPr sz="2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asistencia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el </a:t>
            </a:r>
            <a:r>
              <a:rPr sz="2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siguiente</a:t>
            </a:r>
            <a:r>
              <a:rPr sz="2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incentivo:</a:t>
            </a:r>
            <a:r>
              <a:rPr sz="2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1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0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1" spc="-5" dirty="0">
                <a:solidFill>
                  <a:srgbClr val="231F20"/>
                </a:solidFill>
                <a:latin typeface="Whitney"/>
                <a:cs typeface="Whitney"/>
              </a:rPr>
              <a:t>curso</a:t>
            </a:r>
            <a:r>
              <a:rPr sz="2000" b="1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1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0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1" spc="-15" dirty="0">
                <a:solidFill>
                  <a:srgbClr val="231F20"/>
                </a:solidFill>
                <a:latin typeface="Whitney"/>
                <a:cs typeface="Whitney"/>
              </a:rPr>
              <a:t>lograra</a:t>
            </a:r>
            <a:r>
              <a:rPr sz="20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1" dirty="0">
                <a:solidFill>
                  <a:srgbClr val="231F20"/>
                </a:solidFill>
                <a:latin typeface="Whitney"/>
                <a:cs typeface="Whitney"/>
              </a:rPr>
              <a:t>mejor</a:t>
            </a:r>
            <a:r>
              <a:rPr sz="2000" b="1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1" spc="-5" dirty="0">
                <a:solidFill>
                  <a:srgbClr val="231F20"/>
                </a:solidFill>
                <a:latin typeface="Whitney"/>
                <a:cs typeface="Whitney"/>
              </a:rPr>
              <a:t>asistencia</a:t>
            </a:r>
            <a:r>
              <a:rPr sz="20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1" dirty="0">
                <a:solidFill>
                  <a:srgbClr val="231F20"/>
                </a:solidFill>
                <a:latin typeface="Whitney"/>
                <a:cs typeface="Whitney"/>
              </a:rPr>
              <a:t>cada</a:t>
            </a:r>
            <a:r>
              <a:rPr sz="2000" b="1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1" dirty="0">
                <a:solidFill>
                  <a:srgbClr val="231F20"/>
                </a:solidFill>
                <a:latin typeface="Whitney"/>
                <a:cs typeface="Whitney"/>
              </a:rPr>
              <a:t>mes,</a:t>
            </a:r>
            <a:r>
              <a:rPr sz="20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1" spc="-5" dirty="0">
                <a:solidFill>
                  <a:srgbClr val="231F20"/>
                </a:solidFill>
                <a:latin typeface="Whitney"/>
                <a:cs typeface="Whitney"/>
              </a:rPr>
              <a:t>recibiría </a:t>
            </a:r>
            <a:r>
              <a:rPr sz="2000" b="1" spc="-40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1" dirty="0">
                <a:solidFill>
                  <a:srgbClr val="231F20"/>
                </a:solidFill>
                <a:latin typeface="Whitney"/>
                <a:cs typeface="Whitney"/>
              </a:rPr>
              <a:t>una</a:t>
            </a:r>
            <a:r>
              <a:rPr sz="20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1" dirty="0">
                <a:solidFill>
                  <a:srgbClr val="231F20"/>
                </a:solidFill>
                <a:latin typeface="Whitney"/>
                <a:cs typeface="Whitney"/>
              </a:rPr>
              <a:t>torta </a:t>
            </a:r>
            <a:r>
              <a:rPr sz="2000" b="1" spc="-10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0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1" spc="-5" dirty="0">
                <a:solidFill>
                  <a:srgbClr val="231F20"/>
                </a:solidFill>
                <a:latin typeface="Whitney"/>
                <a:cs typeface="Whitney"/>
              </a:rPr>
              <a:t>comerla</a:t>
            </a:r>
            <a:r>
              <a:rPr sz="2000" b="1" dirty="0">
                <a:solidFill>
                  <a:srgbClr val="231F20"/>
                </a:solidFill>
                <a:latin typeface="Whitney"/>
                <a:cs typeface="Whitney"/>
              </a:rPr>
              <a:t> en una </a:t>
            </a:r>
            <a:r>
              <a:rPr sz="2000" b="1" spc="-10" dirty="0">
                <a:solidFill>
                  <a:srgbClr val="231F20"/>
                </a:solidFill>
                <a:latin typeface="Whitney"/>
                <a:cs typeface="Whitney"/>
              </a:rPr>
              <a:t>convivencia</a:t>
            </a: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sz="200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>
              <a:latin typeface="Whitney"/>
              <a:cs typeface="Whitney"/>
            </a:endParaRPr>
          </a:p>
          <a:p>
            <a:pPr marL="12700" marR="5080">
              <a:lnSpc>
                <a:spcPts val="2100"/>
              </a:lnSpc>
            </a:pP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Pasados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tres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meses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 utilizando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dicha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 estrategia,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el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equipo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escolar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pudo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observar </a:t>
            </a:r>
            <a:r>
              <a:rPr sz="2000" b="0" spc="-4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 siguientes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resultados:</a:t>
            </a:r>
            <a:endParaRPr sz="2000">
              <a:latin typeface="Whitney"/>
              <a:cs typeface="Whitney"/>
            </a:endParaRPr>
          </a:p>
          <a:p>
            <a:pPr marL="192405" marR="673100" indent="-144145">
              <a:lnSpc>
                <a:spcPts val="2100"/>
              </a:lnSpc>
              <a:buChar char="-"/>
              <a:tabLst>
                <a:tab pos="193040" algn="l"/>
              </a:tabLst>
            </a:pP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El primer mes, la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asistencia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del</a:t>
            </a:r>
            <a:r>
              <a:rPr sz="2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establecimiento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aumentó . Ganó la torta </a:t>
            </a:r>
            <a:r>
              <a:rPr sz="2000" b="0" spc="-4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uno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de los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cursos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que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tradicionalmente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tenía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la mejor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asistencia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del </a:t>
            </a:r>
            <a:r>
              <a:rPr sz="2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establecimiento.</a:t>
            </a:r>
            <a:endParaRPr sz="2000">
              <a:latin typeface="Whitney"/>
              <a:cs typeface="Whitney"/>
            </a:endParaRPr>
          </a:p>
          <a:p>
            <a:pPr marL="192405" marR="625475" indent="-144145">
              <a:lnSpc>
                <a:spcPts val="2100"/>
              </a:lnSpc>
              <a:buChar char="-"/>
              <a:tabLst>
                <a:tab pos="193040" algn="l"/>
              </a:tabLst>
            </a:pP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El segundo mes, la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asistencia </a:t>
            </a: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volvió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a su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promedio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normal. Ganó la torta </a:t>
            </a:r>
            <a:r>
              <a:rPr sz="2000" b="0" spc="-4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uno de los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cursos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que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tradicionalmente</a:t>
            </a:r>
            <a:r>
              <a:rPr sz="2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tenía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la </a:t>
            </a: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mejora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asistencia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del </a:t>
            </a:r>
            <a:r>
              <a:rPr sz="2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establecimiento.</a:t>
            </a:r>
            <a:endParaRPr sz="2000">
              <a:latin typeface="Whitney"/>
              <a:cs typeface="Whitney"/>
            </a:endParaRPr>
          </a:p>
          <a:p>
            <a:pPr marL="192405" marR="274320" indent="-144145">
              <a:lnSpc>
                <a:spcPts val="2100"/>
              </a:lnSpc>
              <a:buChar char="-"/>
              <a:tabLst>
                <a:tab pos="193040" algn="l"/>
              </a:tabLst>
            </a:pP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El </a:t>
            </a:r>
            <a:r>
              <a:rPr sz="2000" b="0" spc="-15" dirty="0">
                <a:solidFill>
                  <a:srgbClr val="231F20"/>
                </a:solidFill>
                <a:latin typeface="Whitney"/>
                <a:cs typeface="Whitney"/>
              </a:rPr>
              <a:t>tercer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mes, la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asistencia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se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mantuvo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igual que cuando no se aplicaba la </a:t>
            </a:r>
            <a:r>
              <a:rPr sz="2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estrategia.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La torta la </a:t>
            </a: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volvió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a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ganar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uno de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cursos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que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tradicionalmente </a:t>
            </a:r>
            <a:r>
              <a:rPr sz="2000" b="0" spc="-4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tenía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la </a:t>
            </a: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mejora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asistencia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del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establecimiento.</a:t>
            </a:r>
            <a:endParaRPr sz="200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231F20"/>
              </a:buClr>
              <a:buFont typeface="Whitney"/>
              <a:buChar char="-"/>
            </a:pPr>
            <a:endParaRPr sz="1800">
              <a:latin typeface="Whitney"/>
              <a:cs typeface="Whitney"/>
            </a:endParaRPr>
          </a:p>
          <a:p>
            <a:pPr marL="12700" marR="125095">
              <a:lnSpc>
                <a:spcPts val="2100"/>
              </a:lnSpc>
            </a:pP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000" b="0" spc="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000" b="0" spc="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establecimiento</a:t>
            </a:r>
            <a:r>
              <a:rPr sz="2000" b="0" spc="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hicieron</a:t>
            </a:r>
            <a:r>
              <a:rPr sz="2000" b="0" spc="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una</a:t>
            </a:r>
            <a:r>
              <a:rPr sz="2000" b="0" spc="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encuesta</a:t>
            </a:r>
            <a:r>
              <a:rPr sz="2000" b="0" spc="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preguntando</a:t>
            </a:r>
            <a:r>
              <a:rPr sz="2000" b="0" spc="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2000" b="0" spc="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2000" b="0" spc="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estudiantes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qué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les </a:t>
            </a: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parecía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el </a:t>
            </a: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incentivo,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y </a:t>
            </a: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gran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parte de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ellos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respondió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que no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aumentó su </a:t>
            </a:r>
            <a:r>
              <a:rPr sz="2000" b="0" spc="-4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asistencia/participación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en clases </a:t>
            </a: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porque:</a:t>
            </a:r>
            <a:endParaRPr sz="2000">
              <a:latin typeface="Whitney"/>
              <a:cs typeface="Whitney"/>
            </a:endParaRPr>
          </a:p>
          <a:p>
            <a:pPr marL="192405" indent="-144780">
              <a:lnSpc>
                <a:spcPts val="1980"/>
              </a:lnSpc>
              <a:buChar char="-"/>
              <a:tabLst>
                <a:tab pos="193040" algn="l"/>
              </a:tabLst>
            </a:pP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No les gustaba la torta que el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establecimiento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regalaba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al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curso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20" dirty="0">
                <a:solidFill>
                  <a:srgbClr val="231F20"/>
                </a:solidFill>
                <a:latin typeface="Whitney"/>
                <a:cs typeface="Whitney"/>
              </a:rPr>
              <a:t>ganador.</a:t>
            </a:r>
            <a:endParaRPr sz="2000">
              <a:latin typeface="Whitney"/>
              <a:cs typeface="Whitney"/>
            </a:endParaRPr>
          </a:p>
          <a:p>
            <a:pPr marL="192405" indent="-144780">
              <a:lnSpc>
                <a:spcPts val="2300"/>
              </a:lnSpc>
              <a:buChar char="-"/>
              <a:tabLst>
                <a:tab pos="193040" algn="l"/>
              </a:tabLst>
            </a:pPr>
            <a:r>
              <a:rPr sz="2000" b="0" spc="-20" dirty="0">
                <a:solidFill>
                  <a:srgbClr val="231F20"/>
                </a:solidFill>
                <a:latin typeface="Whitney"/>
                <a:cs typeface="Whitney"/>
              </a:rPr>
              <a:t>Porque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siempre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ganan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los mismos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cursos,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entonces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no </a:t>
            </a: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valía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 la pena.</a:t>
            </a:r>
            <a:endParaRPr sz="20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40075"/>
            <a:ext cx="1999614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79375">
              <a:lnSpc>
                <a:spcPts val="3400"/>
              </a:lnSpc>
            </a:pPr>
            <a:r>
              <a:rPr sz="3000" dirty="0"/>
              <a:t>ANALIZAR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444500" y="2239168"/>
            <a:ext cx="8507730" cy="3194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 marR="217170" indent="-180340">
              <a:lnSpc>
                <a:spcPct val="100000"/>
              </a:lnSpc>
              <a:spcBef>
                <a:spcPts val="100"/>
              </a:spcBef>
              <a:buChar char="-"/>
              <a:tabLst>
                <a:tab pos="193040" algn="l"/>
              </a:tabLst>
            </a:pPr>
            <a:r>
              <a:rPr sz="2700" b="0" spc="-25" dirty="0">
                <a:solidFill>
                  <a:srgbClr val="231F20"/>
                </a:solidFill>
                <a:latin typeface="Whitney"/>
                <a:cs typeface="Whitney"/>
              </a:rPr>
              <a:t>¿Por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qué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crees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que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estrategia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no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permitió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promover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la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asistencia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manera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sostenida?</a:t>
            </a:r>
            <a:endParaRPr sz="2700">
              <a:latin typeface="Whitney"/>
              <a:cs typeface="Whitney"/>
            </a:endParaRPr>
          </a:p>
          <a:p>
            <a:pPr marL="192405" marR="5080" indent="-180340">
              <a:lnSpc>
                <a:spcPct val="100000"/>
              </a:lnSpc>
              <a:spcBef>
                <a:spcPts val="1130"/>
              </a:spcBef>
              <a:buChar char="-"/>
              <a:tabLst>
                <a:tab pos="193040" algn="l"/>
              </a:tabLst>
            </a:pP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¿Crees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que la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estrategia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mejoraría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su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impacto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si el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premio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fuese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un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regalo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de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otro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tipo?</a:t>
            </a:r>
            <a:endParaRPr sz="2700">
              <a:latin typeface="Whitney"/>
              <a:cs typeface="Whitney"/>
            </a:endParaRPr>
          </a:p>
          <a:p>
            <a:pPr marL="192405" marR="45720" indent="-180340">
              <a:lnSpc>
                <a:spcPct val="100000"/>
              </a:lnSpc>
              <a:spcBef>
                <a:spcPts val="1135"/>
              </a:spcBef>
              <a:buChar char="-"/>
              <a:tabLst>
                <a:tab pos="193040" algn="l"/>
              </a:tabLst>
            </a:pP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¿Qué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tipo de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estrategia creen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 podría ser más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efectiva </a:t>
            </a:r>
            <a:r>
              <a:rPr sz="2700" b="0" spc="-58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motivar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la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asistencia/participación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de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manera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sostenida?</a:t>
            </a:r>
            <a:endParaRPr sz="27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940079"/>
            <a:ext cx="8947150" cy="939800"/>
          </a:xfrm>
          <a:custGeom>
            <a:avLst/>
            <a:gdLst/>
            <a:ahLst/>
            <a:cxnLst/>
            <a:rect l="l" t="t" r="r" b="b"/>
            <a:pathLst>
              <a:path w="8947150" h="939800">
                <a:moveTo>
                  <a:pt x="5809005" y="482600"/>
                </a:moveTo>
                <a:lnTo>
                  <a:pt x="0" y="482600"/>
                </a:lnTo>
                <a:lnTo>
                  <a:pt x="0" y="939800"/>
                </a:lnTo>
                <a:lnTo>
                  <a:pt x="5809005" y="939800"/>
                </a:lnTo>
                <a:lnTo>
                  <a:pt x="5809005" y="482600"/>
                </a:lnTo>
                <a:close/>
              </a:path>
              <a:path w="8947150" h="939800">
                <a:moveTo>
                  <a:pt x="8946896" y="0"/>
                </a:moveTo>
                <a:lnTo>
                  <a:pt x="0" y="0"/>
                </a:lnTo>
                <a:lnTo>
                  <a:pt x="0" y="457200"/>
                </a:lnTo>
                <a:lnTo>
                  <a:pt x="8946896" y="457200"/>
                </a:lnTo>
                <a:lnTo>
                  <a:pt x="8946896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4129" y="901975"/>
            <a:ext cx="88131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25" dirty="0"/>
              <a:t>¿Por</a:t>
            </a:r>
            <a:r>
              <a:rPr sz="3000" spc="-10" dirty="0"/>
              <a:t> </a:t>
            </a:r>
            <a:r>
              <a:rPr sz="3000" dirty="0"/>
              <a:t>qué</a:t>
            </a:r>
            <a:r>
              <a:rPr sz="3000" spc="-5" dirty="0"/>
              <a:t> crees </a:t>
            </a:r>
            <a:r>
              <a:rPr sz="3000" dirty="0"/>
              <a:t>que</a:t>
            </a:r>
            <a:r>
              <a:rPr sz="3000" spc="-5" dirty="0"/>
              <a:t> </a:t>
            </a:r>
            <a:r>
              <a:rPr sz="3000" dirty="0"/>
              <a:t>la</a:t>
            </a:r>
            <a:r>
              <a:rPr sz="3000" spc="-5" dirty="0"/>
              <a:t> </a:t>
            </a:r>
            <a:r>
              <a:rPr sz="3000" spc="-10" dirty="0"/>
              <a:t>estrategia</a:t>
            </a:r>
            <a:r>
              <a:rPr sz="3000" spc="-5" dirty="0"/>
              <a:t> </a:t>
            </a:r>
            <a:r>
              <a:rPr sz="3000" dirty="0"/>
              <a:t>no</a:t>
            </a:r>
            <a:r>
              <a:rPr sz="3000" spc="-5" dirty="0"/>
              <a:t> </a:t>
            </a:r>
            <a:r>
              <a:rPr sz="3000" dirty="0"/>
              <a:t>permitió</a:t>
            </a:r>
            <a:r>
              <a:rPr sz="3000" spc="-5" dirty="0"/>
              <a:t> </a:t>
            </a:r>
            <a:r>
              <a:rPr sz="3000" spc="-20" dirty="0"/>
              <a:t>promover</a:t>
            </a:r>
            <a:endParaRPr sz="3000"/>
          </a:p>
        </p:txBody>
      </p:sp>
      <p:sp>
        <p:nvSpPr>
          <p:cNvPr id="4" name="object 4"/>
          <p:cNvSpPr txBox="1"/>
          <p:nvPr/>
        </p:nvSpPr>
        <p:spPr>
          <a:xfrm>
            <a:off x="524129" y="1384575"/>
            <a:ext cx="8543290" cy="4864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FFFFFF"/>
                </a:solidFill>
                <a:latin typeface="Whitney"/>
                <a:cs typeface="Whitney"/>
              </a:rPr>
              <a:t>la</a:t>
            </a:r>
            <a:r>
              <a:rPr sz="30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FFFFFF"/>
                </a:solidFill>
                <a:latin typeface="Whitney"/>
                <a:cs typeface="Whitney"/>
              </a:rPr>
              <a:t>asistencia</a:t>
            </a:r>
            <a:r>
              <a:rPr sz="3000" b="1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FFFFFF"/>
                </a:solidFill>
                <a:latin typeface="Whitney"/>
                <a:cs typeface="Whitney"/>
              </a:rPr>
              <a:t>de</a:t>
            </a:r>
            <a:r>
              <a:rPr sz="3000" b="1" spc="-10" dirty="0">
                <a:solidFill>
                  <a:srgbClr val="FFFFFF"/>
                </a:solidFill>
                <a:latin typeface="Whitney"/>
                <a:cs typeface="Whitney"/>
              </a:rPr>
              <a:t> manera</a:t>
            </a:r>
            <a:r>
              <a:rPr sz="3000" b="1" spc="-15" dirty="0">
                <a:solidFill>
                  <a:srgbClr val="FFFFFF"/>
                </a:solidFill>
                <a:latin typeface="Whitney"/>
                <a:cs typeface="Whitney"/>
              </a:rPr>
              <a:t> sostenida?</a:t>
            </a:r>
            <a:endParaRPr sz="300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50">
              <a:latin typeface="Whitney"/>
              <a:cs typeface="Whitney"/>
            </a:endParaRPr>
          </a:p>
          <a:p>
            <a:pPr marL="113030" marR="5080">
              <a:lnSpc>
                <a:spcPct val="100000"/>
              </a:lnSpc>
              <a:spcBef>
                <a:spcPts val="5"/>
              </a:spcBef>
            </a:pPr>
            <a:r>
              <a:rPr sz="2700" b="0" spc="-25" dirty="0">
                <a:solidFill>
                  <a:srgbClr val="231F20"/>
                </a:solidFill>
                <a:latin typeface="Whitney"/>
                <a:cs typeface="Whitney"/>
              </a:rPr>
              <a:t>Porque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motivación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por </a:t>
            </a:r>
            <a:r>
              <a:rPr sz="2700" b="0" spc="-30" dirty="0">
                <a:solidFill>
                  <a:srgbClr val="231F20"/>
                </a:solidFill>
                <a:latin typeface="Whitney"/>
                <a:cs typeface="Whitney"/>
              </a:rPr>
              <a:t>participar/asistir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clases se basó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un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incentivo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externo: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“</a:t>
            </a:r>
            <a:r>
              <a:rPr sz="2700" b="0" i="1" spc="-15" dirty="0">
                <a:solidFill>
                  <a:srgbClr val="231F20"/>
                </a:solidFill>
                <a:latin typeface="Whitney"/>
                <a:cs typeface="Whitney"/>
              </a:rPr>
              <a:t>ven</a:t>
            </a:r>
            <a:r>
              <a:rPr sz="2700" b="0" i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i="1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700" b="0" i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i="1" dirty="0">
                <a:solidFill>
                  <a:srgbClr val="231F20"/>
                </a:solidFill>
                <a:latin typeface="Whitney"/>
                <a:cs typeface="Whitney"/>
              </a:rPr>
              <a:t>ganar la torta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”.</a:t>
            </a:r>
            <a:endParaRPr sz="2700">
              <a:latin typeface="Whitney"/>
              <a:cs typeface="Whitney"/>
            </a:endParaRPr>
          </a:p>
          <a:p>
            <a:pPr>
              <a:lnSpc>
                <a:spcPct val="100000"/>
              </a:lnSpc>
            </a:pPr>
            <a:endParaRPr sz="3100">
              <a:latin typeface="Whitney"/>
              <a:cs typeface="Whitney"/>
            </a:endParaRPr>
          </a:p>
          <a:p>
            <a:pPr marL="113030" marR="488950">
              <a:lnSpc>
                <a:spcPct val="100000"/>
              </a:lnSpc>
              <a:spcBef>
                <a:spcPts val="1935"/>
              </a:spcBef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Sin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embargo,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no a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todos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los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estudiantes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les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interesa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la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torta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o no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consideran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que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es un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premio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“</a:t>
            </a:r>
            <a:r>
              <a:rPr sz="2700" b="0" i="1" spc="-5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700" b="0" i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i="1" spc="-10" dirty="0">
                <a:solidFill>
                  <a:srgbClr val="231F20"/>
                </a:solidFill>
                <a:latin typeface="Whitney"/>
                <a:cs typeface="Whitney"/>
              </a:rPr>
              <a:t>valga</a:t>
            </a:r>
            <a:r>
              <a:rPr sz="2700" b="0" i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i="1" dirty="0">
                <a:solidFill>
                  <a:srgbClr val="231F20"/>
                </a:solidFill>
                <a:latin typeface="Whitney"/>
                <a:cs typeface="Whitney"/>
              </a:rPr>
              <a:t>el </a:t>
            </a:r>
            <a:r>
              <a:rPr sz="2700" b="0" i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i="1" spc="-5" dirty="0">
                <a:solidFill>
                  <a:srgbClr val="231F20"/>
                </a:solidFill>
                <a:latin typeface="Whitney"/>
                <a:cs typeface="Whitney"/>
              </a:rPr>
              <a:t>esfuerzo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”. </a:t>
            </a:r>
            <a:r>
              <a:rPr sz="2700" b="0" spc="-30" dirty="0">
                <a:solidFill>
                  <a:srgbClr val="231F20"/>
                </a:solidFill>
                <a:latin typeface="Whitney"/>
                <a:cs typeface="Whitney"/>
              </a:rPr>
              <a:t>Por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otro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lado,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motivaba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asistencia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competencia, entonces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estudiantes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 sentían que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no había cómo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ganar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sentían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“</a:t>
            </a:r>
            <a:r>
              <a:rPr sz="2700" b="0" i="1" spc="-5" dirty="0">
                <a:solidFill>
                  <a:srgbClr val="231F20"/>
                </a:solidFill>
                <a:latin typeface="Whitney"/>
                <a:cs typeface="Whitney"/>
              </a:rPr>
              <a:t>que </a:t>
            </a:r>
            <a:r>
              <a:rPr sz="2700" b="0" i="1" dirty="0">
                <a:solidFill>
                  <a:srgbClr val="231F20"/>
                </a:solidFill>
                <a:latin typeface="Whitney"/>
                <a:cs typeface="Whitney"/>
              </a:rPr>
              <a:t>no </a:t>
            </a:r>
            <a:r>
              <a:rPr sz="2700" b="0" i="1" spc="-10" dirty="0">
                <a:solidFill>
                  <a:srgbClr val="231F20"/>
                </a:solidFill>
                <a:latin typeface="Whitney"/>
                <a:cs typeface="Whitney"/>
              </a:rPr>
              <a:t>valía </a:t>
            </a:r>
            <a:r>
              <a:rPr sz="2700" b="0" i="1" dirty="0">
                <a:solidFill>
                  <a:srgbClr val="231F20"/>
                </a:solidFill>
                <a:latin typeface="Whitney"/>
                <a:cs typeface="Whitney"/>
              </a:rPr>
              <a:t>la pena asistir </a:t>
            </a:r>
            <a:r>
              <a:rPr sz="2700" b="0" i="1" spc="-5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i="1" spc="-10" dirty="0">
                <a:solidFill>
                  <a:srgbClr val="231F20"/>
                </a:solidFill>
                <a:latin typeface="Whitney"/>
                <a:cs typeface="Whitney"/>
              </a:rPr>
              <a:t>porque</a:t>
            </a:r>
            <a:r>
              <a:rPr sz="2700" b="0" i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i="1" dirty="0">
                <a:solidFill>
                  <a:srgbClr val="231F20"/>
                </a:solidFill>
                <a:latin typeface="Whitney"/>
                <a:cs typeface="Whitney"/>
              </a:rPr>
              <a:t>igual no </a:t>
            </a:r>
            <a:r>
              <a:rPr sz="2700" b="0" i="1" spc="-10" dirty="0">
                <a:solidFill>
                  <a:srgbClr val="231F20"/>
                </a:solidFill>
                <a:latin typeface="Whitney"/>
                <a:cs typeface="Whitney"/>
              </a:rPr>
              <a:t>vamos</a:t>
            </a:r>
            <a:r>
              <a:rPr sz="2700" b="0" i="1" dirty="0">
                <a:solidFill>
                  <a:srgbClr val="231F20"/>
                </a:solidFill>
                <a:latin typeface="Whitney"/>
                <a:cs typeface="Whitney"/>
              </a:rPr>
              <a:t> a </a:t>
            </a:r>
            <a:r>
              <a:rPr sz="2700" b="0" i="1" spc="-5" dirty="0">
                <a:solidFill>
                  <a:srgbClr val="231F20"/>
                </a:solidFill>
                <a:latin typeface="Whitney"/>
                <a:cs typeface="Whitney"/>
              </a:rPr>
              <a:t>ganar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”.</a:t>
            </a:r>
            <a:endParaRPr sz="27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940079"/>
            <a:ext cx="8312150" cy="939800"/>
          </a:xfrm>
          <a:custGeom>
            <a:avLst/>
            <a:gdLst/>
            <a:ahLst/>
            <a:cxnLst/>
            <a:rect l="l" t="t" r="r" b="b"/>
            <a:pathLst>
              <a:path w="8312150" h="939800">
                <a:moveTo>
                  <a:pt x="6026188" y="482600"/>
                </a:moveTo>
                <a:lnTo>
                  <a:pt x="0" y="482600"/>
                </a:lnTo>
                <a:lnTo>
                  <a:pt x="0" y="939800"/>
                </a:lnTo>
                <a:lnTo>
                  <a:pt x="6026188" y="939800"/>
                </a:lnTo>
                <a:lnTo>
                  <a:pt x="6026188" y="482600"/>
                </a:lnTo>
                <a:close/>
              </a:path>
              <a:path w="8312150" h="939800">
                <a:moveTo>
                  <a:pt x="8312150" y="0"/>
                </a:moveTo>
                <a:lnTo>
                  <a:pt x="0" y="0"/>
                </a:lnTo>
                <a:lnTo>
                  <a:pt x="0" y="457200"/>
                </a:lnTo>
                <a:lnTo>
                  <a:pt x="8312150" y="457200"/>
                </a:lnTo>
                <a:lnTo>
                  <a:pt x="8312150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4129" y="901975"/>
            <a:ext cx="81788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5" dirty="0"/>
              <a:t>¿Crees</a:t>
            </a:r>
            <a:r>
              <a:rPr sz="3000" spc="-5" dirty="0"/>
              <a:t> </a:t>
            </a:r>
            <a:r>
              <a:rPr sz="3000" dirty="0"/>
              <a:t>que la </a:t>
            </a:r>
            <a:r>
              <a:rPr sz="3000" spc="-10" dirty="0"/>
              <a:t>estrategia</a:t>
            </a:r>
            <a:r>
              <a:rPr sz="3000" dirty="0"/>
              <a:t> </a:t>
            </a:r>
            <a:r>
              <a:rPr sz="3000" spc="-10" dirty="0"/>
              <a:t>mejoraría</a:t>
            </a:r>
            <a:r>
              <a:rPr sz="3000" dirty="0"/>
              <a:t> su </a:t>
            </a:r>
            <a:r>
              <a:rPr sz="3000" spc="-5" dirty="0"/>
              <a:t>impacto</a:t>
            </a:r>
            <a:r>
              <a:rPr sz="3000" dirty="0"/>
              <a:t> si el</a:t>
            </a:r>
            <a:endParaRPr sz="3000"/>
          </a:p>
        </p:txBody>
      </p:sp>
      <p:sp>
        <p:nvSpPr>
          <p:cNvPr id="4" name="object 4"/>
          <p:cNvSpPr txBox="1"/>
          <p:nvPr/>
        </p:nvSpPr>
        <p:spPr>
          <a:xfrm>
            <a:off x="524129" y="1384575"/>
            <a:ext cx="8319134" cy="37896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solidFill>
                  <a:srgbClr val="FFFFFF"/>
                </a:solidFill>
                <a:latin typeface="Whitney"/>
                <a:cs typeface="Whitney"/>
              </a:rPr>
              <a:t>premio</a:t>
            </a:r>
            <a:r>
              <a:rPr sz="3000" b="1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FFFFFF"/>
                </a:solidFill>
                <a:latin typeface="Whitney"/>
                <a:cs typeface="Whitney"/>
              </a:rPr>
              <a:t>fuese</a:t>
            </a:r>
            <a:r>
              <a:rPr sz="3000" b="1" spc="-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FFFFFF"/>
                </a:solidFill>
                <a:latin typeface="Whitney"/>
                <a:cs typeface="Whitney"/>
              </a:rPr>
              <a:t>un</a:t>
            </a:r>
            <a:r>
              <a:rPr sz="3000" b="1" spc="-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Whitney"/>
                <a:cs typeface="Whitney"/>
              </a:rPr>
              <a:t>regalo</a:t>
            </a:r>
            <a:r>
              <a:rPr sz="3000" b="1" spc="-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FFFFFF"/>
                </a:solidFill>
                <a:latin typeface="Whitney"/>
                <a:cs typeface="Whitney"/>
              </a:rPr>
              <a:t>de</a:t>
            </a:r>
            <a:r>
              <a:rPr sz="3000" b="1" spc="-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Whitney"/>
                <a:cs typeface="Whitney"/>
              </a:rPr>
              <a:t>otro </a:t>
            </a:r>
            <a:r>
              <a:rPr sz="3000" b="1" spc="-25" dirty="0">
                <a:solidFill>
                  <a:srgbClr val="FFFFFF"/>
                </a:solidFill>
                <a:latin typeface="Whitney"/>
                <a:cs typeface="Whitney"/>
              </a:rPr>
              <a:t>tipo?</a:t>
            </a:r>
            <a:endParaRPr sz="300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00">
              <a:latin typeface="Whitney"/>
              <a:cs typeface="Whitney"/>
            </a:endParaRPr>
          </a:p>
          <a:p>
            <a:pPr marL="113030" marR="5080">
              <a:lnSpc>
                <a:spcPct val="100000"/>
              </a:lnSpc>
              <a:spcBef>
                <a:spcPts val="5"/>
              </a:spcBef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Muchos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establecimientos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buscan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incentivar</a:t>
            </a:r>
            <a:r>
              <a:rPr sz="27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los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estudiantes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través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de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regalos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 y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premios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Si bien es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cierto que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estos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elementos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motivan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los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estudiantes,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es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un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efecto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temporal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y a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corto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plazo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Además,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un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incentivo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extrínseco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necesita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aumentar el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estímulo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,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lo que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es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probable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se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necesite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escalar en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costos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para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mantener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incentivo.</a:t>
            </a:r>
            <a:endParaRPr sz="27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22675"/>
            <a:ext cx="8504555" cy="457200"/>
          </a:xfrm>
          <a:custGeom>
            <a:avLst/>
            <a:gdLst/>
            <a:ahLst/>
            <a:cxnLst/>
            <a:rect l="l" t="t" r="r" b="b"/>
            <a:pathLst>
              <a:path w="8504555" h="457200">
                <a:moveTo>
                  <a:pt x="0" y="457200"/>
                </a:moveTo>
                <a:lnTo>
                  <a:pt x="8504148" y="457200"/>
                </a:lnTo>
                <a:lnTo>
                  <a:pt x="8504148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940075"/>
            <a:ext cx="8117205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79375">
              <a:lnSpc>
                <a:spcPts val="3400"/>
              </a:lnSpc>
            </a:pPr>
            <a:r>
              <a:rPr sz="3000" spc="-10" dirty="0"/>
              <a:t>¿Qué </a:t>
            </a:r>
            <a:r>
              <a:rPr sz="3000" dirty="0"/>
              <a:t>tipo</a:t>
            </a:r>
            <a:r>
              <a:rPr sz="3000" spc="-10" dirty="0"/>
              <a:t> </a:t>
            </a:r>
            <a:r>
              <a:rPr sz="3000" dirty="0"/>
              <a:t>de</a:t>
            </a:r>
            <a:r>
              <a:rPr sz="3000" spc="-10" dirty="0"/>
              <a:t> estrategia </a:t>
            </a:r>
            <a:r>
              <a:rPr sz="3000" spc="-5" dirty="0"/>
              <a:t>creen</a:t>
            </a:r>
            <a:r>
              <a:rPr sz="3000" spc="-10" dirty="0"/>
              <a:t> </a:t>
            </a:r>
            <a:r>
              <a:rPr sz="3000" dirty="0"/>
              <a:t>que</a:t>
            </a:r>
            <a:r>
              <a:rPr sz="3000" spc="-10" dirty="0"/>
              <a:t> </a:t>
            </a:r>
            <a:r>
              <a:rPr sz="3000" dirty="0"/>
              <a:t>podría</a:t>
            </a:r>
            <a:r>
              <a:rPr sz="3000" spc="-10" dirty="0"/>
              <a:t> </a:t>
            </a:r>
            <a:r>
              <a:rPr sz="3000" dirty="0"/>
              <a:t>ser</a:t>
            </a:r>
            <a:r>
              <a:rPr sz="3000" spc="-10" dirty="0"/>
              <a:t> </a:t>
            </a:r>
            <a:r>
              <a:rPr sz="3000" dirty="0"/>
              <a:t>más</a:t>
            </a:r>
            <a:endParaRPr sz="3000"/>
          </a:p>
        </p:txBody>
      </p:sp>
      <p:sp>
        <p:nvSpPr>
          <p:cNvPr id="4" name="object 4"/>
          <p:cNvSpPr txBox="1"/>
          <p:nvPr/>
        </p:nvSpPr>
        <p:spPr>
          <a:xfrm>
            <a:off x="457200" y="1384575"/>
            <a:ext cx="85045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100"/>
              </a:spcBef>
            </a:pPr>
            <a:r>
              <a:rPr sz="3000" b="1" spc="-10" dirty="0">
                <a:solidFill>
                  <a:srgbClr val="FFFFFF"/>
                </a:solidFill>
                <a:latin typeface="Whitney"/>
                <a:cs typeface="Whitney"/>
              </a:rPr>
              <a:t>efectiva</a:t>
            </a:r>
            <a:r>
              <a:rPr sz="3000" b="1" spc="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000" b="1" spc="-15" dirty="0">
                <a:solidFill>
                  <a:srgbClr val="FFFFFF"/>
                </a:solidFill>
                <a:latin typeface="Whitney"/>
                <a:cs typeface="Whitney"/>
              </a:rPr>
              <a:t>para</a:t>
            </a:r>
            <a:r>
              <a:rPr sz="3000" b="1" spc="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Whitney"/>
                <a:cs typeface="Whitney"/>
              </a:rPr>
              <a:t>motivar</a:t>
            </a:r>
            <a:r>
              <a:rPr sz="3000" b="1" spc="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FFFFFF"/>
                </a:solidFill>
                <a:latin typeface="Whitney"/>
                <a:cs typeface="Whitney"/>
              </a:rPr>
              <a:t>la</a:t>
            </a:r>
            <a:r>
              <a:rPr sz="3000" b="1" spc="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000" b="1" spc="-15" dirty="0">
                <a:solidFill>
                  <a:srgbClr val="FFFFFF"/>
                </a:solidFill>
                <a:latin typeface="Whitney"/>
                <a:cs typeface="Whitney"/>
              </a:rPr>
              <a:t>asistencia/participación</a:t>
            </a:r>
            <a:r>
              <a:rPr sz="3000" b="1" spc="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FFFFFF"/>
                </a:solidFill>
                <a:latin typeface="Whitney"/>
                <a:cs typeface="Whitney"/>
              </a:rPr>
              <a:t>de</a:t>
            </a:r>
            <a:endParaRPr sz="3000">
              <a:latin typeface="Whitney"/>
              <a:cs typeface="Whitne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1905275"/>
            <a:ext cx="3234055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79375">
              <a:lnSpc>
                <a:spcPts val="3400"/>
              </a:lnSpc>
            </a:pPr>
            <a:r>
              <a:rPr sz="3000" b="1" spc="-10" dirty="0">
                <a:solidFill>
                  <a:srgbClr val="FFFFFF"/>
                </a:solidFill>
                <a:latin typeface="Whitney"/>
                <a:cs typeface="Whitney"/>
              </a:rPr>
              <a:t>manera</a:t>
            </a:r>
            <a:r>
              <a:rPr sz="3000" b="1" spc="-4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000" b="1" spc="-15" dirty="0">
                <a:solidFill>
                  <a:srgbClr val="FFFFFF"/>
                </a:solidFill>
                <a:latin typeface="Whitney"/>
                <a:cs typeface="Whitney"/>
              </a:rPr>
              <a:t>sostenida?</a:t>
            </a:r>
            <a:endParaRPr sz="3000">
              <a:latin typeface="Whitney"/>
              <a:cs typeface="Whitne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499" y="2780968"/>
            <a:ext cx="8413750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0960">
              <a:lnSpc>
                <a:spcPct val="100000"/>
              </a:lnSpc>
              <a:spcBef>
                <a:spcPts val="100"/>
              </a:spcBef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700" b="0" spc="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impacto</a:t>
            </a:r>
            <a:r>
              <a:rPr sz="2700" b="0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700" b="0" spc="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700" b="0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aprendizaje</a:t>
            </a:r>
            <a:r>
              <a:rPr sz="2700" b="0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700" b="0" spc="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700" b="0" spc="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motivación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intrínseca </a:t>
            </a:r>
            <a:r>
              <a:rPr sz="27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es mucho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mayor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 la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extrínseca.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Es por ello que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recomendaríamos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explicar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 y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sensibilizar</a:t>
            </a:r>
            <a:r>
              <a:rPr sz="2700" b="1" spc="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los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estudiantes </a:t>
            </a:r>
            <a:r>
              <a:rPr sz="2700" b="0" spc="-57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respecto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cómo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les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beneficia la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asistencia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y el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daño</a:t>
            </a:r>
            <a:endParaRPr sz="2700">
              <a:latin typeface="Whitney"/>
              <a:cs typeface="Whitney"/>
            </a:endParaRPr>
          </a:p>
          <a:p>
            <a:pPr marL="12700" marR="321945">
              <a:lnSpc>
                <a:spcPct val="100000"/>
              </a:lnSpc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700" b="0" spc="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genera</a:t>
            </a:r>
            <a:r>
              <a:rPr sz="2700" b="0" spc="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700" b="0" spc="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ausentismo</a:t>
            </a:r>
            <a:r>
              <a:rPr sz="2700" b="1" spc="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700" b="0" spc="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su</a:t>
            </a:r>
            <a:r>
              <a:rPr sz="2700" b="0" spc="4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formación</a:t>
            </a:r>
            <a:r>
              <a:rPr sz="2700" b="1" spc="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700" b="1" spc="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futuro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.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Esto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puede ir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acompañado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 algún tipo de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refuerzo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cuando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vemos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que su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compromiso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y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asistencia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mejora;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un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reconocimiento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del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esfuerzo</a:t>
            </a:r>
            <a:r>
              <a:rPr sz="27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trabajo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felicitaciones</a:t>
            </a:r>
            <a:endParaRPr sz="2700"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puede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generar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más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impacto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 un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premio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más superficial </a:t>
            </a:r>
            <a:r>
              <a:rPr sz="2700" b="0" spc="-58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(Elías,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2010).</a:t>
            </a:r>
            <a:endParaRPr sz="27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6500" y="1396319"/>
            <a:ext cx="8181975" cy="4839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7215">
              <a:lnSpc>
                <a:spcPct val="100000"/>
              </a:lnSpc>
              <a:spcBef>
                <a:spcPts val="100"/>
              </a:spcBef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 principal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razón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por la que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faltan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estudiantes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es </a:t>
            </a:r>
            <a:r>
              <a:rPr sz="2700" b="0" spc="-58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porque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ellos y sus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padres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no saben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gran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daño que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genera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ausentismo.</a:t>
            </a:r>
            <a:endParaRPr sz="2700"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  <a:spcBef>
                <a:spcPts val="1130"/>
              </a:spcBef>
            </a:pPr>
            <a:r>
              <a:rPr sz="2700" b="0" spc="-30" dirty="0">
                <a:solidFill>
                  <a:srgbClr val="231F20"/>
                </a:solidFill>
                <a:latin typeface="Whitney"/>
                <a:cs typeface="Whitney"/>
              </a:rPr>
              <a:t>Por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eso,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asegúrate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comprendan</a:t>
            </a:r>
            <a:r>
              <a:rPr sz="2700" b="1" spc="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cada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vez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faltan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¡Se pone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en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juego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su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futuro!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y que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solo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faltar</a:t>
            </a:r>
            <a:endParaRPr sz="2700">
              <a:latin typeface="Whitney"/>
              <a:cs typeface="Whitney"/>
            </a:endParaRPr>
          </a:p>
          <a:p>
            <a:pPr marL="12700">
              <a:lnSpc>
                <a:spcPct val="100000"/>
              </a:lnSpc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2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días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al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mes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(20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días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año)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podrían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tener </a:t>
            </a: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graves</a:t>
            </a:r>
            <a:endParaRPr sz="2700">
              <a:latin typeface="Whitney"/>
              <a:cs typeface="Whitney"/>
            </a:endParaRPr>
          </a:p>
          <a:p>
            <a:pPr marL="12700">
              <a:lnSpc>
                <a:spcPct val="100000"/>
              </a:lnSpc>
            </a:pP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consecuencias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su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aprendizaje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su vida.</a:t>
            </a:r>
            <a:endParaRPr sz="2700">
              <a:latin typeface="Whitney"/>
              <a:cs typeface="Whitney"/>
            </a:endParaRPr>
          </a:p>
          <a:p>
            <a:pPr marL="12700" marR="6985">
              <a:lnSpc>
                <a:spcPct val="100000"/>
              </a:lnSpc>
              <a:spcBef>
                <a:spcPts val="1135"/>
              </a:spcBef>
            </a:pP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Utiliza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las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horas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de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Orientación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,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Consejo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 de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Curso</a:t>
            </a:r>
            <a:r>
              <a:rPr sz="27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y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reuniones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apoderados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hacer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actividades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ayuden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tomar conciencia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 la importancia del asistir a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clases.</a:t>
            </a:r>
            <a:endParaRPr sz="27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40075"/>
            <a:ext cx="7172959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79375">
              <a:lnSpc>
                <a:spcPts val="3400"/>
              </a:lnSpc>
            </a:pPr>
            <a:r>
              <a:rPr sz="3000" spc="-10" dirty="0"/>
              <a:t>Resumen </a:t>
            </a:r>
            <a:r>
              <a:rPr sz="3000" dirty="0"/>
              <a:t>de</a:t>
            </a:r>
            <a:r>
              <a:rPr sz="3000" spc="-10" dirty="0"/>
              <a:t> </a:t>
            </a:r>
            <a:r>
              <a:rPr sz="3000" dirty="0"/>
              <a:t>lo</a:t>
            </a:r>
            <a:r>
              <a:rPr sz="3000" spc="-10" dirty="0"/>
              <a:t> </a:t>
            </a:r>
            <a:r>
              <a:rPr sz="3000" dirty="0"/>
              <a:t>que</a:t>
            </a:r>
            <a:r>
              <a:rPr sz="3000" spc="-10" dirty="0"/>
              <a:t> </a:t>
            </a:r>
            <a:r>
              <a:rPr sz="3000" dirty="0"/>
              <a:t>hemos</a:t>
            </a:r>
            <a:r>
              <a:rPr sz="3000" spc="-10" dirty="0"/>
              <a:t> </a:t>
            </a:r>
            <a:r>
              <a:rPr sz="3000" spc="-5" dirty="0"/>
              <a:t>reflexionado</a:t>
            </a:r>
            <a:r>
              <a:rPr sz="3000" spc="-10" dirty="0"/>
              <a:t> </a:t>
            </a:r>
            <a:r>
              <a:rPr sz="3000" spc="-20" dirty="0"/>
              <a:t>hoy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700500" y="5569029"/>
            <a:ext cx="3735070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500" b="0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asistencia</a:t>
            </a:r>
            <a:r>
              <a:rPr sz="25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2500" b="0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1" dirty="0">
                <a:solidFill>
                  <a:srgbClr val="231F20"/>
                </a:solidFill>
                <a:latin typeface="Whitney"/>
                <a:cs typeface="Whitney"/>
              </a:rPr>
              <a:t>beneficiosa </a:t>
            </a:r>
            <a:r>
              <a:rPr sz="2500" b="1" spc="-50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5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1" spc="-5" dirty="0">
                <a:solidFill>
                  <a:srgbClr val="231F20"/>
                </a:solidFill>
                <a:latin typeface="Whitney"/>
                <a:cs typeface="Whitney"/>
              </a:rPr>
              <a:t>todos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: estudiantes,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establecimiento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docentes.</a:t>
            </a:r>
            <a:endParaRPr sz="2500">
              <a:latin typeface="Whitney"/>
              <a:cs typeface="Whitne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02499" y="1820448"/>
            <a:ext cx="3890645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920">
              <a:lnSpc>
                <a:spcPct val="100000"/>
              </a:lnSpc>
              <a:spcBef>
                <a:spcPts val="100"/>
              </a:spcBef>
            </a:pP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asistencia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participación </a:t>
            </a:r>
            <a:r>
              <a:rPr sz="2500" b="0" spc="-53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de los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estudiantes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debe ser </a:t>
            </a:r>
            <a:r>
              <a:rPr sz="25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un</a:t>
            </a:r>
            <a:r>
              <a:rPr sz="25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1" spc="-10" dirty="0">
                <a:solidFill>
                  <a:srgbClr val="231F20"/>
                </a:solidFill>
                <a:latin typeface="Whitney"/>
                <a:cs typeface="Whitney"/>
              </a:rPr>
              <a:t>objetivo</a:t>
            </a:r>
            <a:r>
              <a:rPr sz="2500" b="1" spc="-5" dirty="0">
                <a:solidFill>
                  <a:srgbClr val="231F20"/>
                </a:solidFill>
                <a:latin typeface="Whitney"/>
                <a:cs typeface="Whitney"/>
              </a:rPr>
              <a:t> pedagógico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sz="2500">
              <a:latin typeface="Whitney"/>
              <a:cs typeface="Whitney"/>
            </a:endParaRPr>
          </a:p>
          <a:p>
            <a:pPr marL="12700">
              <a:lnSpc>
                <a:spcPct val="100000"/>
              </a:lnSpc>
            </a:pP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500" b="0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todos</a:t>
            </a:r>
            <a:r>
              <a:rPr sz="25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somos</a:t>
            </a:r>
            <a:r>
              <a:rPr sz="2500" b="0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responsables.</a:t>
            </a:r>
            <a:endParaRPr sz="2500">
              <a:latin typeface="Whitney"/>
              <a:cs typeface="Whitney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4836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Faltar</a:t>
            </a:r>
            <a:r>
              <a:rPr spc="-20" dirty="0"/>
              <a:t> </a:t>
            </a:r>
            <a:r>
              <a:rPr dirty="0"/>
              <a:t>un</a:t>
            </a:r>
            <a:r>
              <a:rPr spc="-15" dirty="0"/>
              <a:t> </a:t>
            </a:r>
            <a:r>
              <a:rPr dirty="0"/>
              <a:t>10%</a:t>
            </a:r>
            <a:r>
              <a:rPr spc="-20" dirty="0"/>
              <a:t> </a:t>
            </a:r>
            <a:r>
              <a:rPr dirty="0"/>
              <a:t>o</a:t>
            </a:r>
            <a:r>
              <a:rPr spc="-15" dirty="0"/>
              <a:t> </a:t>
            </a:r>
            <a:r>
              <a:rPr dirty="0"/>
              <a:t>más</a:t>
            </a:r>
            <a:r>
              <a:rPr spc="-15" dirty="0"/>
              <a:t> </a:t>
            </a:r>
            <a:r>
              <a:rPr dirty="0"/>
              <a:t>en </a:t>
            </a:r>
            <a:r>
              <a:rPr spc="-535" dirty="0"/>
              <a:t> </a:t>
            </a:r>
            <a:r>
              <a:rPr dirty="0"/>
              <a:t>el año es </a:t>
            </a:r>
            <a:r>
              <a:rPr b="1" spc="-5" dirty="0">
                <a:latin typeface="Whitney"/>
                <a:cs typeface="Whitney"/>
              </a:rPr>
              <a:t>Ausentismo </a:t>
            </a:r>
            <a:r>
              <a:rPr b="1" dirty="0">
                <a:latin typeface="Whitney"/>
                <a:cs typeface="Whitney"/>
              </a:rPr>
              <a:t> </a:t>
            </a:r>
            <a:r>
              <a:rPr b="1" spc="-5" dirty="0">
                <a:latin typeface="Whitney"/>
                <a:cs typeface="Whitney"/>
              </a:rPr>
              <a:t>Crónico</a:t>
            </a:r>
            <a:r>
              <a:rPr b="1" spc="5" dirty="0">
                <a:latin typeface="Whitney"/>
                <a:cs typeface="Whitney"/>
              </a:rPr>
              <a:t> </a:t>
            </a:r>
            <a:r>
              <a:rPr dirty="0"/>
              <a:t>y</a:t>
            </a:r>
            <a:r>
              <a:rPr spc="-15" dirty="0"/>
              <a:t> </a:t>
            </a:r>
            <a:r>
              <a:rPr dirty="0"/>
              <a:t>puede</a:t>
            </a:r>
            <a:r>
              <a:rPr spc="-15" dirty="0"/>
              <a:t> </a:t>
            </a:r>
            <a:r>
              <a:rPr spc="-5" dirty="0"/>
              <a:t>tener</a:t>
            </a:r>
          </a:p>
          <a:p>
            <a:pPr marL="12700" marR="5080">
              <a:lnSpc>
                <a:spcPct val="100000"/>
              </a:lnSpc>
            </a:pPr>
            <a:r>
              <a:rPr spc="-20" dirty="0"/>
              <a:t>graves</a:t>
            </a:r>
            <a:r>
              <a:rPr spc="-15" dirty="0"/>
              <a:t> </a:t>
            </a:r>
            <a:r>
              <a:rPr b="1" spc="-5" dirty="0">
                <a:latin typeface="Whitney"/>
                <a:cs typeface="Whitney"/>
              </a:rPr>
              <a:t>consecuencias</a:t>
            </a:r>
            <a:r>
              <a:rPr b="1" spc="20" dirty="0">
                <a:latin typeface="Whitney"/>
                <a:cs typeface="Whitney"/>
              </a:rPr>
              <a:t> </a:t>
            </a:r>
            <a:r>
              <a:rPr dirty="0"/>
              <a:t>en</a:t>
            </a:r>
            <a:r>
              <a:rPr spc="-5" dirty="0"/>
              <a:t> </a:t>
            </a:r>
            <a:r>
              <a:rPr dirty="0"/>
              <a:t>la </a:t>
            </a:r>
            <a:r>
              <a:rPr spc="5" dirty="0"/>
              <a:t> </a:t>
            </a:r>
            <a:r>
              <a:rPr b="1" spc="-5" dirty="0">
                <a:latin typeface="Whitney"/>
                <a:cs typeface="Whitney"/>
              </a:rPr>
              <a:t>formación</a:t>
            </a:r>
            <a:r>
              <a:rPr b="1" spc="15" dirty="0">
                <a:latin typeface="Whitney"/>
                <a:cs typeface="Whitney"/>
              </a:rPr>
              <a:t> </a:t>
            </a:r>
            <a:r>
              <a:rPr dirty="0"/>
              <a:t>de</a:t>
            </a:r>
            <a:r>
              <a:rPr spc="-5" dirty="0"/>
              <a:t> </a:t>
            </a:r>
            <a:r>
              <a:rPr dirty="0"/>
              <a:t>los</a:t>
            </a:r>
            <a:r>
              <a:rPr spc="-5" dirty="0"/>
              <a:t> estudiantes. </a:t>
            </a:r>
            <a:r>
              <a:rPr spc="-535" dirty="0"/>
              <a:t> </a:t>
            </a:r>
            <a:r>
              <a:rPr spc="-15" dirty="0"/>
              <a:t>Tienen</a:t>
            </a:r>
            <a:r>
              <a:rPr spc="-10" dirty="0"/>
              <a:t> </a:t>
            </a:r>
            <a:r>
              <a:rPr spc="-5" dirty="0"/>
              <a:t>Ausentismo crónico </a:t>
            </a:r>
            <a:r>
              <a:rPr dirty="0"/>
              <a:t> aquellos </a:t>
            </a:r>
            <a:r>
              <a:rPr spc="-5" dirty="0"/>
              <a:t>estudiantes </a:t>
            </a:r>
            <a:r>
              <a:rPr dirty="0"/>
              <a:t>que </a:t>
            </a:r>
            <a:r>
              <a:rPr spc="5" dirty="0"/>
              <a:t> </a:t>
            </a:r>
            <a:r>
              <a:rPr spc="-5" dirty="0"/>
              <a:t>presentan </a:t>
            </a:r>
            <a:r>
              <a:rPr b="1" spc="-5" dirty="0">
                <a:latin typeface="Whitney"/>
                <a:cs typeface="Whitney"/>
              </a:rPr>
              <a:t>inasistencias </a:t>
            </a:r>
            <a:r>
              <a:rPr b="1" dirty="0">
                <a:latin typeface="Whitney"/>
                <a:cs typeface="Whitney"/>
              </a:rPr>
              <a:t> </a:t>
            </a:r>
            <a:r>
              <a:rPr b="1" spc="-10" dirty="0">
                <a:latin typeface="Whitney"/>
                <a:cs typeface="Whitney"/>
              </a:rPr>
              <a:t>reiteradas</a:t>
            </a:r>
            <a:r>
              <a:rPr b="1" spc="-5" dirty="0">
                <a:latin typeface="Whitney"/>
                <a:cs typeface="Whitney"/>
              </a:rPr>
              <a:t> </a:t>
            </a:r>
            <a:r>
              <a:rPr b="1" dirty="0">
                <a:latin typeface="Whitney"/>
                <a:cs typeface="Whitney"/>
              </a:rPr>
              <a:t>y</a:t>
            </a:r>
            <a:r>
              <a:rPr b="1" spc="-5" dirty="0">
                <a:latin typeface="Whitney"/>
                <a:cs typeface="Whitney"/>
              </a:rPr>
              <a:t> </a:t>
            </a:r>
            <a:r>
              <a:rPr b="1" spc="-20" dirty="0">
                <a:latin typeface="Whitney"/>
                <a:cs typeface="Whitney"/>
              </a:rPr>
              <a:t>graves</a:t>
            </a:r>
            <a:r>
              <a:rPr spc="-20" dirty="0"/>
              <a:t>.</a:t>
            </a:r>
          </a:p>
          <a:p>
            <a:pPr marL="12700" marR="114935">
              <a:lnSpc>
                <a:spcPct val="100000"/>
              </a:lnSpc>
              <a:spcBef>
                <a:spcPts val="2515"/>
              </a:spcBef>
            </a:pPr>
            <a:r>
              <a:rPr dirty="0"/>
              <a:t>La </a:t>
            </a:r>
            <a:r>
              <a:rPr spc="-5" dirty="0"/>
              <a:t>asistencia </a:t>
            </a:r>
            <a:r>
              <a:rPr dirty="0"/>
              <a:t>es un </a:t>
            </a:r>
            <a:r>
              <a:rPr b="1" spc="-5" dirty="0">
                <a:latin typeface="Whitney"/>
                <a:cs typeface="Whitney"/>
              </a:rPr>
              <a:t>hábito </a:t>
            </a:r>
            <a:r>
              <a:rPr b="1" dirty="0">
                <a:latin typeface="Whitney"/>
                <a:cs typeface="Whitney"/>
              </a:rPr>
              <a:t> </a:t>
            </a:r>
            <a:r>
              <a:rPr dirty="0"/>
              <a:t>que</a:t>
            </a:r>
            <a:r>
              <a:rPr spc="-15" dirty="0"/>
              <a:t> </a:t>
            </a:r>
            <a:r>
              <a:rPr dirty="0"/>
              <a:t>se</a:t>
            </a:r>
            <a:r>
              <a:rPr spc="-15" dirty="0"/>
              <a:t> </a:t>
            </a:r>
            <a:r>
              <a:rPr b="1" spc="-5" dirty="0">
                <a:latin typeface="Whitney"/>
                <a:cs typeface="Whitney"/>
              </a:rPr>
              <a:t>enseña</a:t>
            </a:r>
            <a:r>
              <a:rPr spc="-5" dirty="0"/>
              <a:t>,</a:t>
            </a:r>
            <a:r>
              <a:rPr spc="-10" dirty="0"/>
              <a:t> </a:t>
            </a:r>
            <a:r>
              <a:rPr dirty="0"/>
              <a:t>se</a:t>
            </a:r>
            <a:r>
              <a:rPr spc="-20" dirty="0"/>
              <a:t> </a:t>
            </a:r>
            <a:r>
              <a:rPr b="1" dirty="0">
                <a:latin typeface="Whitney"/>
                <a:cs typeface="Whitney"/>
              </a:rPr>
              <a:t>educa</a:t>
            </a:r>
            <a:r>
              <a:rPr b="1" spc="15" dirty="0">
                <a:latin typeface="Whitney"/>
                <a:cs typeface="Whitney"/>
              </a:rPr>
              <a:t> </a:t>
            </a:r>
            <a:r>
              <a:rPr dirty="0"/>
              <a:t>y</a:t>
            </a:r>
            <a:r>
              <a:rPr spc="-10" dirty="0"/>
              <a:t> </a:t>
            </a:r>
            <a:r>
              <a:rPr dirty="0"/>
              <a:t>se </a:t>
            </a:r>
            <a:r>
              <a:rPr spc="-535" dirty="0"/>
              <a:t> </a:t>
            </a:r>
            <a:r>
              <a:rPr b="1" spc="-10" dirty="0">
                <a:latin typeface="Whitney"/>
                <a:cs typeface="Whitney"/>
              </a:rPr>
              <a:t>practica</a:t>
            </a:r>
            <a:r>
              <a:rPr spc="-10" dirty="0"/>
              <a:t>.</a:t>
            </a:r>
          </a:p>
        </p:txBody>
      </p:sp>
      <p:sp>
        <p:nvSpPr>
          <p:cNvPr id="6" name="object 6"/>
          <p:cNvSpPr/>
          <p:nvPr/>
        </p:nvSpPr>
        <p:spPr>
          <a:xfrm>
            <a:off x="3674821" y="3617277"/>
            <a:ext cx="2713355" cy="1804670"/>
          </a:xfrm>
          <a:custGeom>
            <a:avLst/>
            <a:gdLst/>
            <a:ahLst/>
            <a:cxnLst/>
            <a:rect l="l" t="t" r="r" b="b"/>
            <a:pathLst>
              <a:path w="2713354" h="1804670">
                <a:moveTo>
                  <a:pt x="1654238" y="314655"/>
                </a:moveTo>
                <a:lnTo>
                  <a:pt x="1652955" y="255511"/>
                </a:lnTo>
                <a:lnTo>
                  <a:pt x="1641703" y="202984"/>
                </a:lnTo>
                <a:lnTo>
                  <a:pt x="1622666" y="157060"/>
                </a:lnTo>
                <a:lnTo>
                  <a:pt x="1598104" y="117754"/>
                </a:lnTo>
                <a:lnTo>
                  <a:pt x="1570215" y="85026"/>
                </a:lnTo>
                <a:lnTo>
                  <a:pt x="1535036" y="54038"/>
                </a:lnTo>
                <a:lnTo>
                  <a:pt x="1493913" y="28384"/>
                </a:lnTo>
                <a:lnTo>
                  <a:pt x="1446466" y="9791"/>
                </a:lnTo>
                <a:lnTo>
                  <a:pt x="1392275" y="0"/>
                </a:lnTo>
                <a:lnTo>
                  <a:pt x="1330960" y="749"/>
                </a:lnTo>
                <a:lnTo>
                  <a:pt x="1275130" y="11658"/>
                </a:lnTo>
                <a:lnTo>
                  <a:pt x="1227442" y="30759"/>
                </a:lnTo>
                <a:lnTo>
                  <a:pt x="1187424" y="55918"/>
                </a:lnTo>
                <a:lnTo>
                  <a:pt x="1154620" y="85026"/>
                </a:lnTo>
                <a:lnTo>
                  <a:pt x="1124178" y="121729"/>
                </a:lnTo>
                <a:lnTo>
                  <a:pt x="1099273" y="164490"/>
                </a:lnTo>
                <a:lnTo>
                  <a:pt x="1081557" y="213360"/>
                </a:lnTo>
                <a:lnTo>
                  <a:pt x="1072692" y="268338"/>
                </a:lnTo>
                <a:lnTo>
                  <a:pt x="1073023" y="317512"/>
                </a:lnTo>
                <a:lnTo>
                  <a:pt x="1080350" y="363474"/>
                </a:lnTo>
                <a:lnTo>
                  <a:pt x="1094079" y="405930"/>
                </a:lnTo>
                <a:lnTo>
                  <a:pt x="1113599" y="444576"/>
                </a:lnTo>
                <a:lnTo>
                  <a:pt x="1138339" y="479094"/>
                </a:lnTo>
                <a:lnTo>
                  <a:pt x="1167663" y="509181"/>
                </a:lnTo>
                <a:lnTo>
                  <a:pt x="1201000" y="534517"/>
                </a:lnTo>
                <a:lnTo>
                  <a:pt x="1237742" y="554824"/>
                </a:lnTo>
                <a:lnTo>
                  <a:pt x="1277289" y="569760"/>
                </a:lnTo>
                <a:lnTo>
                  <a:pt x="1319047" y="579043"/>
                </a:lnTo>
                <a:lnTo>
                  <a:pt x="1362417" y="582345"/>
                </a:lnTo>
                <a:lnTo>
                  <a:pt x="1413090" y="578294"/>
                </a:lnTo>
                <a:lnTo>
                  <a:pt x="1460804" y="566166"/>
                </a:lnTo>
                <a:lnTo>
                  <a:pt x="1504886" y="546658"/>
                </a:lnTo>
                <a:lnTo>
                  <a:pt x="1544637" y="520496"/>
                </a:lnTo>
                <a:lnTo>
                  <a:pt x="1579372" y="488391"/>
                </a:lnTo>
                <a:lnTo>
                  <a:pt x="1608391" y="451040"/>
                </a:lnTo>
                <a:lnTo>
                  <a:pt x="1630997" y="409168"/>
                </a:lnTo>
                <a:lnTo>
                  <a:pt x="1646516" y="363461"/>
                </a:lnTo>
                <a:lnTo>
                  <a:pt x="1654238" y="314655"/>
                </a:lnTo>
                <a:close/>
              </a:path>
              <a:path w="2713354" h="1804670">
                <a:moveTo>
                  <a:pt x="2712732" y="1797761"/>
                </a:moveTo>
                <a:lnTo>
                  <a:pt x="2702331" y="1794281"/>
                </a:lnTo>
                <a:lnTo>
                  <a:pt x="2661882" y="1754568"/>
                </a:lnTo>
                <a:lnTo>
                  <a:pt x="2624023" y="1718030"/>
                </a:lnTo>
                <a:lnTo>
                  <a:pt x="2586024" y="1681924"/>
                </a:lnTo>
                <a:lnTo>
                  <a:pt x="2509634" y="1610614"/>
                </a:lnTo>
                <a:lnTo>
                  <a:pt x="2277707" y="1397635"/>
                </a:lnTo>
                <a:lnTo>
                  <a:pt x="2262594" y="1382128"/>
                </a:lnTo>
                <a:lnTo>
                  <a:pt x="2245880" y="1364399"/>
                </a:lnTo>
                <a:lnTo>
                  <a:pt x="2228824" y="1349057"/>
                </a:lnTo>
                <a:lnTo>
                  <a:pt x="2215515" y="1342199"/>
                </a:lnTo>
                <a:lnTo>
                  <a:pt x="2213445" y="1341132"/>
                </a:lnTo>
                <a:lnTo>
                  <a:pt x="2212644" y="1340713"/>
                </a:lnTo>
                <a:lnTo>
                  <a:pt x="2182406" y="1337437"/>
                </a:lnTo>
                <a:lnTo>
                  <a:pt x="2148992" y="1337805"/>
                </a:lnTo>
                <a:lnTo>
                  <a:pt x="2114854" y="1339621"/>
                </a:lnTo>
                <a:lnTo>
                  <a:pt x="2082469" y="1340713"/>
                </a:lnTo>
                <a:lnTo>
                  <a:pt x="1885200" y="1341132"/>
                </a:lnTo>
                <a:lnTo>
                  <a:pt x="894321" y="1340713"/>
                </a:lnTo>
                <a:lnTo>
                  <a:pt x="986967" y="1165504"/>
                </a:lnTo>
                <a:lnTo>
                  <a:pt x="1009980" y="1121498"/>
                </a:lnTo>
                <a:lnTo>
                  <a:pt x="1032852" y="1077328"/>
                </a:lnTo>
                <a:lnTo>
                  <a:pt x="1034796" y="1128471"/>
                </a:lnTo>
                <a:lnTo>
                  <a:pt x="1035278" y="1181087"/>
                </a:lnTo>
                <a:lnTo>
                  <a:pt x="1034986" y="1234478"/>
                </a:lnTo>
                <a:lnTo>
                  <a:pt x="1034618" y="1287932"/>
                </a:lnTo>
                <a:lnTo>
                  <a:pt x="1034897" y="1340713"/>
                </a:lnTo>
                <a:lnTo>
                  <a:pt x="1801152" y="1340713"/>
                </a:lnTo>
                <a:lnTo>
                  <a:pt x="1739849" y="1339862"/>
                </a:lnTo>
                <a:lnTo>
                  <a:pt x="1692021" y="1338668"/>
                </a:lnTo>
                <a:lnTo>
                  <a:pt x="1692021" y="1077328"/>
                </a:lnTo>
                <a:lnTo>
                  <a:pt x="1692021" y="1062621"/>
                </a:lnTo>
                <a:lnTo>
                  <a:pt x="1691005" y="1038644"/>
                </a:lnTo>
                <a:lnTo>
                  <a:pt x="1689328" y="1013523"/>
                </a:lnTo>
                <a:lnTo>
                  <a:pt x="1688985" y="989787"/>
                </a:lnTo>
                <a:lnTo>
                  <a:pt x="1692021" y="969987"/>
                </a:lnTo>
                <a:lnTo>
                  <a:pt x="1699628" y="958265"/>
                </a:lnTo>
                <a:lnTo>
                  <a:pt x="1712239" y="947267"/>
                </a:lnTo>
                <a:lnTo>
                  <a:pt x="1725752" y="937082"/>
                </a:lnTo>
                <a:lnTo>
                  <a:pt x="1736090" y="927773"/>
                </a:lnTo>
                <a:lnTo>
                  <a:pt x="1768449" y="886269"/>
                </a:lnTo>
                <a:lnTo>
                  <a:pt x="1799590" y="842619"/>
                </a:lnTo>
                <a:lnTo>
                  <a:pt x="1830463" y="797839"/>
                </a:lnTo>
                <a:lnTo>
                  <a:pt x="1862061" y="752919"/>
                </a:lnTo>
                <a:lnTo>
                  <a:pt x="1931111" y="658063"/>
                </a:lnTo>
                <a:lnTo>
                  <a:pt x="2183193" y="316826"/>
                </a:lnTo>
                <a:lnTo>
                  <a:pt x="2200833" y="294284"/>
                </a:lnTo>
                <a:lnTo>
                  <a:pt x="2218474" y="271424"/>
                </a:lnTo>
                <a:lnTo>
                  <a:pt x="2233180" y="248081"/>
                </a:lnTo>
                <a:lnTo>
                  <a:pt x="2242007" y="224091"/>
                </a:lnTo>
                <a:lnTo>
                  <a:pt x="2243544" y="175552"/>
                </a:lnTo>
                <a:lnTo>
                  <a:pt x="2229612" y="133972"/>
                </a:lnTo>
                <a:lnTo>
                  <a:pt x="2203602" y="100787"/>
                </a:lnTo>
                <a:lnTo>
                  <a:pt x="2168931" y="77457"/>
                </a:lnTo>
                <a:lnTo>
                  <a:pt x="2128951" y="65392"/>
                </a:lnTo>
                <a:lnTo>
                  <a:pt x="2087105" y="66052"/>
                </a:lnTo>
                <a:lnTo>
                  <a:pt x="2046757" y="80848"/>
                </a:lnTo>
                <a:lnTo>
                  <a:pt x="2014042" y="106934"/>
                </a:lnTo>
                <a:lnTo>
                  <a:pt x="1983625" y="142138"/>
                </a:lnTo>
                <a:lnTo>
                  <a:pt x="1955368" y="180936"/>
                </a:lnTo>
                <a:lnTo>
                  <a:pt x="1929180" y="217792"/>
                </a:lnTo>
                <a:lnTo>
                  <a:pt x="1898370" y="259613"/>
                </a:lnTo>
                <a:lnTo>
                  <a:pt x="1691373" y="544588"/>
                </a:lnTo>
                <a:lnTo>
                  <a:pt x="1660512" y="586511"/>
                </a:lnTo>
                <a:lnTo>
                  <a:pt x="1647329" y="605129"/>
                </a:lnTo>
                <a:lnTo>
                  <a:pt x="1631467" y="627075"/>
                </a:lnTo>
                <a:lnTo>
                  <a:pt x="1615440" y="646099"/>
                </a:lnTo>
                <a:lnTo>
                  <a:pt x="1601749" y="655980"/>
                </a:lnTo>
                <a:lnTo>
                  <a:pt x="1586331" y="658063"/>
                </a:lnTo>
                <a:lnTo>
                  <a:pt x="1567827" y="657834"/>
                </a:lnTo>
                <a:lnTo>
                  <a:pt x="1547914" y="656678"/>
                </a:lnTo>
                <a:lnTo>
                  <a:pt x="1528267" y="655980"/>
                </a:lnTo>
                <a:lnTo>
                  <a:pt x="1154582" y="655980"/>
                </a:lnTo>
                <a:lnTo>
                  <a:pt x="1079741" y="654050"/>
                </a:lnTo>
                <a:lnTo>
                  <a:pt x="1041704" y="654405"/>
                </a:lnTo>
                <a:lnTo>
                  <a:pt x="967498" y="673176"/>
                </a:lnTo>
                <a:lnTo>
                  <a:pt x="918184" y="730313"/>
                </a:lnTo>
                <a:lnTo>
                  <a:pt x="710399" y="1123365"/>
                </a:lnTo>
                <a:lnTo>
                  <a:pt x="640283" y="1254861"/>
                </a:lnTo>
                <a:lnTo>
                  <a:pt x="594042" y="1340713"/>
                </a:lnTo>
                <a:lnTo>
                  <a:pt x="570204" y="1342199"/>
                </a:lnTo>
                <a:lnTo>
                  <a:pt x="543674" y="1340027"/>
                </a:lnTo>
                <a:lnTo>
                  <a:pt x="516623" y="1338199"/>
                </a:lnTo>
                <a:lnTo>
                  <a:pt x="491172" y="1340713"/>
                </a:lnTo>
                <a:lnTo>
                  <a:pt x="476313" y="1349184"/>
                </a:lnTo>
                <a:lnTo>
                  <a:pt x="459689" y="1364589"/>
                </a:lnTo>
                <a:lnTo>
                  <a:pt x="443077" y="1382280"/>
                </a:lnTo>
                <a:lnTo>
                  <a:pt x="428256" y="1397635"/>
                </a:lnTo>
                <a:lnTo>
                  <a:pt x="391071" y="1432687"/>
                </a:lnTo>
                <a:lnTo>
                  <a:pt x="95161" y="1706143"/>
                </a:lnTo>
                <a:lnTo>
                  <a:pt x="58953" y="1740369"/>
                </a:lnTo>
                <a:lnTo>
                  <a:pt x="23050" y="1774812"/>
                </a:lnTo>
                <a:lnTo>
                  <a:pt x="15049" y="1781835"/>
                </a:lnTo>
                <a:lnTo>
                  <a:pt x="6680" y="1789315"/>
                </a:lnTo>
                <a:lnTo>
                  <a:pt x="736" y="1796897"/>
                </a:lnTo>
                <a:lnTo>
                  <a:pt x="0" y="1804263"/>
                </a:lnTo>
                <a:lnTo>
                  <a:pt x="2708071" y="1804263"/>
                </a:lnTo>
                <a:lnTo>
                  <a:pt x="2712732" y="1797761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Asistencia</a:t>
            </a:r>
            <a:r>
              <a:rPr spc="-70" dirty="0"/>
              <a:t> </a:t>
            </a:r>
            <a:r>
              <a:rPr spc="-5" dirty="0"/>
              <a:t>escolar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4273194" y="457200"/>
            <a:ext cx="1512570" cy="1323340"/>
            <a:chOff x="4273194" y="457200"/>
            <a:chExt cx="1512570" cy="1323340"/>
          </a:xfrm>
        </p:grpSpPr>
        <p:sp>
          <p:nvSpPr>
            <p:cNvPr id="7" name="object 7"/>
            <p:cNvSpPr/>
            <p:nvPr/>
          </p:nvSpPr>
          <p:spPr>
            <a:xfrm>
              <a:off x="4273194" y="457200"/>
              <a:ext cx="1512570" cy="1323340"/>
            </a:xfrm>
            <a:custGeom>
              <a:avLst/>
              <a:gdLst/>
              <a:ahLst/>
              <a:cxnLst/>
              <a:rect l="l" t="t" r="r" b="b"/>
              <a:pathLst>
                <a:path w="1512570" h="1323339">
                  <a:moveTo>
                    <a:pt x="1511998" y="0"/>
                  </a:moveTo>
                  <a:lnTo>
                    <a:pt x="0" y="0"/>
                  </a:lnTo>
                  <a:lnTo>
                    <a:pt x="0" y="1322997"/>
                  </a:lnTo>
                  <a:lnTo>
                    <a:pt x="1511998" y="1322997"/>
                  </a:lnTo>
                  <a:lnTo>
                    <a:pt x="151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25594" y="718324"/>
              <a:ext cx="1207770" cy="802005"/>
            </a:xfrm>
            <a:custGeom>
              <a:avLst/>
              <a:gdLst/>
              <a:ahLst/>
              <a:cxnLst/>
              <a:rect l="l" t="t" r="r" b="b"/>
              <a:pathLst>
                <a:path w="1207770" h="802005">
                  <a:moveTo>
                    <a:pt x="736866" y="139509"/>
                  </a:moveTo>
                  <a:lnTo>
                    <a:pt x="727443" y="79311"/>
                  </a:lnTo>
                  <a:lnTo>
                    <a:pt x="699528" y="37452"/>
                  </a:lnTo>
                  <a:lnTo>
                    <a:pt x="655434" y="7708"/>
                  </a:lnTo>
                  <a:lnTo>
                    <a:pt x="593191" y="0"/>
                  </a:lnTo>
                  <a:lnTo>
                    <a:pt x="568375" y="4851"/>
                  </a:lnTo>
                  <a:lnTo>
                    <a:pt x="529399" y="24511"/>
                  </a:lnTo>
                  <a:lnTo>
                    <a:pt x="501294" y="53771"/>
                  </a:lnTo>
                  <a:lnTo>
                    <a:pt x="482346" y="94500"/>
                  </a:lnTo>
                  <a:lnTo>
                    <a:pt x="478409" y="118935"/>
                  </a:lnTo>
                  <a:lnTo>
                    <a:pt x="482815" y="165125"/>
                  </a:lnTo>
                  <a:lnTo>
                    <a:pt x="500722" y="203631"/>
                  </a:lnTo>
                  <a:lnTo>
                    <a:pt x="529310" y="232994"/>
                  </a:lnTo>
                  <a:lnTo>
                    <a:pt x="565734" y="251764"/>
                  </a:lnTo>
                  <a:lnTo>
                    <a:pt x="607174" y="258483"/>
                  </a:lnTo>
                  <a:lnTo>
                    <a:pt x="655967" y="249428"/>
                  </a:lnTo>
                  <a:lnTo>
                    <a:pt x="696175" y="224180"/>
                  </a:lnTo>
                  <a:lnTo>
                    <a:pt x="724319" y="186347"/>
                  </a:lnTo>
                  <a:lnTo>
                    <a:pt x="736866" y="139509"/>
                  </a:lnTo>
                  <a:close/>
                </a:path>
                <a:path w="1207770" h="802005">
                  <a:moveTo>
                    <a:pt x="1207312" y="798677"/>
                  </a:moveTo>
                  <a:lnTo>
                    <a:pt x="1202702" y="797128"/>
                  </a:lnTo>
                  <a:lnTo>
                    <a:pt x="1164513" y="760018"/>
                  </a:lnTo>
                  <a:lnTo>
                    <a:pt x="1127264" y="724966"/>
                  </a:lnTo>
                  <a:lnTo>
                    <a:pt x="1013980" y="620839"/>
                  </a:lnTo>
                  <a:lnTo>
                    <a:pt x="1007262" y="613943"/>
                  </a:lnTo>
                  <a:lnTo>
                    <a:pt x="999832" y="606069"/>
                  </a:lnTo>
                  <a:lnTo>
                    <a:pt x="992251" y="599249"/>
                  </a:lnTo>
                  <a:lnTo>
                    <a:pt x="986332" y="596201"/>
                  </a:lnTo>
                  <a:lnTo>
                    <a:pt x="985418" y="595731"/>
                  </a:lnTo>
                  <a:lnTo>
                    <a:pt x="985062" y="595541"/>
                  </a:lnTo>
                  <a:lnTo>
                    <a:pt x="971626" y="594080"/>
                  </a:lnTo>
                  <a:lnTo>
                    <a:pt x="956767" y="594245"/>
                  </a:lnTo>
                  <a:lnTo>
                    <a:pt x="941590" y="595058"/>
                  </a:lnTo>
                  <a:lnTo>
                    <a:pt x="927201" y="595541"/>
                  </a:lnTo>
                  <a:lnTo>
                    <a:pt x="839520" y="595731"/>
                  </a:lnTo>
                  <a:lnTo>
                    <a:pt x="399135" y="595541"/>
                  </a:lnTo>
                  <a:lnTo>
                    <a:pt x="430034" y="537171"/>
                  </a:lnTo>
                  <a:lnTo>
                    <a:pt x="445427" y="507898"/>
                  </a:lnTo>
                  <a:lnTo>
                    <a:pt x="460705" y="478485"/>
                  </a:lnTo>
                  <a:lnTo>
                    <a:pt x="461670" y="507022"/>
                  </a:lnTo>
                  <a:lnTo>
                    <a:pt x="461619" y="595541"/>
                  </a:lnTo>
                  <a:lnTo>
                    <a:pt x="805230" y="595541"/>
                  </a:lnTo>
                  <a:lnTo>
                    <a:pt x="796328" y="595503"/>
                  </a:lnTo>
                  <a:lnTo>
                    <a:pt x="753668" y="594626"/>
                  </a:lnTo>
                  <a:lnTo>
                    <a:pt x="753668" y="478485"/>
                  </a:lnTo>
                  <a:lnTo>
                    <a:pt x="753554" y="469366"/>
                  </a:lnTo>
                  <a:lnTo>
                    <a:pt x="753211" y="461289"/>
                  </a:lnTo>
                  <a:lnTo>
                    <a:pt x="752475" y="450126"/>
                  </a:lnTo>
                  <a:lnTo>
                    <a:pt x="752322" y="439572"/>
                  </a:lnTo>
                  <a:lnTo>
                    <a:pt x="753668" y="430771"/>
                  </a:lnTo>
                  <a:lnTo>
                    <a:pt x="757047" y="425564"/>
                  </a:lnTo>
                  <a:lnTo>
                    <a:pt x="762647" y="420674"/>
                  </a:lnTo>
                  <a:lnTo>
                    <a:pt x="768654" y="416153"/>
                  </a:lnTo>
                  <a:lnTo>
                    <a:pt x="773252" y="412013"/>
                  </a:lnTo>
                  <a:lnTo>
                    <a:pt x="787628" y="393560"/>
                  </a:lnTo>
                  <a:lnTo>
                    <a:pt x="801471" y="374167"/>
                  </a:lnTo>
                  <a:lnTo>
                    <a:pt x="815200" y="354266"/>
                  </a:lnTo>
                  <a:lnTo>
                    <a:pt x="829246" y="334302"/>
                  </a:lnTo>
                  <a:lnTo>
                    <a:pt x="857237" y="295808"/>
                  </a:lnTo>
                  <a:lnTo>
                    <a:pt x="859929" y="292138"/>
                  </a:lnTo>
                  <a:lnTo>
                    <a:pt x="971969" y="140474"/>
                  </a:lnTo>
                  <a:lnTo>
                    <a:pt x="979805" y="130454"/>
                  </a:lnTo>
                  <a:lnTo>
                    <a:pt x="987640" y="120307"/>
                  </a:lnTo>
                  <a:lnTo>
                    <a:pt x="994181" y="109931"/>
                  </a:lnTo>
                  <a:lnTo>
                    <a:pt x="998105" y="99263"/>
                  </a:lnTo>
                  <a:lnTo>
                    <a:pt x="994702" y="63500"/>
                  </a:lnTo>
                  <a:lnTo>
                    <a:pt x="973721" y="38696"/>
                  </a:lnTo>
                  <a:lnTo>
                    <a:pt x="943229" y="28257"/>
                  </a:lnTo>
                  <a:lnTo>
                    <a:pt x="911326" y="35598"/>
                  </a:lnTo>
                  <a:lnTo>
                    <a:pt x="896785" y="47193"/>
                  </a:lnTo>
                  <a:lnTo>
                    <a:pt x="883272" y="62839"/>
                  </a:lnTo>
                  <a:lnTo>
                    <a:pt x="870712" y="80086"/>
                  </a:lnTo>
                  <a:lnTo>
                    <a:pt x="859066" y="96469"/>
                  </a:lnTo>
                  <a:lnTo>
                    <a:pt x="828700" y="137883"/>
                  </a:lnTo>
                  <a:lnTo>
                    <a:pt x="770064" y="218846"/>
                  </a:lnTo>
                  <a:lnTo>
                    <a:pt x="739660" y="260337"/>
                  </a:lnTo>
                  <a:lnTo>
                    <a:pt x="733806" y="268617"/>
                  </a:lnTo>
                  <a:lnTo>
                    <a:pt x="726757" y="278371"/>
                  </a:lnTo>
                  <a:lnTo>
                    <a:pt x="719632" y="286829"/>
                  </a:lnTo>
                  <a:lnTo>
                    <a:pt x="713549" y="291211"/>
                  </a:lnTo>
                  <a:lnTo>
                    <a:pt x="706691" y="292138"/>
                  </a:lnTo>
                  <a:lnTo>
                    <a:pt x="698474" y="292036"/>
                  </a:lnTo>
                  <a:lnTo>
                    <a:pt x="689622" y="291528"/>
                  </a:lnTo>
                  <a:lnTo>
                    <a:pt x="680897" y="291211"/>
                  </a:lnTo>
                  <a:lnTo>
                    <a:pt x="514807" y="291211"/>
                  </a:lnTo>
                  <a:lnTo>
                    <a:pt x="481545" y="290360"/>
                  </a:lnTo>
                  <a:lnTo>
                    <a:pt x="464642" y="290512"/>
                  </a:lnTo>
                  <a:lnTo>
                    <a:pt x="419188" y="309905"/>
                  </a:lnTo>
                  <a:lnTo>
                    <a:pt x="310438" y="512025"/>
                  </a:lnTo>
                  <a:lnTo>
                    <a:pt x="287959" y="554177"/>
                  </a:lnTo>
                  <a:lnTo>
                    <a:pt x="265684" y="595541"/>
                  </a:lnTo>
                  <a:lnTo>
                    <a:pt x="255079" y="596201"/>
                  </a:lnTo>
                  <a:lnTo>
                    <a:pt x="243293" y="595236"/>
                  </a:lnTo>
                  <a:lnTo>
                    <a:pt x="231267" y="594423"/>
                  </a:lnTo>
                  <a:lnTo>
                    <a:pt x="219951" y="595541"/>
                  </a:lnTo>
                  <a:lnTo>
                    <a:pt x="213347" y="599313"/>
                  </a:lnTo>
                  <a:lnTo>
                    <a:pt x="205955" y="606145"/>
                  </a:lnTo>
                  <a:lnTo>
                    <a:pt x="198577" y="614019"/>
                  </a:lnTo>
                  <a:lnTo>
                    <a:pt x="191998" y="620839"/>
                  </a:lnTo>
                  <a:lnTo>
                    <a:pt x="155613" y="654926"/>
                  </a:lnTo>
                  <a:lnTo>
                    <a:pt x="47180" y="754926"/>
                  </a:lnTo>
                  <a:lnTo>
                    <a:pt x="11899" y="788466"/>
                  </a:lnTo>
                  <a:lnTo>
                    <a:pt x="7823" y="792429"/>
                  </a:lnTo>
                  <a:lnTo>
                    <a:pt x="0" y="797331"/>
                  </a:lnTo>
                  <a:lnTo>
                    <a:pt x="1663" y="801560"/>
                  </a:lnTo>
                  <a:lnTo>
                    <a:pt x="1205242" y="801560"/>
                  </a:lnTo>
                  <a:lnTo>
                    <a:pt x="1207312" y="798677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5">
            <a:extLst>
              <a:ext uri="{FF2B5EF4-FFF2-40B4-BE49-F238E27FC236}">
                <a16:creationId xmlns:a16="http://schemas.microsoft.com/office/drawing/2014/main" id="{A019F4AA-A40E-2293-F70C-48204885F3A5}"/>
              </a:ext>
            </a:extLst>
          </p:cNvPr>
          <p:cNvSpPr txBox="1"/>
          <p:nvPr/>
        </p:nvSpPr>
        <p:spPr>
          <a:xfrm>
            <a:off x="1245603" y="3886200"/>
            <a:ext cx="7567295" cy="2035082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60000" rIns="0" bIns="360000" rtlCol="0">
            <a:spAutoFit/>
          </a:bodyPr>
          <a:lstStyle/>
          <a:p>
            <a:pPr marL="1343025" marR="1335405" indent="388620">
              <a:lnSpc>
                <a:spcPts val="3400"/>
              </a:lnSpc>
              <a:spcBef>
                <a:spcPts val="3170"/>
              </a:spcBef>
            </a:pP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La 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asistencia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es una </a:t>
            </a:r>
            <a:r>
              <a:rPr sz="3400" b="1" spc="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prioridad</a:t>
            </a:r>
            <a:r>
              <a:rPr sz="3400" b="1" spc="-3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pedagógica</a:t>
            </a:r>
            <a:r>
              <a:rPr sz="3400" b="1" spc="-3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de</a:t>
            </a:r>
            <a:r>
              <a:rPr sz="3400" b="1" spc="-3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la</a:t>
            </a:r>
            <a:endParaRPr sz="3400" dirty="0">
              <a:latin typeface="Whitney"/>
              <a:cs typeface="Whitney"/>
            </a:endParaRPr>
          </a:p>
          <a:p>
            <a:pPr marL="952500">
              <a:lnSpc>
                <a:spcPts val="3400"/>
              </a:lnSpc>
            </a:pP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que</a:t>
            </a:r>
            <a:r>
              <a:rPr sz="3400" b="1" spc="-1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todos</a:t>
            </a:r>
            <a:r>
              <a:rPr sz="3400" b="1" spc="-1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somos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responsables</a:t>
            </a:r>
            <a:endParaRPr sz="34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3956" y="163207"/>
            <a:ext cx="9631045" cy="7446009"/>
            <a:chOff x="213956" y="163207"/>
            <a:chExt cx="9631045" cy="7446009"/>
          </a:xfrm>
        </p:grpSpPr>
        <p:sp>
          <p:nvSpPr>
            <p:cNvPr id="3" name="object 3"/>
            <p:cNvSpPr/>
            <p:nvPr/>
          </p:nvSpPr>
          <p:spPr>
            <a:xfrm>
              <a:off x="4784789" y="4891022"/>
              <a:ext cx="641985" cy="641985"/>
            </a:xfrm>
            <a:custGeom>
              <a:avLst/>
              <a:gdLst/>
              <a:ahLst/>
              <a:cxnLst/>
              <a:rect l="l" t="t" r="r" b="b"/>
              <a:pathLst>
                <a:path w="641985" h="641985">
                  <a:moveTo>
                    <a:pt x="320840" y="0"/>
                  </a:moveTo>
                  <a:lnTo>
                    <a:pt x="273429" y="3478"/>
                  </a:lnTo>
                  <a:lnTo>
                    <a:pt x="228178" y="13583"/>
                  </a:lnTo>
                  <a:lnTo>
                    <a:pt x="185584" y="29818"/>
                  </a:lnTo>
                  <a:lnTo>
                    <a:pt x="146141" y="51687"/>
                  </a:lnTo>
                  <a:lnTo>
                    <a:pt x="110347" y="78693"/>
                  </a:lnTo>
                  <a:lnTo>
                    <a:pt x="78698" y="110342"/>
                  </a:lnTo>
                  <a:lnTo>
                    <a:pt x="51690" y="146135"/>
                  </a:lnTo>
                  <a:lnTo>
                    <a:pt x="29820" y="185578"/>
                  </a:lnTo>
                  <a:lnTo>
                    <a:pt x="13584" y="228174"/>
                  </a:lnTo>
                  <a:lnTo>
                    <a:pt x="3478" y="273426"/>
                  </a:lnTo>
                  <a:lnTo>
                    <a:pt x="0" y="320840"/>
                  </a:lnTo>
                  <a:lnTo>
                    <a:pt x="3478" y="368253"/>
                  </a:lnTo>
                  <a:lnTo>
                    <a:pt x="13584" y="413505"/>
                  </a:lnTo>
                  <a:lnTo>
                    <a:pt x="29820" y="456101"/>
                  </a:lnTo>
                  <a:lnTo>
                    <a:pt x="51690" y="495544"/>
                  </a:lnTo>
                  <a:lnTo>
                    <a:pt x="78698" y="531338"/>
                  </a:lnTo>
                  <a:lnTo>
                    <a:pt x="110347" y="562986"/>
                  </a:lnTo>
                  <a:lnTo>
                    <a:pt x="146141" y="589992"/>
                  </a:lnTo>
                  <a:lnTo>
                    <a:pt x="185584" y="611861"/>
                  </a:lnTo>
                  <a:lnTo>
                    <a:pt x="228178" y="628096"/>
                  </a:lnTo>
                  <a:lnTo>
                    <a:pt x="273429" y="638201"/>
                  </a:lnTo>
                  <a:lnTo>
                    <a:pt x="320840" y="641680"/>
                  </a:lnTo>
                  <a:lnTo>
                    <a:pt x="368253" y="638201"/>
                  </a:lnTo>
                  <a:lnTo>
                    <a:pt x="413505" y="628096"/>
                  </a:lnTo>
                  <a:lnTo>
                    <a:pt x="456101" y="611861"/>
                  </a:lnTo>
                  <a:lnTo>
                    <a:pt x="495544" y="589992"/>
                  </a:lnTo>
                  <a:lnTo>
                    <a:pt x="531338" y="562986"/>
                  </a:lnTo>
                  <a:lnTo>
                    <a:pt x="562986" y="531338"/>
                  </a:lnTo>
                  <a:lnTo>
                    <a:pt x="589992" y="495544"/>
                  </a:lnTo>
                  <a:lnTo>
                    <a:pt x="611861" y="456101"/>
                  </a:lnTo>
                  <a:lnTo>
                    <a:pt x="628096" y="413505"/>
                  </a:lnTo>
                  <a:lnTo>
                    <a:pt x="638201" y="368253"/>
                  </a:lnTo>
                  <a:lnTo>
                    <a:pt x="641680" y="320840"/>
                  </a:lnTo>
                  <a:lnTo>
                    <a:pt x="638201" y="273426"/>
                  </a:lnTo>
                  <a:lnTo>
                    <a:pt x="628096" y="228174"/>
                  </a:lnTo>
                  <a:lnTo>
                    <a:pt x="611861" y="185578"/>
                  </a:lnTo>
                  <a:lnTo>
                    <a:pt x="589992" y="146135"/>
                  </a:lnTo>
                  <a:lnTo>
                    <a:pt x="562986" y="110342"/>
                  </a:lnTo>
                  <a:lnTo>
                    <a:pt x="531338" y="78693"/>
                  </a:lnTo>
                  <a:lnTo>
                    <a:pt x="495544" y="51687"/>
                  </a:lnTo>
                  <a:lnTo>
                    <a:pt x="456101" y="29818"/>
                  </a:lnTo>
                  <a:lnTo>
                    <a:pt x="413505" y="13583"/>
                  </a:lnTo>
                  <a:lnTo>
                    <a:pt x="368253" y="3478"/>
                  </a:lnTo>
                  <a:lnTo>
                    <a:pt x="320840" y="0"/>
                  </a:lnTo>
                  <a:close/>
                </a:path>
              </a:pathLst>
            </a:custGeom>
            <a:solidFill>
              <a:srgbClr val="F269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955222" y="4991683"/>
              <a:ext cx="301625" cy="236220"/>
            </a:xfrm>
            <a:custGeom>
              <a:avLst/>
              <a:gdLst/>
              <a:ahLst/>
              <a:cxnLst/>
              <a:rect l="l" t="t" r="r" b="b"/>
              <a:pathLst>
                <a:path w="301625" h="236220">
                  <a:moveTo>
                    <a:pt x="88265" y="24714"/>
                  </a:moveTo>
                  <a:lnTo>
                    <a:pt x="86131" y="14452"/>
                  </a:lnTo>
                  <a:lnTo>
                    <a:pt x="80378" y="6438"/>
                  </a:lnTo>
                  <a:lnTo>
                    <a:pt x="71894" y="1384"/>
                  </a:lnTo>
                  <a:lnTo>
                    <a:pt x="61518" y="0"/>
                  </a:lnTo>
                  <a:lnTo>
                    <a:pt x="52108" y="2260"/>
                  </a:lnTo>
                  <a:lnTo>
                    <a:pt x="44602" y="7454"/>
                  </a:lnTo>
                  <a:lnTo>
                    <a:pt x="39636" y="15163"/>
                  </a:lnTo>
                  <a:lnTo>
                    <a:pt x="37833" y="24968"/>
                  </a:lnTo>
                  <a:lnTo>
                    <a:pt x="39928" y="35585"/>
                  </a:lnTo>
                  <a:lnTo>
                    <a:pt x="45542" y="43535"/>
                  </a:lnTo>
                  <a:lnTo>
                    <a:pt x="53670" y="48514"/>
                  </a:lnTo>
                  <a:lnTo>
                    <a:pt x="63296" y="50203"/>
                  </a:lnTo>
                  <a:lnTo>
                    <a:pt x="72580" y="48374"/>
                  </a:lnTo>
                  <a:lnTo>
                    <a:pt x="80581" y="43268"/>
                  </a:lnTo>
                  <a:lnTo>
                    <a:pt x="86194" y="35255"/>
                  </a:lnTo>
                  <a:lnTo>
                    <a:pt x="88265" y="24714"/>
                  </a:lnTo>
                  <a:close/>
                </a:path>
                <a:path w="301625" h="236220">
                  <a:moveTo>
                    <a:pt x="301155" y="235496"/>
                  </a:moveTo>
                  <a:lnTo>
                    <a:pt x="299948" y="235165"/>
                  </a:lnTo>
                  <a:lnTo>
                    <a:pt x="289013" y="223608"/>
                  </a:lnTo>
                  <a:lnTo>
                    <a:pt x="278079" y="212648"/>
                  </a:lnTo>
                  <a:lnTo>
                    <a:pt x="255892" y="190830"/>
                  </a:lnTo>
                  <a:lnTo>
                    <a:pt x="253961" y="188899"/>
                  </a:lnTo>
                  <a:lnTo>
                    <a:pt x="251129" y="185432"/>
                  </a:lnTo>
                  <a:lnTo>
                    <a:pt x="250913" y="185166"/>
                  </a:lnTo>
                  <a:lnTo>
                    <a:pt x="245516" y="183857"/>
                  </a:lnTo>
                  <a:lnTo>
                    <a:pt x="240944" y="185343"/>
                  </a:lnTo>
                  <a:lnTo>
                    <a:pt x="237794" y="184708"/>
                  </a:lnTo>
                  <a:lnTo>
                    <a:pt x="225425" y="146748"/>
                  </a:lnTo>
                  <a:lnTo>
                    <a:pt x="225171" y="145986"/>
                  </a:lnTo>
                  <a:lnTo>
                    <a:pt x="221043" y="133438"/>
                  </a:lnTo>
                  <a:lnTo>
                    <a:pt x="217424" y="122580"/>
                  </a:lnTo>
                  <a:lnTo>
                    <a:pt x="217424" y="184708"/>
                  </a:lnTo>
                  <a:lnTo>
                    <a:pt x="204939" y="184708"/>
                  </a:lnTo>
                  <a:lnTo>
                    <a:pt x="204939" y="146748"/>
                  </a:lnTo>
                  <a:lnTo>
                    <a:pt x="208254" y="156387"/>
                  </a:lnTo>
                  <a:lnTo>
                    <a:pt x="211328" y="165582"/>
                  </a:lnTo>
                  <a:lnTo>
                    <a:pt x="214414" y="175145"/>
                  </a:lnTo>
                  <a:lnTo>
                    <a:pt x="217424" y="184708"/>
                  </a:lnTo>
                  <a:lnTo>
                    <a:pt x="217424" y="122580"/>
                  </a:lnTo>
                  <a:lnTo>
                    <a:pt x="197408" y="104305"/>
                  </a:lnTo>
                  <a:lnTo>
                    <a:pt x="192316" y="104343"/>
                  </a:lnTo>
                  <a:lnTo>
                    <a:pt x="197396" y="99758"/>
                  </a:lnTo>
                  <a:lnTo>
                    <a:pt x="201980" y="88049"/>
                  </a:lnTo>
                  <a:lnTo>
                    <a:pt x="200355" y="74650"/>
                  </a:lnTo>
                  <a:lnTo>
                    <a:pt x="196291" y="67589"/>
                  </a:lnTo>
                  <a:lnTo>
                    <a:pt x="190068" y="62014"/>
                  </a:lnTo>
                  <a:lnTo>
                    <a:pt x="181914" y="58623"/>
                  </a:lnTo>
                  <a:lnTo>
                    <a:pt x="172072" y="58089"/>
                  </a:lnTo>
                  <a:lnTo>
                    <a:pt x="167614" y="58661"/>
                  </a:lnTo>
                  <a:lnTo>
                    <a:pt x="148640" y="81788"/>
                  </a:lnTo>
                  <a:lnTo>
                    <a:pt x="150101" y="93840"/>
                  </a:lnTo>
                  <a:lnTo>
                    <a:pt x="155816" y="103212"/>
                  </a:lnTo>
                  <a:lnTo>
                    <a:pt x="158026" y="104711"/>
                  </a:lnTo>
                  <a:lnTo>
                    <a:pt x="144818" y="104711"/>
                  </a:lnTo>
                  <a:lnTo>
                    <a:pt x="144564" y="104432"/>
                  </a:lnTo>
                  <a:lnTo>
                    <a:pt x="144564" y="184708"/>
                  </a:lnTo>
                  <a:lnTo>
                    <a:pt x="131826" y="184708"/>
                  </a:lnTo>
                  <a:lnTo>
                    <a:pt x="134874" y="174955"/>
                  </a:lnTo>
                  <a:lnTo>
                    <a:pt x="141312" y="155460"/>
                  </a:lnTo>
                  <a:lnTo>
                    <a:pt x="144310" y="145986"/>
                  </a:lnTo>
                  <a:lnTo>
                    <a:pt x="144437" y="150583"/>
                  </a:lnTo>
                  <a:lnTo>
                    <a:pt x="144564" y="184708"/>
                  </a:lnTo>
                  <a:lnTo>
                    <a:pt x="144564" y="104432"/>
                  </a:lnTo>
                  <a:lnTo>
                    <a:pt x="113487" y="68275"/>
                  </a:lnTo>
                  <a:lnTo>
                    <a:pt x="106514" y="58521"/>
                  </a:lnTo>
                  <a:lnTo>
                    <a:pt x="100469" y="55537"/>
                  </a:lnTo>
                  <a:lnTo>
                    <a:pt x="97967" y="54305"/>
                  </a:lnTo>
                  <a:lnTo>
                    <a:pt x="87871" y="55537"/>
                  </a:lnTo>
                  <a:lnTo>
                    <a:pt x="80886" y="55537"/>
                  </a:lnTo>
                  <a:lnTo>
                    <a:pt x="40906" y="55130"/>
                  </a:lnTo>
                  <a:lnTo>
                    <a:pt x="28397" y="55283"/>
                  </a:lnTo>
                  <a:lnTo>
                    <a:pt x="20205" y="58077"/>
                  </a:lnTo>
                  <a:lnTo>
                    <a:pt x="15913" y="64795"/>
                  </a:lnTo>
                  <a:lnTo>
                    <a:pt x="13855" y="73888"/>
                  </a:lnTo>
                  <a:lnTo>
                    <a:pt x="12357" y="83820"/>
                  </a:lnTo>
                  <a:lnTo>
                    <a:pt x="9766" y="97967"/>
                  </a:lnTo>
                  <a:lnTo>
                    <a:pt x="4457" y="126034"/>
                  </a:lnTo>
                  <a:lnTo>
                    <a:pt x="1905" y="139865"/>
                  </a:lnTo>
                  <a:lnTo>
                    <a:pt x="1206" y="143814"/>
                  </a:lnTo>
                  <a:lnTo>
                    <a:pt x="0" y="147980"/>
                  </a:lnTo>
                  <a:lnTo>
                    <a:pt x="127" y="151587"/>
                  </a:lnTo>
                  <a:lnTo>
                    <a:pt x="3340" y="159943"/>
                  </a:lnTo>
                  <a:lnTo>
                    <a:pt x="10375" y="163753"/>
                  </a:lnTo>
                  <a:lnTo>
                    <a:pt x="18453" y="162814"/>
                  </a:lnTo>
                  <a:lnTo>
                    <a:pt x="24828" y="156933"/>
                  </a:lnTo>
                  <a:lnTo>
                    <a:pt x="26352" y="162356"/>
                  </a:lnTo>
                  <a:lnTo>
                    <a:pt x="22402" y="175145"/>
                  </a:lnTo>
                  <a:lnTo>
                    <a:pt x="28054" y="180797"/>
                  </a:lnTo>
                  <a:lnTo>
                    <a:pt x="38989" y="179616"/>
                  </a:lnTo>
                  <a:lnTo>
                    <a:pt x="87363" y="179616"/>
                  </a:lnTo>
                  <a:lnTo>
                    <a:pt x="98171" y="180657"/>
                  </a:lnTo>
                  <a:lnTo>
                    <a:pt x="99212" y="179616"/>
                  </a:lnTo>
                  <a:lnTo>
                    <a:pt x="102641" y="176187"/>
                  </a:lnTo>
                  <a:lnTo>
                    <a:pt x="101257" y="163957"/>
                  </a:lnTo>
                  <a:lnTo>
                    <a:pt x="101257" y="156933"/>
                  </a:lnTo>
                  <a:lnTo>
                    <a:pt x="101257" y="93751"/>
                  </a:lnTo>
                  <a:lnTo>
                    <a:pt x="106286" y="99072"/>
                  </a:lnTo>
                  <a:lnTo>
                    <a:pt x="111150" y="104889"/>
                  </a:lnTo>
                  <a:lnTo>
                    <a:pt x="125945" y="122059"/>
                  </a:lnTo>
                  <a:lnTo>
                    <a:pt x="130048" y="127889"/>
                  </a:lnTo>
                  <a:lnTo>
                    <a:pt x="125361" y="142125"/>
                  </a:lnTo>
                  <a:lnTo>
                    <a:pt x="120713" y="156387"/>
                  </a:lnTo>
                  <a:lnTo>
                    <a:pt x="116014" y="170624"/>
                  </a:lnTo>
                  <a:lnTo>
                    <a:pt x="111188" y="184708"/>
                  </a:lnTo>
                  <a:lnTo>
                    <a:pt x="108013" y="185432"/>
                  </a:lnTo>
                  <a:lnTo>
                    <a:pt x="103251" y="183743"/>
                  </a:lnTo>
                  <a:lnTo>
                    <a:pt x="98082" y="185166"/>
                  </a:lnTo>
                  <a:lnTo>
                    <a:pt x="94856" y="189064"/>
                  </a:lnTo>
                  <a:lnTo>
                    <a:pt x="50114" y="233819"/>
                  </a:lnTo>
                  <a:lnTo>
                    <a:pt x="48183" y="235280"/>
                  </a:lnTo>
                  <a:lnTo>
                    <a:pt x="48780" y="236169"/>
                  </a:lnTo>
                  <a:lnTo>
                    <a:pt x="300469" y="236169"/>
                  </a:lnTo>
                  <a:lnTo>
                    <a:pt x="301155" y="23549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947949" y="5272992"/>
            <a:ext cx="308610" cy="1600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54610" marR="5080" indent="-42545">
              <a:lnSpc>
                <a:spcPts val="530"/>
              </a:lnSpc>
              <a:spcBef>
                <a:spcPts val="114"/>
              </a:spcBef>
            </a:pPr>
            <a:r>
              <a:rPr sz="450" b="1" spc="-5" dirty="0">
                <a:solidFill>
                  <a:srgbClr val="FFFFFF"/>
                </a:solidFill>
                <a:latin typeface="Sailec"/>
                <a:cs typeface="Sailec"/>
              </a:rPr>
              <a:t>Retención  escolar</a:t>
            </a:r>
            <a:endParaRPr sz="450">
              <a:latin typeface="Sailec"/>
              <a:cs typeface="Sailec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784790" y="6363561"/>
            <a:ext cx="641985" cy="641985"/>
            <a:chOff x="4784790" y="6363561"/>
            <a:chExt cx="641985" cy="641985"/>
          </a:xfrm>
        </p:grpSpPr>
        <p:sp>
          <p:nvSpPr>
            <p:cNvPr id="7" name="object 7"/>
            <p:cNvSpPr/>
            <p:nvPr/>
          </p:nvSpPr>
          <p:spPr>
            <a:xfrm>
              <a:off x="4784790" y="6363561"/>
              <a:ext cx="641985" cy="641985"/>
            </a:xfrm>
            <a:custGeom>
              <a:avLst/>
              <a:gdLst/>
              <a:ahLst/>
              <a:cxnLst/>
              <a:rect l="l" t="t" r="r" b="b"/>
              <a:pathLst>
                <a:path w="641985" h="641984">
                  <a:moveTo>
                    <a:pt x="320840" y="0"/>
                  </a:moveTo>
                  <a:lnTo>
                    <a:pt x="273426" y="3478"/>
                  </a:lnTo>
                  <a:lnTo>
                    <a:pt x="228174" y="13583"/>
                  </a:lnTo>
                  <a:lnTo>
                    <a:pt x="185578" y="29818"/>
                  </a:lnTo>
                  <a:lnTo>
                    <a:pt x="146135" y="51687"/>
                  </a:lnTo>
                  <a:lnTo>
                    <a:pt x="110342" y="78693"/>
                  </a:lnTo>
                  <a:lnTo>
                    <a:pt x="78693" y="110342"/>
                  </a:lnTo>
                  <a:lnTo>
                    <a:pt x="51687" y="146135"/>
                  </a:lnTo>
                  <a:lnTo>
                    <a:pt x="29818" y="185578"/>
                  </a:lnTo>
                  <a:lnTo>
                    <a:pt x="13583" y="228174"/>
                  </a:lnTo>
                  <a:lnTo>
                    <a:pt x="3478" y="273426"/>
                  </a:lnTo>
                  <a:lnTo>
                    <a:pt x="0" y="320840"/>
                  </a:lnTo>
                  <a:lnTo>
                    <a:pt x="3478" y="368250"/>
                  </a:lnTo>
                  <a:lnTo>
                    <a:pt x="13583" y="413501"/>
                  </a:lnTo>
                  <a:lnTo>
                    <a:pt x="29818" y="456096"/>
                  </a:lnTo>
                  <a:lnTo>
                    <a:pt x="51687" y="495538"/>
                  </a:lnTo>
                  <a:lnTo>
                    <a:pt x="78693" y="531332"/>
                  </a:lnTo>
                  <a:lnTo>
                    <a:pt x="110342" y="562981"/>
                  </a:lnTo>
                  <a:lnTo>
                    <a:pt x="146135" y="589989"/>
                  </a:lnTo>
                  <a:lnTo>
                    <a:pt x="185578" y="611859"/>
                  </a:lnTo>
                  <a:lnTo>
                    <a:pt x="228174" y="628095"/>
                  </a:lnTo>
                  <a:lnTo>
                    <a:pt x="273426" y="638201"/>
                  </a:lnTo>
                  <a:lnTo>
                    <a:pt x="320840" y="641680"/>
                  </a:lnTo>
                  <a:lnTo>
                    <a:pt x="368250" y="638201"/>
                  </a:lnTo>
                  <a:lnTo>
                    <a:pt x="413501" y="628095"/>
                  </a:lnTo>
                  <a:lnTo>
                    <a:pt x="456096" y="611859"/>
                  </a:lnTo>
                  <a:lnTo>
                    <a:pt x="495538" y="589989"/>
                  </a:lnTo>
                  <a:lnTo>
                    <a:pt x="531332" y="562981"/>
                  </a:lnTo>
                  <a:lnTo>
                    <a:pt x="562981" y="531332"/>
                  </a:lnTo>
                  <a:lnTo>
                    <a:pt x="589989" y="495538"/>
                  </a:lnTo>
                  <a:lnTo>
                    <a:pt x="611859" y="456096"/>
                  </a:lnTo>
                  <a:lnTo>
                    <a:pt x="628095" y="413501"/>
                  </a:lnTo>
                  <a:lnTo>
                    <a:pt x="638201" y="368250"/>
                  </a:lnTo>
                  <a:lnTo>
                    <a:pt x="641680" y="320840"/>
                  </a:lnTo>
                  <a:lnTo>
                    <a:pt x="638201" y="273426"/>
                  </a:lnTo>
                  <a:lnTo>
                    <a:pt x="628095" y="228174"/>
                  </a:lnTo>
                  <a:lnTo>
                    <a:pt x="611859" y="185578"/>
                  </a:lnTo>
                  <a:lnTo>
                    <a:pt x="589989" y="146135"/>
                  </a:lnTo>
                  <a:lnTo>
                    <a:pt x="562981" y="110342"/>
                  </a:lnTo>
                  <a:lnTo>
                    <a:pt x="531332" y="78693"/>
                  </a:lnTo>
                  <a:lnTo>
                    <a:pt x="495538" y="51687"/>
                  </a:lnTo>
                  <a:lnTo>
                    <a:pt x="456096" y="29818"/>
                  </a:lnTo>
                  <a:lnTo>
                    <a:pt x="413501" y="13583"/>
                  </a:lnTo>
                  <a:lnTo>
                    <a:pt x="368250" y="3478"/>
                  </a:lnTo>
                  <a:lnTo>
                    <a:pt x="320840" y="0"/>
                  </a:lnTo>
                  <a:close/>
                </a:path>
              </a:pathLst>
            </a:custGeom>
            <a:solidFill>
              <a:srgbClr val="5C36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6838" y="6453779"/>
              <a:ext cx="199950" cy="238464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4962989" y="6717369"/>
            <a:ext cx="335280" cy="2260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9700"/>
              </a:lnSpc>
              <a:spcBef>
                <a:spcPts val="90"/>
              </a:spcBef>
            </a:pPr>
            <a:r>
              <a:rPr sz="400" b="1" spc="15" dirty="0">
                <a:solidFill>
                  <a:srgbClr val="FFFFFF"/>
                </a:solidFill>
                <a:latin typeface="Sailec"/>
                <a:cs typeface="Sailec"/>
              </a:rPr>
              <a:t>Titulación </a:t>
            </a:r>
            <a:r>
              <a:rPr sz="400" b="1" spc="20" dirty="0">
                <a:solidFill>
                  <a:srgbClr val="FFFFFF"/>
                </a:solidFill>
                <a:latin typeface="Sailec"/>
                <a:cs typeface="Sailec"/>
              </a:rPr>
              <a:t> técnico </a:t>
            </a:r>
            <a:r>
              <a:rPr sz="400" b="1" spc="15" dirty="0">
                <a:solidFill>
                  <a:srgbClr val="FFFFFF"/>
                </a:solidFill>
                <a:latin typeface="Sailec"/>
                <a:cs typeface="Sailec"/>
              </a:rPr>
              <a:t>- </a:t>
            </a:r>
            <a:r>
              <a:rPr sz="400" b="1" spc="20" dirty="0">
                <a:solidFill>
                  <a:srgbClr val="FFFFFF"/>
                </a:solidFill>
                <a:latin typeface="Sailec"/>
                <a:cs typeface="Sailec"/>
              </a:rPr>
              <a:t> </a:t>
            </a:r>
            <a:r>
              <a:rPr sz="400" b="1" spc="15" dirty="0">
                <a:solidFill>
                  <a:srgbClr val="FFFFFF"/>
                </a:solidFill>
                <a:latin typeface="Sailec"/>
                <a:cs typeface="Sailec"/>
              </a:rPr>
              <a:t>profesional</a:t>
            </a:r>
            <a:endParaRPr sz="400">
              <a:latin typeface="Sailec"/>
              <a:cs typeface="Sailec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784789" y="4154752"/>
            <a:ext cx="641985" cy="641985"/>
            <a:chOff x="4784789" y="4154752"/>
            <a:chExt cx="641985" cy="641985"/>
          </a:xfrm>
        </p:grpSpPr>
        <p:sp>
          <p:nvSpPr>
            <p:cNvPr id="11" name="object 11"/>
            <p:cNvSpPr/>
            <p:nvPr/>
          </p:nvSpPr>
          <p:spPr>
            <a:xfrm>
              <a:off x="4784789" y="4154752"/>
              <a:ext cx="641985" cy="641985"/>
            </a:xfrm>
            <a:custGeom>
              <a:avLst/>
              <a:gdLst/>
              <a:ahLst/>
              <a:cxnLst/>
              <a:rect l="l" t="t" r="r" b="b"/>
              <a:pathLst>
                <a:path w="641985" h="641985">
                  <a:moveTo>
                    <a:pt x="320852" y="0"/>
                  </a:moveTo>
                  <a:lnTo>
                    <a:pt x="273439" y="3478"/>
                  </a:lnTo>
                  <a:lnTo>
                    <a:pt x="228185" y="13584"/>
                  </a:lnTo>
                  <a:lnTo>
                    <a:pt x="185588" y="29820"/>
                  </a:lnTo>
                  <a:lnTo>
                    <a:pt x="146144" y="51690"/>
                  </a:lnTo>
                  <a:lnTo>
                    <a:pt x="110349" y="78698"/>
                  </a:lnTo>
                  <a:lnTo>
                    <a:pt x="78699" y="110347"/>
                  </a:lnTo>
                  <a:lnTo>
                    <a:pt x="51691" y="146141"/>
                  </a:lnTo>
                  <a:lnTo>
                    <a:pt x="29820" y="185584"/>
                  </a:lnTo>
                  <a:lnTo>
                    <a:pt x="13584" y="228178"/>
                  </a:lnTo>
                  <a:lnTo>
                    <a:pt x="3478" y="273429"/>
                  </a:lnTo>
                  <a:lnTo>
                    <a:pt x="0" y="320840"/>
                  </a:lnTo>
                  <a:lnTo>
                    <a:pt x="3478" y="368250"/>
                  </a:lnTo>
                  <a:lnTo>
                    <a:pt x="13584" y="413501"/>
                  </a:lnTo>
                  <a:lnTo>
                    <a:pt x="29820" y="456096"/>
                  </a:lnTo>
                  <a:lnTo>
                    <a:pt x="51691" y="495538"/>
                  </a:lnTo>
                  <a:lnTo>
                    <a:pt x="78699" y="531332"/>
                  </a:lnTo>
                  <a:lnTo>
                    <a:pt x="110349" y="562981"/>
                  </a:lnTo>
                  <a:lnTo>
                    <a:pt x="146144" y="589989"/>
                  </a:lnTo>
                  <a:lnTo>
                    <a:pt x="185588" y="611859"/>
                  </a:lnTo>
                  <a:lnTo>
                    <a:pt x="228185" y="628095"/>
                  </a:lnTo>
                  <a:lnTo>
                    <a:pt x="273439" y="638201"/>
                  </a:lnTo>
                  <a:lnTo>
                    <a:pt x="320852" y="641680"/>
                  </a:lnTo>
                  <a:lnTo>
                    <a:pt x="368262" y="638201"/>
                  </a:lnTo>
                  <a:lnTo>
                    <a:pt x="413512" y="628095"/>
                  </a:lnTo>
                  <a:lnTo>
                    <a:pt x="456106" y="611859"/>
                  </a:lnTo>
                  <a:lnTo>
                    <a:pt x="495547" y="589989"/>
                  </a:lnTo>
                  <a:lnTo>
                    <a:pt x="531340" y="562981"/>
                  </a:lnTo>
                  <a:lnTo>
                    <a:pt x="562987" y="531332"/>
                  </a:lnTo>
                  <a:lnTo>
                    <a:pt x="589993" y="495538"/>
                  </a:lnTo>
                  <a:lnTo>
                    <a:pt x="611862" y="456096"/>
                  </a:lnTo>
                  <a:lnTo>
                    <a:pt x="628096" y="413501"/>
                  </a:lnTo>
                  <a:lnTo>
                    <a:pt x="638201" y="368250"/>
                  </a:lnTo>
                  <a:lnTo>
                    <a:pt x="641680" y="320840"/>
                  </a:lnTo>
                  <a:lnTo>
                    <a:pt x="638201" y="273429"/>
                  </a:lnTo>
                  <a:lnTo>
                    <a:pt x="628096" y="228178"/>
                  </a:lnTo>
                  <a:lnTo>
                    <a:pt x="611862" y="185584"/>
                  </a:lnTo>
                  <a:lnTo>
                    <a:pt x="589993" y="146141"/>
                  </a:lnTo>
                  <a:lnTo>
                    <a:pt x="562987" y="110347"/>
                  </a:lnTo>
                  <a:lnTo>
                    <a:pt x="531340" y="78698"/>
                  </a:lnTo>
                  <a:lnTo>
                    <a:pt x="495547" y="51690"/>
                  </a:lnTo>
                  <a:lnTo>
                    <a:pt x="456106" y="29820"/>
                  </a:lnTo>
                  <a:lnTo>
                    <a:pt x="413512" y="13584"/>
                  </a:lnTo>
                  <a:lnTo>
                    <a:pt x="368262" y="3478"/>
                  </a:lnTo>
                  <a:lnTo>
                    <a:pt x="320852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52276" y="4298238"/>
              <a:ext cx="293370" cy="194945"/>
            </a:xfrm>
            <a:custGeom>
              <a:avLst/>
              <a:gdLst/>
              <a:ahLst/>
              <a:cxnLst/>
              <a:rect l="l" t="t" r="r" b="b"/>
              <a:pathLst>
                <a:path w="293370" h="194945">
                  <a:moveTo>
                    <a:pt x="178752" y="33845"/>
                  </a:moveTo>
                  <a:lnTo>
                    <a:pt x="152044" y="76"/>
                  </a:lnTo>
                  <a:lnTo>
                    <a:pt x="143903" y="0"/>
                  </a:lnTo>
                  <a:lnTo>
                    <a:pt x="135267" y="876"/>
                  </a:lnTo>
                  <a:lnTo>
                    <a:pt x="129108" y="4724"/>
                  </a:lnTo>
                  <a:lnTo>
                    <a:pt x="120205" y="13931"/>
                  </a:lnTo>
                  <a:lnTo>
                    <a:pt x="116611" y="20497"/>
                  </a:lnTo>
                  <a:lnTo>
                    <a:pt x="116065" y="28841"/>
                  </a:lnTo>
                  <a:lnTo>
                    <a:pt x="117932" y="42570"/>
                  </a:lnTo>
                  <a:lnTo>
                    <a:pt x="124650" y="53251"/>
                  </a:lnTo>
                  <a:lnTo>
                    <a:pt x="134886" y="60185"/>
                  </a:lnTo>
                  <a:lnTo>
                    <a:pt x="147294" y="62699"/>
                  </a:lnTo>
                  <a:lnTo>
                    <a:pt x="159131" y="60502"/>
                  </a:lnTo>
                  <a:lnTo>
                    <a:pt x="168884" y="54381"/>
                  </a:lnTo>
                  <a:lnTo>
                    <a:pt x="175704" y="45199"/>
                  </a:lnTo>
                  <a:lnTo>
                    <a:pt x="178752" y="33845"/>
                  </a:lnTo>
                  <a:close/>
                </a:path>
                <a:path w="293370" h="194945">
                  <a:moveTo>
                    <a:pt x="292874" y="193738"/>
                  </a:moveTo>
                  <a:lnTo>
                    <a:pt x="291744" y="193357"/>
                  </a:lnTo>
                  <a:lnTo>
                    <a:pt x="280238" y="182206"/>
                  </a:lnTo>
                  <a:lnTo>
                    <a:pt x="268909" y="171653"/>
                  </a:lnTo>
                  <a:lnTo>
                    <a:pt x="245960" y="150596"/>
                  </a:lnTo>
                  <a:lnTo>
                    <a:pt x="243967" y="148742"/>
                  </a:lnTo>
                  <a:lnTo>
                    <a:pt x="241300" y="145122"/>
                  </a:lnTo>
                  <a:lnTo>
                    <a:pt x="241160" y="144932"/>
                  </a:lnTo>
                  <a:lnTo>
                    <a:pt x="239153" y="144500"/>
                  </a:lnTo>
                  <a:lnTo>
                    <a:pt x="234950" y="143611"/>
                  </a:lnTo>
                  <a:lnTo>
                    <a:pt x="229336" y="144462"/>
                  </a:lnTo>
                  <a:lnTo>
                    <a:pt x="209080" y="144500"/>
                  </a:lnTo>
                  <a:lnTo>
                    <a:pt x="203657" y="144500"/>
                  </a:lnTo>
                  <a:lnTo>
                    <a:pt x="96824" y="144462"/>
                  </a:lnTo>
                  <a:lnTo>
                    <a:pt x="108165" y="122986"/>
                  </a:lnTo>
                  <a:lnTo>
                    <a:pt x="111760" y="116065"/>
                  </a:lnTo>
                  <a:lnTo>
                    <a:pt x="112001" y="122986"/>
                  </a:lnTo>
                  <a:lnTo>
                    <a:pt x="111988" y="144462"/>
                  </a:lnTo>
                  <a:lnTo>
                    <a:pt x="196037" y="144462"/>
                  </a:lnTo>
                  <a:lnTo>
                    <a:pt x="193179" y="144449"/>
                  </a:lnTo>
                  <a:lnTo>
                    <a:pt x="182829" y="144233"/>
                  </a:lnTo>
                  <a:lnTo>
                    <a:pt x="182829" y="116065"/>
                  </a:lnTo>
                  <a:lnTo>
                    <a:pt x="182829" y="111239"/>
                  </a:lnTo>
                  <a:lnTo>
                    <a:pt x="182054" y="106934"/>
                  </a:lnTo>
                  <a:lnTo>
                    <a:pt x="183362" y="102755"/>
                  </a:lnTo>
                  <a:lnTo>
                    <a:pt x="186512" y="101206"/>
                  </a:lnTo>
                  <a:lnTo>
                    <a:pt x="187579" y="99949"/>
                  </a:lnTo>
                  <a:lnTo>
                    <a:pt x="192366" y="94170"/>
                  </a:lnTo>
                  <a:lnTo>
                    <a:pt x="196507" y="87515"/>
                  </a:lnTo>
                  <a:lnTo>
                    <a:pt x="208381" y="71170"/>
                  </a:lnTo>
                  <a:lnTo>
                    <a:pt x="209664" y="69405"/>
                  </a:lnTo>
                  <a:lnTo>
                    <a:pt x="238175" y="30848"/>
                  </a:lnTo>
                  <a:lnTo>
                    <a:pt x="241414" y="27571"/>
                  </a:lnTo>
                  <a:lnTo>
                    <a:pt x="242112" y="24079"/>
                  </a:lnTo>
                  <a:lnTo>
                    <a:pt x="241287" y="15405"/>
                  </a:lnTo>
                  <a:lnTo>
                    <a:pt x="236207" y="9385"/>
                  </a:lnTo>
                  <a:lnTo>
                    <a:pt x="228803" y="6858"/>
                  </a:lnTo>
                  <a:lnTo>
                    <a:pt x="221068" y="8636"/>
                  </a:lnTo>
                  <a:lnTo>
                    <a:pt x="216204" y="11455"/>
                  </a:lnTo>
                  <a:lnTo>
                    <a:pt x="212013" y="18503"/>
                  </a:lnTo>
                  <a:lnTo>
                    <a:pt x="201028" y="33439"/>
                  </a:lnTo>
                  <a:lnTo>
                    <a:pt x="186804" y="53073"/>
                  </a:lnTo>
                  <a:lnTo>
                    <a:pt x="177850" y="65290"/>
                  </a:lnTo>
                  <a:lnTo>
                    <a:pt x="174777" y="70180"/>
                  </a:lnTo>
                  <a:lnTo>
                    <a:pt x="171183" y="71170"/>
                  </a:lnTo>
                  <a:lnTo>
                    <a:pt x="167894" y="70637"/>
                  </a:lnTo>
                  <a:lnTo>
                    <a:pt x="120040" y="70637"/>
                  </a:lnTo>
                  <a:lnTo>
                    <a:pt x="113499" y="70002"/>
                  </a:lnTo>
                  <a:lnTo>
                    <a:pt x="102146" y="72212"/>
                  </a:lnTo>
                  <a:lnTo>
                    <a:pt x="100253" y="77063"/>
                  </a:lnTo>
                  <a:lnTo>
                    <a:pt x="72580" y="129336"/>
                  </a:lnTo>
                  <a:lnTo>
                    <a:pt x="64452" y="144462"/>
                  </a:lnTo>
                  <a:lnTo>
                    <a:pt x="61328" y="145122"/>
                  </a:lnTo>
                  <a:lnTo>
                    <a:pt x="56807" y="143586"/>
                  </a:lnTo>
                  <a:lnTo>
                    <a:pt x="51435" y="144957"/>
                  </a:lnTo>
                  <a:lnTo>
                    <a:pt x="48501" y="148780"/>
                  </a:lnTo>
                  <a:lnTo>
                    <a:pt x="35547" y="160909"/>
                  </a:lnTo>
                  <a:lnTo>
                    <a:pt x="13614" y="181102"/>
                  </a:lnTo>
                  <a:lnTo>
                    <a:pt x="2895" y="191249"/>
                  </a:lnTo>
                  <a:lnTo>
                    <a:pt x="1905" y="192214"/>
                  </a:lnTo>
                  <a:lnTo>
                    <a:pt x="0" y="193408"/>
                  </a:lnTo>
                  <a:lnTo>
                    <a:pt x="406" y="194437"/>
                  </a:lnTo>
                  <a:lnTo>
                    <a:pt x="292366" y="194437"/>
                  </a:lnTo>
                  <a:lnTo>
                    <a:pt x="292874" y="19373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39482" y="4519649"/>
            <a:ext cx="32067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785" marR="5080" indent="-45720">
              <a:lnSpc>
                <a:spcPct val="100000"/>
              </a:lnSpc>
              <a:spcBef>
                <a:spcPts val="100"/>
              </a:spcBef>
            </a:pPr>
            <a:r>
              <a:rPr sz="450" b="1" dirty="0">
                <a:solidFill>
                  <a:srgbClr val="FFFFFF"/>
                </a:solidFill>
                <a:latin typeface="Sailec"/>
                <a:cs typeface="Sailec"/>
              </a:rPr>
              <a:t>Asistencia  escolar</a:t>
            </a:r>
            <a:endParaRPr sz="450">
              <a:latin typeface="Sailec"/>
              <a:cs typeface="Sailec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784790" y="2280669"/>
            <a:ext cx="687705" cy="3988435"/>
            <a:chOff x="4784790" y="2280669"/>
            <a:chExt cx="687705" cy="3988435"/>
          </a:xfrm>
        </p:grpSpPr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4790" y="5627290"/>
              <a:ext cx="641680" cy="641680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830279" y="2280669"/>
              <a:ext cx="641985" cy="641985"/>
            </a:xfrm>
            <a:custGeom>
              <a:avLst/>
              <a:gdLst/>
              <a:ahLst/>
              <a:cxnLst/>
              <a:rect l="l" t="t" r="r" b="b"/>
              <a:pathLst>
                <a:path w="641985" h="641985">
                  <a:moveTo>
                    <a:pt x="320852" y="0"/>
                  </a:moveTo>
                  <a:lnTo>
                    <a:pt x="273439" y="3478"/>
                  </a:lnTo>
                  <a:lnTo>
                    <a:pt x="228185" y="13584"/>
                  </a:lnTo>
                  <a:lnTo>
                    <a:pt x="185588" y="29820"/>
                  </a:lnTo>
                  <a:lnTo>
                    <a:pt x="146144" y="51691"/>
                  </a:lnTo>
                  <a:lnTo>
                    <a:pt x="110349" y="78699"/>
                  </a:lnTo>
                  <a:lnTo>
                    <a:pt x="78699" y="110349"/>
                  </a:lnTo>
                  <a:lnTo>
                    <a:pt x="51691" y="146144"/>
                  </a:lnTo>
                  <a:lnTo>
                    <a:pt x="29820" y="185588"/>
                  </a:lnTo>
                  <a:lnTo>
                    <a:pt x="13584" y="228185"/>
                  </a:lnTo>
                  <a:lnTo>
                    <a:pt x="3478" y="273439"/>
                  </a:lnTo>
                  <a:lnTo>
                    <a:pt x="0" y="320852"/>
                  </a:lnTo>
                  <a:lnTo>
                    <a:pt x="3478" y="368266"/>
                  </a:lnTo>
                  <a:lnTo>
                    <a:pt x="13584" y="413518"/>
                  </a:lnTo>
                  <a:lnTo>
                    <a:pt x="29820" y="456114"/>
                  </a:lnTo>
                  <a:lnTo>
                    <a:pt x="51691" y="495557"/>
                  </a:lnTo>
                  <a:lnTo>
                    <a:pt x="78699" y="531350"/>
                  </a:lnTo>
                  <a:lnTo>
                    <a:pt x="110349" y="562998"/>
                  </a:lnTo>
                  <a:lnTo>
                    <a:pt x="146144" y="590005"/>
                  </a:lnTo>
                  <a:lnTo>
                    <a:pt x="185588" y="611874"/>
                  </a:lnTo>
                  <a:lnTo>
                    <a:pt x="228185" y="628109"/>
                  </a:lnTo>
                  <a:lnTo>
                    <a:pt x="273439" y="638214"/>
                  </a:lnTo>
                  <a:lnTo>
                    <a:pt x="320852" y="641692"/>
                  </a:lnTo>
                  <a:lnTo>
                    <a:pt x="368263" y="638214"/>
                  </a:lnTo>
                  <a:lnTo>
                    <a:pt x="413513" y="628109"/>
                  </a:lnTo>
                  <a:lnTo>
                    <a:pt x="456108" y="611874"/>
                  </a:lnTo>
                  <a:lnTo>
                    <a:pt x="495551" y="590005"/>
                  </a:lnTo>
                  <a:lnTo>
                    <a:pt x="531345" y="562998"/>
                  </a:lnTo>
                  <a:lnTo>
                    <a:pt x="562994" y="531350"/>
                  </a:lnTo>
                  <a:lnTo>
                    <a:pt x="590002" y="495557"/>
                  </a:lnTo>
                  <a:lnTo>
                    <a:pt x="611872" y="456114"/>
                  </a:lnTo>
                  <a:lnTo>
                    <a:pt x="628108" y="413518"/>
                  </a:lnTo>
                  <a:lnTo>
                    <a:pt x="638214" y="368266"/>
                  </a:lnTo>
                  <a:lnTo>
                    <a:pt x="641692" y="320852"/>
                  </a:lnTo>
                  <a:lnTo>
                    <a:pt x="638214" y="273439"/>
                  </a:lnTo>
                  <a:lnTo>
                    <a:pt x="628108" y="228185"/>
                  </a:lnTo>
                  <a:lnTo>
                    <a:pt x="611872" y="185588"/>
                  </a:lnTo>
                  <a:lnTo>
                    <a:pt x="590002" y="146144"/>
                  </a:lnTo>
                  <a:lnTo>
                    <a:pt x="562994" y="110349"/>
                  </a:lnTo>
                  <a:lnTo>
                    <a:pt x="531345" y="78699"/>
                  </a:lnTo>
                  <a:lnTo>
                    <a:pt x="495551" y="51691"/>
                  </a:lnTo>
                  <a:lnTo>
                    <a:pt x="456108" y="29820"/>
                  </a:lnTo>
                  <a:lnTo>
                    <a:pt x="413513" y="13584"/>
                  </a:lnTo>
                  <a:lnTo>
                    <a:pt x="368263" y="3478"/>
                  </a:lnTo>
                  <a:lnTo>
                    <a:pt x="320852" y="0"/>
                  </a:lnTo>
                  <a:close/>
                </a:path>
              </a:pathLst>
            </a:custGeom>
            <a:solidFill>
              <a:srgbClr val="00A8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930711" y="2621570"/>
            <a:ext cx="435609" cy="2266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74930" marR="5080" indent="-62865">
              <a:lnSpc>
                <a:spcPts val="530"/>
              </a:lnSpc>
              <a:spcBef>
                <a:spcPts val="114"/>
              </a:spcBef>
            </a:pPr>
            <a:r>
              <a:rPr sz="450" b="1" spc="-5" dirty="0">
                <a:solidFill>
                  <a:srgbClr val="FFFFFF"/>
                </a:solidFill>
                <a:latin typeface="Sailec"/>
                <a:cs typeface="Sailec"/>
              </a:rPr>
              <a:t>Participación y  </a:t>
            </a:r>
            <a:r>
              <a:rPr sz="450" b="1" spc="-10" dirty="0">
                <a:solidFill>
                  <a:srgbClr val="FFFFFF"/>
                </a:solidFill>
                <a:latin typeface="Sailec"/>
                <a:cs typeface="Sailec"/>
              </a:rPr>
              <a:t>formación </a:t>
            </a:r>
            <a:r>
              <a:rPr sz="450" b="1" spc="-5" dirty="0">
                <a:solidFill>
                  <a:srgbClr val="FFFFFF"/>
                </a:solidFill>
                <a:latin typeface="Sailec"/>
                <a:cs typeface="Sailec"/>
              </a:rPr>
              <a:t> </a:t>
            </a:r>
            <a:r>
              <a:rPr sz="450" b="1" spc="-10" dirty="0">
                <a:solidFill>
                  <a:srgbClr val="FFFFFF"/>
                </a:solidFill>
                <a:latin typeface="Sailec"/>
                <a:cs typeface="Sailec"/>
              </a:rPr>
              <a:t>ciudadana</a:t>
            </a:r>
            <a:endParaRPr sz="450">
              <a:latin typeface="Sailec"/>
              <a:cs typeface="Sailec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4833060" y="2373726"/>
            <a:ext cx="639445" cy="1282700"/>
            <a:chOff x="4833060" y="2373726"/>
            <a:chExt cx="639445" cy="1282700"/>
          </a:xfrm>
        </p:grpSpPr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09752" y="2373726"/>
              <a:ext cx="237001" cy="234266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4833060" y="3016947"/>
              <a:ext cx="639445" cy="639445"/>
            </a:xfrm>
            <a:custGeom>
              <a:avLst/>
              <a:gdLst/>
              <a:ahLst/>
              <a:cxnLst/>
              <a:rect l="l" t="t" r="r" b="b"/>
              <a:pathLst>
                <a:path w="639445" h="639445">
                  <a:moveTo>
                    <a:pt x="319455" y="0"/>
                  </a:moveTo>
                  <a:lnTo>
                    <a:pt x="272249" y="3463"/>
                  </a:lnTo>
                  <a:lnTo>
                    <a:pt x="227193" y="13525"/>
                  </a:lnTo>
                  <a:lnTo>
                    <a:pt x="184782" y="29691"/>
                  </a:lnTo>
                  <a:lnTo>
                    <a:pt x="145509" y="51466"/>
                  </a:lnTo>
                  <a:lnTo>
                    <a:pt x="109870" y="78357"/>
                  </a:lnTo>
                  <a:lnTo>
                    <a:pt x="78357" y="109870"/>
                  </a:lnTo>
                  <a:lnTo>
                    <a:pt x="51466" y="145509"/>
                  </a:lnTo>
                  <a:lnTo>
                    <a:pt x="29691" y="184782"/>
                  </a:lnTo>
                  <a:lnTo>
                    <a:pt x="13525" y="227193"/>
                  </a:lnTo>
                  <a:lnTo>
                    <a:pt x="3463" y="272249"/>
                  </a:lnTo>
                  <a:lnTo>
                    <a:pt x="0" y="319455"/>
                  </a:lnTo>
                  <a:lnTo>
                    <a:pt x="3463" y="366662"/>
                  </a:lnTo>
                  <a:lnTo>
                    <a:pt x="13525" y="411718"/>
                  </a:lnTo>
                  <a:lnTo>
                    <a:pt x="29691" y="454129"/>
                  </a:lnTo>
                  <a:lnTo>
                    <a:pt x="51466" y="493401"/>
                  </a:lnTo>
                  <a:lnTo>
                    <a:pt x="78357" y="529041"/>
                  </a:lnTo>
                  <a:lnTo>
                    <a:pt x="109870" y="560553"/>
                  </a:lnTo>
                  <a:lnTo>
                    <a:pt x="145509" y="587444"/>
                  </a:lnTo>
                  <a:lnTo>
                    <a:pt x="184782" y="609220"/>
                  </a:lnTo>
                  <a:lnTo>
                    <a:pt x="227193" y="625385"/>
                  </a:lnTo>
                  <a:lnTo>
                    <a:pt x="272249" y="635447"/>
                  </a:lnTo>
                  <a:lnTo>
                    <a:pt x="319455" y="638911"/>
                  </a:lnTo>
                  <a:lnTo>
                    <a:pt x="366665" y="635447"/>
                  </a:lnTo>
                  <a:lnTo>
                    <a:pt x="411722" y="625385"/>
                  </a:lnTo>
                  <a:lnTo>
                    <a:pt x="454134" y="609220"/>
                  </a:lnTo>
                  <a:lnTo>
                    <a:pt x="493407" y="587444"/>
                  </a:lnTo>
                  <a:lnTo>
                    <a:pt x="529046" y="560553"/>
                  </a:lnTo>
                  <a:lnTo>
                    <a:pt x="560558" y="529041"/>
                  </a:lnTo>
                  <a:lnTo>
                    <a:pt x="587447" y="493401"/>
                  </a:lnTo>
                  <a:lnTo>
                    <a:pt x="609222" y="454129"/>
                  </a:lnTo>
                  <a:lnTo>
                    <a:pt x="625387" y="411718"/>
                  </a:lnTo>
                  <a:lnTo>
                    <a:pt x="635448" y="366662"/>
                  </a:lnTo>
                  <a:lnTo>
                    <a:pt x="638911" y="319455"/>
                  </a:lnTo>
                  <a:lnTo>
                    <a:pt x="635448" y="272249"/>
                  </a:lnTo>
                  <a:lnTo>
                    <a:pt x="625387" y="227193"/>
                  </a:lnTo>
                  <a:lnTo>
                    <a:pt x="609222" y="184782"/>
                  </a:lnTo>
                  <a:lnTo>
                    <a:pt x="587447" y="145509"/>
                  </a:lnTo>
                  <a:lnTo>
                    <a:pt x="560558" y="109870"/>
                  </a:lnTo>
                  <a:lnTo>
                    <a:pt x="529046" y="78357"/>
                  </a:lnTo>
                  <a:lnTo>
                    <a:pt x="493407" y="51466"/>
                  </a:lnTo>
                  <a:lnTo>
                    <a:pt x="454134" y="29691"/>
                  </a:lnTo>
                  <a:lnTo>
                    <a:pt x="411722" y="13525"/>
                  </a:lnTo>
                  <a:lnTo>
                    <a:pt x="366665" y="3463"/>
                  </a:lnTo>
                  <a:lnTo>
                    <a:pt x="319455" y="0"/>
                  </a:lnTo>
                  <a:close/>
                </a:path>
              </a:pathLst>
            </a:custGeom>
            <a:solidFill>
              <a:srgbClr val="A1CD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51027" y="3119334"/>
              <a:ext cx="209217" cy="213931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5017648" y="3348475"/>
            <a:ext cx="291465" cy="228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4765" algn="just">
              <a:lnSpc>
                <a:spcPct val="100000"/>
              </a:lnSpc>
              <a:spcBef>
                <a:spcPts val="95"/>
              </a:spcBef>
            </a:pPr>
            <a:r>
              <a:rPr sz="450" b="1" spc="-5" dirty="0">
                <a:solidFill>
                  <a:srgbClr val="FFFFFF"/>
                </a:solidFill>
                <a:latin typeface="Sailec"/>
                <a:cs typeface="Sailec"/>
              </a:rPr>
              <a:t>Hábitos </a:t>
            </a:r>
            <a:r>
              <a:rPr sz="450" b="1" dirty="0">
                <a:solidFill>
                  <a:srgbClr val="FFFFFF"/>
                </a:solidFill>
                <a:latin typeface="Sailec"/>
                <a:cs typeface="Sailec"/>
              </a:rPr>
              <a:t> </a:t>
            </a:r>
            <a:r>
              <a:rPr sz="450" b="1" spc="-5" dirty="0">
                <a:solidFill>
                  <a:srgbClr val="FFFFFF"/>
                </a:solidFill>
                <a:latin typeface="Sailec"/>
                <a:cs typeface="Sailec"/>
              </a:rPr>
              <a:t>de vida </a:t>
            </a:r>
            <a:r>
              <a:rPr sz="450" b="1" dirty="0">
                <a:solidFill>
                  <a:srgbClr val="FFFFFF"/>
                </a:solidFill>
                <a:latin typeface="Sailec"/>
                <a:cs typeface="Sailec"/>
              </a:rPr>
              <a:t> </a:t>
            </a:r>
            <a:r>
              <a:rPr sz="450" b="1" spc="-5" dirty="0">
                <a:solidFill>
                  <a:srgbClr val="FFFFFF"/>
                </a:solidFill>
                <a:latin typeface="Sailec"/>
                <a:cs typeface="Sailec"/>
              </a:rPr>
              <a:t>saludable</a:t>
            </a:r>
            <a:endParaRPr sz="450">
              <a:latin typeface="Sailec"/>
              <a:cs typeface="Sailec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4830277" y="1544405"/>
            <a:ext cx="633095" cy="633095"/>
            <a:chOff x="4830277" y="1544405"/>
            <a:chExt cx="633095" cy="633095"/>
          </a:xfrm>
        </p:grpSpPr>
        <p:sp>
          <p:nvSpPr>
            <p:cNvPr id="24" name="object 24"/>
            <p:cNvSpPr/>
            <p:nvPr/>
          </p:nvSpPr>
          <p:spPr>
            <a:xfrm>
              <a:off x="4830277" y="1544405"/>
              <a:ext cx="633095" cy="633095"/>
            </a:xfrm>
            <a:custGeom>
              <a:avLst/>
              <a:gdLst/>
              <a:ahLst/>
              <a:cxnLst/>
              <a:rect l="l" t="t" r="r" b="b"/>
              <a:pathLst>
                <a:path w="633095" h="633094">
                  <a:moveTo>
                    <a:pt x="316522" y="0"/>
                  </a:moveTo>
                  <a:lnTo>
                    <a:pt x="269750" y="3431"/>
                  </a:lnTo>
                  <a:lnTo>
                    <a:pt x="225109" y="13400"/>
                  </a:lnTo>
                  <a:lnTo>
                    <a:pt x="183087" y="29417"/>
                  </a:lnTo>
                  <a:lnTo>
                    <a:pt x="144175" y="50991"/>
                  </a:lnTo>
                  <a:lnTo>
                    <a:pt x="108863" y="77634"/>
                  </a:lnTo>
                  <a:lnTo>
                    <a:pt x="77640" y="108856"/>
                  </a:lnTo>
                  <a:lnTo>
                    <a:pt x="50995" y="144166"/>
                  </a:lnTo>
                  <a:lnTo>
                    <a:pt x="29419" y="183077"/>
                  </a:lnTo>
                  <a:lnTo>
                    <a:pt x="13401" y="225097"/>
                  </a:lnTo>
                  <a:lnTo>
                    <a:pt x="3432" y="269738"/>
                  </a:lnTo>
                  <a:lnTo>
                    <a:pt x="0" y="316509"/>
                  </a:lnTo>
                  <a:lnTo>
                    <a:pt x="3432" y="363280"/>
                  </a:lnTo>
                  <a:lnTo>
                    <a:pt x="13401" y="407921"/>
                  </a:lnTo>
                  <a:lnTo>
                    <a:pt x="29419" y="449941"/>
                  </a:lnTo>
                  <a:lnTo>
                    <a:pt x="50995" y="488851"/>
                  </a:lnTo>
                  <a:lnTo>
                    <a:pt x="77640" y="524162"/>
                  </a:lnTo>
                  <a:lnTo>
                    <a:pt x="108863" y="555384"/>
                  </a:lnTo>
                  <a:lnTo>
                    <a:pt x="144175" y="582027"/>
                  </a:lnTo>
                  <a:lnTo>
                    <a:pt x="183087" y="603601"/>
                  </a:lnTo>
                  <a:lnTo>
                    <a:pt x="225109" y="619618"/>
                  </a:lnTo>
                  <a:lnTo>
                    <a:pt x="269750" y="629587"/>
                  </a:lnTo>
                  <a:lnTo>
                    <a:pt x="316522" y="633018"/>
                  </a:lnTo>
                  <a:lnTo>
                    <a:pt x="363290" y="629587"/>
                  </a:lnTo>
                  <a:lnTo>
                    <a:pt x="407928" y="619618"/>
                  </a:lnTo>
                  <a:lnTo>
                    <a:pt x="449946" y="603601"/>
                  </a:lnTo>
                  <a:lnTo>
                    <a:pt x="488855" y="582027"/>
                  </a:lnTo>
                  <a:lnTo>
                    <a:pt x="524164" y="555384"/>
                  </a:lnTo>
                  <a:lnTo>
                    <a:pt x="555385" y="524162"/>
                  </a:lnTo>
                  <a:lnTo>
                    <a:pt x="582027" y="488851"/>
                  </a:lnTo>
                  <a:lnTo>
                    <a:pt x="603601" y="449941"/>
                  </a:lnTo>
                  <a:lnTo>
                    <a:pt x="619618" y="407921"/>
                  </a:lnTo>
                  <a:lnTo>
                    <a:pt x="629587" y="363280"/>
                  </a:lnTo>
                  <a:lnTo>
                    <a:pt x="633018" y="316509"/>
                  </a:lnTo>
                  <a:lnTo>
                    <a:pt x="629587" y="269738"/>
                  </a:lnTo>
                  <a:lnTo>
                    <a:pt x="619618" y="225097"/>
                  </a:lnTo>
                  <a:lnTo>
                    <a:pt x="603601" y="183077"/>
                  </a:lnTo>
                  <a:lnTo>
                    <a:pt x="582027" y="144166"/>
                  </a:lnTo>
                  <a:lnTo>
                    <a:pt x="555385" y="108856"/>
                  </a:lnTo>
                  <a:lnTo>
                    <a:pt x="524164" y="77634"/>
                  </a:lnTo>
                  <a:lnTo>
                    <a:pt x="488855" y="50991"/>
                  </a:lnTo>
                  <a:lnTo>
                    <a:pt x="449946" y="29417"/>
                  </a:lnTo>
                  <a:lnTo>
                    <a:pt x="407928" y="13400"/>
                  </a:lnTo>
                  <a:lnTo>
                    <a:pt x="363290" y="3431"/>
                  </a:lnTo>
                  <a:lnTo>
                    <a:pt x="316522" y="0"/>
                  </a:lnTo>
                  <a:close/>
                </a:path>
              </a:pathLst>
            </a:custGeom>
            <a:solidFill>
              <a:srgbClr val="33B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014684" y="1644865"/>
              <a:ext cx="264795" cy="212725"/>
            </a:xfrm>
            <a:custGeom>
              <a:avLst/>
              <a:gdLst/>
              <a:ahLst/>
              <a:cxnLst/>
              <a:rect l="l" t="t" r="r" b="b"/>
              <a:pathLst>
                <a:path w="264795" h="212725">
                  <a:moveTo>
                    <a:pt x="105740" y="32448"/>
                  </a:moveTo>
                  <a:lnTo>
                    <a:pt x="103454" y="21310"/>
                  </a:lnTo>
                  <a:lnTo>
                    <a:pt x="97193" y="12369"/>
                  </a:lnTo>
                  <a:lnTo>
                    <a:pt x="87896" y="6629"/>
                  </a:lnTo>
                  <a:lnTo>
                    <a:pt x="76479" y="5130"/>
                  </a:lnTo>
                  <a:lnTo>
                    <a:pt x="68364" y="5765"/>
                  </a:lnTo>
                  <a:lnTo>
                    <a:pt x="63411" y="8470"/>
                  </a:lnTo>
                  <a:lnTo>
                    <a:pt x="54762" y="16649"/>
                  </a:lnTo>
                  <a:lnTo>
                    <a:pt x="51269" y="22250"/>
                  </a:lnTo>
                  <a:lnTo>
                    <a:pt x="50685" y="29845"/>
                  </a:lnTo>
                  <a:lnTo>
                    <a:pt x="52374" y="42570"/>
                  </a:lnTo>
                  <a:lnTo>
                    <a:pt x="58750" y="52362"/>
                  </a:lnTo>
                  <a:lnTo>
                    <a:pt x="68580" y="58432"/>
                  </a:lnTo>
                  <a:lnTo>
                    <a:pt x="80594" y="59982"/>
                  </a:lnTo>
                  <a:lnTo>
                    <a:pt x="90398" y="57327"/>
                  </a:lnTo>
                  <a:lnTo>
                    <a:pt x="98386" y="51409"/>
                  </a:lnTo>
                  <a:lnTo>
                    <a:pt x="103771" y="42887"/>
                  </a:lnTo>
                  <a:lnTo>
                    <a:pt x="105740" y="32448"/>
                  </a:lnTo>
                  <a:close/>
                </a:path>
                <a:path w="264795" h="212725">
                  <a:moveTo>
                    <a:pt x="213233" y="19583"/>
                  </a:moveTo>
                  <a:lnTo>
                    <a:pt x="208927" y="12065"/>
                  </a:lnTo>
                  <a:lnTo>
                    <a:pt x="198996" y="3289"/>
                  </a:lnTo>
                  <a:lnTo>
                    <a:pt x="192468" y="0"/>
                  </a:lnTo>
                  <a:lnTo>
                    <a:pt x="184454" y="152"/>
                  </a:lnTo>
                  <a:lnTo>
                    <a:pt x="157429" y="30568"/>
                  </a:lnTo>
                  <a:lnTo>
                    <a:pt x="162750" y="43700"/>
                  </a:lnTo>
                  <a:lnTo>
                    <a:pt x="173761" y="52552"/>
                  </a:lnTo>
                  <a:lnTo>
                    <a:pt x="188137" y="55003"/>
                  </a:lnTo>
                  <a:lnTo>
                    <a:pt x="197078" y="52476"/>
                  </a:lnTo>
                  <a:lnTo>
                    <a:pt x="204597" y="47117"/>
                  </a:lnTo>
                  <a:lnTo>
                    <a:pt x="209956" y="39458"/>
                  </a:lnTo>
                  <a:lnTo>
                    <a:pt x="212420" y="30073"/>
                  </a:lnTo>
                  <a:lnTo>
                    <a:pt x="213233" y="19583"/>
                  </a:lnTo>
                  <a:close/>
                </a:path>
                <a:path w="264795" h="212725">
                  <a:moveTo>
                    <a:pt x="264299" y="194906"/>
                  </a:moveTo>
                  <a:lnTo>
                    <a:pt x="263880" y="182600"/>
                  </a:lnTo>
                  <a:lnTo>
                    <a:pt x="262001" y="177317"/>
                  </a:lnTo>
                  <a:lnTo>
                    <a:pt x="237121" y="74231"/>
                  </a:lnTo>
                  <a:lnTo>
                    <a:pt x="236334" y="65316"/>
                  </a:lnTo>
                  <a:lnTo>
                    <a:pt x="221183" y="62026"/>
                  </a:lnTo>
                  <a:lnTo>
                    <a:pt x="213321" y="63017"/>
                  </a:lnTo>
                  <a:lnTo>
                    <a:pt x="159258" y="62788"/>
                  </a:lnTo>
                  <a:lnTo>
                    <a:pt x="144576" y="63233"/>
                  </a:lnTo>
                  <a:lnTo>
                    <a:pt x="122567" y="64541"/>
                  </a:lnTo>
                  <a:lnTo>
                    <a:pt x="48183" y="69837"/>
                  </a:lnTo>
                  <a:lnTo>
                    <a:pt x="43484" y="69723"/>
                  </a:lnTo>
                  <a:lnTo>
                    <a:pt x="2171" y="188048"/>
                  </a:lnTo>
                  <a:lnTo>
                    <a:pt x="0" y="193154"/>
                  </a:lnTo>
                  <a:lnTo>
                    <a:pt x="431" y="204787"/>
                  </a:lnTo>
                  <a:lnTo>
                    <a:pt x="4864" y="209346"/>
                  </a:lnTo>
                  <a:lnTo>
                    <a:pt x="17183" y="212204"/>
                  </a:lnTo>
                  <a:lnTo>
                    <a:pt x="23291" y="209067"/>
                  </a:lnTo>
                  <a:lnTo>
                    <a:pt x="27584" y="200533"/>
                  </a:lnTo>
                  <a:lnTo>
                    <a:pt x="28181" y="196202"/>
                  </a:lnTo>
                  <a:lnTo>
                    <a:pt x="38112" y="155384"/>
                  </a:lnTo>
                  <a:lnTo>
                    <a:pt x="38112" y="199301"/>
                  </a:lnTo>
                  <a:lnTo>
                    <a:pt x="37452" y="205384"/>
                  </a:lnTo>
                  <a:lnTo>
                    <a:pt x="41694" y="210337"/>
                  </a:lnTo>
                  <a:lnTo>
                    <a:pt x="53479" y="208940"/>
                  </a:lnTo>
                  <a:lnTo>
                    <a:pt x="107251" y="208940"/>
                  </a:lnTo>
                  <a:lnTo>
                    <a:pt x="118859" y="210235"/>
                  </a:lnTo>
                  <a:lnTo>
                    <a:pt x="122796" y="205028"/>
                  </a:lnTo>
                  <a:lnTo>
                    <a:pt x="122021" y="198755"/>
                  </a:lnTo>
                  <a:lnTo>
                    <a:pt x="122237" y="98145"/>
                  </a:lnTo>
                  <a:lnTo>
                    <a:pt x="128371" y="99021"/>
                  </a:lnTo>
                  <a:lnTo>
                    <a:pt x="135267" y="99136"/>
                  </a:lnTo>
                  <a:lnTo>
                    <a:pt x="141097" y="100304"/>
                  </a:lnTo>
                  <a:lnTo>
                    <a:pt x="141097" y="200634"/>
                  </a:lnTo>
                  <a:lnTo>
                    <a:pt x="140677" y="206311"/>
                  </a:lnTo>
                  <a:lnTo>
                    <a:pt x="145275" y="210464"/>
                  </a:lnTo>
                  <a:lnTo>
                    <a:pt x="157048" y="209156"/>
                  </a:lnTo>
                  <a:lnTo>
                    <a:pt x="209270" y="209156"/>
                  </a:lnTo>
                  <a:lnTo>
                    <a:pt x="221056" y="210578"/>
                  </a:lnTo>
                  <a:lnTo>
                    <a:pt x="225933" y="205574"/>
                  </a:lnTo>
                  <a:lnTo>
                    <a:pt x="225018" y="197218"/>
                  </a:lnTo>
                  <a:lnTo>
                    <a:pt x="225221" y="141071"/>
                  </a:lnTo>
                  <a:lnTo>
                    <a:pt x="235991" y="186093"/>
                  </a:lnTo>
                  <a:lnTo>
                    <a:pt x="236613" y="191668"/>
                  </a:lnTo>
                  <a:lnTo>
                    <a:pt x="240906" y="198755"/>
                  </a:lnTo>
                  <a:lnTo>
                    <a:pt x="246265" y="201942"/>
                  </a:lnTo>
                  <a:lnTo>
                    <a:pt x="258826" y="200660"/>
                  </a:lnTo>
                  <a:lnTo>
                    <a:pt x="264299" y="1949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4981414" y="1885264"/>
            <a:ext cx="360680" cy="228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34290" algn="ctr">
              <a:lnSpc>
                <a:spcPct val="100000"/>
              </a:lnSpc>
              <a:spcBef>
                <a:spcPts val="95"/>
              </a:spcBef>
            </a:pPr>
            <a:r>
              <a:rPr sz="450" b="1" spc="-5" dirty="0">
                <a:solidFill>
                  <a:srgbClr val="FFFFFF"/>
                </a:solidFill>
                <a:latin typeface="Sailec"/>
                <a:cs typeface="Sailec"/>
              </a:rPr>
              <a:t>Clima de </a:t>
            </a:r>
            <a:r>
              <a:rPr sz="450" b="1" dirty="0">
                <a:solidFill>
                  <a:srgbClr val="FFFFFF"/>
                </a:solidFill>
                <a:latin typeface="Sailec"/>
                <a:cs typeface="Sailec"/>
              </a:rPr>
              <a:t> </a:t>
            </a:r>
            <a:r>
              <a:rPr sz="450" b="1" spc="-5" dirty="0">
                <a:solidFill>
                  <a:srgbClr val="FFFFFF"/>
                </a:solidFill>
                <a:latin typeface="Sailec"/>
                <a:cs typeface="Sailec"/>
              </a:rPr>
              <a:t>convivencia  escolar</a:t>
            </a:r>
            <a:endParaRPr sz="450">
              <a:latin typeface="Sailec"/>
              <a:cs typeface="Sailec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25273" y="616709"/>
            <a:ext cx="838200" cy="6578600"/>
            <a:chOff x="4625273" y="616709"/>
            <a:chExt cx="838200" cy="6578600"/>
          </a:xfrm>
        </p:grpSpPr>
        <p:pic>
          <p:nvPicPr>
            <p:cNvPr id="28" name="object 2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21615" y="808141"/>
              <a:ext cx="641680" cy="641680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4625276" y="634025"/>
              <a:ext cx="130810" cy="0"/>
            </a:xfrm>
            <a:custGeom>
              <a:avLst/>
              <a:gdLst/>
              <a:ahLst/>
              <a:cxnLst/>
              <a:rect l="l" t="t" r="r" b="b"/>
              <a:pathLst>
                <a:path w="130810">
                  <a:moveTo>
                    <a:pt x="0" y="0"/>
                  </a:moveTo>
                  <a:lnTo>
                    <a:pt x="130797" y="0"/>
                  </a:lnTo>
                </a:path>
              </a:pathLst>
            </a:custGeom>
            <a:ln w="34632">
              <a:solidFill>
                <a:srgbClr val="5859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625276" y="3829974"/>
              <a:ext cx="130810" cy="0"/>
            </a:xfrm>
            <a:custGeom>
              <a:avLst/>
              <a:gdLst/>
              <a:ahLst/>
              <a:cxnLst/>
              <a:rect l="l" t="t" r="r" b="b"/>
              <a:pathLst>
                <a:path w="130810">
                  <a:moveTo>
                    <a:pt x="0" y="0"/>
                  </a:moveTo>
                  <a:lnTo>
                    <a:pt x="130797" y="0"/>
                  </a:lnTo>
                </a:path>
              </a:pathLst>
            </a:custGeom>
            <a:ln w="34632">
              <a:solidFill>
                <a:srgbClr val="5859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642590" y="635692"/>
              <a:ext cx="0" cy="3201670"/>
            </a:xfrm>
            <a:custGeom>
              <a:avLst/>
              <a:gdLst/>
              <a:ahLst/>
              <a:cxnLst/>
              <a:rect l="l" t="t" r="r" b="b"/>
              <a:pathLst>
                <a:path h="3201670">
                  <a:moveTo>
                    <a:pt x="0" y="0"/>
                  </a:moveTo>
                  <a:lnTo>
                    <a:pt x="0" y="3201390"/>
                  </a:lnTo>
                </a:path>
              </a:pathLst>
            </a:custGeom>
            <a:ln w="34632">
              <a:solidFill>
                <a:srgbClr val="5859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625276" y="3982026"/>
              <a:ext cx="130810" cy="0"/>
            </a:xfrm>
            <a:custGeom>
              <a:avLst/>
              <a:gdLst/>
              <a:ahLst/>
              <a:cxnLst/>
              <a:rect l="l" t="t" r="r" b="b"/>
              <a:pathLst>
                <a:path w="130810">
                  <a:moveTo>
                    <a:pt x="0" y="0"/>
                  </a:moveTo>
                  <a:lnTo>
                    <a:pt x="130797" y="0"/>
                  </a:lnTo>
                </a:path>
              </a:pathLst>
            </a:custGeom>
            <a:ln w="34632">
              <a:solidFill>
                <a:srgbClr val="5859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625276" y="7177972"/>
              <a:ext cx="130810" cy="0"/>
            </a:xfrm>
            <a:custGeom>
              <a:avLst/>
              <a:gdLst/>
              <a:ahLst/>
              <a:cxnLst/>
              <a:rect l="l" t="t" r="r" b="b"/>
              <a:pathLst>
                <a:path w="130810">
                  <a:moveTo>
                    <a:pt x="0" y="0"/>
                  </a:moveTo>
                  <a:lnTo>
                    <a:pt x="130797" y="0"/>
                  </a:lnTo>
                </a:path>
              </a:pathLst>
            </a:custGeom>
            <a:ln w="34632">
              <a:solidFill>
                <a:srgbClr val="5859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642590" y="3983691"/>
              <a:ext cx="0" cy="3201670"/>
            </a:xfrm>
            <a:custGeom>
              <a:avLst/>
              <a:gdLst/>
              <a:ahLst/>
              <a:cxnLst/>
              <a:rect l="l" t="t" r="r" b="b"/>
              <a:pathLst>
                <a:path h="3201670">
                  <a:moveTo>
                    <a:pt x="0" y="0"/>
                  </a:moveTo>
                  <a:lnTo>
                    <a:pt x="0" y="3201390"/>
                  </a:lnTo>
                </a:path>
              </a:pathLst>
            </a:custGeom>
            <a:ln w="34632">
              <a:solidFill>
                <a:srgbClr val="5859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xfrm>
            <a:off x="1643300" y="2025384"/>
            <a:ext cx="2199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Cuestionarios</a:t>
            </a:r>
            <a:r>
              <a:rPr sz="2000" b="0" spc="-4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Simce</a:t>
            </a:r>
            <a:endParaRPr sz="2000">
              <a:latin typeface="Whitney"/>
              <a:cs typeface="Whitney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43300" y="4959384"/>
            <a:ext cx="2545715" cy="113030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ts val="2100"/>
              </a:lnSpc>
              <a:spcBef>
                <a:spcPts val="420"/>
              </a:spcBef>
            </a:pPr>
            <a:r>
              <a:rPr sz="2000" b="0" spc="-10" dirty="0">
                <a:solidFill>
                  <a:srgbClr val="231F20"/>
                </a:solidFill>
                <a:latin typeface="Whitney"/>
                <a:cs typeface="Whitney"/>
              </a:rPr>
              <a:t>Registros</a:t>
            </a:r>
            <a:r>
              <a:rPr sz="2000" b="0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del</a:t>
            </a:r>
            <a:r>
              <a:rPr sz="2000" b="0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Ministerio </a:t>
            </a:r>
            <a:r>
              <a:rPr sz="2000" b="0" spc="-4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Educación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y de la </a:t>
            </a:r>
            <a:r>
              <a:rPr sz="2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Agencia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de Calidad de </a:t>
            </a:r>
            <a:r>
              <a:rPr sz="2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000" b="0" spc="-5" dirty="0">
                <a:solidFill>
                  <a:srgbClr val="231F20"/>
                </a:solidFill>
                <a:latin typeface="Whitney"/>
                <a:cs typeface="Whitney"/>
              </a:rPr>
              <a:t> Educación</a:t>
            </a:r>
            <a:endParaRPr sz="20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51700" y="3586848"/>
            <a:ext cx="7138034" cy="571500"/>
          </a:xfrm>
          <a:custGeom>
            <a:avLst/>
            <a:gdLst/>
            <a:ahLst/>
            <a:cxnLst/>
            <a:rect l="l" t="t" r="r" b="b"/>
            <a:pathLst>
              <a:path w="7138034" h="571500">
                <a:moveTo>
                  <a:pt x="0" y="571500"/>
                </a:moveTo>
                <a:lnTo>
                  <a:pt x="7137958" y="571500"/>
                </a:lnTo>
                <a:lnTo>
                  <a:pt x="7137958" y="0"/>
                </a:lnTo>
                <a:lnTo>
                  <a:pt x="0" y="0"/>
                </a:lnTo>
                <a:lnTo>
                  <a:pt x="0" y="5715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51700" y="2989948"/>
            <a:ext cx="6176645" cy="5715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¿POR</a:t>
            </a:r>
            <a:r>
              <a:rPr sz="37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QUÉ</a:t>
            </a:r>
            <a:r>
              <a:rPr sz="37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spc="-5" dirty="0">
                <a:solidFill>
                  <a:srgbClr val="FFFFFF"/>
                </a:solidFill>
                <a:latin typeface="Whitney"/>
                <a:cs typeface="Whitney"/>
              </a:rPr>
              <a:t>NOS</a:t>
            </a:r>
            <a:r>
              <a:rPr sz="37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spc="-60" dirty="0">
                <a:solidFill>
                  <a:srgbClr val="FFFFFF"/>
                </a:solidFill>
                <a:latin typeface="Whitney"/>
                <a:cs typeface="Whitney"/>
              </a:rPr>
              <a:t>IMPORTA</a:t>
            </a:r>
            <a:r>
              <a:rPr sz="37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LA</a:t>
            </a:r>
            <a:endParaRPr sz="3700">
              <a:latin typeface="Whitney"/>
              <a:cs typeface="Whitne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1700" y="3555098"/>
            <a:ext cx="7138034" cy="589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100"/>
              </a:spcBef>
            </a:pPr>
            <a:r>
              <a:rPr sz="3700" b="1" spc="-5" dirty="0">
                <a:solidFill>
                  <a:srgbClr val="FFFFFF"/>
                </a:solidFill>
                <a:latin typeface="Whitney"/>
                <a:cs typeface="Whitney"/>
              </a:rPr>
              <a:t>ASISTENCIA/</a:t>
            </a:r>
            <a:r>
              <a:rPr sz="3700" b="1" spc="-3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spc="-55" dirty="0">
                <a:solidFill>
                  <a:srgbClr val="FFFFFF"/>
                </a:solidFill>
                <a:latin typeface="Whitney"/>
                <a:cs typeface="Whitney"/>
              </a:rPr>
              <a:t>PARTICIPACIÓN</a:t>
            </a:r>
            <a:r>
              <a:rPr sz="3700" b="1" spc="-2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DE</a:t>
            </a:r>
            <a:endParaRPr sz="3700">
              <a:latin typeface="Whitney"/>
              <a:cs typeface="Whitne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1700" y="4183748"/>
            <a:ext cx="4389120" cy="5715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b="1" spc="-50" dirty="0">
                <a:solidFill>
                  <a:srgbClr val="FFFFFF"/>
                </a:solidFill>
                <a:latin typeface="Whitney"/>
                <a:cs typeface="Whitney"/>
              </a:rPr>
              <a:t>LOS</a:t>
            </a:r>
            <a:r>
              <a:rPr sz="3700" b="1" spc="-4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spc="-10" dirty="0">
                <a:solidFill>
                  <a:srgbClr val="FFFFFF"/>
                </a:solidFill>
                <a:latin typeface="Whitney"/>
                <a:cs typeface="Whitney"/>
              </a:rPr>
              <a:t>ESTUDIANTES?</a:t>
            </a:r>
            <a:endParaRPr sz="3700">
              <a:latin typeface="Whitney"/>
              <a:cs typeface="Whitney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158303" y="4660853"/>
            <a:ext cx="1418590" cy="2512695"/>
            <a:chOff x="7158303" y="4660853"/>
            <a:chExt cx="1418590" cy="2512695"/>
          </a:xfrm>
        </p:grpSpPr>
        <p:sp>
          <p:nvSpPr>
            <p:cNvPr id="7" name="object 7"/>
            <p:cNvSpPr/>
            <p:nvPr/>
          </p:nvSpPr>
          <p:spPr>
            <a:xfrm>
              <a:off x="7158303" y="5026634"/>
              <a:ext cx="1200150" cy="2146300"/>
            </a:xfrm>
            <a:custGeom>
              <a:avLst/>
              <a:gdLst/>
              <a:ahLst/>
              <a:cxnLst/>
              <a:rect l="l" t="t" r="r" b="b"/>
              <a:pathLst>
                <a:path w="1200150" h="2146300">
                  <a:moveTo>
                    <a:pt x="230299" y="1320800"/>
                  </a:moveTo>
                  <a:lnTo>
                    <a:pt x="170248" y="1320800"/>
                  </a:lnTo>
                  <a:lnTo>
                    <a:pt x="141415" y="1308100"/>
                  </a:lnTo>
                  <a:lnTo>
                    <a:pt x="107569" y="1282700"/>
                  </a:lnTo>
                  <a:lnTo>
                    <a:pt x="87495" y="1244600"/>
                  </a:lnTo>
                  <a:lnTo>
                    <a:pt x="82493" y="1206500"/>
                  </a:lnTo>
                  <a:lnTo>
                    <a:pt x="93865" y="1155700"/>
                  </a:lnTo>
                  <a:lnTo>
                    <a:pt x="117949" y="1117600"/>
                  </a:lnTo>
                  <a:lnTo>
                    <a:pt x="143219" y="1066800"/>
                  </a:lnTo>
                  <a:lnTo>
                    <a:pt x="169706" y="1028700"/>
                  </a:lnTo>
                  <a:lnTo>
                    <a:pt x="197446" y="990600"/>
                  </a:lnTo>
                  <a:lnTo>
                    <a:pt x="226469" y="952500"/>
                  </a:lnTo>
                  <a:lnTo>
                    <a:pt x="256811" y="914400"/>
                  </a:lnTo>
                  <a:lnTo>
                    <a:pt x="288503" y="876300"/>
                  </a:lnTo>
                  <a:lnTo>
                    <a:pt x="321580" y="838200"/>
                  </a:lnTo>
                  <a:lnTo>
                    <a:pt x="356073" y="812800"/>
                  </a:lnTo>
                  <a:lnTo>
                    <a:pt x="392018" y="787400"/>
                  </a:lnTo>
                  <a:lnTo>
                    <a:pt x="429445" y="749300"/>
                  </a:lnTo>
                  <a:lnTo>
                    <a:pt x="468390" y="723900"/>
                  </a:lnTo>
                  <a:lnTo>
                    <a:pt x="508885" y="698500"/>
                  </a:lnTo>
                  <a:lnTo>
                    <a:pt x="550963" y="685800"/>
                  </a:lnTo>
                  <a:lnTo>
                    <a:pt x="594657" y="660400"/>
                  </a:lnTo>
                  <a:lnTo>
                    <a:pt x="640000" y="647700"/>
                  </a:lnTo>
                  <a:lnTo>
                    <a:pt x="687027" y="622300"/>
                  </a:lnTo>
                  <a:lnTo>
                    <a:pt x="710063" y="622300"/>
                  </a:lnTo>
                  <a:lnTo>
                    <a:pt x="731961" y="609600"/>
                  </a:lnTo>
                  <a:lnTo>
                    <a:pt x="821688" y="609600"/>
                  </a:lnTo>
                  <a:lnTo>
                    <a:pt x="848956" y="558800"/>
                  </a:lnTo>
                  <a:lnTo>
                    <a:pt x="873465" y="520700"/>
                  </a:lnTo>
                  <a:lnTo>
                    <a:pt x="895180" y="482600"/>
                  </a:lnTo>
                  <a:lnTo>
                    <a:pt x="914065" y="431800"/>
                  </a:lnTo>
                  <a:lnTo>
                    <a:pt x="930082" y="393700"/>
                  </a:lnTo>
                  <a:lnTo>
                    <a:pt x="943194" y="342900"/>
                  </a:lnTo>
                  <a:lnTo>
                    <a:pt x="953367" y="304800"/>
                  </a:lnTo>
                  <a:lnTo>
                    <a:pt x="960562" y="254000"/>
                  </a:lnTo>
                  <a:lnTo>
                    <a:pt x="964743" y="203200"/>
                  </a:lnTo>
                  <a:lnTo>
                    <a:pt x="965874" y="152400"/>
                  </a:lnTo>
                  <a:lnTo>
                    <a:pt x="963918" y="114300"/>
                  </a:lnTo>
                  <a:lnTo>
                    <a:pt x="970433" y="63500"/>
                  </a:lnTo>
                  <a:lnTo>
                    <a:pt x="993238" y="25400"/>
                  </a:lnTo>
                  <a:lnTo>
                    <a:pt x="1028724" y="0"/>
                  </a:lnTo>
                  <a:lnTo>
                    <a:pt x="1119041" y="0"/>
                  </a:lnTo>
                  <a:lnTo>
                    <a:pt x="1157306" y="25400"/>
                  </a:lnTo>
                  <a:lnTo>
                    <a:pt x="1184224" y="50800"/>
                  </a:lnTo>
                  <a:lnTo>
                    <a:pt x="1054891" y="50800"/>
                  </a:lnTo>
                  <a:lnTo>
                    <a:pt x="1037924" y="63500"/>
                  </a:lnTo>
                  <a:lnTo>
                    <a:pt x="1027103" y="88900"/>
                  </a:lnTo>
                  <a:lnTo>
                    <a:pt x="1024103" y="101600"/>
                  </a:lnTo>
                  <a:lnTo>
                    <a:pt x="1026160" y="152400"/>
                  </a:lnTo>
                  <a:lnTo>
                    <a:pt x="1025269" y="203200"/>
                  </a:lnTo>
                  <a:lnTo>
                    <a:pt x="1021464" y="254000"/>
                  </a:lnTo>
                  <a:lnTo>
                    <a:pt x="1014779" y="304800"/>
                  </a:lnTo>
                  <a:lnTo>
                    <a:pt x="1005248" y="342900"/>
                  </a:lnTo>
                  <a:lnTo>
                    <a:pt x="992906" y="393700"/>
                  </a:lnTo>
                  <a:lnTo>
                    <a:pt x="977787" y="431800"/>
                  </a:lnTo>
                  <a:lnTo>
                    <a:pt x="959925" y="482600"/>
                  </a:lnTo>
                  <a:lnTo>
                    <a:pt x="939354" y="520700"/>
                  </a:lnTo>
                  <a:lnTo>
                    <a:pt x="916108" y="571500"/>
                  </a:lnTo>
                  <a:lnTo>
                    <a:pt x="890223" y="609600"/>
                  </a:lnTo>
                  <a:lnTo>
                    <a:pt x="861731" y="647700"/>
                  </a:lnTo>
                  <a:lnTo>
                    <a:pt x="856902" y="660400"/>
                  </a:lnTo>
                  <a:lnTo>
                    <a:pt x="762834" y="660400"/>
                  </a:lnTo>
                  <a:lnTo>
                    <a:pt x="744455" y="673100"/>
                  </a:lnTo>
                  <a:lnTo>
                    <a:pt x="707621" y="673100"/>
                  </a:lnTo>
                  <a:lnTo>
                    <a:pt x="660458" y="698500"/>
                  </a:lnTo>
                  <a:lnTo>
                    <a:pt x="615088" y="711200"/>
                  </a:lnTo>
                  <a:lnTo>
                    <a:pt x="571474" y="736600"/>
                  </a:lnTo>
                  <a:lnTo>
                    <a:pt x="529578" y="762000"/>
                  </a:lnTo>
                  <a:lnTo>
                    <a:pt x="489361" y="787400"/>
                  </a:lnTo>
                  <a:lnTo>
                    <a:pt x="450785" y="812800"/>
                  </a:lnTo>
                  <a:lnTo>
                    <a:pt x="413812" y="838200"/>
                  </a:lnTo>
                  <a:lnTo>
                    <a:pt x="378403" y="863600"/>
                  </a:lnTo>
                  <a:lnTo>
                    <a:pt x="344522" y="901700"/>
                  </a:lnTo>
                  <a:lnTo>
                    <a:pt x="312130" y="939800"/>
                  </a:lnTo>
                  <a:lnTo>
                    <a:pt x="281188" y="977900"/>
                  </a:lnTo>
                  <a:lnTo>
                    <a:pt x="251658" y="1016000"/>
                  </a:lnTo>
                  <a:lnTo>
                    <a:pt x="223503" y="1054100"/>
                  </a:lnTo>
                  <a:lnTo>
                    <a:pt x="196684" y="1092200"/>
                  </a:lnTo>
                  <a:lnTo>
                    <a:pt x="171164" y="1143000"/>
                  </a:lnTo>
                  <a:lnTo>
                    <a:pt x="146903" y="1193800"/>
                  </a:lnTo>
                  <a:lnTo>
                    <a:pt x="141265" y="1206500"/>
                  </a:lnTo>
                  <a:lnTo>
                    <a:pt x="143051" y="1231900"/>
                  </a:lnTo>
                  <a:lnTo>
                    <a:pt x="151745" y="1244600"/>
                  </a:lnTo>
                  <a:lnTo>
                    <a:pt x="166834" y="1257300"/>
                  </a:lnTo>
                  <a:lnTo>
                    <a:pt x="172955" y="1257300"/>
                  </a:lnTo>
                  <a:lnTo>
                    <a:pt x="194568" y="1270000"/>
                  </a:lnTo>
                  <a:lnTo>
                    <a:pt x="295381" y="1270000"/>
                  </a:lnTo>
                  <a:lnTo>
                    <a:pt x="284938" y="1282700"/>
                  </a:lnTo>
                  <a:lnTo>
                    <a:pt x="272522" y="1295400"/>
                  </a:lnTo>
                  <a:lnTo>
                    <a:pt x="258317" y="1308100"/>
                  </a:lnTo>
                  <a:lnTo>
                    <a:pt x="230299" y="1320800"/>
                  </a:lnTo>
                  <a:close/>
                </a:path>
                <a:path w="1200150" h="2146300">
                  <a:moveTo>
                    <a:pt x="1153852" y="2082800"/>
                  </a:moveTo>
                  <a:lnTo>
                    <a:pt x="1070058" y="2082800"/>
                  </a:lnTo>
                  <a:lnTo>
                    <a:pt x="1087295" y="2070100"/>
                  </a:lnTo>
                  <a:lnTo>
                    <a:pt x="1099500" y="2057400"/>
                  </a:lnTo>
                  <a:lnTo>
                    <a:pt x="1104972" y="2044700"/>
                  </a:lnTo>
                  <a:lnTo>
                    <a:pt x="1139829" y="1574800"/>
                  </a:lnTo>
                  <a:lnTo>
                    <a:pt x="1139596" y="1562100"/>
                  </a:lnTo>
                  <a:lnTo>
                    <a:pt x="1137288" y="1549400"/>
                  </a:lnTo>
                  <a:lnTo>
                    <a:pt x="1133002" y="1536700"/>
                  </a:lnTo>
                  <a:lnTo>
                    <a:pt x="1126833" y="1536700"/>
                  </a:lnTo>
                  <a:lnTo>
                    <a:pt x="945374" y="1333500"/>
                  </a:lnTo>
                  <a:lnTo>
                    <a:pt x="942842" y="1320800"/>
                  </a:lnTo>
                  <a:lnTo>
                    <a:pt x="942872" y="723900"/>
                  </a:lnTo>
                  <a:lnTo>
                    <a:pt x="948661" y="723900"/>
                  </a:lnTo>
                  <a:lnTo>
                    <a:pt x="978843" y="673100"/>
                  </a:lnTo>
                  <a:lnTo>
                    <a:pt x="1006507" y="635000"/>
                  </a:lnTo>
                  <a:lnTo>
                    <a:pt x="1031622" y="584200"/>
                  </a:lnTo>
                  <a:lnTo>
                    <a:pt x="1054156" y="546100"/>
                  </a:lnTo>
                  <a:lnTo>
                    <a:pt x="1074079" y="495300"/>
                  </a:lnTo>
                  <a:lnTo>
                    <a:pt x="1091359" y="444500"/>
                  </a:lnTo>
                  <a:lnTo>
                    <a:pt x="1105965" y="406400"/>
                  </a:lnTo>
                  <a:lnTo>
                    <a:pt x="1117866" y="355600"/>
                  </a:lnTo>
                  <a:lnTo>
                    <a:pt x="1127030" y="304800"/>
                  </a:lnTo>
                  <a:lnTo>
                    <a:pt x="1133426" y="254000"/>
                  </a:lnTo>
                  <a:lnTo>
                    <a:pt x="1137024" y="203200"/>
                  </a:lnTo>
                  <a:lnTo>
                    <a:pt x="1137791" y="152400"/>
                  </a:lnTo>
                  <a:lnTo>
                    <a:pt x="1135698" y="101600"/>
                  </a:lnTo>
                  <a:lnTo>
                    <a:pt x="1129877" y="76200"/>
                  </a:lnTo>
                  <a:lnTo>
                    <a:pt x="1116803" y="63500"/>
                  </a:lnTo>
                  <a:lnTo>
                    <a:pt x="1098319" y="50800"/>
                  </a:lnTo>
                  <a:lnTo>
                    <a:pt x="1184224" y="50800"/>
                  </a:lnTo>
                  <a:lnTo>
                    <a:pt x="1195852" y="101600"/>
                  </a:lnTo>
                  <a:lnTo>
                    <a:pt x="1197995" y="152400"/>
                  </a:lnTo>
                  <a:lnTo>
                    <a:pt x="1197591" y="190500"/>
                  </a:lnTo>
                  <a:lnTo>
                    <a:pt x="1194665" y="241300"/>
                  </a:lnTo>
                  <a:lnTo>
                    <a:pt x="1189242" y="292100"/>
                  </a:lnTo>
                  <a:lnTo>
                    <a:pt x="1181348" y="342900"/>
                  </a:lnTo>
                  <a:lnTo>
                    <a:pt x="1171005" y="393700"/>
                  </a:lnTo>
                  <a:lnTo>
                    <a:pt x="1158241" y="431800"/>
                  </a:lnTo>
                  <a:lnTo>
                    <a:pt x="1143078" y="482600"/>
                  </a:lnTo>
                  <a:lnTo>
                    <a:pt x="1125543" y="533400"/>
                  </a:lnTo>
                  <a:lnTo>
                    <a:pt x="1105660" y="571500"/>
                  </a:lnTo>
                  <a:lnTo>
                    <a:pt x="1083454" y="622300"/>
                  </a:lnTo>
                  <a:lnTo>
                    <a:pt x="1058950" y="660400"/>
                  </a:lnTo>
                  <a:lnTo>
                    <a:pt x="1032173" y="698500"/>
                  </a:lnTo>
                  <a:lnTo>
                    <a:pt x="1003147" y="749300"/>
                  </a:lnTo>
                  <a:lnTo>
                    <a:pt x="1003147" y="1308100"/>
                  </a:lnTo>
                  <a:lnTo>
                    <a:pt x="1172876" y="1498600"/>
                  </a:lnTo>
                  <a:lnTo>
                    <a:pt x="1185715" y="1511300"/>
                  </a:lnTo>
                  <a:lnTo>
                    <a:pt x="1194654" y="1536700"/>
                  </a:lnTo>
                  <a:lnTo>
                    <a:pt x="1199487" y="1549400"/>
                  </a:lnTo>
                  <a:lnTo>
                    <a:pt x="1200013" y="1574800"/>
                  </a:lnTo>
                  <a:lnTo>
                    <a:pt x="1165277" y="2044700"/>
                  </a:lnTo>
                  <a:lnTo>
                    <a:pt x="1153852" y="2082800"/>
                  </a:lnTo>
                  <a:close/>
                </a:path>
                <a:path w="1200150" h="2146300">
                  <a:moveTo>
                    <a:pt x="295381" y="1270000"/>
                  </a:moveTo>
                  <a:lnTo>
                    <a:pt x="194568" y="1270000"/>
                  </a:lnTo>
                  <a:lnTo>
                    <a:pt x="215711" y="1257300"/>
                  </a:lnTo>
                  <a:lnTo>
                    <a:pt x="234005" y="1257300"/>
                  </a:lnTo>
                  <a:lnTo>
                    <a:pt x="247070" y="1231900"/>
                  </a:lnTo>
                  <a:lnTo>
                    <a:pt x="271164" y="1193800"/>
                  </a:lnTo>
                  <a:lnTo>
                    <a:pt x="296629" y="1143000"/>
                  </a:lnTo>
                  <a:lnTo>
                    <a:pt x="323500" y="1104900"/>
                  </a:lnTo>
                  <a:lnTo>
                    <a:pt x="351811" y="1066800"/>
                  </a:lnTo>
                  <a:lnTo>
                    <a:pt x="381596" y="1028700"/>
                  </a:lnTo>
                  <a:lnTo>
                    <a:pt x="412890" y="990600"/>
                  </a:lnTo>
                  <a:lnTo>
                    <a:pt x="445727" y="952500"/>
                  </a:lnTo>
                  <a:lnTo>
                    <a:pt x="480142" y="927100"/>
                  </a:lnTo>
                  <a:lnTo>
                    <a:pt x="516169" y="901700"/>
                  </a:lnTo>
                  <a:lnTo>
                    <a:pt x="553843" y="876300"/>
                  </a:lnTo>
                  <a:lnTo>
                    <a:pt x="558878" y="863600"/>
                  </a:lnTo>
                  <a:lnTo>
                    <a:pt x="582672" y="863600"/>
                  </a:lnTo>
                  <a:lnTo>
                    <a:pt x="592257" y="876300"/>
                  </a:lnTo>
                  <a:lnTo>
                    <a:pt x="598721" y="889000"/>
                  </a:lnTo>
                  <a:lnTo>
                    <a:pt x="601092" y="889000"/>
                  </a:lnTo>
                  <a:lnTo>
                    <a:pt x="601092" y="952500"/>
                  </a:lnTo>
                  <a:lnTo>
                    <a:pt x="540787" y="952500"/>
                  </a:lnTo>
                  <a:lnTo>
                    <a:pt x="503347" y="977900"/>
                  </a:lnTo>
                  <a:lnTo>
                    <a:pt x="467987" y="1016000"/>
                  </a:lnTo>
                  <a:lnTo>
                    <a:pt x="434783" y="1054100"/>
                  </a:lnTo>
                  <a:lnTo>
                    <a:pt x="403807" y="1092200"/>
                  </a:lnTo>
                  <a:lnTo>
                    <a:pt x="375134" y="1130300"/>
                  </a:lnTo>
                  <a:lnTo>
                    <a:pt x="348837" y="1168400"/>
                  </a:lnTo>
                  <a:lnTo>
                    <a:pt x="324989" y="1206500"/>
                  </a:lnTo>
                  <a:lnTo>
                    <a:pt x="303666" y="1257300"/>
                  </a:lnTo>
                  <a:lnTo>
                    <a:pt x="295381" y="1270000"/>
                  </a:lnTo>
                  <a:close/>
                </a:path>
                <a:path w="1200150" h="2146300">
                  <a:moveTo>
                    <a:pt x="533376" y="1536700"/>
                  </a:moveTo>
                  <a:lnTo>
                    <a:pt x="468239" y="1536700"/>
                  </a:lnTo>
                  <a:lnTo>
                    <a:pt x="540787" y="1397000"/>
                  </a:lnTo>
                  <a:lnTo>
                    <a:pt x="540787" y="952500"/>
                  </a:lnTo>
                  <a:lnTo>
                    <a:pt x="601092" y="952500"/>
                  </a:lnTo>
                  <a:lnTo>
                    <a:pt x="601092" y="1409700"/>
                  </a:lnTo>
                  <a:lnTo>
                    <a:pt x="600037" y="1409700"/>
                  </a:lnTo>
                  <a:lnTo>
                    <a:pt x="533376" y="1536700"/>
                  </a:lnTo>
                  <a:close/>
                </a:path>
                <a:path w="1200150" h="2146300">
                  <a:moveTo>
                    <a:pt x="642220" y="1701800"/>
                  </a:moveTo>
                  <a:lnTo>
                    <a:pt x="567140" y="1701800"/>
                  </a:lnTo>
                  <a:lnTo>
                    <a:pt x="578801" y="1689100"/>
                  </a:lnTo>
                  <a:lnTo>
                    <a:pt x="587493" y="1676400"/>
                  </a:lnTo>
                  <a:lnTo>
                    <a:pt x="760087" y="1346200"/>
                  </a:lnTo>
                  <a:lnTo>
                    <a:pt x="762650" y="1346200"/>
                  </a:lnTo>
                  <a:lnTo>
                    <a:pt x="765785" y="1333500"/>
                  </a:lnTo>
                  <a:lnTo>
                    <a:pt x="798906" y="1333500"/>
                  </a:lnTo>
                  <a:lnTo>
                    <a:pt x="808301" y="1346200"/>
                  </a:lnTo>
                  <a:lnTo>
                    <a:pt x="866788" y="1409700"/>
                  </a:lnTo>
                  <a:lnTo>
                    <a:pt x="791807" y="1409700"/>
                  </a:lnTo>
                  <a:lnTo>
                    <a:pt x="642220" y="1701800"/>
                  </a:lnTo>
                  <a:close/>
                </a:path>
                <a:path w="1200150" h="2146300">
                  <a:moveTo>
                    <a:pt x="1049522" y="2146300"/>
                  </a:moveTo>
                  <a:lnTo>
                    <a:pt x="1040838" y="2146300"/>
                  </a:lnTo>
                  <a:lnTo>
                    <a:pt x="996563" y="2133600"/>
                  </a:lnTo>
                  <a:lnTo>
                    <a:pt x="961634" y="2108200"/>
                  </a:lnTo>
                  <a:lnTo>
                    <a:pt x="939471" y="2070100"/>
                  </a:lnTo>
                  <a:lnTo>
                    <a:pt x="933494" y="2032000"/>
                  </a:lnTo>
                  <a:lnTo>
                    <a:pt x="964913" y="1600200"/>
                  </a:lnTo>
                  <a:lnTo>
                    <a:pt x="792259" y="1409700"/>
                  </a:lnTo>
                  <a:lnTo>
                    <a:pt x="866788" y="1409700"/>
                  </a:lnTo>
                  <a:lnTo>
                    <a:pt x="1018856" y="1574800"/>
                  </a:lnTo>
                  <a:lnTo>
                    <a:pt x="1023952" y="1587500"/>
                  </a:lnTo>
                  <a:lnTo>
                    <a:pt x="1026485" y="1587500"/>
                  </a:lnTo>
                  <a:lnTo>
                    <a:pt x="993679" y="2032000"/>
                  </a:lnTo>
                  <a:lnTo>
                    <a:pt x="996574" y="2057400"/>
                  </a:lnTo>
                  <a:lnTo>
                    <a:pt x="1007278" y="2070100"/>
                  </a:lnTo>
                  <a:lnTo>
                    <a:pt x="1024132" y="2082800"/>
                  </a:lnTo>
                  <a:lnTo>
                    <a:pt x="1153852" y="2082800"/>
                  </a:lnTo>
                  <a:lnTo>
                    <a:pt x="1128533" y="2120900"/>
                  </a:lnTo>
                  <a:lnTo>
                    <a:pt x="1092647" y="2133600"/>
                  </a:lnTo>
                  <a:lnTo>
                    <a:pt x="1049522" y="2146300"/>
                  </a:lnTo>
                  <a:close/>
                </a:path>
                <a:path w="1200150" h="2146300">
                  <a:moveTo>
                    <a:pt x="538133" y="1765300"/>
                  </a:moveTo>
                  <a:lnTo>
                    <a:pt x="530414" y="1765300"/>
                  </a:lnTo>
                  <a:lnTo>
                    <a:pt x="108247" y="1739900"/>
                  </a:lnTo>
                  <a:lnTo>
                    <a:pt x="63827" y="1727200"/>
                  </a:lnTo>
                  <a:lnTo>
                    <a:pt x="28671" y="1701800"/>
                  </a:lnTo>
                  <a:lnTo>
                    <a:pt x="6241" y="1663700"/>
                  </a:lnTo>
                  <a:lnTo>
                    <a:pt x="0" y="1612900"/>
                  </a:lnTo>
                  <a:lnTo>
                    <a:pt x="11936" y="1574800"/>
                  </a:lnTo>
                  <a:lnTo>
                    <a:pt x="39089" y="1536700"/>
                  </a:lnTo>
                  <a:lnTo>
                    <a:pt x="77498" y="1524000"/>
                  </a:lnTo>
                  <a:lnTo>
                    <a:pt x="123203" y="1511300"/>
                  </a:lnTo>
                  <a:lnTo>
                    <a:pt x="468239" y="1536700"/>
                  </a:lnTo>
                  <a:lnTo>
                    <a:pt x="533376" y="1536700"/>
                  </a:lnTo>
                  <a:lnTo>
                    <a:pt x="513378" y="1574800"/>
                  </a:lnTo>
                  <a:lnTo>
                    <a:pt x="97721" y="1574800"/>
                  </a:lnTo>
                  <a:lnTo>
                    <a:pt x="79410" y="1587500"/>
                  </a:lnTo>
                  <a:lnTo>
                    <a:pt x="66420" y="1600200"/>
                  </a:lnTo>
                  <a:lnTo>
                    <a:pt x="60606" y="1625600"/>
                  </a:lnTo>
                  <a:lnTo>
                    <a:pt x="63460" y="1638300"/>
                  </a:lnTo>
                  <a:lnTo>
                    <a:pt x="74164" y="1663700"/>
                  </a:lnTo>
                  <a:lnTo>
                    <a:pt x="91047" y="1676400"/>
                  </a:lnTo>
                  <a:lnTo>
                    <a:pt x="112439" y="1676400"/>
                  </a:lnTo>
                  <a:lnTo>
                    <a:pt x="534364" y="1701800"/>
                  </a:lnTo>
                  <a:lnTo>
                    <a:pt x="642220" y="1701800"/>
                  </a:lnTo>
                  <a:lnTo>
                    <a:pt x="623968" y="1727200"/>
                  </a:lnTo>
                  <a:lnTo>
                    <a:pt x="599460" y="1739900"/>
                  </a:lnTo>
                  <a:lnTo>
                    <a:pt x="570310" y="1752600"/>
                  </a:lnTo>
                  <a:lnTo>
                    <a:pt x="538133" y="1765300"/>
                  </a:lnTo>
                  <a:close/>
                </a:path>
                <a:path w="1200150" h="2146300">
                  <a:moveTo>
                    <a:pt x="508294" y="1587500"/>
                  </a:moveTo>
                  <a:lnTo>
                    <a:pt x="484371" y="1587500"/>
                  </a:lnTo>
                  <a:lnTo>
                    <a:pt x="119494" y="1574800"/>
                  </a:lnTo>
                  <a:lnTo>
                    <a:pt x="513378" y="1574800"/>
                  </a:lnTo>
                  <a:lnTo>
                    <a:pt x="508294" y="15875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50635" y="4838216"/>
              <a:ext cx="125676" cy="11617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32975" y="4895761"/>
              <a:ext cx="120640" cy="11808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634504" y="4660861"/>
              <a:ext cx="756920" cy="941069"/>
            </a:xfrm>
            <a:custGeom>
              <a:avLst/>
              <a:gdLst/>
              <a:ahLst/>
              <a:cxnLst/>
              <a:rect l="l" t="t" r="r" b="b"/>
              <a:pathLst>
                <a:path w="756920" h="941070">
                  <a:moveTo>
                    <a:pt x="361746" y="769429"/>
                  </a:moveTo>
                  <a:lnTo>
                    <a:pt x="355320" y="724217"/>
                  </a:lnTo>
                  <a:lnTo>
                    <a:pt x="337083" y="683310"/>
                  </a:lnTo>
                  <a:lnTo>
                    <a:pt x="308800" y="648652"/>
                  </a:lnTo>
                  <a:lnTo>
                    <a:pt x="301574" y="643369"/>
                  </a:lnTo>
                  <a:lnTo>
                    <a:pt x="301574" y="770077"/>
                  </a:lnTo>
                  <a:lnTo>
                    <a:pt x="300456" y="785533"/>
                  </a:lnTo>
                  <a:lnTo>
                    <a:pt x="285127" y="827887"/>
                  </a:lnTo>
                  <a:lnTo>
                    <a:pt x="242277" y="868438"/>
                  </a:lnTo>
                  <a:lnTo>
                    <a:pt x="165709" y="883081"/>
                  </a:lnTo>
                  <a:lnTo>
                    <a:pt x="121691" y="869188"/>
                  </a:lnTo>
                  <a:lnTo>
                    <a:pt x="86385" y="840676"/>
                  </a:lnTo>
                  <a:lnTo>
                    <a:pt x="64604" y="800125"/>
                  </a:lnTo>
                  <a:lnTo>
                    <a:pt x="61277" y="784885"/>
                  </a:lnTo>
                  <a:lnTo>
                    <a:pt x="60172" y="769429"/>
                  </a:lnTo>
                  <a:lnTo>
                    <a:pt x="61277" y="753973"/>
                  </a:lnTo>
                  <a:lnTo>
                    <a:pt x="76619" y="711619"/>
                  </a:lnTo>
                  <a:lnTo>
                    <a:pt x="119468" y="671042"/>
                  </a:lnTo>
                  <a:lnTo>
                    <a:pt x="196049" y="656412"/>
                  </a:lnTo>
                  <a:lnTo>
                    <a:pt x="240055" y="670318"/>
                  </a:lnTo>
                  <a:lnTo>
                    <a:pt x="275348" y="698817"/>
                  </a:lnTo>
                  <a:lnTo>
                    <a:pt x="297141" y="739381"/>
                  </a:lnTo>
                  <a:lnTo>
                    <a:pt x="300456" y="754621"/>
                  </a:lnTo>
                  <a:lnTo>
                    <a:pt x="301574" y="770077"/>
                  </a:lnTo>
                  <a:lnTo>
                    <a:pt x="301574" y="643369"/>
                  </a:lnTo>
                  <a:lnTo>
                    <a:pt x="272186" y="621868"/>
                  </a:lnTo>
                  <a:lnTo>
                    <a:pt x="228968" y="604608"/>
                  </a:lnTo>
                  <a:lnTo>
                    <a:pt x="180873" y="598487"/>
                  </a:lnTo>
                  <a:lnTo>
                    <a:pt x="132778" y="604608"/>
                  </a:lnTo>
                  <a:lnTo>
                    <a:pt x="89560" y="621868"/>
                  </a:lnTo>
                  <a:lnTo>
                    <a:pt x="52946" y="648652"/>
                  </a:lnTo>
                  <a:lnTo>
                    <a:pt x="24650" y="683310"/>
                  </a:lnTo>
                  <a:lnTo>
                    <a:pt x="6413" y="724217"/>
                  </a:lnTo>
                  <a:lnTo>
                    <a:pt x="0" y="769429"/>
                  </a:lnTo>
                  <a:lnTo>
                    <a:pt x="0" y="770077"/>
                  </a:lnTo>
                  <a:lnTo>
                    <a:pt x="6413" y="815276"/>
                  </a:lnTo>
                  <a:lnTo>
                    <a:pt x="24650" y="856195"/>
                  </a:lnTo>
                  <a:lnTo>
                    <a:pt x="52946" y="890854"/>
                  </a:lnTo>
                  <a:lnTo>
                    <a:pt x="89560" y="917625"/>
                  </a:lnTo>
                  <a:lnTo>
                    <a:pt x="132778" y="934897"/>
                  </a:lnTo>
                  <a:lnTo>
                    <a:pt x="180873" y="941006"/>
                  </a:lnTo>
                  <a:lnTo>
                    <a:pt x="228968" y="934897"/>
                  </a:lnTo>
                  <a:lnTo>
                    <a:pt x="272186" y="917625"/>
                  </a:lnTo>
                  <a:lnTo>
                    <a:pt x="308800" y="890854"/>
                  </a:lnTo>
                  <a:lnTo>
                    <a:pt x="315137" y="883081"/>
                  </a:lnTo>
                  <a:lnTo>
                    <a:pt x="337083" y="856195"/>
                  </a:lnTo>
                  <a:lnTo>
                    <a:pt x="355320" y="815276"/>
                  </a:lnTo>
                  <a:lnTo>
                    <a:pt x="361734" y="770077"/>
                  </a:lnTo>
                  <a:lnTo>
                    <a:pt x="361746" y="769429"/>
                  </a:lnTo>
                  <a:close/>
                </a:path>
                <a:path w="756920" h="941070">
                  <a:moveTo>
                    <a:pt x="756920" y="103339"/>
                  </a:moveTo>
                  <a:lnTo>
                    <a:pt x="738390" y="83832"/>
                  </a:lnTo>
                  <a:lnTo>
                    <a:pt x="674497" y="83832"/>
                  </a:lnTo>
                  <a:lnTo>
                    <a:pt x="666635" y="83693"/>
                  </a:lnTo>
                  <a:lnTo>
                    <a:pt x="665251" y="82740"/>
                  </a:lnTo>
                  <a:lnTo>
                    <a:pt x="659663" y="78917"/>
                  </a:lnTo>
                  <a:lnTo>
                    <a:pt x="657072" y="71869"/>
                  </a:lnTo>
                  <a:lnTo>
                    <a:pt x="641756" y="28765"/>
                  </a:lnTo>
                  <a:lnTo>
                    <a:pt x="641756" y="133832"/>
                  </a:lnTo>
                  <a:lnTo>
                    <a:pt x="638365" y="140233"/>
                  </a:lnTo>
                  <a:lnTo>
                    <a:pt x="635647" y="146900"/>
                  </a:lnTo>
                  <a:lnTo>
                    <a:pt x="633628" y="153784"/>
                  </a:lnTo>
                  <a:lnTo>
                    <a:pt x="632320" y="160845"/>
                  </a:lnTo>
                  <a:lnTo>
                    <a:pt x="624624" y="159778"/>
                  </a:lnTo>
                  <a:lnTo>
                    <a:pt x="616877" y="159448"/>
                  </a:lnTo>
                  <a:lnTo>
                    <a:pt x="609130" y="159816"/>
                  </a:lnTo>
                  <a:lnTo>
                    <a:pt x="601446" y="160896"/>
                  </a:lnTo>
                  <a:lnTo>
                    <a:pt x="600773" y="156133"/>
                  </a:lnTo>
                  <a:lnTo>
                    <a:pt x="591794" y="133921"/>
                  </a:lnTo>
                  <a:lnTo>
                    <a:pt x="598792" y="130670"/>
                  </a:lnTo>
                  <a:lnTo>
                    <a:pt x="605409" y="126784"/>
                  </a:lnTo>
                  <a:lnTo>
                    <a:pt x="611581" y="122301"/>
                  </a:lnTo>
                  <a:lnTo>
                    <a:pt x="617270" y="117259"/>
                  </a:lnTo>
                  <a:lnTo>
                    <a:pt x="622744" y="122212"/>
                  </a:lnTo>
                  <a:lnTo>
                    <a:pt x="628675" y="126644"/>
                  </a:lnTo>
                  <a:lnTo>
                    <a:pt x="635025" y="130530"/>
                  </a:lnTo>
                  <a:lnTo>
                    <a:pt x="641756" y="133832"/>
                  </a:lnTo>
                  <a:lnTo>
                    <a:pt x="641756" y="28765"/>
                  </a:lnTo>
                  <a:lnTo>
                    <a:pt x="636181" y="13068"/>
                  </a:lnTo>
                  <a:lnTo>
                    <a:pt x="633285" y="5588"/>
                  </a:lnTo>
                  <a:lnTo>
                    <a:pt x="625957" y="457"/>
                  </a:lnTo>
                  <a:lnTo>
                    <a:pt x="617575" y="0"/>
                  </a:lnTo>
                  <a:lnTo>
                    <a:pt x="609523" y="431"/>
                  </a:lnTo>
                  <a:lnTo>
                    <a:pt x="602373" y="5016"/>
                  </a:lnTo>
                  <a:lnTo>
                    <a:pt x="598995" y="11963"/>
                  </a:lnTo>
                  <a:lnTo>
                    <a:pt x="578078" y="70751"/>
                  </a:lnTo>
                  <a:lnTo>
                    <a:pt x="575932" y="77838"/>
                  </a:lnTo>
                  <a:lnTo>
                    <a:pt x="569087" y="82740"/>
                  </a:lnTo>
                  <a:lnTo>
                    <a:pt x="496785" y="82740"/>
                  </a:lnTo>
                  <a:lnTo>
                    <a:pt x="496112" y="82715"/>
                  </a:lnTo>
                  <a:lnTo>
                    <a:pt x="488315" y="82740"/>
                  </a:lnTo>
                  <a:lnTo>
                    <a:pt x="481469" y="87630"/>
                  </a:lnTo>
                  <a:lnTo>
                    <a:pt x="479348" y="94729"/>
                  </a:lnTo>
                  <a:lnTo>
                    <a:pt x="477062" y="101777"/>
                  </a:lnTo>
                  <a:lnTo>
                    <a:pt x="479323" y="109435"/>
                  </a:lnTo>
                  <a:lnTo>
                    <a:pt x="507212" y="132842"/>
                  </a:lnTo>
                  <a:lnTo>
                    <a:pt x="535038" y="156730"/>
                  </a:lnTo>
                  <a:lnTo>
                    <a:pt x="537667" y="159207"/>
                  </a:lnTo>
                  <a:lnTo>
                    <a:pt x="539661" y="162128"/>
                  </a:lnTo>
                  <a:lnTo>
                    <a:pt x="540931" y="165354"/>
                  </a:lnTo>
                  <a:lnTo>
                    <a:pt x="542074" y="168516"/>
                  </a:lnTo>
                  <a:lnTo>
                    <a:pt x="542074" y="171970"/>
                  </a:lnTo>
                  <a:lnTo>
                    <a:pt x="540931" y="175145"/>
                  </a:lnTo>
                  <a:lnTo>
                    <a:pt x="521169" y="237223"/>
                  </a:lnTo>
                  <a:lnTo>
                    <a:pt x="518490" y="244525"/>
                  </a:lnTo>
                  <a:lnTo>
                    <a:pt x="521385" y="252628"/>
                  </a:lnTo>
                  <a:lnTo>
                    <a:pt x="528205" y="256882"/>
                  </a:lnTo>
                  <a:lnTo>
                    <a:pt x="534835" y="261251"/>
                  </a:lnTo>
                  <a:lnTo>
                    <a:pt x="543636" y="261251"/>
                  </a:lnTo>
                  <a:lnTo>
                    <a:pt x="568756" y="244589"/>
                  </a:lnTo>
                  <a:lnTo>
                    <a:pt x="606018" y="219786"/>
                  </a:lnTo>
                  <a:lnTo>
                    <a:pt x="612660" y="215442"/>
                  </a:lnTo>
                  <a:lnTo>
                    <a:pt x="621461" y="215442"/>
                  </a:lnTo>
                  <a:lnTo>
                    <a:pt x="628091" y="219786"/>
                  </a:lnTo>
                  <a:lnTo>
                    <a:pt x="665238" y="244525"/>
                  </a:lnTo>
                  <a:lnTo>
                    <a:pt x="690422" y="261251"/>
                  </a:lnTo>
                  <a:lnTo>
                    <a:pt x="699223" y="261251"/>
                  </a:lnTo>
                  <a:lnTo>
                    <a:pt x="712470" y="252488"/>
                  </a:lnTo>
                  <a:lnTo>
                    <a:pt x="715264" y="244589"/>
                  </a:lnTo>
                  <a:lnTo>
                    <a:pt x="712825" y="237312"/>
                  </a:lnTo>
                  <a:lnTo>
                    <a:pt x="705866" y="215442"/>
                  </a:lnTo>
                  <a:lnTo>
                    <a:pt x="693077" y="175221"/>
                  </a:lnTo>
                  <a:lnTo>
                    <a:pt x="690816" y="168516"/>
                  </a:lnTo>
                  <a:lnTo>
                    <a:pt x="693140" y="161175"/>
                  </a:lnTo>
                  <a:lnTo>
                    <a:pt x="693508" y="160896"/>
                  </a:lnTo>
                  <a:lnTo>
                    <a:pt x="698817" y="156781"/>
                  </a:lnTo>
                  <a:lnTo>
                    <a:pt x="747788" y="117259"/>
                  </a:lnTo>
                  <a:lnTo>
                    <a:pt x="750150" y="115341"/>
                  </a:lnTo>
                  <a:lnTo>
                    <a:pt x="754862" y="109867"/>
                  </a:lnTo>
                  <a:lnTo>
                    <a:pt x="756920" y="103339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086810"/>
            <a:ext cx="9144000" cy="3429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63500">
              <a:lnSpc>
                <a:spcPts val="2630"/>
              </a:lnSpc>
            </a:pPr>
            <a:r>
              <a:rPr sz="2400" spc="-20" dirty="0">
                <a:solidFill>
                  <a:srgbClr val="231F20"/>
                </a:solidFill>
              </a:rPr>
              <a:t>¿Por</a:t>
            </a:r>
            <a:r>
              <a:rPr sz="2400" spc="-5" dirty="0">
                <a:solidFill>
                  <a:srgbClr val="231F20"/>
                </a:solidFill>
              </a:rPr>
              <a:t> </a:t>
            </a:r>
            <a:r>
              <a:rPr sz="2400" dirty="0">
                <a:solidFill>
                  <a:srgbClr val="231F20"/>
                </a:solidFill>
              </a:rPr>
              <a:t>qué nos</a:t>
            </a:r>
            <a:r>
              <a:rPr sz="2400" spc="-5" dirty="0">
                <a:solidFill>
                  <a:srgbClr val="231F20"/>
                </a:solidFill>
              </a:rPr>
              <a:t> </a:t>
            </a:r>
            <a:r>
              <a:rPr sz="2400" dirty="0">
                <a:solidFill>
                  <a:srgbClr val="231F20"/>
                </a:solidFill>
              </a:rPr>
              <a:t>importa la </a:t>
            </a:r>
            <a:r>
              <a:rPr sz="2400" spc="-5" dirty="0">
                <a:solidFill>
                  <a:srgbClr val="231F20"/>
                </a:solidFill>
              </a:rPr>
              <a:t>asistencia </a:t>
            </a:r>
            <a:r>
              <a:rPr sz="2400" dirty="0">
                <a:solidFill>
                  <a:srgbClr val="231F20"/>
                </a:solidFill>
              </a:rPr>
              <a:t>/ participación de</a:t>
            </a:r>
            <a:r>
              <a:rPr sz="2400" spc="-5" dirty="0">
                <a:solidFill>
                  <a:srgbClr val="231F20"/>
                </a:solidFill>
              </a:rPr>
              <a:t> </a:t>
            </a:r>
            <a:r>
              <a:rPr sz="2400" dirty="0">
                <a:solidFill>
                  <a:srgbClr val="231F20"/>
                </a:solidFill>
              </a:rPr>
              <a:t>los </a:t>
            </a:r>
            <a:r>
              <a:rPr sz="2400" spc="-10" dirty="0">
                <a:solidFill>
                  <a:srgbClr val="231F20"/>
                </a:solidFill>
              </a:rPr>
              <a:t>estudiantes?</a:t>
            </a:r>
            <a:endParaRPr sz="2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7200" y="2059199"/>
          <a:ext cx="9130665" cy="46970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3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3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3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165">
                <a:tc>
                  <a:txBody>
                    <a:bodyPr/>
                    <a:lstStyle/>
                    <a:p>
                      <a:pPr marL="40957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27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ESTUDIANTES</a:t>
                      </a:r>
                      <a:endParaRPr sz="2700">
                        <a:latin typeface="Whitney"/>
                        <a:cs typeface="Whitney"/>
                      </a:endParaRPr>
                    </a:p>
                  </a:txBody>
                  <a:tcPr marL="0" marR="0" marT="127000" marB="0">
                    <a:solidFill>
                      <a:srgbClr val="FBAE2B"/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2700" b="1" spc="-3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ESTABLECIMIENTO</a:t>
                      </a:r>
                      <a:endParaRPr sz="2700">
                        <a:latin typeface="Whitney"/>
                        <a:cs typeface="Whitney"/>
                      </a:endParaRPr>
                    </a:p>
                  </a:txBody>
                  <a:tcPr marL="0" marR="0" marT="127000" marB="0">
                    <a:solidFill>
                      <a:srgbClr val="FBAE2B"/>
                    </a:solidFill>
                  </a:tcPr>
                </a:tc>
                <a:tc>
                  <a:txBody>
                    <a:bodyPr/>
                    <a:lstStyle/>
                    <a:p>
                      <a:pPr marL="50292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27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PROFESORES</a:t>
                      </a:r>
                      <a:endParaRPr sz="2700">
                        <a:latin typeface="Whitney"/>
                        <a:cs typeface="Whitney"/>
                      </a:endParaRPr>
                    </a:p>
                  </a:txBody>
                  <a:tcPr marL="0" marR="0" marT="127000" marB="0">
                    <a:solidFill>
                      <a:srgbClr val="FBAE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19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9525">
                      <a:solidFill>
                        <a:srgbClr val="FBAE2B"/>
                      </a:solidFill>
                      <a:prstDash val="solid"/>
                    </a:lnR>
                    <a:lnB w="1270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BAE2B"/>
                      </a:solidFill>
                      <a:prstDash val="solid"/>
                    </a:lnL>
                    <a:lnR w="9525">
                      <a:solidFill>
                        <a:srgbClr val="FBAE2B"/>
                      </a:solidFill>
                      <a:prstDash val="solid"/>
                    </a:lnR>
                    <a:lnB w="1270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B w="1270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46423" y="2059199"/>
          <a:ext cx="8472804" cy="685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8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3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1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BAE2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BAE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086810"/>
            <a:ext cx="9144000" cy="3429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63500">
              <a:lnSpc>
                <a:spcPts val="2630"/>
              </a:lnSpc>
            </a:pPr>
            <a:r>
              <a:rPr sz="2400" spc="-20" dirty="0">
                <a:solidFill>
                  <a:srgbClr val="231F20"/>
                </a:solidFill>
              </a:rPr>
              <a:t>¿Por</a:t>
            </a:r>
            <a:r>
              <a:rPr sz="2400" spc="-5" dirty="0">
                <a:solidFill>
                  <a:srgbClr val="231F20"/>
                </a:solidFill>
              </a:rPr>
              <a:t> </a:t>
            </a:r>
            <a:r>
              <a:rPr sz="2400" dirty="0">
                <a:solidFill>
                  <a:srgbClr val="231F20"/>
                </a:solidFill>
              </a:rPr>
              <a:t>qué nos</a:t>
            </a:r>
            <a:r>
              <a:rPr sz="2400" spc="-5" dirty="0">
                <a:solidFill>
                  <a:srgbClr val="231F20"/>
                </a:solidFill>
              </a:rPr>
              <a:t> </a:t>
            </a:r>
            <a:r>
              <a:rPr sz="2400" dirty="0">
                <a:solidFill>
                  <a:srgbClr val="231F20"/>
                </a:solidFill>
              </a:rPr>
              <a:t>importa la </a:t>
            </a:r>
            <a:r>
              <a:rPr sz="2400" spc="-5" dirty="0">
                <a:solidFill>
                  <a:srgbClr val="231F20"/>
                </a:solidFill>
              </a:rPr>
              <a:t>asistencia </a:t>
            </a:r>
            <a:r>
              <a:rPr sz="2400" dirty="0">
                <a:solidFill>
                  <a:srgbClr val="231F20"/>
                </a:solidFill>
              </a:rPr>
              <a:t>/ participación de</a:t>
            </a:r>
            <a:r>
              <a:rPr sz="2400" spc="-5" dirty="0">
                <a:solidFill>
                  <a:srgbClr val="231F20"/>
                </a:solidFill>
              </a:rPr>
              <a:t> </a:t>
            </a:r>
            <a:r>
              <a:rPr sz="2400" dirty="0">
                <a:solidFill>
                  <a:srgbClr val="231F20"/>
                </a:solidFill>
              </a:rPr>
              <a:t>los </a:t>
            </a:r>
            <a:r>
              <a:rPr sz="2400" spc="-10" dirty="0">
                <a:solidFill>
                  <a:srgbClr val="231F20"/>
                </a:solidFill>
              </a:rPr>
              <a:t>estudiantes?</a:t>
            </a:r>
            <a:endParaRPr sz="2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7200" y="2059199"/>
          <a:ext cx="9130665" cy="46970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3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3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3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165">
                <a:tc>
                  <a:txBody>
                    <a:bodyPr/>
                    <a:lstStyle/>
                    <a:p>
                      <a:pPr marL="40957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27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ESTUDIANTES</a:t>
                      </a:r>
                      <a:endParaRPr sz="2700">
                        <a:latin typeface="Whitney"/>
                        <a:cs typeface="Whitney"/>
                      </a:endParaRPr>
                    </a:p>
                  </a:txBody>
                  <a:tcPr marL="0" marR="0" marT="127000" marB="0">
                    <a:solidFill>
                      <a:srgbClr val="FBAE2B"/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2700" b="1" spc="-3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ESTABLECIMIENTO</a:t>
                      </a:r>
                      <a:endParaRPr sz="2700">
                        <a:latin typeface="Whitney"/>
                        <a:cs typeface="Whitney"/>
                      </a:endParaRPr>
                    </a:p>
                  </a:txBody>
                  <a:tcPr marL="0" marR="0" marT="127000" marB="0">
                    <a:solidFill>
                      <a:srgbClr val="FBAE2B"/>
                    </a:solidFill>
                  </a:tcPr>
                </a:tc>
                <a:tc>
                  <a:txBody>
                    <a:bodyPr/>
                    <a:lstStyle/>
                    <a:p>
                      <a:pPr marL="50292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27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PROFESORES</a:t>
                      </a:r>
                      <a:endParaRPr sz="2700">
                        <a:latin typeface="Whitney"/>
                        <a:cs typeface="Whitney"/>
                      </a:endParaRPr>
                    </a:p>
                  </a:txBody>
                  <a:tcPr marL="0" marR="0" marT="127000" marB="0">
                    <a:solidFill>
                      <a:srgbClr val="FBAE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19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94310" marR="549910" indent="-144145">
                        <a:lnSpc>
                          <a:spcPts val="2000"/>
                        </a:lnSpc>
                        <a:buChar char="-"/>
                        <a:tabLst>
                          <a:tab pos="194310" algn="l"/>
                        </a:tabLst>
                      </a:pP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Permite</a:t>
                      </a:r>
                      <a:r>
                        <a:rPr sz="2000" b="0" i="1" spc="-4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aprendizaje</a:t>
                      </a:r>
                      <a:r>
                        <a:rPr sz="2000" b="0" i="1" spc="-4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de </a:t>
                      </a:r>
                      <a:r>
                        <a:rPr sz="2000" b="0" i="1" spc="-40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contenidos.</a:t>
                      </a:r>
                      <a:endParaRPr sz="2000">
                        <a:latin typeface="Whitney"/>
                        <a:cs typeface="Whitney"/>
                      </a:endParaRPr>
                    </a:p>
                    <a:p>
                      <a:pPr marL="194310" marR="274955" indent="-144145">
                        <a:lnSpc>
                          <a:spcPts val="2000"/>
                        </a:lnSpc>
                        <a:spcBef>
                          <a:spcPts val="570"/>
                        </a:spcBef>
                        <a:buChar char="-"/>
                        <a:tabLst>
                          <a:tab pos="194310" algn="l"/>
                        </a:tabLst>
                      </a:pP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Aprendizaje</a:t>
                      </a:r>
                      <a:r>
                        <a:rPr sz="2000" b="0" i="1" spc="-3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en</a:t>
                      </a:r>
                      <a:r>
                        <a:rPr sz="2000" b="0" i="1" spc="-2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relaciones </a:t>
                      </a:r>
                      <a:r>
                        <a:rPr sz="2000" b="0" i="1" spc="-40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sociales.</a:t>
                      </a:r>
                      <a:endParaRPr sz="2000">
                        <a:latin typeface="Whitney"/>
                        <a:cs typeface="Whitney"/>
                      </a:endParaRPr>
                    </a:p>
                    <a:p>
                      <a:pPr marL="194310" marR="250825" indent="-144145">
                        <a:lnSpc>
                          <a:spcPts val="2000"/>
                        </a:lnSpc>
                        <a:spcBef>
                          <a:spcPts val="565"/>
                        </a:spcBef>
                        <a:buChar char="-"/>
                        <a:tabLst>
                          <a:tab pos="194310" algn="l"/>
                        </a:tabLst>
                      </a:pP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Aprendizaje</a:t>
                      </a:r>
                      <a:r>
                        <a:rPr sz="2000" b="0" i="1" spc="-2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de</a:t>
                      </a:r>
                      <a:r>
                        <a:rPr sz="2000" b="0" i="1" spc="-2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hábitos</a:t>
                      </a:r>
                      <a:r>
                        <a:rPr sz="2000" b="0" i="1" spc="-2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de </a:t>
                      </a:r>
                      <a:r>
                        <a:rPr sz="2000" b="0" i="1" spc="-40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la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vida.</a:t>
                      </a:r>
                      <a:endParaRPr sz="2000">
                        <a:latin typeface="Whitney"/>
                        <a:cs typeface="Whitney"/>
                      </a:endParaRPr>
                    </a:p>
                    <a:p>
                      <a:pPr marL="194310" marR="323850" indent="-144145">
                        <a:lnSpc>
                          <a:spcPts val="2000"/>
                        </a:lnSpc>
                        <a:spcBef>
                          <a:spcPts val="565"/>
                        </a:spcBef>
                        <a:buChar char="-"/>
                        <a:tabLst>
                          <a:tab pos="194310" algn="l"/>
                        </a:tabLst>
                      </a:pP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Permite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beneficiarse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de </a:t>
                      </a:r>
                      <a:r>
                        <a:rPr sz="2000" b="0" i="1" spc="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los</a:t>
                      </a:r>
                      <a:r>
                        <a:rPr sz="2000" b="0" i="1" spc="-2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apoyos</a:t>
                      </a:r>
                      <a:r>
                        <a:rPr sz="2000" b="0" i="1" spc="-2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que</a:t>
                      </a:r>
                      <a:r>
                        <a:rPr sz="2000" b="0" i="1" spc="-2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entrega</a:t>
                      </a:r>
                      <a:r>
                        <a:rPr sz="2000" b="0" i="1" spc="-2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el </a:t>
                      </a:r>
                      <a:r>
                        <a:rPr sz="2000" b="0" i="1" spc="-40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establecimiento </a:t>
                      </a: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(Junaeb, </a:t>
                      </a:r>
                      <a:r>
                        <a:rPr sz="2000" b="0" i="1" spc="-40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psicopedagoga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,</a:t>
                      </a: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etc.)</a:t>
                      </a:r>
                      <a:endParaRPr sz="2000">
                        <a:latin typeface="Whitney"/>
                        <a:cs typeface="Whitney"/>
                      </a:endParaRPr>
                    </a:p>
                  </a:txBody>
                  <a:tcPr marL="0" marR="0" marT="0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9525">
                      <a:solidFill>
                        <a:srgbClr val="FBAE2B"/>
                      </a:solidFill>
                      <a:prstDash val="solid"/>
                    </a:lnR>
                    <a:lnB w="1270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194310" marR="510540" indent="-144145">
                        <a:lnSpc>
                          <a:spcPts val="2000"/>
                        </a:lnSpc>
                        <a:buChar char="-"/>
                        <a:tabLst>
                          <a:tab pos="194310" algn="l"/>
                        </a:tabLst>
                      </a:pP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Permite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cumplir el </a:t>
                      </a:r>
                      <a:r>
                        <a:rPr sz="2000" b="0" i="1" spc="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propósito:</a:t>
                      </a:r>
                      <a:r>
                        <a:rPr sz="2000" b="0" i="1" spc="-3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formar</a:t>
                      </a:r>
                      <a:r>
                        <a:rPr sz="2000" b="0" i="1" spc="-3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niños </a:t>
                      </a:r>
                      <a:r>
                        <a:rPr sz="2000" b="0" i="1" spc="-40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y</a:t>
                      </a:r>
                      <a:r>
                        <a:rPr sz="2000" b="0" i="1" spc="-1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jóvenes</a:t>
                      </a: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1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(si</a:t>
                      </a: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nuestros</a:t>
                      </a:r>
                      <a:endParaRPr sz="2000">
                        <a:latin typeface="Whitney"/>
                        <a:cs typeface="Whitney"/>
                      </a:endParaRPr>
                    </a:p>
                    <a:p>
                      <a:pPr marL="194310" marR="307975">
                        <a:lnSpc>
                          <a:spcPts val="2000"/>
                        </a:lnSpc>
                      </a:pP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estudiantes</a:t>
                      </a:r>
                      <a:r>
                        <a:rPr sz="2000" b="0" i="1" spc="-2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no</a:t>
                      </a:r>
                      <a:r>
                        <a:rPr sz="2000" b="0" i="1" spc="-2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participan </a:t>
                      </a:r>
                      <a:r>
                        <a:rPr sz="2000" b="0" i="1" spc="-40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no podemos </a:t>
                      </a: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apoyar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su </a:t>
                      </a:r>
                      <a:r>
                        <a:rPr sz="2000" b="0" i="1" spc="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formación).</a:t>
                      </a:r>
                      <a:endParaRPr sz="2000">
                        <a:latin typeface="Whitney"/>
                        <a:cs typeface="Whitney"/>
                      </a:endParaRPr>
                    </a:p>
                    <a:p>
                      <a:pPr marL="194310" marR="1155700" indent="-144145">
                        <a:lnSpc>
                          <a:spcPts val="2000"/>
                        </a:lnSpc>
                        <a:spcBef>
                          <a:spcPts val="570"/>
                        </a:spcBef>
                        <a:buChar char="-"/>
                        <a:tabLst>
                          <a:tab pos="194310" algn="l"/>
                        </a:tabLst>
                      </a:pP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Permite</a:t>
                      </a:r>
                      <a:r>
                        <a:rPr sz="2000" b="0" i="1" spc="-8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alcanzar </a:t>
                      </a:r>
                      <a:r>
                        <a:rPr sz="2000" b="0" i="1" spc="-409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resultados.</a:t>
                      </a:r>
                      <a:endParaRPr sz="2000">
                        <a:latin typeface="Whitney"/>
                        <a:cs typeface="Whitney"/>
                      </a:endParaRPr>
                    </a:p>
                    <a:p>
                      <a:pPr marL="194310" marR="231140" indent="-144145">
                        <a:lnSpc>
                          <a:spcPts val="2000"/>
                        </a:lnSpc>
                        <a:spcBef>
                          <a:spcPts val="565"/>
                        </a:spcBef>
                        <a:buChar char="-"/>
                        <a:tabLst>
                          <a:tab pos="194310" algn="l"/>
                        </a:tabLst>
                      </a:pP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Permite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percibir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la </a:t>
                      </a:r>
                      <a:r>
                        <a:rPr sz="2000" b="0" i="1" spc="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subvención</a:t>
                      </a:r>
                      <a:r>
                        <a:rPr sz="2000" b="0" i="1" spc="-3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por</a:t>
                      </a:r>
                      <a:r>
                        <a:rPr sz="2000" b="0" i="1" spc="-2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asistencia.</a:t>
                      </a:r>
                      <a:endParaRPr sz="2000">
                        <a:latin typeface="Whitney"/>
                        <a:cs typeface="Whitney"/>
                      </a:endParaRPr>
                    </a:p>
                  </a:txBody>
                  <a:tcPr marL="0" marR="0" marT="0" marB="0">
                    <a:lnL w="9525">
                      <a:solidFill>
                        <a:srgbClr val="FBAE2B"/>
                      </a:solidFill>
                      <a:prstDash val="solid"/>
                    </a:lnL>
                    <a:lnR w="9525">
                      <a:solidFill>
                        <a:srgbClr val="FBAE2B"/>
                      </a:solidFill>
                      <a:prstDash val="solid"/>
                    </a:lnR>
                    <a:lnB w="1270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marL="194310" marR="42545" indent="-144145">
                        <a:lnSpc>
                          <a:spcPts val="2000"/>
                        </a:lnSpc>
                        <a:buChar char="-"/>
                        <a:tabLst>
                          <a:tab pos="194310" algn="l"/>
                        </a:tabLst>
                      </a:pP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Permite</a:t>
                      </a:r>
                      <a:r>
                        <a:rPr sz="2000" b="0" i="1" spc="-3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cumplir</a:t>
                      </a:r>
                      <a:r>
                        <a:rPr sz="2000" b="0" i="1" spc="-3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con</a:t>
                      </a:r>
                      <a:r>
                        <a:rPr sz="2000" b="0" i="1" spc="-2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nuestro </a:t>
                      </a:r>
                      <a:r>
                        <a:rPr sz="2000" b="0" i="1" spc="-40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propósito </a:t>
                      </a: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(dar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formación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a </a:t>
                      </a:r>
                      <a:r>
                        <a:rPr sz="2000" b="0" i="1" spc="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niños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y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jóvenes).</a:t>
                      </a:r>
                      <a:endParaRPr sz="2000">
                        <a:latin typeface="Whitney"/>
                        <a:cs typeface="Whitney"/>
                      </a:endParaRPr>
                    </a:p>
                    <a:p>
                      <a:pPr marL="194310" marR="387350" indent="-144145">
                        <a:lnSpc>
                          <a:spcPts val="2000"/>
                        </a:lnSpc>
                        <a:spcBef>
                          <a:spcPts val="565"/>
                        </a:spcBef>
                        <a:buChar char="-"/>
                        <a:tabLst>
                          <a:tab pos="194310" algn="l"/>
                        </a:tabLst>
                      </a:pP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Nos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permite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ir al día </a:t>
                      </a: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con </a:t>
                      </a:r>
                      <a:r>
                        <a:rPr sz="2000" b="0" i="1" spc="-40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nuestras</a:t>
                      </a:r>
                      <a:r>
                        <a:rPr sz="2000" b="0" i="1" spc="-2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planificaciones.</a:t>
                      </a:r>
                      <a:endParaRPr sz="2000">
                        <a:latin typeface="Whitney"/>
                        <a:cs typeface="Whitney"/>
                      </a:endParaRPr>
                    </a:p>
                    <a:p>
                      <a:pPr marL="194310" marR="122555" indent="-144145">
                        <a:lnSpc>
                          <a:spcPts val="2000"/>
                        </a:lnSpc>
                        <a:spcBef>
                          <a:spcPts val="565"/>
                        </a:spcBef>
                        <a:buChar char="-"/>
                        <a:tabLst>
                          <a:tab pos="194310" algn="l"/>
                        </a:tabLst>
                      </a:pP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Permite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que no nos </a:t>
                      </a:r>
                      <a:r>
                        <a:rPr sz="2000" b="0" i="1" spc="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sobrecarguemos</a:t>
                      </a:r>
                      <a:r>
                        <a:rPr sz="2000" b="0" i="1" spc="-4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de</a:t>
                      </a:r>
                      <a:r>
                        <a:rPr sz="2000" b="0" i="1" spc="-4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trabajo </a:t>
                      </a:r>
                      <a:r>
                        <a:rPr sz="2000" b="0" i="1" spc="-40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extra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a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consecuencia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de </a:t>
                      </a:r>
                      <a:r>
                        <a:rPr sz="2000" b="0" i="1" spc="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atrasos.</a:t>
                      </a:r>
                      <a:endParaRPr sz="2000">
                        <a:latin typeface="Whitney"/>
                        <a:cs typeface="Whitney"/>
                      </a:endParaRPr>
                    </a:p>
                    <a:p>
                      <a:pPr marL="194310" marR="285115" indent="-144145" algn="just">
                        <a:lnSpc>
                          <a:spcPts val="2000"/>
                        </a:lnSpc>
                        <a:spcBef>
                          <a:spcPts val="570"/>
                        </a:spcBef>
                        <a:buChar char="-"/>
                        <a:tabLst>
                          <a:tab pos="194310" algn="l"/>
                        </a:tabLst>
                      </a:pP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Permite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que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logremos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los </a:t>
                      </a:r>
                      <a:r>
                        <a:rPr sz="2000" b="0" i="1" spc="-40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resultados</a:t>
                      </a:r>
                      <a:r>
                        <a:rPr sz="2000" b="0" i="1" spc="-3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de</a:t>
                      </a:r>
                      <a:r>
                        <a:rPr sz="2000" b="0" i="1" spc="-2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5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aprendizaje </a:t>
                      </a:r>
                      <a:r>
                        <a:rPr sz="2000" b="0" i="1" spc="-409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2000" b="0" i="1" spc="-10" dirty="0">
                          <a:solidFill>
                            <a:srgbClr val="58595B"/>
                          </a:solidFill>
                          <a:latin typeface="Whitney"/>
                          <a:cs typeface="Whitney"/>
                        </a:rPr>
                        <a:t>esperado.</a:t>
                      </a:r>
                      <a:endParaRPr sz="2000">
                        <a:latin typeface="Whitney"/>
                        <a:cs typeface="Whitney"/>
                      </a:endParaRPr>
                    </a:p>
                  </a:txBody>
                  <a:tcPr marL="0" marR="0" marT="2540" marB="0">
                    <a:lnL w="9525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B w="1270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4558" y="2692145"/>
            <a:ext cx="8392160" cy="1219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5900"/>
              </a:lnSpc>
              <a:spcBef>
                <a:spcPts val="95"/>
              </a:spcBef>
            </a:pPr>
            <a:r>
              <a:rPr sz="3700" spc="-10" dirty="0"/>
              <a:t>¿CUÁNDO</a:t>
            </a:r>
            <a:r>
              <a:rPr sz="3700" spc="-5" dirty="0"/>
              <a:t> DEBEMOS </a:t>
            </a:r>
            <a:r>
              <a:rPr sz="3700" spc="-15" dirty="0"/>
              <a:t>CONSIDERAR</a:t>
            </a:r>
            <a:r>
              <a:rPr sz="3700" dirty="0"/>
              <a:t> QUE </a:t>
            </a:r>
            <a:r>
              <a:rPr sz="3700" spc="-760" dirty="0"/>
              <a:t> </a:t>
            </a:r>
            <a:r>
              <a:rPr sz="3700" dirty="0"/>
              <a:t>EL</a:t>
            </a:r>
            <a:r>
              <a:rPr sz="3700" spc="-10" dirty="0"/>
              <a:t> AUSENTISMO</a:t>
            </a:r>
            <a:r>
              <a:rPr sz="3700" spc="-5" dirty="0"/>
              <a:t> </a:t>
            </a:r>
            <a:r>
              <a:rPr sz="3700" dirty="0"/>
              <a:t>ES</a:t>
            </a:r>
            <a:r>
              <a:rPr sz="3700" spc="-10" dirty="0"/>
              <a:t> </a:t>
            </a:r>
            <a:r>
              <a:rPr sz="3700" spc="-25" dirty="0"/>
              <a:t>PREOCUPANTE?</a:t>
            </a:r>
            <a:endParaRPr sz="3700"/>
          </a:p>
        </p:txBody>
      </p:sp>
      <p:sp>
        <p:nvSpPr>
          <p:cNvPr id="3" name="object 3"/>
          <p:cNvSpPr/>
          <p:nvPr/>
        </p:nvSpPr>
        <p:spPr>
          <a:xfrm>
            <a:off x="4255820" y="5048325"/>
            <a:ext cx="1570355" cy="1574165"/>
          </a:xfrm>
          <a:custGeom>
            <a:avLst/>
            <a:gdLst/>
            <a:ahLst/>
            <a:cxnLst/>
            <a:rect l="l" t="t" r="r" b="b"/>
            <a:pathLst>
              <a:path w="1570354" h="1574165">
                <a:moveTo>
                  <a:pt x="1385531" y="647407"/>
                </a:moveTo>
                <a:lnTo>
                  <a:pt x="184734" y="647407"/>
                </a:lnTo>
                <a:lnTo>
                  <a:pt x="184734" y="694448"/>
                </a:lnTo>
                <a:lnTo>
                  <a:pt x="184734" y="880084"/>
                </a:lnTo>
                <a:lnTo>
                  <a:pt x="184734" y="1388656"/>
                </a:lnTo>
                <a:lnTo>
                  <a:pt x="1385531" y="1388656"/>
                </a:lnTo>
                <a:lnTo>
                  <a:pt x="1385531" y="1342885"/>
                </a:lnTo>
                <a:lnTo>
                  <a:pt x="230924" y="1342885"/>
                </a:lnTo>
                <a:lnTo>
                  <a:pt x="230924" y="1157249"/>
                </a:lnTo>
                <a:lnTo>
                  <a:pt x="577303" y="1157249"/>
                </a:lnTo>
                <a:lnTo>
                  <a:pt x="577303" y="1342364"/>
                </a:lnTo>
                <a:lnTo>
                  <a:pt x="623493" y="1342364"/>
                </a:lnTo>
                <a:lnTo>
                  <a:pt x="623493" y="1157249"/>
                </a:lnTo>
                <a:lnTo>
                  <a:pt x="946785" y="1157249"/>
                </a:lnTo>
                <a:lnTo>
                  <a:pt x="946785" y="1342364"/>
                </a:lnTo>
                <a:lnTo>
                  <a:pt x="992962" y="1342364"/>
                </a:lnTo>
                <a:lnTo>
                  <a:pt x="992962" y="1157249"/>
                </a:lnTo>
                <a:lnTo>
                  <a:pt x="1339342" y="1157249"/>
                </a:lnTo>
                <a:lnTo>
                  <a:pt x="1339342" y="1342364"/>
                </a:lnTo>
                <a:lnTo>
                  <a:pt x="1385531" y="1342364"/>
                </a:lnTo>
                <a:lnTo>
                  <a:pt x="1385531" y="1157249"/>
                </a:lnTo>
                <a:lnTo>
                  <a:pt x="1385531" y="1111478"/>
                </a:lnTo>
                <a:lnTo>
                  <a:pt x="230924" y="1111478"/>
                </a:lnTo>
                <a:lnTo>
                  <a:pt x="230924" y="925855"/>
                </a:lnTo>
                <a:lnTo>
                  <a:pt x="577303" y="925855"/>
                </a:lnTo>
                <a:lnTo>
                  <a:pt x="577303" y="1110919"/>
                </a:lnTo>
                <a:lnTo>
                  <a:pt x="623493" y="1110919"/>
                </a:lnTo>
                <a:lnTo>
                  <a:pt x="623493" y="925855"/>
                </a:lnTo>
                <a:lnTo>
                  <a:pt x="946785" y="925855"/>
                </a:lnTo>
                <a:lnTo>
                  <a:pt x="946785" y="1110919"/>
                </a:lnTo>
                <a:lnTo>
                  <a:pt x="992962" y="1110919"/>
                </a:lnTo>
                <a:lnTo>
                  <a:pt x="992962" y="925855"/>
                </a:lnTo>
                <a:lnTo>
                  <a:pt x="1339342" y="925855"/>
                </a:lnTo>
                <a:lnTo>
                  <a:pt x="1339342" y="1110919"/>
                </a:lnTo>
                <a:lnTo>
                  <a:pt x="1385531" y="1110919"/>
                </a:lnTo>
                <a:lnTo>
                  <a:pt x="1385531" y="925855"/>
                </a:lnTo>
                <a:lnTo>
                  <a:pt x="1385531" y="880084"/>
                </a:lnTo>
                <a:lnTo>
                  <a:pt x="230924" y="880084"/>
                </a:lnTo>
                <a:lnTo>
                  <a:pt x="230924" y="694448"/>
                </a:lnTo>
                <a:lnTo>
                  <a:pt x="577303" y="694448"/>
                </a:lnTo>
                <a:lnTo>
                  <a:pt x="577303" y="879475"/>
                </a:lnTo>
                <a:lnTo>
                  <a:pt x="623493" y="879475"/>
                </a:lnTo>
                <a:lnTo>
                  <a:pt x="623493" y="694448"/>
                </a:lnTo>
                <a:lnTo>
                  <a:pt x="946785" y="694448"/>
                </a:lnTo>
                <a:lnTo>
                  <a:pt x="946785" y="879475"/>
                </a:lnTo>
                <a:lnTo>
                  <a:pt x="992962" y="879475"/>
                </a:lnTo>
                <a:lnTo>
                  <a:pt x="992962" y="694448"/>
                </a:lnTo>
                <a:lnTo>
                  <a:pt x="1339342" y="694448"/>
                </a:lnTo>
                <a:lnTo>
                  <a:pt x="1339342" y="879475"/>
                </a:lnTo>
                <a:lnTo>
                  <a:pt x="1385531" y="879475"/>
                </a:lnTo>
                <a:lnTo>
                  <a:pt x="1385531" y="694448"/>
                </a:lnTo>
                <a:lnTo>
                  <a:pt x="1385531" y="694321"/>
                </a:lnTo>
                <a:lnTo>
                  <a:pt x="1385531" y="647407"/>
                </a:lnTo>
                <a:close/>
              </a:path>
              <a:path w="1570354" h="1574165">
                <a:moveTo>
                  <a:pt x="1570266" y="138861"/>
                </a:moveTo>
                <a:lnTo>
                  <a:pt x="1524088" y="138861"/>
                </a:lnTo>
                <a:lnTo>
                  <a:pt x="1524088" y="185153"/>
                </a:lnTo>
                <a:lnTo>
                  <a:pt x="1524088" y="462876"/>
                </a:lnTo>
                <a:lnTo>
                  <a:pt x="1524088" y="509168"/>
                </a:lnTo>
                <a:lnTo>
                  <a:pt x="1524088" y="1527517"/>
                </a:lnTo>
                <a:lnTo>
                  <a:pt x="46189" y="1527517"/>
                </a:lnTo>
                <a:lnTo>
                  <a:pt x="46189" y="509168"/>
                </a:lnTo>
                <a:lnTo>
                  <a:pt x="1524088" y="509168"/>
                </a:lnTo>
                <a:lnTo>
                  <a:pt x="1524088" y="462876"/>
                </a:lnTo>
                <a:lnTo>
                  <a:pt x="46189" y="462876"/>
                </a:lnTo>
                <a:lnTo>
                  <a:pt x="46189" y="185153"/>
                </a:lnTo>
                <a:lnTo>
                  <a:pt x="323291" y="185153"/>
                </a:lnTo>
                <a:lnTo>
                  <a:pt x="323291" y="277723"/>
                </a:lnTo>
                <a:lnTo>
                  <a:pt x="325107" y="286727"/>
                </a:lnTo>
                <a:lnTo>
                  <a:pt x="330060" y="294093"/>
                </a:lnTo>
                <a:lnTo>
                  <a:pt x="337400" y="299046"/>
                </a:lnTo>
                <a:lnTo>
                  <a:pt x="346379" y="300875"/>
                </a:lnTo>
                <a:lnTo>
                  <a:pt x="355371" y="299046"/>
                </a:lnTo>
                <a:lnTo>
                  <a:pt x="362712" y="294093"/>
                </a:lnTo>
                <a:lnTo>
                  <a:pt x="367665" y="286727"/>
                </a:lnTo>
                <a:lnTo>
                  <a:pt x="369481" y="277723"/>
                </a:lnTo>
                <a:lnTo>
                  <a:pt x="369481" y="185153"/>
                </a:lnTo>
                <a:lnTo>
                  <a:pt x="1200797" y="185153"/>
                </a:lnTo>
                <a:lnTo>
                  <a:pt x="1200797" y="277723"/>
                </a:lnTo>
                <a:lnTo>
                  <a:pt x="1202613" y="286727"/>
                </a:lnTo>
                <a:lnTo>
                  <a:pt x="1207554" y="294093"/>
                </a:lnTo>
                <a:lnTo>
                  <a:pt x="1214894" y="299046"/>
                </a:lnTo>
                <a:lnTo>
                  <a:pt x="1223886" y="300875"/>
                </a:lnTo>
                <a:lnTo>
                  <a:pt x="1232865" y="299046"/>
                </a:lnTo>
                <a:lnTo>
                  <a:pt x="1240205" y="294093"/>
                </a:lnTo>
                <a:lnTo>
                  <a:pt x="1245158" y="286727"/>
                </a:lnTo>
                <a:lnTo>
                  <a:pt x="1246974" y="277723"/>
                </a:lnTo>
                <a:lnTo>
                  <a:pt x="1246974" y="185153"/>
                </a:lnTo>
                <a:lnTo>
                  <a:pt x="1524088" y="185153"/>
                </a:lnTo>
                <a:lnTo>
                  <a:pt x="1524088" y="138861"/>
                </a:lnTo>
                <a:lnTo>
                  <a:pt x="1246974" y="138861"/>
                </a:lnTo>
                <a:lnTo>
                  <a:pt x="1246974" y="23139"/>
                </a:lnTo>
                <a:lnTo>
                  <a:pt x="1245158" y="14135"/>
                </a:lnTo>
                <a:lnTo>
                  <a:pt x="1240205" y="6769"/>
                </a:lnTo>
                <a:lnTo>
                  <a:pt x="1232865" y="1816"/>
                </a:lnTo>
                <a:lnTo>
                  <a:pt x="1223886" y="0"/>
                </a:lnTo>
                <a:lnTo>
                  <a:pt x="1214894" y="1816"/>
                </a:lnTo>
                <a:lnTo>
                  <a:pt x="1207554" y="6769"/>
                </a:lnTo>
                <a:lnTo>
                  <a:pt x="1202613" y="14135"/>
                </a:lnTo>
                <a:lnTo>
                  <a:pt x="1200797" y="23139"/>
                </a:lnTo>
                <a:lnTo>
                  <a:pt x="1200797" y="138861"/>
                </a:lnTo>
                <a:lnTo>
                  <a:pt x="369481" y="138861"/>
                </a:lnTo>
                <a:lnTo>
                  <a:pt x="369481" y="23139"/>
                </a:lnTo>
                <a:lnTo>
                  <a:pt x="367665" y="14135"/>
                </a:lnTo>
                <a:lnTo>
                  <a:pt x="362712" y="6769"/>
                </a:lnTo>
                <a:lnTo>
                  <a:pt x="355371" y="1816"/>
                </a:lnTo>
                <a:lnTo>
                  <a:pt x="346379" y="0"/>
                </a:lnTo>
                <a:lnTo>
                  <a:pt x="337400" y="1816"/>
                </a:lnTo>
                <a:lnTo>
                  <a:pt x="330060" y="6769"/>
                </a:lnTo>
                <a:lnTo>
                  <a:pt x="325107" y="14135"/>
                </a:lnTo>
                <a:lnTo>
                  <a:pt x="323291" y="23139"/>
                </a:lnTo>
                <a:lnTo>
                  <a:pt x="323291" y="138861"/>
                </a:lnTo>
                <a:lnTo>
                  <a:pt x="0" y="138861"/>
                </a:lnTo>
                <a:lnTo>
                  <a:pt x="0" y="1573809"/>
                </a:lnTo>
                <a:lnTo>
                  <a:pt x="1570266" y="1573809"/>
                </a:lnTo>
                <a:lnTo>
                  <a:pt x="1570266" y="1527517"/>
                </a:lnTo>
                <a:lnTo>
                  <a:pt x="1570266" y="509168"/>
                </a:lnTo>
                <a:lnTo>
                  <a:pt x="1570266" y="462876"/>
                </a:lnTo>
                <a:lnTo>
                  <a:pt x="1570266" y="185153"/>
                </a:lnTo>
                <a:lnTo>
                  <a:pt x="1570266" y="138861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967610"/>
            <a:ext cx="8593455" cy="3429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63500">
              <a:lnSpc>
                <a:spcPts val="2630"/>
              </a:lnSpc>
            </a:pPr>
            <a:r>
              <a:rPr sz="2400" b="1" spc="-10" dirty="0">
                <a:solidFill>
                  <a:srgbClr val="FFFFFF"/>
                </a:solidFill>
                <a:latin typeface="Whitney"/>
                <a:cs typeface="Whitney"/>
              </a:rPr>
              <a:t>¿Cuándo </a:t>
            </a:r>
            <a:r>
              <a:rPr sz="2400" b="1" dirty="0">
                <a:solidFill>
                  <a:srgbClr val="FFFFFF"/>
                </a:solidFill>
                <a:latin typeface="Whitney"/>
                <a:cs typeface="Whitney"/>
              </a:rPr>
              <a:t>debemos</a:t>
            </a:r>
            <a:r>
              <a:rPr sz="2400" b="1" spc="-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Whitney"/>
                <a:cs typeface="Whitney"/>
              </a:rPr>
              <a:t>considerar </a:t>
            </a:r>
            <a:r>
              <a:rPr sz="2400" b="1" dirty="0">
                <a:solidFill>
                  <a:srgbClr val="FFFFFF"/>
                </a:solidFill>
                <a:latin typeface="Whitney"/>
                <a:cs typeface="Whitney"/>
              </a:rPr>
              <a:t>que</a:t>
            </a:r>
            <a:r>
              <a:rPr sz="2400" b="1" spc="-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2400" b="1" dirty="0">
                <a:solidFill>
                  <a:srgbClr val="FFFFFF"/>
                </a:solidFill>
                <a:latin typeface="Whitney"/>
                <a:cs typeface="Whitney"/>
              </a:rPr>
              <a:t>el</a:t>
            </a:r>
            <a:r>
              <a:rPr sz="2400" b="1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2400" b="1" dirty="0">
                <a:solidFill>
                  <a:srgbClr val="FFFFFF"/>
                </a:solidFill>
                <a:latin typeface="Whitney"/>
                <a:cs typeface="Whitney"/>
              </a:rPr>
              <a:t>ausentismo</a:t>
            </a:r>
            <a:r>
              <a:rPr sz="2400" b="1" spc="-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2400" b="1" dirty="0">
                <a:solidFill>
                  <a:srgbClr val="FFFFFF"/>
                </a:solidFill>
                <a:latin typeface="Whitney"/>
                <a:cs typeface="Whitney"/>
              </a:rPr>
              <a:t>es</a:t>
            </a:r>
            <a:r>
              <a:rPr sz="2400" b="1" spc="-10" dirty="0">
                <a:solidFill>
                  <a:srgbClr val="FFFFFF"/>
                </a:solidFill>
                <a:latin typeface="Whitney"/>
                <a:cs typeface="Whitney"/>
              </a:rPr>
              <a:t> preocupante?</a:t>
            </a:r>
            <a:endParaRPr sz="2400">
              <a:latin typeface="Whitney"/>
              <a:cs typeface="Whitney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2499" y="1905086"/>
            <a:ext cx="8726805" cy="168719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2650" i="1" spc="-25" dirty="0">
                <a:solidFill>
                  <a:srgbClr val="FBAE2B"/>
                </a:solidFill>
                <a:latin typeface="Whitney"/>
                <a:cs typeface="Whitney"/>
              </a:rPr>
              <a:t>Inasistencia</a:t>
            </a:r>
            <a:r>
              <a:rPr sz="2650" i="1" spc="-4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650" i="1" spc="-35" dirty="0">
                <a:solidFill>
                  <a:srgbClr val="FBAE2B"/>
                </a:solidFill>
                <a:latin typeface="Whitney"/>
                <a:cs typeface="Whitney"/>
              </a:rPr>
              <a:t>reiterada</a:t>
            </a:r>
            <a:endParaRPr sz="2650">
              <a:latin typeface="Whitney"/>
              <a:cs typeface="Whitney"/>
            </a:endParaRPr>
          </a:p>
          <a:p>
            <a:pPr marL="156210" marR="5080" indent="-635">
              <a:lnSpc>
                <a:spcPct val="100000"/>
              </a:lnSpc>
              <a:spcBef>
                <a:spcPts val="270"/>
              </a:spcBef>
            </a:pPr>
            <a:r>
              <a:rPr sz="2600" b="0" spc="-10" dirty="0">
                <a:solidFill>
                  <a:srgbClr val="231F20"/>
                </a:solidFill>
                <a:latin typeface="Whitney"/>
                <a:cs typeface="Whitney"/>
              </a:rPr>
              <a:t>Corresponde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 a la 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asistencia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alcanzada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 por los 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estudiantes</a:t>
            </a:r>
            <a:r>
              <a:rPr sz="26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que </a:t>
            </a:r>
            <a:r>
              <a:rPr sz="2600" b="0" spc="-56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asisten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a más de un 85% del 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total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de las jornadas </a:t>
            </a:r>
            <a:r>
              <a:rPr sz="2600" b="0" spc="-10" dirty="0">
                <a:solidFill>
                  <a:srgbClr val="231F20"/>
                </a:solidFill>
                <a:latin typeface="Whitney"/>
                <a:cs typeface="Whitney"/>
              </a:rPr>
              <a:t>escolares 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oficiales</a:t>
            </a:r>
            <a:r>
              <a:rPr sz="26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un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año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6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un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90%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26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menos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del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total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jornadas.</a:t>
            </a:r>
            <a:endParaRPr sz="2600">
              <a:latin typeface="Whitney"/>
              <a:cs typeface="Whitne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2499" y="3994283"/>
            <a:ext cx="8726805" cy="168719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370"/>
              </a:spcBef>
            </a:pPr>
            <a:r>
              <a:rPr sz="2650" b="1" i="1" spc="-25" dirty="0">
                <a:solidFill>
                  <a:srgbClr val="FBAE2B"/>
                </a:solidFill>
                <a:latin typeface="Whitney"/>
                <a:cs typeface="Whitney"/>
              </a:rPr>
              <a:t>Inasistencia</a:t>
            </a:r>
            <a:r>
              <a:rPr sz="2650" b="1" i="1" spc="-4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650" b="1" i="1" spc="-55" dirty="0">
                <a:solidFill>
                  <a:srgbClr val="FBAE2B"/>
                </a:solidFill>
                <a:latin typeface="Whitney"/>
                <a:cs typeface="Whitney"/>
              </a:rPr>
              <a:t>grave</a:t>
            </a:r>
            <a:endParaRPr sz="2650">
              <a:latin typeface="Whitney"/>
              <a:cs typeface="Whitney"/>
            </a:endParaRPr>
          </a:p>
          <a:p>
            <a:pPr marL="156210" marR="5080" algn="just">
              <a:lnSpc>
                <a:spcPct val="100000"/>
              </a:lnSpc>
              <a:spcBef>
                <a:spcPts val="270"/>
              </a:spcBef>
            </a:pPr>
            <a:r>
              <a:rPr sz="2600" b="0" spc="-10" dirty="0">
                <a:solidFill>
                  <a:srgbClr val="231F20"/>
                </a:solidFill>
                <a:latin typeface="Whitney"/>
                <a:cs typeface="Whitney"/>
              </a:rPr>
              <a:t>Corresponde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a la 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asistencia alcanzada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por los 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estudiantes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que </a:t>
            </a:r>
            <a:r>
              <a:rPr sz="2600" b="0" spc="-56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asisten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a solo un 85% o menos del 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total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de jornadas </a:t>
            </a:r>
            <a:r>
              <a:rPr sz="2600" b="0" spc="-10" dirty="0">
                <a:solidFill>
                  <a:srgbClr val="231F20"/>
                </a:solidFill>
                <a:latin typeface="Whitney"/>
                <a:cs typeface="Whitney"/>
              </a:rPr>
              <a:t>escolares </a:t>
            </a:r>
            <a:r>
              <a:rPr sz="2600" b="0" spc="-56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oficiales</a:t>
            </a:r>
            <a:r>
              <a:rPr sz="2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600" b="0" dirty="0">
                <a:solidFill>
                  <a:srgbClr val="231F20"/>
                </a:solidFill>
                <a:latin typeface="Whitney"/>
                <a:cs typeface="Whitney"/>
              </a:rPr>
              <a:t>de un </a:t>
            </a:r>
            <a:r>
              <a:rPr sz="2600" b="0" spc="-10" dirty="0">
                <a:solidFill>
                  <a:srgbClr val="231F20"/>
                </a:solidFill>
                <a:latin typeface="Whitney"/>
                <a:cs typeface="Whitney"/>
              </a:rPr>
              <a:t>año.</a:t>
            </a:r>
            <a:endParaRPr sz="26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40075"/>
            <a:ext cx="4251325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79375">
              <a:lnSpc>
                <a:spcPts val="3400"/>
              </a:lnSpc>
            </a:pPr>
            <a:r>
              <a:rPr sz="3000" spc="-10" dirty="0"/>
              <a:t>AUSENTISMO</a:t>
            </a:r>
            <a:r>
              <a:rPr sz="3000" spc="-25" dirty="0"/>
              <a:t> </a:t>
            </a:r>
            <a:r>
              <a:rPr sz="3000" spc="-15" dirty="0"/>
              <a:t>CRÓNICO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24499" y="1997969"/>
            <a:ext cx="8188325" cy="2494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0" spc="-25" dirty="0">
                <a:solidFill>
                  <a:srgbClr val="231F20"/>
                </a:solidFill>
                <a:latin typeface="Whitney"/>
                <a:cs typeface="Whitney"/>
              </a:rPr>
              <a:t>Faltar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clases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un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10%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más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año.</a:t>
            </a:r>
            <a:endParaRPr sz="2700">
              <a:latin typeface="Whitney"/>
              <a:cs typeface="Whitney"/>
            </a:endParaRPr>
          </a:p>
          <a:p>
            <a:pPr>
              <a:lnSpc>
                <a:spcPct val="100000"/>
              </a:lnSpc>
            </a:pPr>
            <a:endParaRPr sz="310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00">
              <a:latin typeface="Whitney"/>
              <a:cs typeface="Whitney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Así,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entran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este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grupo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estudiantes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presentan:</a:t>
            </a:r>
            <a:endParaRPr sz="270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00">
              <a:latin typeface="Whitney"/>
              <a:cs typeface="Whitney"/>
            </a:endParaRPr>
          </a:p>
          <a:p>
            <a:pPr marL="309880">
              <a:lnSpc>
                <a:spcPct val="100000"/>
              </a:lnSpc>
            </a:pP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INASISTENCIA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15" dirty="0">
                <a:solidFill>
                  <a:srgbClr val="231F20"/>
                </a:solidFill>
                <a:latin typeface="Whitney"/>
                <a:cs typeface="Whitney"/>
              </a:rPr>
              <a:t>REITERADA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E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INASISTENCIA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45" dirty="0">
                <a:solidFill>
                  <a:srgbClr val="231F20"/>
                </a:solidFill>
                <a:latin typeface="Whitney"/>
                <a:cs typeface="Whitney"/>
              </a:rPr>
              <a:t>GRAVE</a:t>
            </a:r>
            <a:endParaRPr sz="27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1634</Words>
  <Application>Microsoft Office PowerPoint</Application>
  <PresentationFormat>Personalizado</PresentationFormat>
  <Paragraphs>164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3" baseType="lpstr">
      <vt:lpstr>Arial</vt:lpstr>
      <vt:lpstr>Calibri</vt:lpstr>
      <vt:lpstr>Sailec</vt:lpstr>
      <vt:lpstr>Times New Roman</vt:lpstr>
      <vt:lpstr>Whitney</vt:lpstr>
      <vt:lpstr>Office Theme</vt:lpstr>
      <vt:lpstr>Asistencia escolar</vt:lpstr>
      <vt:lpstr>¡LA ASISTENCIA DE NUESTROS  ESTUDIANTES SÍ IMPORTA!</vt:lpstr>
      <vt:lpstr>Cuestionarios Simce</vt:lpstr>
      <vt:lpstr>Presentación de PowerPoint</vt:lpstr>
      <vt:lpstr>¿Por qué nos importa la asistencia / participación de los estudiantes?</vt:lpstr>
      <vt:lpstr>¿Por qué nos importa la asistencia / participación de los estudiantes?</vt:lpstr>
      <vt:lpstr>¿CUÁNDO DEBEMOS CONSIDERAR QUE  EL AUSENTISMO ES PREOCUPANTE?</vt:lpstr>
      <vt:lpstr>Inasistencia reiterada Corresponde a la asistencia alcanzada por los estudiantes que  asisten a más de un 85% del total de las jornadas escolares  oficiales de un año y a un 90% o menos del total de jornadas.</vt:lpstr>
      <vt:lpstr>AUSENTISMO CRÓNICO</vt:lpstr>
      <vt:lpstr>CONSECUENCIAS DEL AUSENTISMO CRÓNICO</vt:lpstr>
      <vt:lpstr>CONSECUENCIAS DEL AUSENTISMO CRÓNICO</vt:lpstr>
      <vt:lpstr>CONSECUENCIAS DEL AUSENTISMO CRÓNICO</vt:lpstr>
      <vt:lpstr>CONSECUENCIAS DEL AUSENTISMO CRÓNICO</vt:lpstr>
      <vt:lpstr>CONSECUENCIAS DEL AUSENTISMO CRÓNICO</vt:lpstr>
      <vt:lpstr>CONSECUENCIAS DEL AUSENTISMO CRÓNICO</vt:lpstr>
      <vt:lpstr>Resumen colectivo</vt:lpstr>
      <vt:lpstr>¿QUIÉN DEBE OCUPARSE DE</vt:lpstr>
      <vt:lpstr>Presentación de PowerPoint</vt:lpstr>
      <vt:lpstr>¿Cómo podemos promover la asistencia desde nuestro</vt:lpstr>
      <vt:lpstr>Caso para discusión</vt:lpstr>
      <vt:lpstr>ANALIZAR</vt:lpstr>
      <vt:lpstr>¿Por qué crees que la estrategia no permitió promover</vt:lpstr>
      <vt:lpstr>¿Crees que la estrategia mejoraría su impacto si el</vt:lpstr>
      <vt:lpstr>¿Qué tipo de estrategia creen que podría ser más</vt:lpstr>
      <vt:lpstr>Presentación de PowerPoint</vt:lpstr>
      <vt:lpstr>Resumen de lo que hemos reflexionado hoy</vt:lpstr>
      <vt:lpstr>Asistencia escolar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Asistencia escolar</dc:title>
  <dc:creator>Ana  Garcia Pereira</dc:creator>
  <cp:lastModifiedBy>Ana  Garcia Pereira</cp:lastModifiedBy>
  <cp:revision>3</cp:revision>
  <dcterms:created xsi:type="dcterms:W3CDTF">2021-07-28T15:08:02Z</dcterms:created>
  <dcterms:modified xsi:type="dcterms:W3CDTF">2023-05-29T19:46:53Z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2021-06-03T00:00:00Z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2021-07-28T00:00:00Z</vt:filetime>
  </property>
</Properties>
</file>