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1" r:id="rId14"/>
    <p:sldId id="290" r:id="rId15"/>
    <p:sldId id="292" r:id="rId16"/>
    <p:sldId id="293" r:id="rId17"/>
    <p:sldId id="295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2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1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1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4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7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2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3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7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8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7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663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23-10-2014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7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Conformación del Territorio 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r>
              <a:rPr lang="es-ES" sz="2400" dirty="0" smtClean="0">
                <a:solidFill>
                  <a:srgbClr val="030CBD"/>
                </a:solidFill>
                <a:effectLst/>
              </a:rPr>
              <a:t>durante el siglo XIX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484153" y="2469407"/>
            <a:ext cx="2904271" cy="2831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08104" y="2636909"/>
            <a:ext cx="2808312" cy="2520283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Nuestro país, una vez finalizado el proceso de independencia, debió enfrentar diversas situaciones que permitieron conformar nuestro territorio. </a:t>
            </a:r>
            <a:endParaRPr lang="es-CL" sz="1400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772816"/>
            <a:ext cx="4916451" cy="392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Conformación del Territorio 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r>
              <a:rPr lang="es-ES" sz="2400" dirty="0" smtClean="0">
                <a:solidFill>
                  <a:srgbClr val="030CBD"/>
                </a:solidFill>
                <a:effectLst/>
              </a:rPr>
              <a:t>durante el siglo XIX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10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2204864"/>
            <a:ext cx="3168352" cy="43204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0112" y="2420888"/>
            <a:ext cx="3168352" cy="385186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En 1879 se inició uno de los conflictos bélicos más importantes protagonizados por Chile.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Bolivia, violando el Tratado de 1874, por el que se comprometió a no subir los impuestos a las empresas chilenas, ordenó para el día 14 de febrero el remate de la Compañía de Salitres y Ferrocarriles de Antofagasta.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580112" y="1313688"/>
            <a:ext cx="3024336" cy="747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582288" y="1313688"/>
            <a:ext cx="3022159" cy="747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Guerra del Pacífico</a:t>
            </a:r>
            <a:endParaRPr lang="es-CL" sz="1700" b="1" dirty="0">
              <a:solidFill>
                <a:prstClr val="black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0" y="1412549"/>
            <a:ext cx="4248472" cy="49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Conformación del Territorio 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r>
              <a:rPr lang="es-ES" sz="2400" dirty="0" smtClean="0">
                <a:solidFill>
                  <a:srgbClr val="030CBD"/>
                </a:solidFill>
                <a:effectLst/>
              </a:rPr>
              <a:t>durante el siglo XIX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11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860032" y="2204864"/>
            <a:ext cx="3888432" cy="43204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04049" y="2817492"/>
            <a:ext cx="3600398" cy="305978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El mismo día 14 de febrero de 1879,  tropas chilenas, al mando del coronel Emilio Sotomayor, desembarcaron en Antofagasta, y sin disparar un solo tiro, ocuparon la zona.  Fueron  recibidos con júbilo por la población chilena, que representaban el </a:t>
            </a:r>
            <a:r>
              <a:rPr lang="es-ES" sz="1400" b="1" dirty="0" smtClean="0"/>
              <a:t>90% de los habitantes de Antofagasta. 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4860032" y="1313688"/>
            <a:ext cx="3744416" cy="747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004048" y="1385696"/>
            <a:ext cx="3600399" cy="6031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Guerra del Pacífico</a:t>
            </a:r>
            <a:endParaRPr lang="es-CL" sz="17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D:\Ximena Perez\Desktop\CEL\CHRISTIAN OLIVARES\ilustraciones octubre 2014\H06205ICO TOMA ANTOFAGA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7076"/>
            <a:ext cx="3782538" cy="514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9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Conformación del Territorio 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r>
              <a:rPr lang="es-ES" sz="2400" dirty="0" smtClean="0">
                <a:solidFill>
                  <a:srgbClr val="030CBD"/>
                </a:solidFill>
                <a:effectLst/>
              </a:rPr>
              <a:t>durante el siglo XIX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12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2204864"/>
            <a:ext cx="3168352" cy="43204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0112" y="2457452"/>
            <a:ext cx="3168352" cy="385186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300" b="1" dirty="0" smtClean="0"/>
              <a:t>Perú que había firmado un Tratado secreto de Alianza con Bolivia, se vio obligado a entrar en el conflicto.</a:t>
            </a:r>
          </a:p>
          <a:p>
            <a:pPr algn="ctr">
              <a:lnSpc>
                <a:spcPct val="150000"/>
              </a:lnSpc>
            </a:pPr>
            <a:r>
              <a:rPr lang="es-ES" sz="1300" b="1" dirty="0" smtClean="0"/>
              <a:t>Se inició la campaña marítima. Las partes en conflicto buscaban dominar el océano </a:t>
            </a:r>
          </a:p>
          <a:p>
            <a:pPr algn="ctr">
              <a:lnSpc>
                <a:spcPct val="150000"/>
              </a:lnSpc>
            </a:pPr>
            <a:r>
              <a:rPr lang="es-ES" sz="1300" b="1" dirty="0" smtClean="0"/>
              <a:t>y las costas de la región.</a:t>
            </a:r>
          </a:p>
          <a:p>
            <a:pPr algn="ctr">
              <a:lnSpc>
                <a:spcPct val="150000"/>
              </a:lnSpc>
            </a:pPr>
            <a:r>
              <a:rPr lang="es-ES" sz="1300" b="1" dirty="0" smtClean="0"/>
              <a:t>Perú destacaba por sus acorazados “Huáscar” e ”Independencia” y Chile por sus blindados “Cochrane” y “Blanco Encalada”.</a:t>
            </a:r>
            <a:endParaRPr lang="es-CL" sz="13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580112" y="1313688"/>
            <a:ext cx="3024336" cy="747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582288" y="1313688"/>
            <a:ext cx="3022159" cy="747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Guerra del Pacífico</a:t>
            </a:r>
            <a:endParaRPr lang="es-CL" sz="1700" b="1" dirty="0">
              <a:solidFill>
                <a:prstClr val="black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65" y="2303688"/>
            <a:ext cx="4836872" cy="357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Conformación del Territorio 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r>
              <a:rPr lang="es-ES" sz="2400" dirty="0" smtClean="0">
                <a:solidFill>
                  <a:srgbClr val="030CBD"/>
                </a:solidFill>
                <a:effectLst/>
              </a:rPr>
              <a:t>durante el siglo XIX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13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292080" y="2229581"/>
            <a:ext cx="2987714" cy="38637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64088" y="2468180"/>
            <a:ext cx="2883436" cy="333708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300" b="1" dirty="0" smtClean="0"/>
              <a:t>La guerra duró 5 años. Las partes en conflicto se enfrentaron en un extenso territorio: en el mar, el desierto de Atacama, la pampa de la provincia de  Tarapacá, las montañas y la misma sierra del Perú. </a:t>
            </a:r>
          </a:p>
          <a:p>
            <a:pPr algn="ctr">
              <a:lnSpc>
                <a:spcPct val="150000"/>
              </a:lnSpc>
            </a:pPr>
            <a:r>
              <a:rPr lang="es-ES" sz="1300" b="1" dirty="0" smtClean="0"/>
              <a:t>Los tres países mostraron  actos de heroísmo y sacrificio.</a:t>
            </a:r>
            <a:endParaRPr lang="es-CL" sz="13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148064" y="1346560"/>
            <a:ext cx="3312368" cy="747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436096" y="1346560"/>
            <a:ext cx="2806136" cy="747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Guerra del Pacífico</a:t>
            </a:r>
            <a:endParaRPr lang="es-CL" sz="1700" b="1" dirty="0">
              <a:solidFill>
                <a:prstClr val="black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6560"/>
            <a:ext cx="3240360" cy="50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1" y="1844824"/>
            <a:ext cx="5686625" cy="434519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Conformación del Territorio 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r>
              <a:rPr lang="es-ES" sz="2400" dirty="0" smtClean="0">
                <a:solidFill>
                  <a:srgbClr val="030CBD"/>
                </a:solidFill>
                <a:effectLst/>
              </a:rPr>
              <a:t>durante el siglo XIX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14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228184" y="1988840"/>
            <a:ext cx="2664296" cy="42011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28184" y="2276872"/>
            <a:ext cx="2664296" cy="36724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300" b="1" dirty="0" smtClean="0"/>
              <a:t>En este episodio de la guerra, la tripulación de la “Esmeralda”, liderada por Arturo Prat, enfrentó al “Huáscar”, sin rendirse. </a:t>
            </a:r>
          </a:p>
          <a:p>
            <a:pPr algn="ctr">
              <a:lnSpc>
                <a:spcPct val="150000"/>
              </a:lnSpc>
            </a:pPr>
            <a:r>
              <a:rPr lang="es-ES" sz="1300" b="1" dirty="0" smtClean="0"/>
              <a:t>El heroísmo mostrado influyó en el ánimo de la población chilena. Muchos hombres y </a:t>
            </a:r>
            <a:r>
              <a:rPr lang="es-ES" sz="1300" b="1" dirty="0"/>
              <a:t>m</a:t>
            </a:r>
            <a:r>
              <a:rPr lang="es-ES" sz="1300" b="1" dirty="0" smtClean="0"/>
              <a:t>ujeres,  queriendo imitar a los héroes, se enrolaron para participar en el conflicto. </a:t>
            </a:r>
            <a:endParaRPr lang="es-CL" sz="13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940152" y="1196752"/>
            <a:ext cx="3024336" cy="747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942328" y="1196752"/>
            <a:ext cx="3022159" cy="747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Combate Naval de Iquique</a:t>
            </a:r>
            <a:endParaRPr lang="es-CL" sz="17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Conformación del Territorio 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r>
              <a:rPr lang="es-ES" sz="2400" dirty="0" smtClean="0">
                <a:solidFill>
                  <a:srgbClr val="030CBD"/>
                </a:solidFill>
                <a:effectLst/>
              </a:rPr>
              <a:t>durante el siglo XIX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15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796136" y="2229581"/>
            <a:ext cx="2734128" cy="38637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868144" y="2492896"/>
            <a:ext cx="2592288" cy="338437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300" b="1" dirty="0" smtClean="0"/>
              <a:t>El 7 de junio de 1880, los regimientos 3º y 4º de Línea, realizaron la hazaña de apoderarse de las fortificaciones peruanas </a:t>
            </a:r>
            <a:r>
              <a:rPr lang="es-ES" sz="1300" b="1" dirty="0" smtClean="0"/>
              <a:t>del morro de </a:t>
            </a:r>
            <a:r>
              <a:rPr lang="es-ES" sz="1300" b="1" dirty="0" smtClean="0"/>
              <a:t>Arica. A pesar de la heroica resistencia peruana, en  55 minutos las tropas chilenas tomaron el morro.</a:t>
            </a:r>
            <a:endParaRPr lang="es-CL" sz="13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652120" y="1346560"/>
            <a:ext cx="3024336" cy="747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796136" y="1346560"/>
            <a:ext cx="2734128" cy="747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Toma del Morro de Arica</a:t>
            </a:r>
            <a:endParaRPr lang="es-CL" sz="1700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D:\Ximena Perez\Desktop\CEL\CHRISTIAN OLIVARES\ilustraciones octubre 2014\H06205ICO TOMA MORRO A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44" y="1326728"/>
            <a:ext cx="360172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7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Conformación </a:t>
            </a:r>
            <a:r>
              <a:rPr lang="es-ES" sz="2400" dirty="0" smtClean="0">
                <a:solidFill>
                  <a:srgbClr val="030CBD"/>
                </a:solidFill>
                <a:effectLst/>
              </a:rPr>
              <a:t>del Territorio 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r>
              <a:rPr lang="es-ES" sz="2400" dirty="0" smtClean="0">
                <a:solidFill>
                  <a:srgbClr val="030CBD"/>
                </a:solidFill>
                <a:effectLst/>
              </a:rPr>
              <a:t>durante el siglo </a:t>
            </a:r>
            <a:r>
              <a:rPr lang="es-ES" sz="2400" dirty="0" smtClean="0">
                <a:solidFill>
                  <a:srgbClr val="030CBD"/>
                </a:solidFill>
                <a:effectLst/>
              </a:rPr>
              <a:t>XIX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16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292080" y="2204864"/>
            <a:ext cx="3312368" cy="43204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38273" y="2636912"/>
            <a:ext cx="3022159" cy="345638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200" b="1" dirty="0" smtClean="0"/>
              <a:t>En la última fase de la guerra del Pacífico, cuando escasas tropas chilenas ocupaban el territorio peruano y mientras se intentaba llegar a un acuerdo de paz, se produjo un heroico combate.</a:t>
            </a:r>
          </a:p>
          <a:p>
            <a:pPr algn="ctr">
              <a:lnSpc>
                <a:spcPct val="150000"/>
              </a:lnSpc>
            </a:pPr>
            <a:r>
              <a:rPr lang="es-ES" sz="1200" b="1" dirty="0" smtClean="0"/>
              <a:t>Los días 9 y 10 de Julio, </a:t>
            </a:r>
          </a:p>
          <a:p>
            <a:pPr algn="ctr">
              <a:lnSpc>
                <a:spcPct val="150000"/>
              </a:lnSpc>
            </a:pPr>
            <a:r>
              <a:rPr lang="es-ES" sz="1200" b="1" dirty="0" smtClean="0"/>
              <a:t>77 soldados chilenos al mando de Ignacio Carrera Pinto, resistieron sin rendirse ante casi 2.500 peruanos. Todos murieron defendiendo la bandera.</a:t>
            </a:r>
            <a:endParaRPr lang="es-CL" sz="13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220072" y="1346560"/>
            <a:ext cx="3384376" cy="747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438273" y="1346560"/>
            <a:ext cx="3022159" cy="747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Combate de La Concepción</a:t>
            </a:r>
            <a:endParaRPr lang="es-CL" sz="1700" b="1" dirty="0">
              <a:solidFill>
                <a:prstClr val="black"/>
              </a:solidFill>
            </a:endParaRPr>
          </a:p>
        </p:txBody>
      </p:sp>
      <p:pic>
        <p:nvPicPr>
          <p:cNvPr id="4098" name="Picture 2" descr="D:\Ximena Perez\Desktop\CEL\CHRISTIAN OLIVARES\ilustraciones octubre 2014\H06205ICO BATALLA DE LA CONCEP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3717240" cy="503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Conformación del Territorio 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r>
              <a:rPr lang="es-ES" sz="2400" dirty="0" smtClean="0">
                <a:solidFill>
                  <a:srgbClr val="030CBD"/>
                </a:solidFill>
                <a:effectLst/>
              </a:rPr>
              <a:t>durante el siglo XIX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17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220072" y="2229581"/>
            <a:ext cx="3416062" cy="43204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364088" y="1346560"/>
            <a:ext cx="3024336" cy="747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652119" y="1346560"/>
            <a:ext cx="2592289" cy="747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Incorporación de la Isla de Pascua</a:t>
            </a:r>
            <a:endParaRPr lang="es-CL" sz="1700" b="1" dirty="0">
              <a:solidFill>
                <a:prstClr val="black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292080" y="2420888"/>
            <a:ext cx="3240360" cy="396044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s-CL" sz="1200" b="1" dirty="0"/>
              <a:t>Durante el siglo XVIII </a:t>
            </a:r>
            <a:r>
              <a:rPr lang="es-CL" sz="1200" b="1" dirty="0" smtClean="0"/>
              <a:t>navegantes europeos dieron </a:t>
            </a:r>
            <a:r>
              <a:rPr lang="es-CL" sz="1200" b="1" dirty="0"/>
              <a:t>a conocer </a:t>
            </a:r>
            <a:endParaRPr lang="es-CL" sz="1200" b="1" dirty="0" smtClean="0"/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s-CL" sz="1200" b="1" dirty="0" smtClean="0"/>
              <a:t>Rapa </a:t>
            </a:r>
            <a:r>
              <a:rPr lang="es-CL" sz="1200" b="1" dirty="0" err="1"/>
              <a:t>Nui</a:t>
            </a:r>
            <a:r>
              <a:rPr lang="es-CL" sz="1200" b="1" dirty="0"/>
              <a:t> </a:t>
            </a:r>
            <a:r>
              <a:rPr lang="es-CL" sz="1200" b="1" smtClean="0"/>
              <a:t>al </a:t>
            </a:r>
            <a:r>
              <a:rPr lang="es-CL" sz="1200" b="1" smtClean="0"/>
              <a:t>mundo.</a:t>
            </a:r>
            <a:endParaRPr lang="es-CL" sz="1200" b="1" dirty="0" smtClean="0"/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s-CL" sz="1200" b="1" dirty="0" smtClean="0"/>
              <a:t>En el </a:t>
            </a:r>
            <a:r>
              <a:rPr lang="es-CL" sz="1200" b="1" dirty="0"/>
              <a:t>siglo XIX, una serie de expediciones esclavistas y la llegada de europeos inescrupulosos, </a:t>
            </a:r>
            <a:r>
              <a:rPr lang="es-CL" sz="1200" b="1" dirty="0" smtClean="0"/>
              <a:t>provocaron una terrible disminución de la </a:t>
            </a:r>
            <a:r>
              <a:rPr lang="es-CL" sz="1200" b="1" dirty="0"/>
              <a:t>población </a:t>
            </a:r>
            <a:r>
              <a:rPr lang="es-CL" sz="1200" b="1" dirty="0" smtClean="0"/>
              <a:t>de la isla.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s-CL" sz="1200" b="1" dirty="0" smtClean="0"/>
              <a:t>En </a:t>
            </a:r>
            <a:r>
              <a:rPr lang="es-CL" sz="1200" b="1" dirty="0"/>
              <a:t>1888 el marino chileno Policarpo Toro, tomó posesión oficial de la isla, incorporándola al territorio </a:t>
            </a:r>
            <a:r>
              <a:rPr lang="es-CL" sz="1200" b="1" dirty="0" smtClean="0"/>
              <a:t>chileno. </a:t>
            </a:r>
            <a:endParaRPr lang="es-CL" sz="1200" b="1" dirty="0">
              <a:solidFill>
                <a:prstClr val="black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33384"/>
            <a:ext cx="3971906" cy="52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Conformación del Territorio 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r>
              <a:rPr lang="es-ES" sz="2400" dirty="0" smtClean="0">
                <a:solidFill>
                  <a:srgbClr val="030CBD"/>
                </a:solidFill>
                <a:effectLst/>
              </a:rPr>
              <a:t>durante el siglo XIX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2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220072" y="2132856"/>
            <a:ext cx="3312367" cy="39958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92081" y="2313436"/>
            <a:ext cx="3240359" cy="370785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En 1842, el Presidente Manuel Bulnes promulgó la ley que declaraba chilenas las guaneras ubicadas la sur de Mejillones. Con esto se reconocía como límite norte Mejillones, situado a los 23º de latitud sur.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Esto provocó el rechazo de Bolivia pues este país ocupaba dicho territorio.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796136" y="1313688"/>
            <a:ext cx="2232248" cy="6031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486330" y="1313688"/>
            <a:ext cx="2710334" cy="5311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Ley de 1842</a:t>
            </a:r>
            <a:endParaRPr lang="es-CL" sz="1700" b="1" dirty="0">
              <a:solidFill>
                <a:prstClr val="black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7" y="1606641"/>
            <a:ext cx="41206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Conformación del Territorio 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r>
              <a:rPr lang="es-ES" sz="2400" dirty="0" smtClean="0">
                <a:solidFill>
                  <a:srgbClr val="030CBD"/>
                </a:solidFill>
                <a:effectLst/>
              </a:rPr>
              <a:t>durante el siglo XIX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3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292081" y="2148841"/>
            <a:ext cx="3384376" cy="42680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64088" y="2204864"/>
            <a:ext cx="3240360" cy="414002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Con el propósito de ocupar la zona entre Valdivia y el seno de </a:t>
            </a:r>
            <a:r>
              <a:rPr lang="es-ES" sz="1400" b="1" dirty="0" err="1" smtClean="0"/>
              <a:t>Reloncaví</a:t>
            </a:r>
            <a:r>
              <a:rPr lang="es-ES" sz="1400" b="1" dirty="0" smtClean="0"/>
              <a:t>, que se encontraba despoblada, aislada y sin explotar, el presidente Bulnes dictó en 1845 la ley de Colonización.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Con esto se inició la instalación de inmigrantes alemanes en Valdivia y Llanquihue. Vicente Pérez Rosales estuvo a cargo de esta labor.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580112" y="1313688"/>
            <a:ext cx="2904271" cy="747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582289" y="1313688"/>
            <a:ext cx="2902094" cy="67515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Colonización Alemana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31" y="1309985"/>
            <a:ext cx="4163323" cy="510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Conformación del Territorio 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r>
              <a:rPr lang="es-ES" sz="2400" dirty="0" smtClean="0">
                <a:solidFill>
                  <a:srgbClr val="030CBD"/>
                </a:solidFill>
                <a:effectLst/>
              </a:rPr>
              <a:t>durante el siglo XIX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4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788025" y="2060848"/>
            <a:ext cx="3672408" cy="43924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0032" y="2276873"/>
            <a:ext cx="3528392" cy="385186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Los derechos de Chile sobre el extremo sur se remontan a la época de la Conquista, pero los intentos de colonización habían fracasado.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Desde comienzos del siglo XIX diversas acciones de potencias europeas amenazaban nuestra soberanía de la zona. Ante esto, el Presidente Bulnes encargó la toma de posesión del Estrecho de Magallanes.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4499992" y="1313688"/>
            <a:ext cx="4104456" cy="6031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572000" y="1340768"/>
            <a:ext cx="4032448" cy="57606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Ocupación del Estrecho de Magallanes</a:t>
            </a:r>
            <a:endParaRPr lang="es-CL" sz="17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55391"/>
            <a:ext cx="3695260" cy="50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9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2" y="2549798"/>
            <a:ext cx="5039461" cy="307175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Conformación del Territorio 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r>
              <a:rPr lang="es-ES" sz="2400" dirty="0" smtClean="0">
                <a:solidFill>
                  <a:srgbClr val="030CBD"/>
                </a:solidFill>
                <a:effectLst/>
              </a:rPr>
              <a:t>durante el siglo XIX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5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80112" y="2204864"/>
            <a:ext cx="3168352" cy="4176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0112" y="2348880"/>
            <a:ext cx="3168352" cy="385186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En Chiloé se construyó la goleta “Ancud”. En esta nave, bajo el mando del capitán </a:t>
            </a:r>
            <a:r>
              <a:rPr lang="es-ES" sz="1400" b="1" dirty="0" smtClean="0"/>
              <a:t>Juan </a:t>
            </a:r>
            <a:r>
              <a:rPr lang="es-ES" sz="1400" b="1" dirty="0" smtClean="0"/>
              <a:t>Williams, se realizó misión de ocupar el Estrecho. 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Luego de un accidentado viaje, el 21 de septiembre de 1843 se realizó el acto simbólico de ocupación del Estrecho, lo que marca el inicio de su colonización.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580112" y="1313688"/>
            <a:ext cx="3024336" cy="747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582288" y="1313688"/>
            <a:ext cx="3022159" cy="747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Ocupación del Estrecho de Magallanes</a:t>
            </a:r>
            <a:endParaRPr lang="es-CL" sz="17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Conformación del Territorio 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r>
              <a:rPr lang="es-ES" sz="2400" dirty="0" smtClean="0">
                <a:solidFill>
                  <a:srgbClr val="030CBD"/>
                </a:solidFill>
                <a:effectLst/>
              </a:rPr>
              <a:t>durante el siglo XIX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6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564904"/>
            <a:ext cx="3024335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2924945"/>
            <a:ext cx="3024335" cy="252027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El año 1865, Chile </a:t>
            </a:r>
            <a:r>
              <a:rPr lang="es-ES" sz="1400" b="1" dirty="0" smtClean="0"/>
              <a:t>a raíz de su apoyo </a:t>
            </a:r>
            <a:r>
              <a:rPr lang="es-ES" sz="1400" b="1" dirty="0" smtClean="0"/>
              <a:t>al Perú, se enfrentó </a:t>
            </a:r>
            <a:r>
              <a:rPr lang="es-ES" sz="1400" b="1" dirty="0" smtClean="0"/>
              <a:t>con España </a:t>
            </a:r>
            <a:r>
              <a:rPr lang="es-ES" sz="1400" b="1" dirty="0" smtClean="0"/>
              <a:t>en una guerra .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En este contexto, la armada española bloqueó los puertos chilenos.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467544" y="1457704"/>
            <a:ext cx="3024336" cy="747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69720" y="1457704"/>
            <a:ext cx="3022159" cy="747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La Guerra contra España 1865</a:t>
            </a:r>
            <a:endParaRPr lang="es-CL" sz="1700" b="1" dirty="0">
              <a:solidFill>
                <a:prstClr val="black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17" y="2774158"/>
            <a:ext cx="4824536" cy="303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r>
              <a:rPr lang="es-ES" sz="2400" dirty="0" smtClean="0">
                <a:solidFill>
                  <a:srgbClr val="030CBD"/>
                </a:solidFill>
                <a:effectLst/>
              </a:rPr>
              <a:t>Conformación del Territorio 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r>
              <a:rPr lang="es-ES" sz="2400" dirty="0" smtClean="0">
                <a:solidFill>
                  <a:srgbClr val="030CBD"/>
                </a:solidFill>
                <a:effectLst/>
              </a:rPr>
              <a:t>durante el siglo XIX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7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204864"/>
            <a:ext cx="3456384" cy="4176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2636912"/>
            <a:ext cx="3384376" cy="331236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250" b="1" dirty="0" smtClean="0"/>
              <a:t>La única nave chilena era la </a:t>
            </a:r>
            <a:r>
              <a:rPr lang="es-ES" sz="1250" b="1" dirty="0" smtClean="0"/>
              <a:t>corbeta “Esmeralda”, la que bajo el mando de Juan Williams Rebolledo y el apoyo de una joven y heroica tripulación, hizo frente a la poderosa flota hispana.</a:t>
            </a:r>
          </a:p>
          <a:p>
            <a:pPr algn="ctr">
              <a:lnSpc>
                <a:spcPct val="150000"/>
              </a:lnSpc>
            </a:pPr>
            <a:r>
              <a:rPr lang="es-ES" sz="1250" b="1" dirty="0" smtClean="0"/>
              <a:t>En el combate de Papudo capturaron a la “Covadonga” .</a:t>
            </a:r>
          </a:p>
          <a:p>
            <a:pPr algn="ctr">
              <a:lnSpc>
                <a:spcPct val="150000"/>
              </a:lnSpc>
            </a:pPr>
            <a:r>
              <a:rPr lang="es-ES" sz="1250" b="1" dirty="0" smtClean="0"/>
              <a:t>Luego </a:t>
            </a:r>
            <a:r>
              <a:rPr lang="es-ES" sz="1250" b="1" dirty="0" smtClean="0"/>
              <a:t>flota española bombardeó Valparaíso y </a:t>
            </a:r>
            <a:r>
              <a:rPr lang="es-ES" sz="1250" b="1" dirty="0" smtClean="0"/>
              <a:t>se </a:t>
            </a:r>
            <a:r>
              <a:rPr lang="es-ES" sz="1250" b="1" dirty="0" smtClean="0"/>
              <a:t>retiró de las costas chilenas.</a:t>
            </a:r>
            <a:endParaRPr lang="es-CL" sz="125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467544" y="1313688"/>
            <a:ext cx="3024336" cy="747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69720" y="1313688"/>
            <a:ext cx="3022159" cy="747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La Guerra contra España 1865</a:t>
            </a:r>
            <a:endParaRPr lang="es-CL" sz="1700" b="1" dirty="0">
              <a:solidFill>
                <a:prstClr val="black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47" y="1556792"/>
            <a:ext cx="4273200" cy="47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Conformación del Territorio 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r>
              <a:rPr lang="es-ES" sz="2400" dirty="0" smtClean="0">
                <a:solidFill>
                  <a:srgbClr val="030CBD"/>
                </a:solidFill>
                <a:effectLst/>
              </a:rPr>
              <a:t>durante el siglo XIX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8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204864"/>
            <a:ext cx="3456384" cy="4176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2420888"/>
            <a:ext cx="3312368" cy="381642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250" b="1" dirty="0" smtClean="0"/>
              <a:t>En 1861, el francés </a:t>
            </a:r>
            <a:r>
              <a:rPr lang="es-ES" sz="1250" b="1" dirty="0" err="1" smtClean="0"/>
              <a:t>Orèlie</a:t>
            </a:r>
            <a:r>
              <a:rPr lang="es-ES" sz="1250" b="1" dirty="0" smtClean="0"/>
              <a:t> </a:t>
            </a:r>
            <a:r>
              <a:rPr lang="es-ES" sz="1250" b="1" dirty="0" err="1" smtClean="0"/>
              <a:t>Antoine</a:t>
            </a:r>
            <a:r>
              <a:rPr lang="es-ES" sz="1250" b="1" dirty="0" smtClean="0"/>
              <a:t> de </a:t>
            </a:r>
            <a:r>
              <a:rPr lang="es-ES" sz="1250" b="1" dirty="0" err="1" smtClean="0"/>
              <a:t>Tounens</a:t>
            </a:r>
            <a:r>
              <a:rPr lang="es-ES" sz="1250" b="1" dirty="0" smtClean="0"/>
              <a:t> se autoproclamó “rey de la Araucanía y la Patagonia”, y declaró </a:t>
            </a:r>
            <a:r>
              <a:rPr lang="es-ES" sz="1250" b="1" dirty="0" smtClean="0"/>
              <a:t>que su </a:t>
            </a:r>
            <a:r>
              <a:rPr lang="es-ES" sz="1250" b="1" dirty="0" smtClean="0"/>
              <a:t>territorio pasaba a ser un protectorado francés.</a:t>
            </a:r>
          </a:p>
          <a:p>
            <a:pPr algn="ctr">
              <a:lnSpc>
                <a:spcPct val="150000"/>
              </a:lnSpc>
            </a:pPr>
            <a:r>
              <a:rPr lang="es-ES" sz="1250" b="1" dirty="0" smtClean="0"/>
              <a:t>Ante esto Chile reaccionó apresándolo y enviándolo a Francia.</a:t>
            </a:r>
          </a:p>
          <a:p>
            <a:pPr algn="ctr">
              <a:lnSpc>
                <a:spcPct val="150000"/>
              </a:lnSpc>
            </a:pPr>
            <a:r>
              <a:rPr lang="es-ES" sz="1250" b="1" dirty="0" smtClean="0"/>
              <a:t>Este acontecimiento motivó a las autoridades chilenas para ocupar y pacificar la Araucanía. Esta misión fue confiada al coronel Cornelio Saavedra.</a:t>
            </a:r>
            <a:endParaRPr lang="es-CL" sz="125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467544" y="1313688"/>
            <a:ext cx="3024336" cy="747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69720" y="1313688"/>
            <a:ext cx="3022159" cy="747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Ocupación de la Araucanía</a:t>
            </a:r>
            <a:endParaRPr lang="es-CL" sz="1700" b="1" dirty="0">
              <a:solidFill>
                <a:prstClr val="black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78" y="2312876"/>
            <a:ext cx="457897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400" dirty="0" smtClean="0">
                <a:solidFill>
                  <a:srgbClr val="030CBD"/>
                </a:solidFill>
                <a:effectLst/>
              </a:rPr>
              <a:t>Conformación del Territorio </a:t>
            </a:r>
            <a:br>
              <a:rPr lang="es-ES" sz="2400" dirty="0" smtClean="0">
                <a:solidFill>
                  <a:srgbClr val="030CBD"/>
                </a:solidFill>
                <a:effectLst/>
              </a:rPr>
            </a:br>
            <a:r>
              <a:rPr lang="es-ES" sz="2400" dirty="0" smtClean="0">
                <a:solidFill>
                  <a:srgbClr val="030CBD"/>
                </a:solidFill>
                <a:effectLst/>
              </a:rPr>
              <a:t>durante el siglo XIX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332656"/>
            <a:ext cx="886948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9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67544" y="2204864"/>
            <a:ext cx="3456384" cy="4176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2492896"/>
            <a:ext cx="3384376" cy="36724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/>
              <a:t>Se inició un proceso lento y conflictivo, en el que el avance de las tropas chilenas</a:t>
            </a:r>
            <a:r>
              <a:rPr lang="es-ES" sz="1400" b="1" dirty="0"/>
              <a:t> </a:t>
            </a:r>
            <a:r>
              <a:rPr lang="es-ES" sz="1400" b="1" dirty="0" smtClean="0"/>
              <a:t>fue frenado por el rechazo de algunas comunidades mapuche dirigidas por el toqui </a:t>
            </a:r>
            <a:r>
              <a:rPr lang="es-ES" sz="1400" b="1" dirty="0" err="1" smtClean="0"/>
              <a:t>Quilapán</a:t>
            </a:r>
            <a:r>
              <a:rPr lang="es-ES" sz="1400" b="1" dirty="0" smtClean="0"/>
              <a:t>.</a:t>
            </a:r>
          </a:p>
          <a:p>
            <a:pPr algn="ctr">
              <a:lnSpc>
                <a:spcPct val="150000"/>
              </a:lnSpc>
            </a:pPr>
            <a:endParaRPr lang="es-ES" sz="1400" b="1" dirty="0" smtClean="0"/>
          </a:p>
          <a:p>
            <a:pPr algn="ctr">
              <a:lnSpc>
                <a:spcPct val="150000"/>
              </a:lnSpc>
            </a:pPr>
            <a:r>
              <a:rPr lang="es-ES" sz="1400" b="1" dirty="0" smtClean="0"/>
              <a:t>Finalmente el territorio fue incorporado y se inició la fundación de ciudades y poblados.</a:t>
            </a:r>
            <a:endParaRPr lang="es-CL" sz="1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467544" y="1313688"/>
            <a:ext cx="3024336" cy="747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69720" y="1313688"/>
            <a:ext cx="3022159" cy="747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" sz="1700" b="1" dirty="0" smtClean="0"/>
              <a:t>Ocupación de la Araucanía</a:t>
            </a:r>
            <a:endParaRPr lang="es-CL" sz="1700" b="1" dirty="0">
              <a:solidFill>
                <a:prstClr val="black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2636912"/>
            <a:ext cx="4506685" cy="317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1051</Words>
  <Application>Microsoft Office PowerPoint</Application>
  <PresentationFormat>Presentación en pantalla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Aspecto</vt:lpstr>
      <vt:lpstr>Conformación del Territorio  durante el siglo XIX </vt:lpstr>
      <vt:lpstr>Conformación del Territorio  durante el siglo XIX </vt:lpstr>
      <vt:lpstr>Conformación del Territorio  durante el siglo XIX </vt:lpstr>
      <vt:lpstr>Conformación del Territorio  durante el siglo XIX </vt:lpstr>
      <vt:lpstr>Conformación del Territorio  durante el siglo XIX </vt:lpstr>
      <vt:lpstr>Conformación del Territorio  durante el siglo XIX </vt:lpstr>
      <vt:lpstr> Conformación del Territorio  durante el siglo XIX </vt:lpstr>
      <vt:lpstr>Conformación del Territorio  durante el siglo XIX </vt:lpstr>
      <vt:lpstr>Conformación del Territorio  durante el siglo XIX </vt:lpstr>
      <vt:lpstr>Conformación del Territorio  durante el siglo XIX </vt:lpstr>
      <vt:lpstr>Conformación del Territorio  durante el siglo XIX </vt:lpstr>
      <vt:lpstr>Conformación del Territorio  durante el siglo XIX </vt:lpstr>
      <vt:lpstr>Conformación del Territorio  durante el siglo XIX </vt:lpstr>
      <vt:lpstr>Conformación del Territorio  durante el siglo XIX </vt:lpstr>
      <vt:lpstr>Conformación del Territorio  durante el siglo XIX </vt:lpstr>
      <vt:lpstr>Conformación del Territorio  durante el siglo XIX </vt:lpstr>
      <vt:lpstr>Conformación del Territorio  durante el siglo XIX 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Victoriosa</dc:title>
  <dc:creator>Christian Olivares</dc:creator>
  <cp:lastModifiedBy>Susan Quintana Galvez</cp:lastModifiedBy>
  <cp:revision>254</cp:revision>
  <dcterms:created xsi:type="dcterms:W3CDTF">2013-04-17T03:59:13Z</dcterms:created>
  <dcterms:modified xsi:type="dcterms:W3CDTF">2014-10-23T18:37:10Z</dcterms:modified>
</cp:coreProperties>
</file>