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79" r:id="rId4"/>
    <p:sldId id="281" r:id="rId5"/>
    <p:sldId id="282" r:id="rId6"/>
    <p:sldId id="283" r:id="rId7"/>
    <p:sldId id="284" r:id="rId8"/>
    <p:sldId id="286" r:id="rId9"/>
    <p:sldId id="287" r:id="rId10"/>
    <p:sldId id="292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Actitudes Cívicas en la vida diaria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299614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87624" y="1077926"/>
            <a:ext cx="7056784" cy="1198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03648" y="1124744"/>
            <a:ext cx="6624736" cy="10801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600" b="1" dirty="0" smtClean="0"/>
              <a:t>Las actitudes cívicas son muy importantes </a:t>
            </a:r>
            <a:r>
              <a:rPr lang="es-CL" sz="1600" b="1" dirty="0"/>
              <a:t>para </a:t>
            </a:r>
            <a:r>
              <a:rPr lang="es-CL" sz="1600" b="1" dirty="0" smtClean="0"/>
              <a:t>la vida en  sociedad. </a:t>
            </a:r>
            <a:endParaRPr lang="es-CL" sz="1600" b="1" dirty="0"/>
          </a:p>
        </p:txBody>
      </p:sp>
      <p:sp>
        <p:nvSpPr>
          <p:cNvPr id="7" name="6 Flecha derecha"/>
          <p:cNvSpPr/>
          <p:nvPr/>
        </p:nvSpPr>
        <p:spPr>
          <a:xfrm rot="5400000">
            <a:off x="4319972" y="4257092"/>
            <a:ext cx="280831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96" y="2364198"/>
            <a:ext cx="7016012" cy="40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10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24128" y="2420888"/>
            <a:ext cx="3024336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44692" y="1772816"/>
            <a:ext cx="5135419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97902" y="2708920"/>
            <a:ext cx="2876788" cy="257830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b="1" dirty="0"/>
              <a:t>Respetar </a:t>
            </a:r>
            <a:r>
              <a:rPr lang="es-CL" sz="1600" b="1" dirty="0" smtClean="0"/>
              <a:t>nuestro medioambiente</a:t>
            </a:r>
          </a:p>
          <a:p>
            <a:pPr algn="ctr"/>
            <a:endParaRPr lang="es-CL" sz="1600" b="1" dirty="0"/>
          </a:p>
          <a:p>
            <a:pPr algn="ctr">
              <a:lnSpc>
                <a:spcPct val="150000"/>
              </a:lnSpc>
            </a:pPr>
            <a:r>
              <a:rPr lang="es-CL" sz="1600" dirty="0"/>
              <a:t>U</a:t>
            </a:r>
            <a:r>
              <a:rPr lang="es-CL" sz="1600" dirty="0" smtClean="0"/>
              <a:t>sar </a:t>
            </a:r>
            <a:r>
              <a:rPr lang="es-CL" sz="1600" dirty="0" smtClean="0"/>
              <a:t>la </a:t>
            </a:r>
            <a:r>
              <a:rPr lang="es-CL" sz="1600" dirty="0"/>
              <a:t>energía de manera eficiente</a:t>
            </a:r>
            <a:endParaRPr lang="es-CL" sz="16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03408"/>
            <a:ext cx="5077188" cy="22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852936"/>
            <a:ext cx="2948796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0679" y="1772816"/>
            <a:ext cx="4905418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52120" y="3284984"/>
            <a:ext cx="2876788" cy="12241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b="1" dirty="0"/>
              <a:t>Respetar </a:t>
            </a:r>
            <a:r>
              <a:rPr lang="es-CL" sz="1600" b="1" dirty="0" smtClean="0"/>
              <a:t>nuestro patrimonio</a:t>
            </a:r>
          </a:p>
          <a:p>
            <a:pPr algn="ctr"/>
            <a:endParaRPr lang="es-CL" sz="16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8327"/>
            <a:ext cx="3591469" cy="42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652120" y="1772815"/>
            <a:ext cx="3024336" cy="4320341"/>
          </a:xfrm>
          <a:prstGeom prst="roundRect">
            <a:avLst>
              <a:gd name="adj" fmla="val 136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0679" y="1772816"/>
            <a:ext cx="4905418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24128" y="1772816"/>
            <a:ext cx="2948796" cy="424847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endParaRPr lang="es-CL" sz="1600" b="1" dirty="0"/>
          </a:p>
          <a:p>
            <a:pPr algn="ctr">
              <a:lnSpc>
                <a:spcPct val="150000"/>
              </a:lnSpc>
            </a:pPr>
            <a:r>
              <a:rPr lang="es-CL" sz="1600" b="1" dirty="0" smtClean="0"/>
              <a:t>Actuar </a:t>
            </a:r>
            <a:r>
              <a:rPr lang="es-CL" sz="1600" b="1" dirty="0"/>
              <a:t>con </a:t>
            </a:r>
            <a:r>
              <a:rPr lang="es-CL" sz="1600" b="1" dirty="0" smtClean="0"/>
              <a:t>honestidad</a:t>
            </a:r>
            <a:endParaRPr lang="es-CL" sz="1600" dirty="0"/>
          </a:p>
          <a:p>
            <a:pPr algn="ctr">
              <a:lnSpc>
                <a:spcPct val="150000"/>
              </a:lnSpc>
            </a:pPr>
            <a:r>
              <a:rPr lang="es-CL" sz="1600" dirty="0"/>
              <a:t>Mantener una conducta honesta en la vida cotidiana, en los juegos </a:t>
            </a:r>
            <a:endParaRPr lang="es-CL" sz="1600" dirty="0" smtClean="0"/>
          </a:p>
          <a:p>
            <a:pPr algn="ctr">
              <a:lnSpc>
                <a:spcPct val="150000"/>
              </a:lnSpc>
            </a:pPr>
            <a:r>
              <a:rPr lang="es-CL" sz="1600" dirty="0" smtClean="0"/>
              <a:t>y </a:t>
            </a:r>
            <a:r>
              <a:rPr lang="es-CL" sz="1600" dirty="0"/>
              <a:t>en el trabajo </a:t>
            </a:r>
            <a:r>
              <a:rPr lang="es-CL" sz="1600" dirty="0" smtClean="0"/>
              <a:t>escolar:  decir </a:t>
            </a:r>
            <a:r>
              <a:rPr lang="es-CL" sz="1600" dirty="0"/>
              <a:t>la verdad, </a:t>
            </a:r>
            <a:r>
              <a:rPr lang="es-CL" sz="1600" dirty="0" smtClean="0"/>
              <a:t>respetar </a:t>
            </a:r>
            <a:r>
              <a:rPr lang="es-CL" sz="1600" dirty="0"/>
              <a:t>las reglas </a:t>
            </a:r>
            <a:r>
              <a:rPr lang="es-CL" sz="1600" dirty="0" smtClean="0"/>
              <a:t>de </a:t>
            </a:r>
            <a:r>
              <a:rPr lang="es-CL" sz="1600" dirty="0"/>
              <a:t>los juegos sin hacer trampa, </a:t>
            </a:r>
            <a:r>
              <a:rPr lang="es-CL" sz="1600" dirty="0" smtClean="0"/>
              <a:t>evitar la </a:t>
            </a:r>
            <a:r>
              <a:rPr lang="es-CL" sz="1600" dirty="0" smtClean="0"/>
              <a:t>copia </a:t>
            </a:r>
            <a:r>
              <a:rPr lang="es-CL" sz="1600" dirty="0" smtClean="0"/>
              <a:t>y reconocer los errores.</a:t>
            </a:r>
            <a:endParaRPr lang="es-CL" sz="16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92" y="1916831"/>
            <a:ext cx="3620432" cy="41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1772816"/>
            <a:ext cx="3024336" cy="4464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44692" y="1772816"/>
            <a:ext cx="4991405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52120" y="2118400"/>
            <a:ext cx="2876788" cy="38308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b="1" dirty="0" smtClean="0"/>
              <a:t>Incluir, no discriminar</a:t>
            </a:r>
          </a:p>
          <a:p>
            <a:pPr algn="ctr"/>
            <a:endParaRPr lang="es-CL" sz="1600" b="1" dirty="0"/>
          </a:p>
          <a:p>
            <a:pPr algn="ctr">
              <a:lnSpc>
                <a:spcPct val="150000"/>
              </a:lnSpc>
            </a:pPr>
            <a:r>
              <a:rPr lang="es-CL" sz="1600" dirty="0"/>
              <a:t>Demostrar respeto por todas las </a:t>
            </a:r>
            <a:r>
              <a:rPr lang="es-CL" sz="1600" dirty="0" smtClean="0"/>
              <a:t>personas, </a:t>
            </a:r>
            <a:r>
              <a:rPr lang="es-CL" sz="1600" dirty="0"/>
              <a:t>sin discriminar por condiciones físicas, sociales, económicas, étnicas o culturales</a:t>
            </a:r>
            <a:r>
              <a:rPr lang="es-CL" sz="16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s-CL" sz="1600" dirty="0"/>
              <a:t>A</a:t>
            </a:r>
            <a:r>
              <a:rPr lang="es-CL" sz="1600" dirty="0" smtClean="0"/>
              <a:t>ctuar </a:t>
            </a:r>
            <a:r>
              <a:rPr lang="es-CL" sz="1600" dirty="0"/>
              <a:t>considerando la igualdad de </a:t>
            </a:r>
            <a:r>
              <a:rPr lang="es-CL" sz="1600" dirty="0" smtClean="0"/>
              <a:t>derechos.</a:t>
            </a:r>
            <a:endParaRPr lang="es-CL" sz="1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2" y="2262416"/>
            <a:ext cx="4701254" cy="33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200913"/>
            <a:ext cx="3024336" cy="3532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44692" y="1772816"/>
            <a:ext cx="4991405" cy="49685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52120" y="2636912"/>
            <a:ext cx="2876788" cy="27363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b="1" dirty="0"/>
              <a:t>C</a:t>
            </a:r>
            <a:r>
              <a:rPr lang="es-CL" sz="1600" b="1" dirty="0" smtClean="0"/>
              <a:t>ontribuir </a:t>
            </a:r>
            <a:r>
              <a:rPr lang="es-CL" sz="1600" b="1" dirty="0"/>
              <a:t>a la buena convivencia </a:t>
            </a:r>
            <a:endParaRPr lang="es-CL" sz="1600" b="1" dirty="0" smtClean="0"/>
          </a:p>
          <a:p>
            <a:pPr algn="ctr"/>
            <a:endParaRPr lang="es-CL" sz="1600" b="1" dirty="0"/>
          </a:p>
          <a:p>
            <a:pPr algn="ctr">
              <a:lnSpc>
                <a:spcPct val="150000"/>
              </a:lnSpc>
            </a:pPr>
            <a:r>
              <a:rPr lang="es-CL" sz="1600" dirty="0"/>
              <a:t>B</a:t>
            </a:r>
            <a:r>
              <a:rPr lang="es-CL" sz="1600" dirty="0" smtClean="0"/>
              <a:t>uscar </a:t>
            </a:r>
            <a:r>
              <a:rPr lang="es-CL" sz="1600" dirty="0"/>
              <a:t>soluciones pacíficas para resolver problemas, mostrar empatía con los </a:t>
            </a:r>
            <a:r>
              <a:rPr lang="es-CL" sz="1600" dirty="0" smtClean="0"/>
              <a:t>demás</a:t>
            </a:r>
            <a:r>
              <a:rPr lang="es-CL" sz="1600" dirty="0"/>
              <a:t>.</a:t>
            </a:r>
            <a:endParaRPr lang="es-CL" sz="16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1916832"/>
            <a:ext cx="3602287" cy="47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Cívicas en la vida 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299614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87624" y="1268760"/>
            <a:ext cx="7056784" cy="9724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59632" y="1268760"/>
            <a:ext cx="6871996" cy="9361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600" b="1" dirty="0" smtClean="0"/>
              <a:t>Estas actitudes </a:t>
            </a:r>
            <a:r>
              <a:rPr lang="es-CL" sz="1600" b="1" dirty="0" smtClean="0"/>
              <a:t>son necesarias ya todos vivimos en comunidad. </a:t>
            </a:r>
            <a:endParaRPr lang="es-CL" sz="1600" b="1" dirty="0"/>
          </a:p>
        </p:txBody>
      </p:sp>
      <p:sp>
        <p:nvSpPr>
          <p:cNvPr id="7" name="6 Flecha derecha"/>
          <p:cNvSpPr/>
          <p:nvPr/>
        </p:nvSpPr>
        <p:spPr>
          <a:xfrm rot="5400000">
            <a:off x="4319972" y="4257092"/>
            <a:ext cx="280831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96" y="2420888"/>
            <a:ext cx="7016012" cy="40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619672" y="2204864"/>
            <a:ext cx="6480720" cy="4104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475655" y="1268760"/>
            <a:ext cx="6696745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052736"/>
            <a:ext cx="6624736" cy="11436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b="1" dirty="0" smtClean="0"/>
              <a:t>Algunas conductas </a:t>
            </a:r>
            <a:r>
              <a:rPr lang="es-CL" sz="1600" b="1" dirty="0" smtClean="0"/>
              <a:t>que </a:t>
            </a:r>
            <a:r>
              <a:rPr lang="es-CL" sz="1600" b="1" dirty="0" smtClean="0"/>
              <a:t>podemos practicar</a:t>
            </a:r>
            <a:endParaRPr lang="es-CL" sz="16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907704" y="2636912"/>
            <a:ext cx="5976664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48806"/>
            <a:ext cx="5079742" cy="28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3" y="2132855"/>
            <a:ext cx="3168351" cy="4119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0679" y="2132856"/>
            <a:ext cx="4905418" cy="41198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80113" y="2132856"/>
            <a:ext cx="3168351" cy="396044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b="1" dirty="0" smtClean="0"/>
              <a:t>Escuchar la opinión de los demás</a:t>
            </a:r>
          </a:p>
          <a:p>
            <a:pPr algn="ctr"/>
            <a:endParaRPr lang="es-CL" sz="1600" b="1" dirty="0"/>
          </a:p>
          <a:p>
            <a:pPr algn="ctr"/>
            <a:r>
              <a:rPr lang="es-CL" sz="1600" dirty="0" smtClean="0"/>
              <a:t>Darle tiempo a los demás para que hablen.</a:t>
            </a:r>
          </a:p>
          <a:p>
            <a:pPr algn="ctr"/>
            <a:endParaRPr lang="es-CL" sz="1600" dirty="0" smtClean="0"/>
          </a:p>
          <a:p>
            <a:pPr algn="ctr"/>
            <a:r>
              <a:rPr lang="es-CL" sz="1600" dirty="0" smtClean="0"/>
              <a:t>Dejar hablar sin interrupciones innecesarias.</a:t>
            </a:r>
          </a:p>
          <a:p>
            <a:pPr algn="ctr"/>
            <a:r>
              <a:rPr lang="es-CL" sz="1600" dirty="0" smtClean="0"/>
              <a:t> </a:t>
            </a:r>
          </a:p>
          <a:p>
            <a:pPr algn="ctr"/>
            <a:r>
              <a:rPr lang="es-CL" sz="1600" dirty="0" smtClean="0"/>
              <a:t>Atender con respeto lo que los demás dicen. </a:t>
            </a:r>
            <a:endParaRPr lang="es-CL" sz="1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057464" y="1229863"/>
            <a:ext cx="3409553" cy="5642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888789" y="1151937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2000" b="1" dirty="0"/>
              <a:t>E</a:t>
            </a:r>
            <a:r>
              <a:rPr lang="es-CL" sz="2000" b="1" dirty="0" smtClean="0"/>
              <a:t>l </a:t>
            </a:r>
            <a:r>
              <a:rPr lang="es-CL" sz="2000" b="1" dirty="0"/>
              <a:t>respeto al otro </a:t>
            </a:r>
            <a:endParaRPr lang="es-CL" sz="2000" b="1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4608512" cy="31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780928"/>
            <a:ext cx="3024336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0679" y="1772816"/>
            <a:ext cx="4905418" cy="4608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52120" y="2996952"/>
            <a:ext cx="2876788" cy="10801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endParaRPr lang="es-CL" sz="1050" b="1" dirty="0"/>
          </a:p>
          <a:p>
            <a:pPr algn="ctr">
              <a:lnSpc>
                <a:spcPct val="150000"/>
              </a:lnSpc>
            </a:pPr>
            <a:r>
              <a:rPr lang="es-CL" sz="1600" dirty="0"/>
              <a:t>Respetar las pertenencias de los </a:t>
            </a:r>
            <a:r>
              <a:rPr lang="es-CL" sz="1600" dirty="0" smtClean="0"/>
              <a:t>demás. </a:t>
            </a:r>
            <a:endParaRPr lang="es-CL" sz="16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057463" y="1163707"/>
            <a:ext cx="3409553" cy="498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888789" y="1052737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2000" b="1" dirty="0"/>
              <a:t>E</a:t>
            </a:r>
            <a:r>
              <a:rPr lang="es-CL" sz="2000" b="1" dirty="0" smtClean="0"/>
              <a:t>l </a:t>
            </a:r>
            <a:r>
              <a:rPr lang="es-CL" sz="2000" b="1" dirty="0"/>
              <a:t>respeto al otro </a:t>
            </a:r>
            <a:endParaRPr lang="es-CL" sz="2000" b="1" dirty="0">
              <a:solidFill>
                <a:prstClr val="black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92" y="1840872"/>
            <a:ext cx="3570448" cy="44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924944"/>
            <a:ext cx="3024336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0679" y="1772816"/>
            <a:ext cx="4905418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52120" y="3140968"/>
            <a:ext cx="2876788" cy="100811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dirty="0"/>
              <a:t>Respetar </a:t>
            </a:r>
            <a:r>
              <a:rPr lang="es-CL" sz="1600" dirty="0" smtClean="0"/>
              <a:t>los acuerdos</a:t>
            </a:r>
          </a:p>
          <a:p>
            <a:pPr algn="ctr"/>
            <a:endParaRPr lang="es-CL" sz="1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057464" y="1130663"/>
            <a:ext cx="3409553" cy="498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888789" y="1052737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2000" b="1" dirty="0"/>
              <a:t>E</a:t>
            </a:r>
            <a:r>
              <a:rPr lang="es-CL" sz="2000" b="1" dirty="0" smtClean="0"/>
              <a:t>l </a:t>
            </a:r>
            <a:r>
              <a:rPr lang="es-CL" sz="2000" b="1" dirty="0"/>
              <a:t>respeto al otro </a:t>
            </a:r>
            <a:endParaRPr lang="es-CL" sz="2000" b="1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4600494" cy="35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614454" y="1988840"/>
            <a:ext cx="6197905" cy="9400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44692" y="3045836"/>
            <a:ext cx="8159756" cy="36235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057464" y="1130663"/>
            <a:ext cx="3409553" cy="498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888789" y="1052737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2000" b="1" dirty="0"/>
              <a:t>E</a:t>
            </a:r>
            <a:r>
              <a:rPr lang="es-CL" sz="2000" b="1" dirty="0" smtClean="0"/>
              <a:t>l </a:t>
            </a:r>
            <a:r>
              <a:rPr lang="es-CL" sz="2000" b="1" dirty="0"/>
              <a:t>respeto al otro </a:t>
            </a:r>
            <a:endParaRPr lang="es-CL" sz="2000" b="1" dirty="0">
              <a:solidFill>
                <a:prstClr val="black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3149474"/>
            <a:ext cx="2746398" cy="346676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3302906" cy="3346203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691680" y="2276872"/>
            <a:ext cx="6048672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600" dirty="0"/>
              <a:t>Respetar </a:t>
            </a:r>
            <a:r>
              <a:rPr lang="es-CL" sz="1600" dirty="0" smtClean="0"/>
              <a:t>a la autoridad y a quienes sirven a la comunidad</a:t>
            </a:r>
          </a:p>
          <a:p>
            <a:pPr algn="ctr"/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38901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1030964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996952"/>
            <a:ext cx="302433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0679" y="1772816"/>
            <a:ext cx="4905418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52120" y="2200913"/>
            <a:ext cx="2876788" cy="360435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b="1" dirty="0" smtClean="0"/>
              <a:t>Cuidar los espacios comunes</a:t>
            </a:r>
          </a:p>
          <a:p>
            <a:pPr algn="ctr"/>
            <a:endParaRPr lang="es-CL" sz="16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0913"/>
            <a:ext cx="4563548" cy="36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Actitudes </a:t>
            </a:r>
            <a:r>
              <a:rPr lang="es-ES" sz="2700" dirty="0">
                <a:solidFill>
                  <a:srgbClr val="030CBD"/>
                </a:solidFill>
                <a:effectLst/>
              </a:rPr>
              <a:t>Cívicas en la vida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diaria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1840873"/>
            <a:ext cx="3024336" cy="43964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0679" y="1772816"/>
            <a:ext cx="4905418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52120" y="2200913"/>
            <a:ext cx="2876788" cy="360435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CL" sz="1600" b="1" dirty="0"/>
              <a:t>Respetar </a:t>
            </a:r>
            <a:r>
              <a:rPr lang="es-CL" sz="1600" b="1" dirty="0" smtClean="0"/>
              <a:t>nuestro medioambiente</a:t>
            </a:r>
          </a:p>
          <a:p>
            <a:pPr algn="ctr"/>
            <a:endParaRPr lang="es-CL" sz="1600" b="1" dirty="0"/>
          </a:p>
          <a:p>
            <a:pPr algn="ctr">
              <a:lnSpc>
                <a:spcPct val="150000"/>
              </a:lnSpc>
            </a:pPr>
            <a:r>
              <a:rPr lang="es-CL" sz="1600" dirty="0"/>
              <a:t>C</a:t>
            </a:r>
            <a:r>
              <a:rPr lang="es-CL" sz="1600" dirty="0" smtClean="0"/>
              <a:t>uidar </a:t>
            </a:r>
            <a:r>
              <a:rPr lang="es-CL" sz="1600" dirty="0"/>
              <a:t>y valorar </a:t>
            </a:r>
            <a:r>
              <a:rPr lang="es-CL" sz="1600" dirty="0" smtClean="0"/>
              <a:t>el medioambiente, protegiendo los </a:t>
            </a:r>
            <a:r>
              <a:rPr lang="es-CL" sz="1600" dirty="0" smtClean="0"/>
              <a:t>lugares </a:t>
            </a:r>
            <a:r>
              <a:rPr lang="es-CL" sz="1600" dirty="0" smtClean="0"/>
              <a:t>y a las diversas especies animales y arbóreas que viven y se desarrollan ahí.</a:t>
            </a:r>
            <a:endParaRPr lang="es-CL" sz="16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3979831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329</Words>
  <Application>Microsoft Office PowerPoint</Application>
  <PresentationFormat>Presentación en pantalla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Aspecto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  <vt:lpstr>Actitudes Cívicas en la vida diaria 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Victoriosa</dc:title>
  <dc:creator>Christian Olivares</dc:creator>
  <cp:lastModifiedBy>Susan Quintana Galvez</cp:lastModifiedBy>
  <cp:revision>197</cp:revision>
  <dcterms:created xsi:type="dcterms:W3CDTF">2013-04-17T03:59:13Z</dcterms:created>
  <dcterms:modified xsi:type="dcterms:W3CDTF">2014-10-23T15:30:11Z</dcterms:modified>
</cp:coreProperties>
</file>