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68" r:id="rId3"/>
    <p:sldId id="265" r:id="rId4"/>
    <p:sldId id="263" r:id="rId5"/>
    <p:sldId id="256" r:id="rId6"/>
    <p:sldId id="269" r:id="rId7"/>
    <p:sldId id="271" r:id="rId8"/>
    <p:sldId id="257" r:id="rId9"/>
    <p:sldId id="258" r:id="rId10"/>
    <p:sldId id="272" r:id="rId11"/>
    <p:sldId id="275" r:id="rId12"/>
    <p:sldId id="274" r:id="rId13"/>
    <p:sldId id="259" r:id="rId14"/>
    <p:sldId id="276" r:id="rId15"/>
    <p:sldId id="260" r:id="rId16"/>
    <p:sldId id="261" r:id="rId17"/>
    <p:sldId id="262" r:id="rId18"/>
    <p:sldId id="267" r:id="rId19"/>
    <p:sldId id="277" r:id="rId20"/>
    <p:sldId id="264" r:id="rId21"/>
    <p:sldId id="278" r:id="rId22"/>
  </p:sldIdLst>
  <p:sldSz cx="9144000" cy="6858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A802-69D9-4E30-A0A0-CEDC6FCF6F3A}" type="datetimeFigureOut">
              <a:rPr lang="es-ES" smtClean="0"/>
              <a:t>14/08/2014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57F2B-11D0-4764-BD6F-828AE6743E3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7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24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392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68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54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732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76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788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7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927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923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37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1173-81C5-4CB4-A2A5-1DF3B9F80E0D}" type="datetimeFigureOut">
              <a:rPr lang="es-CL" smtClean="0"/>
              <a:t>14-08-2014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1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98275" y="-19533"/>
            <a:ext cx="6858000" cy="1636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3800" dirty="0" smtClean="0"/>
              <a:t> </a:t>
            </a:r>
            <a:endParaRPr lang="es-ES" sz="138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302028" y="2339009"/>
            <a:ext cx="6858000" cy="36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6600" dirty="0">
              <a:latin typeface="Blackadder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" y="15736"/>
            <a:ext cx="9123020" cy="68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55" y="3638443"/>
            <a:ext cx="1928071" cy="313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07" y="3944454"/>
            <a:ext cx="1917262" cy="282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015262" y="298765"/>
            <a:ext cx="5470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solidFill>
                  <a:schemeClr val="bg1"/>
                </a:solidFill>
              </a:rPr>
              <a:t>Retratos </a:t>
            </a:r>
          </a:p>
          <a:p>
            <a:pPr algn="ctr"/>
            <a:r>
              <a:rPr lang="es-ES_tradnl" sz="6000" b="1" dirty="0" smtClean="0">
                <a:solidFill>
                  <a:schemeClr val="bg1"/>
                </a:solidFill>
              </a:rPr>
              <a:t> Matisse y Derain</a:t>
            </a:r>
          </a:p>
          <a:p>
            <a:pPr algn="ctr"/>
            <a:r>
              <a:rPr lang="es-ES_tradnl" sz="4400" b="1" dirty="0" smtClean="0">
                <a:solidFill>
                  <a:schemeClr val="bg1"/>
                </a:solidFill>
              </a:rPr>
              <a:t>2° básico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110834"/>
            <a:ext cx="5627914" cy="61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41515" y="6351426"/>
            <a:ext cx="5627914" cy="430374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Odalisca y Butaca Rosa </a:t>
            </a:r>
            <a:r>
              <a:rPr lang="es-CL" dirty="0" smtClean="0">
                <a:solidFill>
                  <a:schemeClr val="bg1"/>
                </a:solidFill>
              </a:rPr>
              <a:t>de Henri Matisse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5400000">
            <a:off x="5275579" y="5617128"/>
            <a:ext cx="114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aintervalos.com </a:t>
            </a:r>
            <a:endParaRPr lang="es-CL" sz="800" dirty="0"/>
          </a:p>
        </p:txBody>
      </p:sp>
      <p:pic>
        <p:nvPicPr>
          <p:cNvPr id="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64332" r="39149" b="17834"/>
          <a:stretch/>
        </p:blipFill>
        <p:spPr bwMode="auto">
          <a:xfrm>
            <a:off x="6179212" y="4427125"/>
            <a:ext cx="1320335" cy="20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63574" r="56548" b="3102"/>
          <a:stretch/>
        </p:blipFill>
        <p:spPr bwMode="auto">
          <a:xfrm>
            <a:off x="6179212" y="2904973"/>
            <a:ext cx="1320335" cy="11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6094" r="77477" b="34603"/>
          <a:stretch/>
        </p:blipFill>
        <p:spPr bwMode="auto">
          <a:xfrm>
            <a:off x="7917872" y="4336474"/>
            <a:ext cx="938308" cy="216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84" y="2248022"/>
            <a:ext cx="1362679" cy="20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6135671" y="110834"/>
            <a:ext cx="2720508" cy="1828800"/>
          </a:xfrm>
          <a:prstGeom prst="wedgeEllipseCallout">
            <a:avLst>
              <a:gd name="adj1" fmla="val 32640"/>
              <a:gd name="adj2" fmla="val 65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335486" y="457201"/>
            <a:ext cx="2394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¿Los descubrieron?</a:t>
            </a:r>
          </a:p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¡Bravo!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854777" y="4090213"/>
            <a:ext cx="4324435" cy="6272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117272" y="4865748"/>
            <a:ext cx="3061940" cy="5688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11777" y="2015836"/>
            <a:ext cx="7675248" cy="24112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esusfelipe.es/imagenes_modernismo2/conversacion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5" y="147264"/>
            <a:ext cx="5638794" cy="61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25286" y="6422571"/>
            <a:ext cx="4637314" cy="34834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i="1" dirty="0" smtClean="0">
                <a:solidFill>
                  <a:schemeClr val="bg1"/>
                </a:solidFill>
              </a:rPr>
              <a:t>La conversación </a:t>
            </a:r>
            <a:r>
              <a:rPr lang="es-CL" dirty="0" smtClean="0">
                <a:solidFill>
                  <a:schemeClr val="bg1"/>
                </a:solidFill>
              </a:rPr>
              <a:t>de Henri Matisse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5921545" y="0"/>
            <a:ext cx="2720508" cy="1828800"/>
          </a:xfrm>
          <a:prstGeom prst="wedgeEllipseCallout">
            <a:avLst>
              <a:gd name="adj1" fmla="val 14324"/>
              <a:gd name="adj2" fmla="val 77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033067" y="284946"/>
            <a:ext cx="2497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¡Vamos a jugar con esta pintura!</a:t>
            </a:r>
          </a:p>
          <a:p>
            <a:pPr algn="ctr"/>
            <a:endParaRPr lang="es-ES_tradnl" sz="2800" dirty="0">
              <a:solidFill>
                <a:schemeClr val="bg1"/>
              </a:solidFill>
            </a:endParaRPr>
          </a:p>
          <a:p>
            <a:pPr algn="ctr"/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1" y="2240476"/>
            <a:ext cx="2789910" cy="45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3" b="48613"/>
          <a:stretch/>
        </p:blipFill>
        <p:spPr bwMode="auto">
          <a:xfrm>
            <a:off x="2045736" y="3420808"/>
            <a:ext cx="1824837" cy="3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0" t="50000"/>
          <a:stretch/>
        </p:blipFill>
        <p:spPr bwMode="auto">
          <a:xfrm>
            <a:off x="3973282" y="3425974"/>
            <a:ext cx="1896592" cy="30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51387" r="33407"/>
          <a:stretch/>
        </p:blipFill>
        <p:spPr bwMode="auto">
          <a:xfrm>
            <a:off x="30422" y="3420808"/>
            <a:ext cx="1945401" cy="3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9" t="639" r="33549" b="48613"/>
          <a:stretch/>
        </p:blipFill>
        <p:spPr bwMode="auto">
          <a:xfrm>
            <a:off x="3995017" y="97970"/>
            <a:ext cx="1874857" cy="31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" r="66781" b="48986"/>
          <a:stretch/>
        </p:blipFill>
        <p:spPr bwMode="auto">
          <a:xfrm>
            <a:off x="55826" y="97971"/>
            <a:ext cx="1870697" cy="31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234" r="66571" b="-1595"/>
          <a:stretch/>
        </p:blipFill>
        <p:spPr bwMode="auto">
          <a:xfrm>
            <a:off x="1988179" y="97971"/>
            <a:ext cx="1916328" cy="33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948295" y="0"/>
            <a:ext cx="31173" cy="6503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3927763" y="0"/>
            <a:ext cx="15587" cy="6503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-1" y="3293479"/>
            <a:ext cx="5921545" cy="48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1457325" y="2770763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5442238" y="2755691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5442238" y="5936526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3447184" y="5936526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1571625" y="5936526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3447184" y="2780567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571625" y="2780567"/>
            <a:ext cx="163657" cy="36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539404" y="2780566"/>
            <a:ext cx="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2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442238" y="2806426"/>
            <a:ext cx="3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3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53453" y="5936525"/>
            <a:ext cx="2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4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539404" y="5936525"/>
            <a:ext cx="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5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534457" y="5958144"/>
            <a:ext cx="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6</a:t>
            </a:r>
            <a:endParaRPr lang="es-ES" dirty="0"/>
          </a:p>
        </p:txBody>
      </p:sp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37144"/>
              </p:ext>
            </p:extLst>
          </p:nvPr>
        </p:nvGraphicFramePr>
        <p:xfrm>
          <a:off x="6242337" y="4923712"/>
          <a:ext cx="27025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34"/>
                <a:gridCol w="900834"/>
                <a:gridCol w="900834"/>
              </a:tblGrid>
              <a:tr h="370840">
                <a:tc>
                  <a:txBody>
                    <a:bodyPr/>
                    <a:lstStyle/>
                    <a:p>
                      <a:endParaRPr lang="es-ES_tradnl" dirty="0" smtClean="0"/>
                    </a:p>
                    <a:p>
                      <a:endParaRPr lang="es-ES_tradnl" dirty="0" smtClean="0"/>
                    </a:p>
                    <a:p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es-ES_tradnl" dirty="0" smtClean="0"/>
                    </a:p>
                    <a:p>
                      <a:endParaRPr lang="es-ES_tradnl" dirty="0" smtClean="0"/>
                    </a:p>
                    <a:p>
                      <a:endParaRPr lang="es-ES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1" y="1922103"/>
            <a:ext cx="1792433" cy="29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Llamada ovalada"/>
          <p:cNvSpPr/>
          <p:nvPr/>
        </p:nvSpPr>
        <p:spPr>
          <a:xfrm>
            <a:off x="6065423" y="62346"/>
            <a:ext cx="2793603" cy="1776630"/>
          </a:xfrm>
          <a:prstGeom prst="wedgeEllipseCallout">
            <a:avLst>
              <a:gd name="adj1" fmla="val -13022"/>
              <a:gd name="adj2" fmla="val 75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390409" y="282035"/>
            <a:ext cx="2166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¿Cuál será el orden correcto?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6390409" y="5936526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36 Elipse"/>
          <p:cNvSpPr/>
          <p:nvPr/>
        </p:nvSpPr>
        <p:spPr>
          <a:xfrm>
            <a:off x="6380018" y="5030226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Elipse"/>
          <p:cNvSpPr/>
          <p:nvPr/>
        </p:nvSpPr>
        <p:spPr>
          <a:xfrm>
            <a:off x="7411315" y="5936526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38 Elipse"/>
          <p:cNvSpPr/>
          <p:nvPr/>
        </p:nvSpPr>
        <p:spPr>
          <a:xfrm>
            <a:off x="8193232" y="5958145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39 Elipse"/>
          <p:cNvSpPr/>
          <p:nvPr/>
        </p:nvSpPr>
        <p:spPr>
          <a:xfrm>
            <a:off x="7330786" y="4982371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Elipse"/>
          <p:cNvSpPr/>
          <p:nvPr/>
        </p:nvSpPr>
        <p:spPr>
          <a:xfrm>
            <a:off x="8177645" y="5030227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5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esusfelipe.es/imagenes_modernismo2/conversacion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21545" cy="65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01428"/>
              </p:ext>
            </p:extLst>
          </p:nvPr>
        </p:nvGraphicFramePr>
        <p:xfrm>
          <a:off x="0" y="-20781"/>
          <a:ext cx="5921547" cy="650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849"/>
                <a:gridCol w="1973849"/>
                <a:gridCol w="1973849"/>
              </a:tblGrid>
              <a:tr h="314800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</a:tr>
              <a:tr h="335670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0" y="1925042"/>
            <a:ext cx="3037790" cy="493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21544" y="0"/>
            <a:ext cx="2720508" cy="1828800"/>
          </a:xfrm>
          <a:prstGeom prst="wedgeEllipseCallout">
            <a:avLst>
              <a:gd name="adj1" fmla="val -22552"/>
              <a:gd name="adj2" fmla="val 95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36201" y="437347"/>
            <a:ext cx="2291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¿Lo lograron?</a:t>
            </a:r>
          </a:p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¡Los felicito!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esusfelipe.es/imagenes_modernismo2/conversacion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206834"/>
            <a:ext cx="5910943" cy="64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5720445" y="145632"/>
            <a:ext cx="3233054" cy="2646245"/>
          </a:xfrm>
          <a:prstGeom prst="wedgeEllipseCallout">
            <a:avLst>
              <a:gd name="adj1" fmla="val 29193"/>
              <a:gd name="adj2" fmla="val 6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10" y="2853080"/>
            <a:ext cx="2466290" cy="400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10944" y="653148"/>
            <a:ext cx="2852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>
                <a:solidFill>
                  <a:schemeClr val="bg1"/>
                </a:solidFill>
              </a:rPr>
              <a:t>¿De qué hablan estas personas?</a:t>
            </a:r>
          </a:p>
          <a:p>
            <a:pPr algn="just"/>
            <a:r>
              <a:rPr lang="es-ES_tradnl" sz="2000" dirty="0" smtClean="0">
                <a:solidFill>
                  <a:schemeClr val="bg1"/>
                </a:solidFill>
              </a:rPr>
              <a:t>Usen su imaginación  e inventen la conversación de estos personajes.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FCmUf9OJnmU/T3w7qsrqAOI/AAAAAAAANoU/xguqOU0r3HI/s690/interior-with-etruscan-vase-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195943"/>
            <a:ext cx="5747656" cy="59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93916" y="6362312"/>
            <a:ext cx="5638798" cy="354174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Interior con jarrón etrusco </a:t>
            </a:r>
            <a:r>
              <a:rPr lang="es-CL" dirty="0" smtClean="0">
                <a:solidFill>
                  <a:schemeClr val="bg1"/>
                </a:solidFill>
              </a:rPr>
              <a:t>de Henri Matisse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68" y="2743200"/>
            <a:ext cx="279270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6041572" y="-1"/>
            <a:ext cx="3102428" cy="2397375"/>
          </a:xfrm>
          <a:prstGeom prst="wedgeEllipseCallout">
            <a:avLst>
              <a:gd name="adj1" fmla="val 8084"/>
              <a:gd name="adj2" fmla="val 65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6139544" y="728360"/>
            <a:ext cx="277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¿Qué piensa esta mujer?</a:t>
            </a:r>
          </a:p>
          <a:p>
            <a:r>
              <a:rPr lang="es-ES_tradnl" sz="2000" dirty="0" smtClean="0">
                <a:solidFill>
                  <a:schemeClr val="bg1"/>
                </a:solidFill>
              </a:rPr>
              <a:t>Algo alegre, algo triste, algo divertido, o qué…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abibliotecademiabuelo.files.wordpress.com/2013/05/andre-derain1880-1954-madame-matisse-en-kim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" y="217714"/>
            <a:ext cx="3669252" cy="61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481943" y="6460286"/>
            <a:ext cx="4035166" cy="354170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L" sz="1600" i="1" dirty="0" smtClean="0">
                <a:solidFill>
                  <a:schemeClr val="bg1"/>
                </a:solidFill>
              </a:rPr>
              <a:t>Madame Matisse con kimono </a:t>
            </a:r>
            <a:r>
              <a:rPr lang="es-CL" sz="1600" dirty="0" smtClean="0">
                <a:solidFill>
                  <a:schemeClr val="bg1"/>
                </a:solidFill>
              </a:rPr>
              <a:t>de André </a:t>
            </a:r>
            <a:r>
              <a:rPr lang="es-CL" sz="1600" dirty="0" err="1" smtClean="0">
                <a:solidFill>
                  <a:schemeClr val="bg1"/>
                </a:solidFill>
              </a:rPr>
              <a:t>Derain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77" y="217714"/>
            <a:ext cx="3668364" cy="616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65" y="3213318"/>
            <a:ext cx="1349267" cy="219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871811" y="611741"/>
            <a:ext cx="1400277" cy="2223655"/>
          </a:xfrm>
          <a:prstGeom prst="wedgeEllipseCallout">
            <a:avLst>
              <a:gd name="adj1" fmla="val -6363"/>
              <a:gd name="adj2" fmla="val 64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60909" y="1108333"/>
            <a:ext cx="13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Descubran las cinco diferencias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ISSE.-Retrato de Matisse por André Derain.-1905.-museumsyndica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6" y="228599"/>
            <a:ext cx="3516642" cy="60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0397" y="6359391"/>
            <a:ext cx="3756810" cy="354170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i="1" dirty="0" smtClean="0">
                <a:solidFill>
                  <a:schemeClr val="bg1"/>
                </a:solidFill>
              </a:rPr>
              <a:t>Retrato de Henri  Matisse  </a:t>
            </a:r>
            <a:r>
              <a:rPr lang="es-CL" sz="1600" dirty="0" smtClean="0">
                <a:solidFill>
                  <a:schemeClr val="bg1"/>
                </a:solidFill>
              </a:rPr>
              <a:t>de André </a:t>
            </a:r>
            <a:r>
              <a:rPr lang="es-CL" sz="1600" dirty="0" err="1" smtClean="0">
                <a:solidFill>
                  <a:schemeClr val="bg1"/>
                </a:solidFill>
              </a:rPr>
              <a:t>Derain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3128784" y="5472361"/>
            <a:ext cx="124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wordpress.com con </a:t>
            </a:r>
            <a:endParaRPr lang="es-CL" sz="1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68" y="2743200"/>
            <a:ext cx="279270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722777" y="-36731"/>
            <a:ext cx="3463469" cy="2960970"/>
          </a:xfrm>
          <a:prstGeom prst="wedgeEllipseCallout">
            <a:avLst>
              <a:gd name="adj1" fmla="val 48470"/>
              <a:gd name="adj2" fmla="val 75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892901" y="357100"/>
            <a:ext cx="29606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Indiquen dónde están los colores primarios y secundarios en esta pintura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1257" y="222280"/>
            <a:ext cx="8392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 smtClean="0">
                <a:solidFill>
                  <a:schemeClr val="bg1"/>
                </a:solidFill>
              </a:rPr>
              <a:t>¿Qué </a:t>
            </a:r>
            <a:r>
              <a:rPr lang="es-ES" sz="3200" dirty="0">
                <a:solidFill>
                  <a:schemeClr val="bg1"/>
                </a:solidFill>
              </a:rPr>
              <a:t>elementos novedosos tiene estos retratos?</a:t>
            </a:r>
          </a:p>
          <a:p>
            <a:pPr lvl="0" algn="ctr"/>
            <a:r>
              <a:rPr lang="es-ES" sz="3200" dirty="0" smtClean="0">
                <a:solidFill>
                  <a:schemeClr val="bg1"/>
                </a:solidFill>
              </a:rPr>
              <a:t>¿Son </a:t>
            </a:r>
            <a:r>
              <a:rPr lang="es-ES" sz="3200" dirty="0">
                <a:solidFill>
                  <a:schemeClr val="bg1"/>
                </a:solidFill>
              </a:rPr>
              <a:t>retratos reales? </a:t>
            </a:r>
            <a:r>
              <a:rPr lang="es-ES" sz="3200" dirty="0" smtClean="0">
                <a:solidFill>
                  <a:schemeClr val="bg1"/>
                </a:solidFill>
              </a:rPr>
              <a:t>¿Por </a:t>
            </a:r>
            <a:r>
              <a:rPr lang="es-ES" sz="3200" dirty="0">
                <a:solidFill>
                  <a:schemeClr val="bg1"/>
                </a:solidFill>
              </a:rPr>
              <a:t>qué</a:t>
            </a:r>
            <a:r>
              <a:rPr lang="es-ES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fotosimagenes.org/imagenes/henri-matiss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8" y="2265432"/>
            <a:ext cx="2286000" cy="31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.bp.blogspot.com/-FCmUf9OJnmU/T3w7qsrqAOI/AAAAAAAANoU/xguqOU0r3HI/s690/interior-with-etruscan-vase-1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10" y="2265432"/>
            <a:ext cx="3052604" cy="318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8" y="2318656"/>
            <a:ext cx="2826032" cy="30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nriMatisse.MadameMatisseLaLneaVer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" y="2373083"/>
            <a:ext cx="2535491" cy="43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TISSE.-Retrato de Matisse por André Derain.-1905.-museumsyndica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51" y="2373084"/>
            <a:ext cx="2443424" cy="43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abibliotecademiabuelo.files.wordpress.com/2013/05/andre-derain1880-1954-madame-matisse-en-kimo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5" y="2373084"/>
            <a:ext cx="2572559" cy="43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5943" y="228600"/>
            <a:ext cx="87303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 smtClean="0">
                <a:solidFill>
                  <a:schemeClr val="bg1"/>
                </a:solidFill>
              </a:rPr>
              <a:t>¿Qué </a:t>
            </a:r>
            <a:r>
              <a:rPr lang="es-ES" sz="3200" dirty="0">
                <a:solidFill>
                  <a:schemeClr val="bg1"/>
                </a:solidFill>
              </a:rPr>
              <a:t>colores </a:t>
            </a:r>
            <a:r>
              <a:rPr lang="es-ES" sz="3200" dirty="0" smtClean="0">
                <a:solidFill>
                  <a:schemeClr val="bg1"/>
                </a:solidFill>
              </a:rPr>
              <a:t>usaron los  pintores?</a:t>
            </a:r>
          </a:p>
          <a:p>
            <a:pPr lvl="0"/>
            <a:r>
              <a:rPr lang="es-ES" sz="3200" dirty="0">
                <a:solidFill>
                  <a:schemeClr val="bg1"/>
                </a:solidFill>
              </a:rPr>
              <a:t>E</a:t>
            </a:r>
            <a:r>
              <a:rPr lang="es-ES" sz="3200" dirty="0" smtClean="0">
                <a:solidFill>
                  <a:schemeClr val="bg1"/>
                </a:solidFill>
              </a:rPr>
              <a:t>n </a:t>
            </a:r>
            <a:r>
              <a:rPr lang="es-ES" sz="3200" dirty="0">
                <a:solidFill>
                  <a:schemeClr val="bg1"/>
                </a:solidFill>
              </a:rPr>
              <a:t>la realidad, ¿las personas son de esos colores?</a:t>
            </a:r>
          </a:p>
          <a:p>
            <a:pPr lvl="0"/>
            <a:r>
              <a:rPr lang="es-ES" sz="3200" dirty="0">
                <a:solidFill>
                  <a:schemeClr val="bg1"/>
                </a:solidFill>
              </a:rPr>
              <a:t>S</a:t>
            </a:r>
            <a:r>
              <a:rPr lang="es-ES" sz="3200" dirty="0" smtClean="0">
                <a:solidFill>
                  <a:schemeClr val="bg1"/>
                </a:solidFill>
              </a:rPr>
              <a:t>i </a:t>
            </a:r>
            <a:r>
              <a:rPr lang="es-ES" sz="3200" dirty="0">
                <a:solidFill>
                  <a:schemeClr val="bg1"/>
                </a:solidFill>
              </a:rPr>
              <a:t>tuviera que pintar a un compañero, ¿de qué color lo haría y por qué</a:t>
            </a:r>
            <a:r>
              <a:rPr lang="es-ES" sz="3200" dirty="0" smtClean="0">
                <a:solidFill>
                  <a:schemeClr val="bg1"/>
                </a:solidFill>
              </a:rPr>
              <a:t>?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77" y="2584856"/>
            <a:ext cx="2457168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2" y="2823604"/>
            <a:ext cx="2590367" cy="38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4071257" y="0"/>
            <a:ext cx="4735286" cy="4027714"/>
          </a:xfrm>
          <a:prstGeom prst="wedgeEllipseCallout">
            <a:avLst>
              <a:gd name="adj1" fmla="val -98942"/>
              <a:gd name="adj2" fmla="val 17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37314" y="566045"/>
            <a:ext cx="37293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solidFill>
                  <a:schemeClr val="bg1"/>
                </a:solidFill>
              </a:rPr>
              <a:t>Hoy conocerás a dos retratistas Henri Matisse y André </a:t>
            </a:r>
            <a:r>
              <a:rPr lang="es-ES_tradnl" sz="2400" dirty="0" err="1" smtClean="0">
                <a:solidFill>
                  <a:schemeClr val="bg1"/>
                </a:solidFill>
              </a:rPr>
              <a:t>Derain</a:t>
            </a:r>
            <a:endParaRPr lang="es-ES_tradnl" sz="2400" dirty="0" smtClean="0">
              <a:solidFill>
                <a:schemeClr val="bg1"/>
              </a:solidFill>
            </a:endParaRPr>
          </a:p>
          <a:p>
            <a:pPr algn="just"/>
            <a:r>
              <a:rPr lang="es-ES_tradnl" sz="2400" dirty="0" smtClean="0">
                <a:solidFill>
                  <a:schemeClr val="bg1"/>
                </a:solidFill>
              </a:rPr>
              <a:t>¿Sabes lo que es  un retratista?</a:t>
            </a:r>
          </a:p>
          <a:p>
            <a:pPr algn="just"/>
            <a:r>
              <a:rPr lang="es-ES_tradnl" sz="2400" dirty="0" smtClean="0">
                <a:solidFill>
                  <a:schemeClr val="bg1"/>
                </a:solidFill>
              </a:rPr>
              <a:t>Mira las pinturas y lo descubrirás.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3817"/>
          </a:xfrm>
        </p:spPr>
        <p:txBody>
          <a:bodyPr/>
          <a:lstStyle/>
          <a:p>
            <a:pPr algn="ctr"/>
            <a:r>
              <a:rPr lang="es-ES_trad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Actividad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743" y="1643743"/>
            <a:ext cx="8014607" cy="2177143"/>
          </a:xfrm>
          <a:solidFill>
            <a:srgbClr val="FFC000"/>
          </a:solidFill>
        </p:spPr>
        <p:txBody>
          <a:bodyPr/>
          <a:lstStyle/>
          <a:p>
            <a:pPr marL="0" lvl="0" indent="0">
              <a:buNone/>
            </a:pPr>
            <a:r>
              <a:rPr lang="es-ES" dirty="0">
                <a:solidFill>
                  <a:srgbClr val="C00000"/>
                </a:solidFill>
              </a:rPr>
              <a:t>Basados en la observación de retratos de la actividad anterior, hacen un retrato de un compañero, usando el color a la manera fauvista, pintando con témpera, y luego comentan sus trabajos, usando como criterio el uso del color.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32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3" y="2494387"/>
            <a:ext cx="5660571" cy="1576870"/>
          </a:xfrm>
        </p:spPr>
      </p:pic>
    </p:spTree>
    <p:extLst>
      <p:ext uri="{BB962C8B-B14F-4D97-AF65-F5344CB8AC3E}">
        <p14:creationId xmlns:p14="http://schemas.microsoft.com/office/powerpoint/2010/main" val="5643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</a:rPr>
              <a:t>Objetivo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Expresar y crear trabajos de arte a partir de la observación del: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entorno natural: figura humana y paisajes chilenos</a:t>
            </a:r>
          </a:p>
          <a:p>
            <a:pPr lvl="0"/>
            <a:r>
              <a:rPr lang="es-ES" b="1" dirty="0">
                <a:solidFill>
                  <a:schemeClr val="bg1"/>
                </a:solidFill>
              </a:rPr>
              <a:t>entorno cultural: personas y patrimonio cultural de Chile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ES" b="1" dirty="0">
                <a:solidFill>
                  <a:schemeClr val="bg1"/>
                </a:solidFill>
              </a:rPr>
              <a:t>entorno artístico: obras de arte local, chileno, latinoamericano y del resto del mundo (OA 1)</a:t>
            </a: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chemeClr val="bg1"/>
                </a:solidFill>
              </a:rPr>
              <a:t> </a:t>
            </a: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Comunicar y explicar sus impresiones de lo que sienten y piensan de obras de arte por variados medios.</a:t>
            </a:r>
            <a:r>
              <a:rPr lang="es-ES" b="1" dirty="0">
                <a:solidFill>
                  <a:schemeClr val="bg1"/>
                </a:solidFill>
              </a:rPr>
              <a:t> (OA4)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</a:rPr>
              <a:t>Actividad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bg1"/>
                </a:solidFill>
              </a:rPr>
              <a:t>Los estudiantes observan retratos del fauvista Henri Matisse y </a:t>
            </a:r>
            <a:r>
              <a:rPr lang="es-ES" dirty="0" smtClean="0">
                <a:solidFill>
                  <a:schemeClr val="bg1"/>
                </a:solidFill>
              </a:rPr>
              <a:t>André </a:t>
            </a:r>
            <a:r>
              <a:rPr lang="es-ES" dirty="0" err="1" smtClean="0">
                <a:solidFill>
                  <a:schemeClr val="bg1"/>
                </a:solidFill>
              </a:rPr>
              <a:t>Derain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y comentan </a:t>
            </a:r>
            <a:r>
              <a:rPr lang="es-ES" dirty="0">
                <a:solidFill>
                  <a:schemeClr val="bg1"/>
                </a:solidFill>
              </a:rPr>
              <a:t>acerca del uso del color en sus pinturas, guiados por el docente con preguntas como: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¿qué elementos novedosos tiene estos retratos?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¿son retratos reales? ¿por qué?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¿qué colores usa el pintor? 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en la realidad, ¿las personas son de esos colores?</a:t>
            </a:r>
          </a:p>
          <a:p>
            <a:pPr lvl="0"/>
            <a:r>
              <a:rPr lang="es-ES" dirty="0">
                <a:solidFill>
                  <a:schemeClr val="bg1"/>
                </a:solidFill>
              </a:rPr>
              <a:t>si tuviera que pintar a un compañero, ¿de qué color lo haría y por qué?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5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Llamada ovalada"/>
          <p:cNvSpPr/>
          <p:nvPr/>
        </p:nvSpPr>
        <p:spPr>
          <a:xfrm>
            <a:off x="3689798" y="0"/>
            <a:ext cx="5541288" cy="3276599"/>
          </a:xfrm>
          <a:prstGeom prst="wedgeEllipseCallout">
            <a:avLst>
              <a:gd name="adj1" fmla="val 1783"/>
              <a:gd name="adj2" fmla="val 6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" y="6226626"/>
            <a:ext cx="3526512" cy="386573"/>
          </a:xfrm>
          <a:solidFill>
            <a:srgbClr val="FF0000"/>
          </a:solidFill>
        </p:spPr>
        <p:txBody>
          <a:bodyPr anchor="ctr">
            <a:normAutofit fontScale="70000" lnSpcReduction="20000"/>
          </a:bodyPr>
          <a:lstStyle/>
          <a:p>
            <a:r>
              <a:rPr lang="es-CL" i="1" dirty="0" smtClean="0">
                <a:solidFill>
                  <a:schemeClr val="bg1"/>
                </a:solidFill>
              </a:rPr>
              <a:t>Retrato de Mujer </a:t>
            </a:r>
            <a:r>
              <a:rPr lang="es-CL" dirty="0" smtClean="0">
                <a:solidFill>
                  <a:schemeClr val="bg1"/>
                </a:solidFill>
              </a:rPr>
              <a:t>de Henri Matisse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026" name="Picture 2" descr="HenriMatisse.MadameMatisseLaLneaVer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54825"/>
            <a:ext cx="3526512" cy="60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08714" y="500743"/>
            <a:ext cx="4062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>
                <a:solidFill>
                  <a:schemeClr val="bg1"/>
                </a:solidFill>
              </a:rPr>
              <a:t>¿Sabías que Henry </a:t>
            </a:r>
            <a:r>
              <a:rPr lang="es-ES_tradnl" sz="2000" dirty="0">
                <a:solidFill>
                  <a:schemeClr val="bg1"/>
                </a:solidFill>
              </a:rPr>
              <a:t>M</a:t>
            </a:r>
            <a:r>
              <a:rPr lang="es-ES_tradnl" sz="2000" dirty="0" smtClean="0">
                <a:solidFill>
                  <a:schemeClr val="bg1"/>
                </a:solidFill>
              </a:rPr>
              <a:t>atisse y André </a:t>
            </a:r>
            <a:r>
              <a:rPr lang="es-ES_tradnl" sz="2000" dirty="0" err="1" smtClean="0">
                <a:solidFill>
                  <a:schemeClr val="bg1"/>
                </a:solidFill>
              </a:rPr>
              <a:t>Derain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eran pintores </a:t>
            </a:r>
            <a:r>
              <a:rPr lang="es-ES_tradnl" sz="2000" dirty="0" err="1" smtClean="0">
                <a:solidFill>
                  <a:schemeClr val="bg1"/>
                </a:solidFill>
              </a:rPr>
              <a:t>fauvistas</a:t>
            </a:r>
            <a:r>
              <a:rPr lang="es-ES_tradnl" sz="2000" dirty="0" smtClean="0">
                <a:solidFill>
                  <a:schemeClr val="bg1"/>
                </a:solidFill>
              </a:rPr>
              <a:t>?</a:t>
            </a:r>
          </a:p>
          <a:p>
            <a:pPr algn="just"/>
            <a:r>
              <a:rPr lang="es-ES_tradnl" sz="2000" dirty="0" smtClean="0">
                <a:solidFill>
                  <a:schemeClr val="bg1"/>
                </a:solidFill>
              </a:rPr>
              <a:t>La palabra fauvismo viene del francés fauve</a:t>
            </a:r>
            <a:r>
              <a:rPr lang="es-ES_tradnl" sz="2000" dirty="0">
                <a:solidFill>
                  <a:schemeClr val="bg1"/>
                </a:solidFill>
              </a:rPr>
              <a:t>,</a:t>
            </a:r>
            <a:r>
              <a:rPr lang="es-ES_tradnl" sz="2000" dirty="0" smtClean="0">
                <a:solidFill>
                  <a:schemeClr val="bg1"/>
                </a:solidFill>
              </a:rPr>
              <a:t> que significa fiera en castellano. Podríamos decir que ambos eran unas fieras del color  y pintaban con colores muy fuertes</a:t>
            </a:r>
          </a:p>
          <a:p>
            <a:endParaRPr lang="es-ES_tradnl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49" y="3048523"/>
            <a:ext cx="24479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2789083"/>
            <a:ext cx="24479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 rot="16200000">
            <a:off x="3043681" y="5432726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commoswikimedia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3569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5398" y="3086539"/>
            <a:ext cx="6841315" cy="66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enriMatisse.MadameMatisseLaLneaVer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75" y="0"/>
            <a:ext cx="4023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36" y="2951870"/>
            <a:ext cx="24479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213740" y="0"/>
            <a:ext cx="3411203" cy="2579914"/>
          </a:xfrm>
          <a:prstGeom prst="wedgeEllipseCallout">
            <a:avLst>
              <a:gd name="adj1" fmla="val 26910"/>
              <a:gd name="adj2" fmla="val 64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44290" y="593767"/>
            <a:ext cx="2710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>
                <a:solidFill>
                  <a:schemeClr val="bg1"/>
                </a:solidFill>
              </a:rPr>
              <a:t>Descubre dónde están los colores en la pintura.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74915" y="6558670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commoswikimedia</a:t>
            </a:r>
            <a:endParaRPr lang="es-ES" sz="800" dirty="0"/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8402183" y="6083525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commoswikimedia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6962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5398" y="3086539"/>
            <a:ext cx="6841315" cy="66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enriMatisse.MadameMatisseLaLneaVer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75" y="0"/>
            <a:ext cx="4023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36" y="2951870"/>
            <a:ext cx="24479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213740" y="290946"/>
            <a:ext cx="3215260" cy="2116052"/>
          </a:xfrm>
          <a:prstGeom prst="wedgeEllipseCallout">
            <a:avLst>
              <a:gd name="adj1" fmla="val 31059"/>
              <a:gd name="adj2" fmla="val 76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59229" y="900562"/>
            <a:ext cx="306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 smtClean="0">
                <a:solidFill>
                  <a:schemeClr val="bg1"/>
                </a:solidFill>
              </a:rPr>
              <a:t>¿Los descubrieron?</a:t>
            </a:r>
          </a:p>
          <a:p>
            <a:pPr algn="just"/>
            <a:r>
              <a:rPr lang="es-ES_tradnl" sz="2800" dirty="0" smtClean="0">
                <a:solidFill>
                  <a:schemeClr val="bg1"/>
                </a:solidFill>
              </a:rPr>
              <a:t>¡</a:t>
            </a:r>
            <a:r>
              <a:rPr lang="es-ES_tradnl" sz="2800" dirty="0">
                <a:solidFill>
                  <a:schemeClr val="bg1"/>
                </a:solidFill>
              </a:rPr>
              <a:t>F</a:t>
            </a:r>
            <a:r>
              <a:rPr lang="es-ES_tradnl" sz="2800" dirty="0" smtClean="0">
                <a:solidFill>
                  <a:schemeClr val="bg1"/>
                </a:solidFill>
              </a:rPr>
              <a:t>elicitaciones!</a:t>
            </a:r>
            <a:endParaRPr lang="es-ES" sz="2800" dirty="0">
              <a:solidFill>
                <a:schemeClr val="bg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972050" y="290946"/>
            <a:ext cx="1963882" cy="9626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727863" y="1014616"/>
            <a:ext cx="898814" cy="2389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59036" y="1659197"/>
            <a:ext cx="555914" cy="9626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4836968" y="2140528"/>
            <a:ext cx="2441864" cy="2250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4681104" y="2951871"/>
            <a:ext cx="2254828" cy="66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675908" y="3719945"/>
            <a:ext cx="2119747" cy="16417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681104" y="4425953"/>
            <a:ext cx="862446" cy="12059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644736" y="3719946"/>
            <a:ext cx="1963882" cy="142678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4790209" y="1946105"/>
            <a:ext cx="867641" cy="39205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862946" y="5174674"/>
            <a:ext cx="2119745" cy="13839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 rot="16200000">
            <a:off x="8411473" y="6045049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commoswikimedia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1544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30" y="6373196"/>
            <a:ext cx="4563503" cy="408601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La Música </a:t>
            </a:r>
            <a:r>
              <a:rPr lang="es-CL" dirty="0" smtClean="0">
                <a:solidFill>
                  <a:schemeClr val="bg1"/>
                </a:solidFill>
              </a:rPr>
              <a:t>de Henri Matisse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fotosimagenes.org/imagenes/henri-matis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7" y="97971"/>
            <a:ext cx="4453015" cy="62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5400000">
            <a:off x="3957776" y="5631953"/>
            <a:ext cx="136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fotoimagenes.com</a:t>
            </a:r>
            <a:endParaRPr lang="es-CL" sz="800" dirty="0"/>
          </a:p>
        </p:txBody>
      </p:sp>
      <p:sp>
        <p:nvSpPr>
          <p:cNvPr id="2" name="1 Llamada ovalada"/>
          <p:cNvSpPr/>
          <p:nvPr/>
        </p:nvSpPr>
        <p:spPr>
          <a:xfrm>
            <a:off x="4700714" y="97971"/>
            <a:ext cx="3288722" cy="2681002"/>
          </a:xfrm>
          <a:prstGeom prst="wedgeEllipseCallout">
            <a:avLst>
              <a:gd name="adj1" fmla="val 30577"/>
              <a:gd name="adj2" fmla="val 90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883017" y="870865"/>
            <a:ext cx="303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¿Qué están haciendo estas mujeres?</a:t>
            </a:r>
          </a:p>
          <a:p>
            <a:r>
              <a:rPr lang="es-ES_tradnl" sz="2400" dirty="0" smtClean="0">
                <a:solidFill>
                  <a:schemeClr val="bg1"/>
                </a:solidFill>
              </a:rPr>
              <a:t>¿Dónde están?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2749166"/>
            <a:ext cx="24479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5" y="228606"/>
            <a:ext cx="5475514" cy="59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06834" y="6324600"/>
            <a:ext cx="5475515" cy="402767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Odalisca y Butaca Rosa </a:t>
            </a:r>
            <a:r>
              <a:rPr lang="es-CL" dirty="0" smtClean="0">
                <a:solidFill>
                  <a:schemeClr val="bg1"/>
                </a:solidFill>
              </a:rPr>
              <a:t>de Henri Matisse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5400000">
            <a:off x="5103706" y="5905828"/>
            <a:ext cx="137531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 </a:t>
            </a:r>
            <a:r>
              <a:rPr lang="es-CL" sz="800" dirty="0" smtClean="0"/>
              <a:t>aintervalos.com</a:t>
            </a:r>
            <a:r>
              <a:rPr lang="es-CL" sz="1000" dirty="0" smtClean="0"/>
              <a:t> </a:t>
            </a:r>
            <a:endParaRPr lang="es-CL" sz="1000" dirty="0"/>
          </a:p>
        </p:txBody>
      </p:sp>
      <p:pic>
        <p:nvPicPr>
          <p:cNvPr id="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64332" r="39149" b="17834"/>
          <a:stretch/>
        </p:blipFill>
        <p:spPr bwMode="auto">
          <a:xfrm>
            <a:off x="6179212" y="4427125"/>
            <a:ext cx="1320335" cy="20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63574" r="56548" b="3102"/>
          <a:stretch/>
        </p:blipFill>
        <p:spPr bwMode="auto">
          <a:xfrm>
            <a:off x="6179212" y="2904973"/>
            <a:ext cx="1320335" cy="11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6094" r="77477" b="34603"/>
          <a:stretch/>
        </p:blipFill>
        <p:spPr bwMode="auto">
          <a:xfrm>
            <a:off x="7917872" y="4336474"/>
            <a:ext cx="938308" cy="216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84" y="2248022"/>
            <a:ext cx="1362679" cy="20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6071582" y="132606"/>
            <a:ext cx="2855929" cy="2060986"/>
          </a:xfrm>
          <a:prstGeom prst="wedgeEllipseCallout">
            <a:avLst>
              <a:gd name="adj1" fmla="val 31080"/>
              <a:gd name="adj2" fmla="val 50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357256" y="457201"/>
            <a:ext cx="2498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Descubran dónde están los objetos que aquí aparecen y digan para lo que sirven.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500</Words>
  <Application>Microsoft Office PowerPoint</Application>
  <PresentationFormat>Carta (216 x 279 mm)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Objetivo </vt:lpstr>
      <vt:lpstr>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Susan Quintana Galvez</cp:lastModifiedBy>
  <cp:revision>20</cp:revision>
  <dcterms:created xsi:type="dcterms:W3CDTF">2013-11-01T19:21:51Z</dcterms:created>
  <dcterms:modified xsi:type="dcterms:W3CDTF">2014-08-14T14:17:52Z</dcterms:modified>
</cp:coreProperties>
</file>